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Default Extension="jpg" ContentType="image/jp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png" ContentType="image/png"/>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Lst>
  <p:sldSz cx="7772400" cy="10058400"/>
  <p:notesSz cx="7772400" cy="10058400"/>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36" y="-8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viewProps" Target="viewProps.xml"/><Relationship Id="rId4" Type="http://schemas.openxmlformats.org/officeDocument/2006/relationships/presProps" Target="presProps.xml"/><Relationship Id="rId5" Type="http://schemas.openxmlformats.org/officeDocument/2006/relationships/tableStyles" Target="tableStyles.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 Id="rId55" Type="http://schemas.openxmlformats.org/officeDocument/2006/relationships/slide" Target="slides/slide50.xml"/><Relationship Id="rId56"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2930" y="3118104"/>
            <a:ext cx="6606540" cy="2112264"/>
          </a:xfrm>
          <a:prstGeom prst="rect">
            <a:avLst/>
          </a:prstGeom>
        </p:spPr>
        <p:txBody>
          <a:bodyPr wrap="square" lIns="0" tIns="0" rIns="0" bIns="0">
            <a:spAutoFit/>
          </a:bodyPr>
          <a:lstStyle>
            <a:lvl1pPr>
              <a:defRPr/>
            </a:lvl1pPr>
          </a:lstStyle>
          <a:p/>
        </p:txBody>
      </p:sp>
      <p:sp>
        <p:nvSpPr>
          <p:cNvPr id="3" name="Holder 3"/>
          <p:cNvSpPr>
            <a:spLocks noGrp="1"/>
          </p:cNvSpPr>
          <p:nvPr>
            <p:ph type="subTitle" idx="4"/>
          </p:nvPr>
        </p:nvSpPr>
        <p:spPr>
          <a:xfrm>
            <a:off x="1165860" y="5632704"/>
            <a:ext cx="5440680" cy="2514600"/>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1100" b="0" i="0">
                <a:solidFill>
                  <a:schemeClr val="tx1"/>
                </a:solidFill>
                <a:latin typeface="Calibri"/>
                <a:cs typeface="Calibri"/>
              </a:defRPr>
            </a:lvl1pPr>
          </a:lstStyle>
          <a:p>
            <a:pPr marL="25400">
              <a:lnSpc>
                <a:spcPts val="1145"/>
              </a:lnSpc>
            </a:pPr>
            <a:fld id="{81D60167-4931-47E6-BA6A-407CBD079E47}" type="slidenum">
              <a:rPr dirty="0" spc="-5"/>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showMasterSp="0">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149219" y="136275"/>
            <a:ext cx="7473960" cy="9759892"/>
          </a:xfrm>
          <a:prstGeom prst="rect">
            <a:avLst/>
          </a:prstGeom>
          <a:blipFill>
            <a:blip r:embed="rId2" cstate="print"/>
            <a:stretch>
              <a:fillRect/>
            </a:stretch>
          </a:blipFill>
        </p:spPr>
        <p:txBody>
          <a:bodyPr wrap="square" lIns="0" tIns="0" rIns="0" bIns="0" rtlCol="0"/>
          <a:lstStyle/>
          <a:p/>
        </p:txBody>
      </p:sp>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p:txBody>
      </p:sp>
      <p:sp>
        <p:nvSpPr>
          <p:cNvPr id="3" name="Holder 3"/>
          <p:cNvSpPr>
            <a:spLocks noGrp="1"/>
          </p:cNvSpPr>
          <p:nvPr>
            <p:ph type="body" idx="1"/>
          </p:nvPr>
        </p:nvSpPr>
        <p:spPr/>
        <p:txBody>
          <a:bodyPr lIns="0" tIns="0" rIns="0" bIns="0"/>
          <a:lstStyle>
            <a:lvl1pPr>
              <a:defRPr/>
            </a:lvl1pPr>
          </a:lstStyle>
          <a:p/>
        </p:txBody>
      </p:sp>
      <p:sp>
        <p:nvSpPr>
          <p:cNvPr id="4" name="Holder 4"/>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5" name="Holder 5"/>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p:txBody>
          <a:bodyPr lIns="0" tIns="0" rIns="0" bIns="0"/>
          <a:lstStyle>
            <a:lvl1pPr>
              <a:defRPr sz="1100" b="0" i="0">
                <a:solidFill>
                  <a:schemeClr val="tx1"/>
                </a:solidFill>
                <a:latin typeface="Calibri"/>
                <a:cs typeface="Calibri"/>
              </a:defRPr>
            </a:lvl1pPr>
          </a:lstStyle>
          <a:p>
            <a:pPr marL="25400">
              <a:lnSpc>
                <a:spcPts val="1145"/>
              </a:lnSpc>
            </a:pPr>
            <a:fld id="{81D60167-4931-47E6-BA6A-407CBD079E47}" type="slidenum">
              <a:rPr dirty="0" spc="-5"/>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p:txBody>
      </p:sp>
      <p:sp>
        <p:nvSpPr>
          <p:cNvPr id="3" name="Holder 3"/>
          <p:cNvSpPr>
            <a:spLocks noGrp="1"/>
          </p:cNvSpPr>
          <p:nvPr>
            <p:ph idx="2" sz="half"/>
          </p:nvPr>
        </p:nvSpPr>
        <p:spPr>
          <a:xfrm>
            <a:off x="388620" y="2313432"/>
            <a:ext cx="3380994" cy="6638544"/>
          </a:xfrm>
          <a:prstGeom prst="rect">
            <a:avLst/>
          </a:prstGeom>
        </p:spPr>
        <p:txBody>
          <a:bodyPr wrap="square" lIns="0" tIns="0" rIns="0" bIns="0">
            <a:spAutoFit/>
          </a:bodyPr>
          <a:lstStyle>
            <a:lvl1pPr>
              <a:defRPr/>
            </a:lvl1pPr>
          </a:lstStyle>
          <a:p/>
        </p:txBody>
      </p:sp>
      <p:sp>
        <p:nvSpPr>
          <p:cNvPr id="4" name="Holder 4"/>
          <p:cNvSpPr>
            <a:spLocks noGrp="1"/>
          </p:cNvSpPr>
          <p:nvPr>
            <p:ph idx="3" sz="half"/>
          </p:nvPr>
        </p:nvSpPr>
        <p:spPr>
          <a:xfrm>
            <a:off x="4002786" y="2313432"/>
            <a:ext cx="3380994" cy="6638544"/>
          </a:xfrm>
          <a:prstGeom prst="rect">
            <a:avLst/>
          </a:prstGeom>
        </p:spPr>
        <p:txBody>
          <a:bodyPr wrap="square" lIns="0" tIns="0" rIns="0" bIns="0">
            <a:spAutoFit/>
          </a:bodyPr>
          <a:lstStyle>
            <a:lvl1pPr>
              <a:defRPr/>
            </a:lvl1pPr>
          </a:lstStyle>
          <a:p/>
        </p:txBody>
      </p:sp>
      <p:sp>
        <p:nvSpPr>
          <p:cNvPr id="5" name="Holder 5"/>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6" name="Holder 6"/>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7" name="Holder 7"/>
          <p:cNvSpPr>
            <a:spLocks noGrp="1"/>
          </p:cNvSpPr>
          <p:nvPr>
            <p:ph type="sldNum" idx="7" sz="quarter"/>
          </p:nvPr>
        </p:nvSpPr>
        <p:spPr/>
        <p:txBody>
          <a:bodyPr lIns="0" tIns="0" rIns="0" bIns="0"/>
          <a:lstStyle>
            <a:lvl1pPr>
              <a:defRPr sz="1100" b="0" i="0">
                <a:solidFill>
                  <a:schemeClr val="tx1"/>
                </a:solidFill>
                <a:latin typeface="Calibri"/>
                <a:cs typeface="Calibri"/>
              </a:defRPr>
            </a:lvl1pPr>
          </a:lstStyle>
          <a:p>
            <a:pPr marL="25400">
              <a:lnSpc>
                <a:spcPts val="1145"/>
              </a:lnSpc>
            </a:pPr>
            <a:fld id="{81D60167-4931-47E6-BA6A-407CBD079E47}" type="slidenum">
              <a:rPr dirty="0" spc="-5"/>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obj">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1" i="0">
                <a:solidFill>
                  <a:schemeClr val="bg1"/>
                </a:solidFill>
                <a:latin typeface="Arial"/>
                <a:cs typeface="Arial"/>
              </a:defRPr>
            </a:lvl1pPr>
          </a:lstStyle>
          <a:p/>
        </p:txBody>
      </p:sp>
      <p:sp>
        <p:nvSpPr>
          <p:cNvPr id="3" name="Holder 3"/>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4" name="Holder 4"/>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5" name="Holder 5"/>
          <p:cNvSpPr>
            <a:spLocks noGrp="1"/>
          </p:cNvSpPr>
          <p:nvPr>
            <p:ph type="sldNum" idx="7" sz="quarter"/>
          </p:nvPr>
        </p:nvSpPr>
        <p:spPr/>
        <p:txBody>
          <a:bodyPr lIns="0" tIns="0" rIns="0" bIns="0"/>
          <a:lstStyle>
            <a:lvl1pPr>
              <a:defRPr sz="1100" b="0" i="0">
                <a:solidFill>
                  <a:schemeClr val="tx1"/>
                </a:solidFill>
                <a:latin typeface="Calibri"/>
                <a:cs typeface="Calibri"/>
              </a:defRPr>
            </a:lvl1pPr>
          </a:lstStyle>
          <a:p>
            <a:pPr marL="25400">
              <a:lnSpc>
                <a:spcPts val="1145"/>
              </a:lnSpc>
            </a:pPr>
            <a:fld id="{81D60167-4931-47E6-BA6A-407CBD079E47}" type="slidenum">
              <a:rPr dirty="0" spc="-5"/>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obj">
  <p:cSld name="Blank">
    <p:spTree>
      <p:nvGrpSpPr>
        <p:cNvPr id="1" name=""/>
        <p:cNvGrpSpPr/>
        <p:nvPr/>
      </p:nvGrpSpPr>
      <p:grpSpPr>
        <a:xfrm>
          <a:off x="0" y="0"/>
          <a:ext cx="0" cy="0"/>
          <a:chOff x="0" y="0"/>
          <a:chExt cx="0" cy="0"/>
        </a:xfrm>
      </p:grpSpPr>
      <p:sp>
        <p:nvSpPr>
          <p:cNvPr id="2" name="Holder 2"/>
          <p:cNvSpPr>
            <a:spLocks noGrp="1"/>
          </p:cNvSpPr>
          <p:nvPr>
            <p:ph type="ftr" idx="5" sz="quarter"/>
          </p:nvPr>
        </p:nvSpPr>
        <p:spPr/>
        <p:txBody>
          <a:bodyPr lIns="0" tIns="0" rIns="0" bIns="0"/>
          <a:lstStyle>
            <a:lvl1pPr algn="ctr">
              <a:defRPr>
                <a:solidFill>
                  <a:schemeClr val="tx1">
                    <a:tint val="75000"/>
                  </a:schemeClr>
                </a:solidFill>
              </a:defRPr>
            </a:lvl1pPr>
          </a:lstStyle>
          <a:p/>
        </p:txBody>
      </p:sp>
      <p:sp>
        <p:nvSpPr>
          <p:cNvPr id="3" name="Holder 3"/>
          <p:cNvSpPr>
            <a:spLocks noGrp="1"/>
          </p:cNvSpPr>
          <p:nvPr>
            <p:ph type="dt" idx="6" sz="half"/>
          </p:nvPr>
        </p:nvSpPr>
        <p:spPr/>
        <p:txBody>
          <a:bodyPr lIns="0" tIns="0" rIns="0" bIns="0"/>
          <a:lstStyle>
            <a:lvl1pPr algn="l">
              <a:defRPr>
                <a:solidFill>
                  <a:schemeClr val="tx1">
                    <a:tint val="75000"/>
                  </a:schemeClr>
                </a:solidFill>
              </a:defRPr>
            </a:lvl1pPr>
          </a:lstStyle>
          <a:p>
            <a:fld id="{1D8BD707-D9CF-40AE-B4C6-C98DA3205C09}" type="datetimeFigureOut">
              <a:rPr lang="en-US"/>
            </a:fld>
          </a:p>
        </p:txBody>
      </p:sp>
      <p:sp>
        <p:nvSpPr>
          <p:cNvPr id="4" name="Holder 4"/>
          <p:cNvSpPr>
            <a:spLocks noGrp="1"/>
          </p:cNvSpPr>
          <p:nvPr>
            <p:ph type="sldNum" idx="7" sz="quarter"/>
          </p:nvPr>
        </p:nvSpPr>
        <p:spPr/>
        <p:txBody>
          <a:bodyPr lIns="0" tIns="0" rIns="0" bIns="0"/>
          <a:lstStyle>
            <a:lvl1pPr>
              <a:defRPr sz="1100" b="0" i="0">
                <a:solidFill>
                  <a:schemeClr val="tx1"/>
                </a:solidFill>
                <a:latin typeface="Calibri"/>
                <a:cs typeface="Calibri"/>
              </a:defRPr>
            </a:lvl1pPr>
          </a:lstStyle>
          <a:p>
            <a:pPr marL="25400">
              <a:lnSpc>
                <a:spcPts val="1145"/>
              </a:lnSpc>
            </a:pPr>
            <a:fld id="{81D60167-4931-47E6-BA6A-407CBD079E47}" type="slidenum">
              <a:rPr dirty="0" spc="-5"/>
              <a:t>#</a:t>
            </a:fld>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1807845" y="2980436"/>
            <a:ext cx="4156709" cy="894714"/>
          </a:xfrm>
          <a:prstGeom prst="rect">
            <a:avLst/>
          </a:prstGeom>
        </p:spPr>
        <p:txBody>
          <a:bodyPr wrap="square" lIns="0" tIns="0" rIns="0" bIns="0">
            <a:spAutoFit/>
          </a:bodyPr>
          <a:lstStyle>
            <a:lvl1pPr>
              <a:defRPr sz="2800" b="1" i="0">
                <a:solidFill>
                  <a:schemeClr val="bg1"/>
                </a:solidFill>
                <a:latin typeface="Arial"/>
                <a:cs typeface="Arial"/>
              </a:defRPr>
            </a:lvl1pPr>
          </a:lstStyle>
          <a:p/>
        </p:txBody>
      </p:sp>
      <p:sp>
        <p:nvSpPr>
          <p:cNvPr id="3" name="Holder 3"/>
          <p:cNvSpPr>
            <a:spLocks noGrp="1"/>
          </p:cNvSpPr>
          <p:nvPr>
            <p:ph type="body" idx="1"/>
          </p:nvPr>
        </p:nvSpPr>
        <p:spPr>
          <a:xfrm>
            <a:off x="388620" y="2313432"/>
            <a:ext cx="6995160" cy="6638544"/>
          </a:xfrm>
          <a:prstGeom prst="rect">
            <a:avLst/>
          </a:prstGeom>
        </p:spPr>
        <p:txBody>
          <a:bodyPr wrap="square" lIns="0" tIns="0" rIns="0" bIns="0">
            <a:spAutoFit/>
          </a:bodyPr>
          <a:lstStyle>
            <a:lvl1pPr>
              <a:defRPr/>
            </a:lvl1pPr>
          </a:lstStyle>
          <a:p/>
        </p:txBody>
      </p:sp>
      <p:sp>
        <p:nvSpPr>
          <p:cNvPr id="4" name="Holder 4"/>
          <p:cNvSpPr>
            <a:spLocks noGrp="1"/>
          </p:cNvSpPr>
          <p:nvPr>
            <p:ph type="ftr" idx="5" sz="quarter"/>
          </p:nvPr>
        </p:nvSpPr>
        <p:spPr>
          <a:xfrm>
            <a:off x="2642616" y="9354312"/>
            <a:ext cx="2487168" cy="502920"/>
          </a:xfrm>
          <a:prstGeom prst="rect">
            <a:avLst/>
          </a:prstGeom>
        </p:spPr>
        <p:txBody>
          <a:bodyPr wrap="square" lIns="0" tIns="0" rIns="0" bIns="0">
            <a:spAutoFit/>
          </a:bodyPr>
          <a:lstStyle>
            <a:lvl1pPr algn="ctr">
              <a:defRPr>
                <a:solidFill>
                  <a:schemeClr val="tx1">
                    <a:tint val="75000"/>
                  </a:schemeClr>
                </a:solidFill>
              </a:defRPr>
            </a:lvl1pPr>
          </a:lstStyle>
          <a:p/>
        </p:txBody>
      </p:sp>
      <p:sp>
        <p:nvSpPr>
          <p:cNvPr id="5" name="Holder 5"/>
          <p:cNvSpPr>
            <a:spLocks noGrp="1"/>
          </p:cNvSpPr>
          <p:nvPr>
            <p:ph type="dt" idx="6" sz="half"/>
          </p:nvPr>
        </p:nvSpPr>
        <p:spPr>
          <a:xfrm>
            <a:off x="388620" y="9354312"/>
            <a:ext cx="1787652"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fld>
          </a:p>
        </p:txBody>
      </p:sp>
      <p:sp>
        <p:nvSpPr>
          <p:cNvPr id="6" name="Holder 6"/>
          <p:cNvSpPr>
            <a:spLocks noGrp="1"/>
          </p:cNvSpPr>
          <p:nvPr>
            <p:ph type="sldNum" idx="7" sz="quarter"/>
          </p:nvPr>
        </p:nvSpPr>
        <p:spPr>
          <a:xfrm>
            <a:off x="6690868" y="9282747"/>
            <a:ext cx="193040" cy="165100"/>
          </a:xfrm>
          <a:prstGeom prst="rect">
            <a:avLst/>
          </a:prstGeom>
        </p:spPr>
        <p:txBody>
          <a:bodyPr wrap="square" lIns="0" tIns="0" rIns="0" bIns="0">
            <a:spAutoFit/>
          </a:bodyPr>
          <a:lstStyle>
            <a:lvl1pPr>
              <a:defRPr sz="1100" b="0" i="0">
                <a:solidFill>
                  <a:schemeClr val="tx1"/>
                </a:solidFill>
                <a:latin typeface="Calibri"/>
                <a:cs typeface="Calibri"/>
              </a:defRPr>
            </a:lvl1pPr>
          </a:lstStyle>
          <a:p>
            <a:pPr marL="25400">
              <a:lnSpc>
                <a:spcPts val="1145"/>
              </a:lnSpc>
            </a:pPr>
            <a:fld id="{81D60167-4931-47E6-BA6A-407CBD079E47}" type="slidenum">
              <a:rPr dirty="0" spc="-5"/>
              <a:t>#</a:t>
            </a:fld>
          </a:p>
        </p:txBody>
      </p:sp>
    </p:spTree>
  </p:cSld>
  <p:clrMap folHlink="folHlink" hlink="hlink" accent1="accent1" accent2="accent2" accent3="accent3" accent4="accent4" accent5="accent5" accent6="accent6" tx2="dk2" bg2="lt2" tx1="dk1" bg1="lt1"/>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6.xml"/><Relationship Id="rId3" Type="http://schemas.openxmlformats.org/officeDocument/2006/relationships/slide" Target="slide8.xml"/><Relationship Id="rId4" Type="http://schemas.openxmlformats.org/officeDocument/2006/relationships/slide" Target="slide11.xml"/><Relationship Id="rId5" Type="http://schemas.openxmlformats.org/officeDocument/2006/relationships/slide" Target="slide15.xml"/><Relationship Id="rId6" Type="http://schemas.openxmlformats.org/officeDocument/2006/relationships/slide" Target="slide19.xml"/><Relationship Id="rId7" Type="http://schemas.openxmlformats.org/officeDocument/2006/relationships/slide" Target="slide22.xml"/><Relationship Id="rId8" Type="http://schemas.openxmlformats.org/officeDocument/2006/relationships/slide" Target="slide25.xml"/><Relationship Id="rId9" Type="http://schemas.openxmlformats.org/officeDocument/2006/relationships/slide" Target="slide29.xml"/><Relationship Id="rId10" Type="http://schemas.openxmlformats.org/officeDocument/2006/relationships/slide" Target="slide31.xml"/><Relationship Id="rId11" Type="http://schemas.openxmlformats.org/officeDocument/2006/relationships/slide" Target="slide34.xml"/><Relationship Id="rId12" Type="http://schemas.openxmlformats.org/officeDocument/2006/relationships/slide" Target="slide35.xml"/><Relationship Id="rId13" Type="http://schemas.openxmlformats.org/officeDocument/2006/relationships/slide" Target="slide36.xml"/><Relationship Id="rId14" Type="http://schemas.openxmlformats.org/officeDocument/2006/relationships/slide" Target="slide37.xml"/><Relationship Id="rId15" Type="http://schemas.openxmlformats.org/officeDocument/2006/relationships/slide" Target="slide39.xml"/><Relationship Id="rId16" Type="http://schemas.openxmlformats.org/officeDocument/2006/relationships/slide" Target="slide41.xml"/><Relationship Id="rId17" Type="http://schemas.openxmlformats.org/officeDocument/2006/relationships/slide" Target="slide43.xml"/><Relationship Id="rId18" Type="http://schemas.openxmlformats.org/officeDocument/2006/relationships/slide" Target="slide46.xml"/><Relationship Id="rId19" Type="http://schemas.openxmlformats.org/officeDocument/2006/relationships/slide" Target="slide47.xml"/><Relationship Id="rId20" Type="http://schemas.openxmlformats.org/officeDocument/2006/relationships/slide" Target="slide49.xml"/><Relationship Id="rId21" Type="http://schemas.openxmlformats.org/officeDocument/2006/relationships/slide" Target="slide50.xml"/><Relationship Id="rId22" Type="http://schemas.openxmlformats.org/officeDocument/2006/relationships/slide" Target="slide5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hyperlink" Target="http://go.worldbank.org/K4LUMW43B0"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slide" Target="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p:spPr>
        <p:txBody>
          <a:bodyPr wrap="square" lIns="0" tIns="14604" rIns="0" bIns="0" rtlCol="0" vert="horz">
            <a:spAutoFit/>
          </a:bodyPr>
          <a:lstStyle/>
          <a:p>
            <a:pPr marL="54610" marR="5080">
              <a:lnSpc>
                <a:spcPts val="3479"/>
              </a:lnSpc>
              <a:spcBef>
                <a:spcPts val="114"/>
              </a:spcBef>
            </a:pPr>
            <a:r>
              <a:rPr dirty="0" spc="-5"/>
              <a:t>Youth, Participation and  Engagement </a:t>
            </a:r>
            <a:r>
              <a:rPr dirty="0"/>
              <a:t>in</a:t>
            </a:r>
            <a:r>
              <a:rPr dirty="0" spc="-40"/>
              <a:t> </a:t>
            </a:r>
            <a:r>
              <a:rPr dirty="0" spc="-5"/>
              <a:t>Canada</a:t>
            </a:r>
          </a:p>
        </p:txBody>
      </p:sp>
      <p:sp>
        <p:nvSpPr>
          <p:cNvPr id="3" name="object 3"/>
          <p:cNvSpPr txBox="1"/>
          <p:nvPr/>
        </p:nvSpPr>
        <p:spPr>
          <a:xfrm>
            <a:off x="1850389" y="4403775"/>
            <a:ext cx="2541905" cy="796925"/>
          </a:xfrm>
          <a:prstGeom prst="rect">
            <a:avLst/>
          </a:prstGeom>
        </p:spPr>
        <p:txBody>
          <a:bodyPr wrap="square" lIns="0" tIns="123825" rIns="0" bIns="0" rtlCol="0" vert="horz">
            <a:spAutoFit/>
          </a:bodyPr>
          <a:lstStyle/>
          <a:p>
            <a:pPr marL="12700">
              <a:lnSpc>
                <a:spcPct val="100000"/>
              </a:lnSpc>
              <a:spcBef>
                <a:spcPts val="975"/>
              </a:spcBef>
            </a:pPr>
            <a:r>
              <a:rPr dirty="0" sz="1800" spc="-5" b="1">
                <a:solidFill>
                  <a:srgbClr val="FFFFFF"/>
                </a:solidFill>
                <a:latin typeface="Arial"/>
                <a:cs typeface="Arial"/>
              </a:rPr>
              <a:t>Xavier Lemyre</a:t>
            </a:r>
            <a:endParaRPr sz="1800">
              <a:latin typeface="Arial"/>
              <a:cs typeface="Arial"/>
            </a:endParaRPr>
          </a:p>
          <a:p>
            <a:pPr marL="12700">
              <a:lnSpc>
                <a:spcPct val="100000"/>
              </a:lnSpc>
              <a:spcBef>
                <a:spcPts val="875"/>
              </a:spcBef>
            </a:pPr>
            <a:r>
              <a:rPr dirty="0" sz="1800" spc="-5" b="1">
                <a:solidFill>
                  <a:srgbClr val="FFFFFF"/>
                </a:solidFill>
                <a:latin typeface="Arial"/>
                <a:cs typeface="Arial"/>
              </a:rPr>
              <a:t>Policy Research</a:t>
            </a:r>
            <a:r>
              <a:rPr dirty="0" sz="1800" spc="-35" b="1">
                <a:solidFill>
                  <a:srgbClr val="FFFFFF"/>
                </a:solidFill>
                <a:latin typeface="Arial"/>
                <a:cs typeface="Arial"/>
              </a:rPr>
              <a:t> </a:t>
            </a:r>
            <a:r>
              <a:rPr dirty="0" sz="1800" spc="-5" b="1">
                <a:solidFill>
                  <a:srgbClr val="FFFFFF"/>
                </a:solidFill>
                <a:latin typeface="Arial"/>
                <a:cs typeface="Arial"/>
              </a:rPr>
              <a:t>Group</a:t>
            </a:r>
            <a:endParaRPr sz="1800">
              <a:latin typeface="Arial"/>
              <a:cs typeface="Arial"/>
            </a:endParaRPr>
          </a:p>
        </p:txBody>
      </p:sp>
      <p:sp>
        <p:nvSpPr>
          <p:cNvPr id="4" name="object 4"/>
          <p:cNvSpPr txBox="1"/>
          <p:nvPr/>
        </p:nvSpPr>
        <p:spPr>
          <a:xfrm>
            <a:off x="1837435" y="9609073"/>
            <a:ext cx="1816100" cy="238760"/>
          </a:xfrm>
          <a:prstGeom prst="rect">
            <a:avLst/>
          </a:prstGeom>
        </p:spPr>
        <p:txBody>
          <a:bodyPr wrap="square" lIns="0" tIns="12065" rIns="0" bIns="0" rtlCol="0" vert="horz">
            <a:spAutoFit/>
          </a:bodyPr>
          <a:lstStyle/>
          <a:p>
            <a:pPr marL="12700">
              <a:lnSpc>
                <a:spcPct val="100000"/>
              </a:lnSpc>
              <a:spcBef>
                <a:spcPts val="95"/>
              </a:spcBef>
            </a:pPr>
            <a:r>
              <a:rPr dirty="0" sz="1400" spc="-5">
                <a:solidFill>
                  <a:srgbClr val="FFFFFF"/>
                </a:solidFill>
                <a:latin typeface="Arial"/>
                <a:cs typeface="Arial"/>
              </a:rPr>
              <a:t>Date: September</a:t>
            </a:r>
            <a:r>
              <a:rPr dirty="0" sz="1400" spc="-40">
                <a:solidFill>
                  <a:srgbClr val="FFFFFF"/>
                </a:solidFill>
                <a:latin typeface="Arial"/>
                <a:cs typeface="Arial"/>
              </a:rPr>
              <a:t> </a:t>
            </a:r>
            <a:r>
              <a:rPr dirty="0" sz="1400" spc="-5">
                <a:solidFill>
                  <a:srgbClr val="FFFFFF"/>
                </a:solidFill>
                <a:latin typeface="Arial"/>
                <a:cs typeface="Arial"/>
              </a:rPr>
              <a:t>2016</a:t>
            </a:r>
            <a:endParaRPr sz="140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1</a:t>
            </a:r>
            <a:endParaRPr sz="1100">
              <a:latin typeface="Calibri"/>
              <a:cs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2</a:t>
            </a:r>
            <a:endParaRPr sz="1100">
              <a:latin typeface="Calibri"/>
              <a:cs typeface="Calibri"/>
            </a:endParaRPr>
          </a:p>
        </p:txBody>
      </p:sp>
      <p:sp>
        <p:nvSpPr>
          <p:cNvPr id="2" name="object 2"/>
          <p:cNvSpPr txBox="1"/>
          <p:nvPr/>
        </p:nvSpPr>
        <p:spPr>
          <a:xfrm>
            <a:off x="900584" y="869282"/>
            <a:ext cx="5970905" cy="8098155"/>
          </a:xfrm>
          <a:prstGeom prst="rect">
            <a:avLst/>
          </a:prstGeom>
        </p:spPr>
        <p:txBody>
          <a:bodyPr wrap="square" lIns="0" tIns="36830" rIns="0" bIns="0" rtlCol="0" vert="horz">
            <a:spAutoFit/>
          </a:bodyPr>
          <a:lstStyle/>
          <a:p>
            <a:pPr algn="just" marL="13335">
              <a:lnSpc>
                <a:spcPct val="100000"/>
              </a:lnSpc>
              <a:spcBef>
                <a:spcPts val="290"/>
              </a:spcBef>
            </a:pPr>
            <a:r>
              <a:rPr dirty="0" sz="1300" spc="-15" b="0">
                <a:latin typeface="Calibri Light"/>
                <a:cs typeface="Calibri Light"/>
              </a:rPr>
              <a:t>Executive</a:t>
            </a:r>
            <a:r>
              <a:rPr dirty="0" sz="1300" spc="-25" b="0">
                <a:latin typeface="Calibri Light"/>
                <a:cs typeface="Calibri Light"/>
              </a:rPr>
              <a:t> </a:t>
            </a:r>
            <a:r>
              <a:rPr dirty="0" sz="1300" spc="-15" b="0">
                <a:latin typeface="Calibri Light"/>
                <a:cs typeface="Calibri Light"/>
              </a:rPr>
              <a:t>Summary</a:t>
            </a:r>
            <a:endParaRPr sz="1300">
              <a:latin typeface="Calibri Light"/>
              <a:cs typeface="Calibri Light"/>
            </a:endParaRPr>
          </a:p>
          <a:p>
            <a:pPr algn="just" marL="13335" marR="5080">
              <a:lnSpc>
                <a:spcPct val="109800"/>
              </a:lnSpc>
              <a:spcBef>
                <a:spcPts val="30"/>
              </a:spcBef>
            </a:pPr>
            <a:r>
              <a:rPr dirty="0" sz="1100" spc="-5">
                <a:latin typeface="Calibri"/>
                <a:cs typeface="Calibri"/>
              </a:rPr>
              <a:t>Combining data from three cycles of Statistics Canada’s General Social Survey (GSS) and insights from the  literature on youth participation and engagement, this report draws a portrait of the current Canadian  youth participation and engagement landscape. Specifically, the report focuses on the political  participation and civic engagement of Canadians aged 15 to</a:t>
            </a:r>
            <a:r>
              <a:rPr dirty="0" sz="1100" spc="20">
                <a:latin typeface="Calibri"/>
                <a:cs typeface="Calibri"/>
              </a:rPr>
              <a:t> </a:t>
            </a:r>
            <a:r>
              <a:rPr dirty="0" sz="1100" spc="-5">
                <a:latin typeface="Calibri"/>
                <a:cs typeface="Calibri"/>
              </a:rPr>
              <a:t>24.</a:t>
            </a:r>
            <a:endParaRPr sz="1100">
              <a:latin typeface="Calibri"/>
              <a:cs typeface="Calibri"/>
            </a:endParaRPr>
          </a:p>
          <a:p>
            <a:pPr algn="just" marL="13970" marR="5080" indent="-635">
              <a:lnSpc>
                <a:spcPct val="109700"/>
              </a:lnSpc>
              <a:spcBef>
                <a:spcPts val="800"/>
              </a:spcBef>
            </a:pPr>
            <a:r>
              <a:rPr dirty="0" sz="1100" spc="-5" b="1">
                <a:latin typeface="Calibri"/>
                <a:cs typeface="Calibri"/>
              </a:rPr>
              <a:t>Part One </a:t>
            </a:r>
            <a:r>
              <a:rPr dirty="0" sz="1100" spc="-5">
                <a:latin typeface="Calibri"/>
                <a:cs typeface="Calibri"/>
              </a:rPr>
              <a:t>of this report investigates differences </a:t>
            </a:r>
            <a:r>
              <a:rPr dirty="0" sz="1100">
                <a:latin typeface="Calibri"/>
                <a:cs typeface="Calibri"/>
              </a:rPr>
              <a:t>and </a:t>
            </a:r>
            <a:r>
              <a:rPr dirty="0" sz="1100" spc="-5">
                <a:latin typeface="Calibri"/>
                <a:cs typeface="Calibri"/>
              </a:rPr>
              <a:t>similarities in styles of participation </a:t>
            </a:r>
            <a:r>
              <a:rPr dirty="0" sz="1100">
                <a:latin typeface="Calibri"/>
                <a:cs typeface="Calibri"/>
              </a:rPr>
              <a:t>and </a:t>
            </a:r>
            <a:r>
              <a:rPr dirty="0" sz="1100" spc="-5">
                <a:latin typeface="Calibri"/>
                <a:cs typeface="Calibri"/>
              </a:rPr>
              <a:t>engagement  among younger and older Canadians. From sample sizes of 24,951, of 20,401 and of 27,534 respondents  for the 2003, 2008 and </a:t>
            </a:r>
            <a:r>
              <a:rPr dirty="0" sz="1100">
                <a:latin typeface="Calibri"/>
                <a:cs typeface="Calibri"/>
              </a:rPr>
              <a:t>2013 </a:t>
            </a:r>
            <a:r>
              <a:rPr dirty="0" sz="1100" spc="-5">
                <a:latin typeface="Calibri"/>
                <a:cs typeface="Calibri"/>
              </a:rPr>
              <a:t>cycles of the GSS, the following key observations are made </a:t>
            </a:r>
            <a:r>
              <a:rPr dirty="0" sz="1100">
                <a:latin typeface="Calibri"/>
                <a:cs typeface="Calibri"/>
              </a:rPr>
              <a:t>with </a:t>
            </a:r>
            <a:r>
              <a:rPr dirty="0" sz="1100" spc="-5">
                <a:latin typeface="Calibri"/>
                <a:cs typeface="Calibri"/>
              </a:rPr>
              <a:t>regards to  Canadian political participation and civic</a:t>
            </a:r>
            <a:r>
              <a:rPr dirty="0" sz="1100" spc="10">
                <a:latin typeface="Calibri"/>
                <a:cs typeface="Calibri"/>
              </a:rPr>
              <a:t> </a:t>
            </a:r>
            <a:r>
              <a:rPr dirty="0" sz="1100" spc="-5">
                <a:latin typeface="Calibri"/>
                <a:cs typeface="Calibri"/>
              </a:rPr>
              <a:t>engagement:</a:t>
            </a:r>
            <a:endParaRPr sz="1100">
              <a:latin typeface="Calibri"/>
              <a:cs typeface="Calibri"/>
            </a:endParaRPr>
          </a:p>
          <a:p>
            <a:pPr algn="just" marL="13970">
              <a:lnSpc>
                <a:spcPct val="100000"/>
              </a:lnSpc>
              <a:spcBef>
                <a:spcPts val="930"/>
              </a:spcBef>
            </a:pPr>
            <a:r>
              <a:rPr dirty="0" sz="1100" spc="-5" b="1">
                <a:latin typeface="Calibri"/>
                <a:cs typeface="Calibri"/>
              </a:rPr>
              <a:t>Political participation</a:t>
            </a:r>
            <a:endParaRPr sz="1100">
              <a:latin typeface="Calibri"/>
              <a:cs typeface="Calibri"/>
            </a:endParaRPr>
          </a:p>
          <a:p>
            <a:pPr algn="just" marL="471170" marR="6350" indent="-228600">
              <a:lnSpc>
                <a:spcPct val="109600"/>
              </a:lnSpc>
              <a:spcBef>
                <a:spcPts val="65"/>
              </a:spcBef>
              <a:buFont typeface="Symbol"/>
              <a:buChar char=""/>
              <a:tabLst>
                <a:tab pos="471805" algn="l"/>
              </a:tabLst>
            </a:pPr>
            <a:r>
              <a:rPr dirty="0" sz="1100" spc="-5">
                <a:latin typeface="Calibri"/>
                <a:cs typeface="Calibri"/>
              </a:rPr>
              <a:t>Canadians aged 15 to </a:t>
            </a:r>
            <a:r>
              <a:rPr dirty="0" sz="1100">
                <a:latin typeface="Calibri"/>
                <a:cs typeface="Calibri"/>
              </a:rPr>
              <a:t>24 </a:t>
            </a:r>
            <a:r>
              <a:rPr dirty="0" sz="1100" spc="-5">
                <a:latin typeface="Calibri"/>
                <a:cs typeface="Calibri"/>
              </a:rPr>
              <a:t>who were eligible to vote reported lower federal election voter  participation than Canadians aged 25 and</a:t>
            </a:r>
            <a:r>
              <a:rPr dirty="0" sz="1100" spc="5">
                <a:latin typeface="Calibri"/>
                <a:cs typeface="Calibri"/>
              </a:rPr>
              <a:t> </a:t>
            </a:r>
            <a:r>
              <a:rPr dirty="0" sz="1100" spc="-5">
                <a:latin typeface="Calibri"/>
                <a:cs typeface="Calibri"/>
              </a:rPr>
              <a:t>above;</a:t>
            </a:r>
            <a:endParaRPr sz="1100">
              <a:latin typeface="Calibri"/>
              <a:cs typeface="Calibri"/>
            </a:endParaRPr>
          </a:p>
          <a:p>
            <a:pPr algn="just" marL="470534" marR="5080" indent="-227965">
              <a:lnSpc>
                <a:spcPct val="109800"/>
              </a:lnSpc>
              <a:spcBef>
                <a:spcPts val="55"/>
              </a:spcBef>
              <a:buFont typeface="Symbol"/>
              <a:buChar char=""/>
              <a:tabLst>
                <a:tab pos="471805" algn="l"/>
              </a:tabLst>
            </a:pPr>
            <a:r>
              <a:rPr dirty="0" sz="1100" spc="-5">
                <a:latin typeface="Calibri"/>
                <a:cs typeface="Calibri"/>
              </a:rPr>
              <a:t>Canadians</a:t>
            </a:r>
            <a:r>
              <a:rPr dirty="0" sz="1100" spc="-35">
                <a:latin typeface="Calibri"/>
                <a:cs typeface="Calibri"/>
              </a:rPr>
              <a:t> </a:t>
            </a:r>
            <a:r>
              <a:rPr dirty="0" sz="1100" spc="-5">
                <a:latin typeface="Calibri"/>
                <a:cs typeface="Calibri"/>
              </a:rPr>
              <a:t>aged</a:t>
            </a:r>
            <a:r>
              <a:rPr dirty="0" sz="1100" spc="-35">
                <a:latin typeface="Calibri"/>
                <a:cs typeface="Calibri"/>
              </a:rPr>
              <a:t> </a:t>
            </a:r>
            <a:r>
              <a:rPr dirty="0" sz="1100" spc="-5">
                <a:latin typeface="Calibri"/>
                <a:cs typeface="Calibri"/>
              </a:rPr>
              <a:t>15</a:t>
            </a:r>
            <a:r>
              <a:rPr dirty="0" sz="1100" spc="-3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24</a:t>
            </a:r>
            <a:r>
              <a:rPr dirty="0" sz="1100" spc="-30">
                <a:latin typeface="Calibri"/>
                <a:cs typeface="Calibri"/>
              </a:rPr>
              <a:t> </a:t>
            </a:r>
            <a:r>
              <a:rPr dirty="0" sz="1100" spc="-5">
                <a:latin typeface="Calibri"/>
                <a:cs typeface="Calibri"/>
              </a:rPr>
              <a:t>who</a:t>
            </a:r>
            <a:r>
              <a:rPr dirty="0" sz="1100" spc="-35">
                <a:latin typeface="Calibri"/>
                <a:cs typeface="Calibri"/>
              </a:rPr>
              <a:t> </a:t>
            </a:r>
            <a:r>
              <a:rPr dirty="0" sz="1100" spc="-5">
                <a:latin typeface="Calibri"/>
                <a:cs typeface="Calibri"/>
              </a:rPr>
              <a:t>were</a:t>
            </a:r>
            <a:r>
              <a:rPr dirty="0" sz="1100" spc="-35">
                <a:latin typeface="Calibri"/>
                <a:cs typeface="Calibri"/>
              </a:rPr>
              <a:t> </a:t>
            </a:r>
            <a:r>
              <a:rPr dirty="0" sz="1100" spc="-5">
                <a:latin typeface="Calibri"/>
                <a:cs typeface="Calibri"/>
              </a:rPr>
              <a:t>eligible</a:t>
            </a:r>
            <a:r>
              <a:rPr dirty="0" sz="1100" spc="-35">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vote</a:t>
            </a:r>
            <a:r>
              <a:rPr dirty="0" sz="1100" spc="-30">
                <a:latin typeface="Calibri"/>
                <a:cs typeface="Calibri"/>
              </a:rPr>
              <a:t> </a:t>
            </a:r>
            <a:r>
              <a:rPr dirty="0" sz="1100" spc="-5">
                <a:latin typeface="Calibri"/>
                <a:cs typeface="Calibri"/>
              </a:rPr>
              <a:t>reported</a:t>
            </a:r>
            <a:r>
              <a:rPr dirty="0" sz="1100" spc="-35">
                <a:latin typeface="Calibri"/>
                <a:cs typeface="Calibri"/>
              </a:rPr>
              <a:t> </a:t>
            </a:r>
            <a:r>
              <a:rPr dirty="0" sz="1100" spc="-5">
                <a:latin typeface="Calibri"/>
                <a:cs typeface="Calibri"/>
              </a:rPr>
              <a:t>higher</a:t>
            </a:r>
            <a:r>
              <a:rPr dirty="0" sz="1100" spc="-30">
                <a:latin typeface="Calibri"/>
                <a:cs typeface="Calibri"/>
              </a:rPr>
              <a:t> </a:t>
            </a:r>
            <a:r>
              <a:rPr dirty="0" sz="1100" spc="-5">
                <a:latin typeface="Calibri"/>
                <a:cs typeface="Calibri"/>
              </a:rPr>
              <a:t>voter</a:t>
            </a:r>
            <a:r>
              <a:rPr dirty="0" sz="1100" spc="-30">
                <a:latin typeface="Calibri"/>
                <a:cs typeface="Calibri"/>
              </a:rPr>
              <a:t> </a:t>
            </a:r>
            <a:r>
              <a:rPr dirty="0" sz="1100" spc="-5">
                <a:latin typeface="Calibri"/>
                <a:cs typeface="Calibri"/>
              </a:rPr>
              <a:t>turnouts</a:t>
            </a:r>
            <a:r>
              <a:rPr dirty="0" sz="1100" spc="-35">
                <a:latin typeface="Calibri"/>
                <a:cs typeface="Calibri"/>
              </a:rPr>
              <a:t> </a:t>
            </a:r>
            <a:r>
              <a:rPr dirty="0" sz="1100" spc="-5">
                <a:latin typeface="Calibri"/>
                <a:cs typeface="Calibri"/>
              </a:rPr>
              <a:t>in</a:t>
            </a:r>
            <a:r>
              <a:rPr dirty="0" sz="1100" spc="-35">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2013</a:t>
            </a:r>
            <a:r>
              <a:rPr dirty="0" sz="1100" spc="-25">
                <a:latin typeface="Calibri"/>
                <a:cs typeface="Calibri"/>
              </a:rPr>
              <a:t> </a:t>
            </a:r>
            <a:r>
              <a:rPr dirty="0" sz="1100" spc="-10">
                <a:latin typeface="Calibri"/>
                <a:cs typeface="Calibri"/>
              </a:rPr>
              <a:t>GSS  </a:t>
            </a:r>
            <a:r>
              <a:rPr dirty="0" sz="1100" spc="-5">
                <a:latin typeface="Calibri"/>
                <a:cs typeface="Calibri"/>
              </a:rPr>
              <a:t>than in 2008 GSS, but this increase occurs in the context of nearly 50 years of decreasing voter  participation in Canada;</a:t>
            </a:r>
            <a:endParaRPr sz="1100">
              <a:latin typeface="Calibri"/>
              <a:cs typeface="Calibri"/>
            </a:endParaRPr>
          </a:p>
          <a:p>
            <a:pPr algn="just" marL="470534" marR="5715" indent="-228600">
              <a:lnSpc>
                <a:spcPct val="109600"/>
              </a:lnSpc>
              <a:spcBef>
                <a:spcPts val="70"/>
              </a:spcBef>
              <a:buFont typeface="Symbol"/>
              <a:buChar char=""/>
              <a:tabLst>
                <a:tab pos="471170" algn="l"/>
              </a:tabLst>
            </a:pPr>
            <a:r>
              <a:rPr dirty="0" sz="1100" spc="-5">
                <a:latin typeface="Calibri"/>
                <a:cs typeface="Calibri"/>
              </a:rPr>
              <a:t>Younger Canadians are more likely to search for information on a political issue or topic or </a:t>
            </a:r>
            <a:r>
              <a:rPr dirty="0" sz="1100" spc="-10">
                <a:latin typeface="Calibri"/>
                <a:cs typeface="Calibri"/>
              </a:rPr>
              <a:t>to  </a:t>
            </a:r>
            <a:r>
              <a:rPr dirty="0" sz="1100" spc="-5">
                <a:latin typeface="Calibri"/>
                <a:cs typeface="Calibri"/>
              </a:rPr>
              <a:t>participate </a:t>
            </a:r>
            <a:r>
              <a:rPr dirty="0" sz="1100">
                <a:latin typeface="Calibri"/>
                <a:cs typeface="Calibri"/>
              </a:rPr>
              <a:t>in </a:t>
            </a:r>
            <a:r>
              <a:rPr dirty="0" sz="1100" spc="-5">
                <a:latin typeface="Calibri"/>
                <a:cs typeface="Calibri"/>
              </a:rPr>
              <a:t>a march or demonstration than older</a:t>
            </a:r>
            <a:r>
              <a:rPr dirty="0" sz="1100" spc="10">
                <a:latin typeface="Calibri"/>
                <a:cs typeface="Calibri"/>
              </a:rPr>
              <a:t> </a:t>
            </a:r>
            <a:r>
              <a:rPr dirty="0" sz="1100" spc="-5">
                <a:latin typeface="Calibri"/>
                <a:cs typeface="Calibri"/>
              </a:rPr>
              <a:t>Canadians;</a:t>
            </a:r>
            <a:endParaRPr sz="1100">
              <a:latin typeface="Calibri"/>
              <a:cs typeface="Calibri"/>
            </a:endParaRPr>
          </a:p>
          <a:p>
            <a:pPr algn="just" marL="470534" marR="6350" indent="-228600">
              <a:lnSpc>
                <a:spcPct val="109600"/>
              </a:lnSpc>
              <a:spcBef>
                <a:spcPts val="65"/>
              </a:spcBef>
              <a:buFont typeface="Symbol"/>
              <a:buChar char=""/>
              <a:tabLst>
                <a:tab pos="471170" algn="l"/>
              </a:tabLst>
            </a:pPr>
            <a:r>
              <a:rPr dirty="0" sz="1100" spc="-5">
                <a:latin typeface="Calibri"/>
                <a:cs typeface="Calibri"/>
              </a:rPr>
              <a:t>Canadians aged 15 to 24 are less likely than Canadians aged 25 and above to attend public  meetings,</a:t>
            </a:r>
            <a:r>
              <a:rPr dirty="0" sz="1100" spc="-20">
                <a:latin typeface="Calibri"/>
                <a:cs typeface="Calibri"/>
              </a:rPr>
              <a:t> </a:t>
            </a:r>
            <a:r>
              <a:rPr dirty="0" sz="1100" spc="-5">
                <a:latin typeface="Calibri"/>
                <a:cs typeface="Calibri"/>
              </a:rPr>
              <a:t>to</a:t>
            </a:r>
            <a:r>
              <a:rPr dirty="0" sz="1100" spc="-10">
                <a:latin typeface="Calibri"/>
                <a:cs typeface="Calibri"/>
              </a:rPr>
              <a:t> </a:t>
            </a:r>
            <a:r>
              <a:rPr dirty="0" sz="1100" spc="-5">
                <a:latin typeface="Calibri"/>
                <a:cs typeface="Calibri"/>
              </a:rPr>
              <a:t>buy</a:t>
            </a:r>
            <a:r>
              <a:rPr dirty="0" sz="1100" spc="-25">
                <a:latin typeface="Calibri"/>
                <a:cs typeface="Calibri"/>
              </a:rPr>
              <a:t> </a:t>
            </a:r>
            <a:r>
              <a:rPr dirty="0" sz="1100" spc="-5">
                <a:latin typeface="Calibri"/>
                <a:cs typeface="Calibri"/>
              </a:rPr>
              <a:t>or</a:t>
            </a:r>
            <a:r>
              <a:rPr dirty="0" sz="1100" spc="-15">
                <a:latin typeface="Calibri"/>
                <a:cs typeface="Calibri"/>
              </a:rPr>
              <a:t> </a:t>
            </a:r>
            <a:r>
              <a:rPr dirty="0" sz="1100" spc="-5">
                <a:latin typeface="Calibri"/>
                <a:cs typeface="Calibri"/>
              </a:rPr>
              <a:t>boycott</a:t>
            </a:r>
            <a:r>
              <a:rPr dirty="0" sz="1100" spc="-25">
                <a:latin typeface="Calibri"/>
                <a:cs typeface="Calibri"/>
              </a:rPr>
              <a:t> </a:t>
            </a:r>
            <a:r>
              <a:rPr dirty="0" sz="1100" spc="-5">
                <a:latin typeface="Calibri"/>
                <a:cs typeface="Calibri"/>
              </a:rPr>
              <a:t>products</a:t>
            </a:r>
            <a:r>
              <a:rPr dirty="0" sz="1100" spc="-15">
                <a:latin typeface="Calibri"/>
                <a:cs typeface="Calibri"/>
              </a:rPr>
              <a:t> </a:t>
            </a:r>
            <a:r>
              <a:rPr dirty="0" sz="1100" spc="-5">
                <a:latin typeface="Calibri"/>
                <a:cs typeface="Calibri"/>
              </a:rPr>
              <a:t>for</a:t>
            </a:r>
            <a:r>
              <a:rPr dirty="0" sz="1100" spc="-25">
                <a:latin typeface="Calibri"/>
                <a:cs typeface="Calibri"/>
              </a:rPr>
              <a:t> </a:t>
            </a:r>
            <a:r>
              <a:rPr dirty="0" sz="1100" spc="-5">
                <a:latin typeface="Calibri"/>
                <a:cs typeface="Calibri"/>
              </a:rPr>
              <a:t>ethical</a:t>
            </a:r>
            <a:r>
              <a:rPr dirty="0" sz="1100" spc="-20">
                <a:latin typeface="Calibri"/>
                <a:cs typeface="Calibri"/>
              </a:rPr>
              <a:t> </a:t>
            </a:r>
            <a:r>
              <a:rPr dirty="0" sz="1100" spc="-5">
                <a:latin typeface="Calibri"/>
                <a:cs typeface="Calibri"/>
              </a:rPr>
              <a:t>reasons</a:t>
            </a:r>
            <a:r>
              <a:rPr dirty="0" sz="1100" spc="-20">
                <a:latin typeface="Calibri"/>
                <a:cs typeface="Calibri"/>
              </a:rPr>
              <a:t> </a:t>
            </a:r>
            <a:r>
              <a:rPr dirty="0" sz="1100" spc="-5">
                <a:latin typeface="Calibri"/>
                <a:cs typeface="Calibri"/>
              </a:rPr>
              <a:t>and</a:t>
            </a:r>
            <a:r>
              <a:rPr dirty="0" sz="1100" spc="-20">
                <a:latin typeface="Calibri"/>
                <a:cs typeface="Calibri"/>
              </a:rPr>
              <a:t> </a:t>
            </a:r>
            <a:r>
              <a:rPr dirty="0" sz="1100" spc="-5">
                <a:latin typeface="Calibri"/>
                <a:cs typeface="Calibri"/>
              </a:rPr>
              <a:t>to</a:t>
            </a:r>
            <a:r>
              <a:rPr dirty="0" sz="1100" spc="-15">
                <a:latin typeface="Calibri"/>
                <a:cs typeface="Calibri"/>
              </a:rPr>
              <a:t> </a:t>
            </a:r>
            <a:r>
              <a:rPr dirty="0" sz="1100" spc="-5">
                <a:latin typeface="Calibri"/>
                <a:cs typeface="Calibri"/>
              </a:rPr>
              <a:t>express</a:t>
            </a:r>
            <a:r>
              <a:rPr dirty="0" sz="1100" spc="-20">
                <a:latin typeface="Calibri"/>
                <a:cs typeface="Calibri"/>
              </a:rPr>
              <a:t> </a:t>
            </a:r>
            <a:r>
              <a:rPr dirty="0" sz="1100" spc="-5">
                <a:latin typeface="Calibri"/>
                <a:cs typeface="Calibri"/>
              </a:rPr>
              <a:t>their</a:t>
            </a:r>
            <a:r>
              <a:rPr dirty="0" sz="1100" spc="-15">
                <a:latin typeface="Calibri"/>
                <a:cs typeface="Calibri"/>
              </a:rPr>
              <a:t> </a:t>
            </a:r>
            <a:r>
              <a:rPr dirty="0" sz="1100">
                <a:latin typeface="Calibri"/>
                <a:cs typeface="Calibri"/>
              </a:rPr>
              <a:t>views</a:t>
            </a:r>
            <a:r>
              <a:rPr dirty="0" sz="1100" spc="-20">
                <a:latin typeface="Calibri"/>
                <a:cs typeface="Calibri"/>
              </a:rPr>
              <a:t> </a:t>
            </a:r>
            <a:r>
              <a:rPr dirty="0" sz="1100" spc="-5">
                <a:latin typeface="Calibri"/>
                <a:cs typeface="Calibri"/>
              </a:rPr>
              <a:t>on</a:t>
            </a:r>
            <a:r>
              <a:rPr dirty="0" sz="1100" spc="-25">
                <a:latin typeface="Calibri"/>
                <a:cs typeface="Calibri"/>
              </a:rPr>
              <a:t> </a:t>
            </a:r>
            <a:r>
              <a:rPr dirty="0" sz="1100" spc="-5">
                <a:latin typeface="Calibri"/>
                <a:cs typeface="Calibri"/>
              </a:rPr>
              <a:t>an</a:t>
            </a:r>
            <a:r>
              <a:rPr dirty="0" sz="1100" spc="-20">
                <a:latin typeface="Calibri"/>
                <a:cs typeface="Calibri"/>
              </a:rPr>
              <a:t> </a:t>
            </a:r>
            <a:r>
              <a:rPr dirty="0" sz="1100" spc="-5">
                <a:latin typeface="Calibri"/>
                <a:cs typeface="Calibri"/>
              </a:rPr>
              <a:t>issue</a:t>
            </a:r>
            <a:r>
              <a:rPr dirty="0" sz="1100" spc="-25">
                <a:latin typeface="Calibri"/>
                <a:cs typeface="Calibri"/>
              </a:rPr>
              <a:t> </a:t>
            </a:r>
            <a:r>
              <a:rPr dirty="0" sz="1100" spc="-10">
                <a:latin typeface="Calibri"/>
                <a:cs typeface="Calibri"/>
              </a:rPr>
              <a:t>by  </a:t>
            </a:r>
            <a:r>
              <a:rPr dirty="0" sz="1100" spc="-5">
                <a:latin typeface="Calibri"/>
                <a:cs typeface="Calibri"/>
              </a:rPr>
              <a:t>contacting a newspaper </a:t>
            </a:r>
            <a:r>
              <a:rPr dirty="0" sz="1100">
                <a:latin typeface="Calibri"/>
                <a:cs typeface="Calibri"/>
              </a:rPr>
              <a:t>or</a:t>
            </a:r>
            <a:r>
              <a:rPr dirty="0" sz="1100" spc="5">
                <a:latin typeface="Calibri"/>
                <a:cs typeface="Calibri"/>
              </a:rPr>
              <a:t> </a:t>
            </a:r>
            <a:r>
              <a:rPr dirty="0" sz="1100" spc="-5">
                <a:latin typeface="Calibri"/>
                <a:cs typeface="Calibri"/>
              </a:rPr>
              <a:t>politician.</a:t>
            </a:r>
            <a:endParaRPr sz="1100">
              <a:latin typeface="Calibri"/>
              <a:cs typeface="Calibri"/>
            </a:endParaRPr>
          </a:p>
          <a:p>
            <a:pPr algn="just" marL="13335">
              <a:lnSpc>
                <a:spcPct val="100000"/>
              </a:lnSpc>
              <a:spcBef>
                <a:spcPts val="930"/>
              </a:spcBef>
            </a:pPr>
            <a:r>
              <a:rPr dirty="0" sz="1100" spc="-5" b="1">
                <a:latin typeface="Calibri"/>
                <a:cs typeface="Calibri"/>
              </a:rPr>
              <a:t>Civic</a:t>
            </a:r>
            <a:r>
              <a:rPr dirty="0" sz="1100" spc="-10" b="1">
                <a:latin typeface="Calibri"/>
                <a:cs typeface="Calibri"/>
              </a:rPr>
              <a:t> </a:t>
            </a:r>
            <a:r>
              <a:rPr dirty="0" sz="1100" spc="-5" b="1">
                <a:latin typeface="Calibri"/>
                <a:cs typeface="Calibri"/>
              </a:rPr>
              <a:t>Engagement</a:t>
            </a:r>
            <a:endParaRPr sz="1100">
              <a:latin typeface="Calibri"/>
              <a:cs typeface="Calibri"/>
            </a:endParaRPr>
          </a:p>
          <a:p>
            <a:pPr algn="just" marL="470534" marR="6350" indent="-228600">
              <a:lnSpc>
                <a:spcPct val="109600"/>
              </a:lnSpc>
              <a:spcBef>
                <a:spcPts val="65"/>
              </a:spcBef>
              <a:buFont typeface="Symbol"/>
              <a:buChar char=""/>
              <a:tabLst>
                <a:tab pos="471170" algn="l"/>
              </a:tabLst>
            </a:pPr>
            <a:r>
              <a:rPr dirty="0" sz="1100" spc="-5">
                <a:latin typeface="Calibri"/>
                <a:cs typeface="Calibri"/>
              </a:rPr>
              <a:t>Canadians</a:t>
            </a:r>
            <a:r>
              <a:rPr dirty="0" sz="1100" spc="-60">
                <a:latin typeface="Calibri"/>
                <a:cs typeface="Calibri"/>
              </a:rPr>
              <a:t> </a:t>
            </a:r>
            <a:r>
              <a:rPr dirty="0" sz="1100" spc="-5">
                <a:latin typeface="Calibri"/>
                <a:cs typeface="Calibri"/>
              </a:rPr>
              <a:t>aged</a:t>
            </a:r>
            <a:r>
              <a:rPr dirty="0" sz="1100" spc="-60">
                <a:latin typeface="Calibri"/>
                <a:cs typeface="Calibri"/>
              </a:rPr>
              <a:t> </a:t>
            </a:r>
            <a:r>
              <a:rPr dirty="0" sz="1100" spc="-5">
                <a:latin typeface="Calibri"/>
                <a:cs typeface="Calibri"/>
              </a:rPr>
              <a:t>15</a:t>
            </a:r>
            <a:r>
              <a:rPr dirty="0" sz="1100" spc="-60">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24</a:t>
            </a:r>
            <a:r>
              <a:rPr dirty="0" sz="1100" spc="-60">
                <a:latin typeface="Calibri"/>
                <a:cs typeface="Calibri"/>
              </a:rPr>
              <a:t> </a:t>
            </a:r>
            <a:r>
              <a:rPr dirty="0" sz="1100" spc="-5">
                <a:latin typeface="Calibri"/>
                <a:cs typeface="Calibri"/>
              </a:rPr>
              <a:t>are</a:t>
            </a:r>
            <a:r>
              <a:rPr dirty="0" sz="1100" spc="-60">
                <a:latin typeface="Calibri"/>
                <a:cs typeface="Calibri"/>
              </a:rPr>
              <a:t> </a:t>
            </a:r>
            <a:r>
              <a:rPr dirty="0" sz="1100" spc="-5">
                <a:latin typeface="Calibri"/>
                <a:cs typeface="Calibri"/>
              </a:rPr>
              <a:t>more</a:t>
            </a:r>
            <a:r>
              <a:rPr dirty="0" sz="1100" spc="-60">
                <a:latin typeface="Calibri"/>
                <a:cs typeface="Calibri"/>
              </a:rPr>
              <a:t> </a:t>
            </a:r>
            <a:r>
              <a:rPr dirty="0" sz="1100" spc="-5">
                <a:latin typeface="Calibri"/>
                <a:cs typeface="Calibri"/>
              </a:rPr>
              <a:t>likely</a:t>
            </a:r>
            <a:r>
              <a:rPr dirty="0" sz="1100" spc="-45">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have</a:t>
            </a:r>
            <a:r>
              <a:rPr dirty="0" sz="1100" spc="-60">
                <a:latin typeface="Calibri"/>
                <a:cs typeface="Calibri"/>
              </a:rPr>
              <a:t> </a:t>
            </a:r>
            <a:r>
              <a:rPr dirty="0" sz="1100" spc="-5">
                <a:latin typeface="Calibri"/>
                <a:cs typeface="Calibri"/>
              </a:rPr>
              <a:t>volunteered</a:t>
            </a:r>
            <a:r>
              <a:rPr dirty="0" sz="1100" spc="-60">
                <a:latin typeface="Calibri"/>
                <a:cs typeface="Calibri"/>
              </a:rPr>
              <a:t> </a:t>
            </a:r>
            <a:r>
              <a:rPr dirty="0" sz="1100">
                <a:latin typeface="Calibri"/>
                <a:cs typeface="Calibri"/>
              </a:rPr>
              <a:t>in</a:t>
            </a:r>
            <a:r>
              <a:rPr dirty="0" sz="1100" spc="-60">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past</a:t>
            </a:r>
            <a:r>
              <a:rPr dirty="0" sz="1100" spc="-60">
                <a:latin typeface="Calibri"/>
                <a:cs typeface="Calibri"/>
              </a:rPr>
              <a:t> </a:t>
            </a:r>
            <a:r>
              <a:rPr dirty="0" sz="1100" spc="-5">
                <a:latin typeface="Calibri"/>
                <a:cs typeface="Calibri"/>
              </a:rPr>
              <a:t>12</a:t>
            </a:r>
            <a:r>
              <a:rPr dirty="0" sz="1100" spc="-55">
                <a:latin typeface="Calibri"/>
                <a:cs typeface="Calibri"/>
              </a:rPr>
              <a:t> </a:t>
            </a:r>
            <a:r>
              <a:rPr dirty="0" sz="1100" spc="-5">
                <a:latin typeface="Calibri"/>
                <a:cs typeface="Calibri"/>
              </a:rPr>
              <a:t>months</a:t>
            </a:r>
            <a:r>
              <a:rPr dirty="0" sz="1100" spc="-60">
                <a:latin typeface="Calibri"/>
                <a:cs typeface="Calibri"/>
              </a:rPr>
              <a:t> </a:t>
            </a:r>
            <a:r>
              <a:rPr dirty="0" sz="1100" spc="-5">
                <a:latin typeface="Calibri"/>
                <a:cs typeface="Calibri"/>
              </a:rPr>
              <a:t>than</a:t>
            </a:r>
            <a:r>
              <a:rPr dirty="0" sz="1100" spc="-60">
                <a:latin typeface="Calibri"/>
                <a:cs typeface="Calibri"/>
              </a:rPr>
              <a:t> </a:t>
            </a:r>
            <a:r>
              <a:rPr dirty="0" sz="1100" spc="-5">
                <a:latin typeface="Calibri"/>
                <a:cs typeface="Calibri"/>
              </a:rPr>
              <a:t>Canadians  aged 25 </a:t>
            </a:r>
            <a:r>
              <a:rPr dirty="0" sz="1100">
                <a:latin typeface="Calibri"/>
                <a:cs typeface="Calibri"/>
              </a:rPr>
              <a:t>and</a:t>
            </a:r>
            <a:r>
              <a:rPr dirty="0" sz="1100" spc="-5">
                <a:latin typeface="Calibri"/>
                <a:cs typeface="Calibri"/>
              </a:rPr>
              <a:t> above;</a:t>
            </a:r>
            <a:endParaRPr sz="1100">
              <a:latin typeface="Calibri"/>
              <a:cs typeface="Calibri"/>
            </a:endParaRPr>
          </a:p>
          <a:p>
            <a:pPr algn="just" marL="469900" marR="5715" indent="-227965">
              <a:lnSpc>
                <a:spcPct val="110000"/>
              </a:lnSpc>
              <a:spcBef>
                <a:spcPts val="50"/>
              </a:spcBef>
              <a:buFont typeface="Symbol"/>
              <a:buChar char=""/>
              <a:tabLst>
                <a:tab pos="470534" algn="l"/>
              </a:tabLst>
            </a:pPr>
            <a:r>
              <a:rPr dirty="0" sz="1100" spc="-5">
                <a:latin typeface="Calibri"/>
                <a:cs typeface="Calibri"/>
              </a:rPr>
              <a:t>Among volunteers, Canadians aged 15 to 24 were less likely to volunteer more than 5 hours </a:t>
            </a:r>
            <a:r>
              <a:rPr dirty="0" sz="1100" spc="-10">
                <a:latin typeface="Calibri"/>
                <a:cs typeface="Calibri"/>
              </a:rPr>
              <a:t>per  </a:t>
            </a:r>
            <a:r>
              <a:rPr dirty="0" sz="1100" spc="-5">
                <a:latin typeface="Calibri"/>
                <a:cs typeface="Calibri"/>
              </a:rPr>
              <a:t>month than Canadians aged 25 and</a:t>
            </a:r>
            <a:r>
              <a:rPr dirty="0" sz="1100" spc="5">
                <a:latin typeface="Calibri"/>
                <a:cs typeface="Calibri"/>
              </a:rPr>
              <a:t> </a:t>
            </a:r>
            <a:r>
              <a:rPr dirty="0" sz="1100" spc="-5">
                <a:latin typeface="Calibri"/>
                <a:cs typeface="Calibri"/>
              </a:rPr>
              <a:t>above;</a:t>
            </a:r>
            <a:endParaRPr sz="1100">
              <a:latin typeface="Calibri"/>
              <a:cs typeface="Calibri"/>
            </a:endParaRPr>
          </a:p>
          <a:p>
            <a:pPr algn="just" marL="469900" marR="6985" indent="-227965">
              <a:lnSpc>
                <a:spcPct val="110000"/>
              </a:lnSpc>
              <a:spcBef>
                <a:spcPts val="55"/>
              </a:spcBef>
              <a:buFont typeface="Symbol"/>
              <a:buChar char=""/>
              <a:tabLst>
                <a:tab pos="470534" algn="l"/>
              </a:tabLst>
            </a:pPr>
            <a:r>
              <a:rPr dirty="0" sz="1100" spc="-5">
                <a:latin typeface="Calibri"/>
                <a:cs typeface="Calibri"/>
              </a:rPr>
              <a:t>More Canadians aged 15 to 24 volunteer than older Canadians, while a larger proportion of older  Canadians donate to charity and organizations compared to younger</a:t>
            </a:r>
            <a:r>
              <a:rPr dirty="0" sz="1100" spc="25">
                <a:latin typeface="Calibri"/>
                <a:cs typeface="Calibri"/>
              </a:rPr>
              <a:t> </a:t>
            </a:r>
            <a:r>
              <a:rPr dirty="0" sz="1100" spc="-5">
                <a:latin typeface="Calibri"/>
                <a:cs typeface="Calibri"/>
              </a:rPr>
              <a:t>Canadians;</a:t>
            </a:r>
            <a:endParaRPr sz="1100">
              <a:latin typeface="Calibri"/>
              <a:cs typeface="Calibri"/>
            </a:endParaRPr>
          </a:p>
          <a:p>
            <a:pPr algn="just" marL="469900" marR="6985" indent="-228600">
              <a:lnSpc>
                <a:spcPct val="109600"/>
              </a:lnSpc>
              <a:spcBef>
                <a:spcPts val="60"/>
              </a:spcBef>
              <a:buFont typeface="Symbol"/>
              <a:buChar char=""/>
              <a:tabLst>
                <a:tab pos="470534" algn="l"/>
              </a:tabLst>
            </a:pPr>
            <a:r>
              <a:rPr dirty="0" sz="1100" spc="-5">
                <a:latin typeface="Calibri"/>
                <a:cs typeface="Calibri"/>
              </a:rPr>
              <a:t>Canadians aged 15 to 24 </a:t>
            </a:r>
            <a:r>
              <a:rPr dirty="0" sz="1100">
                <a:latin typeface="Calibri"/>
                <a:cs typeface="Calibri"/>
              </a:rPr>
              <a:t>are </a:t>
            </a:r>
            <a:r>
              <a:rPr dirty="0" sz="1100" spc="-5">
                <a:latin typeface="Calibri"/>
                <a:cs typeface="Calibri"/>
              </a:rPr>
              <a:t>most active in sports/recreational organizations, school/community  groups and cultural/educational groups.</a:t>
            </a:r>
            <a:endParaRPr sz="1100">
              <a:latin typeface="Calibri"/>
              <a:cs typeface="Calibri"/>
            </a:endParaRPr>
          </a:p>
          <a:p>
            <a:pPr algn="just" marL="12700" marR="6985">
              <a:lnSpc>
                <a:spcPct val="109800"/>
              </a:lnSpc>
              <a:spcBef>
                <a:spcPts val="800"/>
              </a:spcBef>
            </a:pPr>
            <a:r>
              <a:rPr dirty="0" sz="1100" spc="-5">
                <a:latin typeface="Calibri"/>
                <a:cs typeface="Calibri"/>
              </a:rPr>
              <a:t>These differences </a:t>
            </a:r>
            <a:r>
              <a:rPr dirty="0" sz="1100">
                <a:latin typeface="Calibri"/>
                <a:cs typeface="Calibri"/>
              </a:rPr>
              <a:t>in </a:t>
            </a:r>
            <a:r>
              <a:rPr dirty="0" sz="1100" spc="-5">
                <a:latin typeface="Calibri"/>
                <a:cs typeface="Calibri"/>
              </a:rPr>
              <a:t>political participation and civic engagement between younger and older age cohorts  can be analyzed through the prism of social identity. This report deconstructs the social identity  components of participation and engagement into four</a:t>
            </a:r>
            <a:r>
              <a:rPr dirty="0" sz="1100" spc="15">
                <a:latin typeface="Calibri"/>
                <a:cs typeface="Calibri"/>
              </a:rPr>
              <a:t> </a:t>
            </a:r>
            <a:r>
              <a:rPr dirty="0" sz="1100" spc="-5">
                <a:latin typeface="Calibri"/>
                <a:cs typeface="Calibri"/>
              </a:rPr>
              <a:t>themes:</a:t>
            </a:r>
            <a:endParaRPr sz="1100">
              <a:latin typeface="Calibri"/>
              <a:cs typeface="Calibri"/>
            </a:endParaRPr>
          </a:p>
          <a:p>
            <a:pPr algn="just" marL="12700" marR="6350">
              <a:lnSpc>
                <a:spcPct val="109800"/>
              </a:lnSpc>
              <a:spcBef>
                <a:spcPts val="800"/>
              </a:spcBef>
            </a:pPr>
            <a:r>
              <a:rPr dirty="0" sz="1100" spc="-5" b="1">
                <a:latin typeface="Calibri"/>
                <a:cs typeface="Calibri"/>
              </a:rPr>
              <a:t>Social capital and trust </a:t>
            </a:r>
            <a:r>
              <a:rPr dirty="0" sz="1100" spc="-5">
                <a:latin typeface="Calibri"/>
                <a:cs typeface="Calibri"/>
              </a:rPr>
              <a:t>considerations suggest that relationships matter </a:t>
            </a:r>
            <a:r>
              <a:rPr dirty="0" sz="1100">
                <a:latin typeface="Calibri"/>
                <a:cs typeface="Calibri"/>
              </a:rPr>
              <a:t>and </a:t>
            </a:r>
            <a:r>
              <a:rPr dirty="0" sz="1100" spc="-5">
                <a:latin typeface="Calibri"/>
                <a:cs typeface="Calibri"/>
              </a:rPr>
              <a:t>that social networks are  assets. Through interactions, people commit to </a:t>
            </a:r>
            <a:r>
              <a:rPr dirty="0" sz="1100">
                <a:latin typeface="Calibri"/>
                <a:cs typeface="Calibri"/>
              </a:rPr>
              <a:t>one </a:t>
            </a:r>
            <a:r>
              <a:rPr dirty="0" sz="1100" spc="-5">
                <a:latin typeface="Calibri"/>
                <a:cs typeface="Calibri"/>
              </a:rPr>
              <a:t>another, they build trust, and develop a sense of  belonging</a:t>
            </a:r>
            <a:r>
              <a:rPr dirty="0" sz="1100" spc="-40">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their</a:t>
            </a:r>
            <a:r>
              <a:rPr dirty="0" sz="1100" spc="-35">
                <a:latin typeface="Calibri"/>
                <a:cs typeface="Calibri"/>
              </a:rPr>
              <a:t> </a:t>
            </a:r>
            <a:r>
              <a:rPr dirty="0" sz="1100" spc="-5">
                <a:latin typeface="Calibri"/>
                <a:cs typeface="Calibri"/>
              </a:rPr>
              <a:t>communities.</a:t>
            </a:r>
            <a:r>
              <a:rPr dirty="0" sz="1100" spc="-45">
                <a:latin typeface="Calibri"/>
                <a:cs typeface="Calibri"/>
              </a:rPr>
              <a:t> </a:t>
            </a:r>
            <a:r>
              <a:rPr dirty="0" sz="1100">
                <a:latin typeface="Calibri"/>
                <a:cs typeface="Calibri"/>
              </a:rPr>
              <a:t>In</a:t>
            </a:r>
            <a:r>
              <a:rPr dirty="0" sz="1100" spc="-35">
                <a:latin typeface="Calibri"/>
                <a:cs typeface="Calibri"/>
              </a:rPr>
              <a:t> </a:t>
            </a:r>
            <a:r>
              <a:rPr dirty="0" sz="1100" spc="-5">
                <a:latin typeface="Calibri"/>
                <a:cs typeface="Calibri"/>
              </a:rPr>
              <a:t>the</a:t>
            </a:r>
            <a:r>
              <a:rPr dirty="0" sz="1100" spc="-35">
                <a:latin typeface="Calibri"/>
                <a:cs typeface="Calibri"/>
              </a:rPr>
              <a:t> </a:t>
            </a:r>
            <a:r>
              <a:rPr dirty="0" sz="1100">
                <a:latin typeface="Calibri"/>
                <a:cs typeface="Calibri"/>
              </a:rPr>
              <a:t>2013</a:t>
            </a:r>
            <a:r>
              <a:rPr dirty="0" sz="1100" spc="-40">
                <a:latin typeface="Calibri"/>
                <a:cs typeface="Calibri"/>
              </a:rPr>
              <a:t> </a:t>
            </a:r>
            <a:r>
              <a:rPr dirty="0" sz="1100" spc="-5">
                <a:latin typeface="Calibri"/>
                <a:cs typeface="Calibri"/>
              </a:rPr>
              <a:t>GSS,</a:t>
            </a:r>
            <a:r>
              <a:rPr dirty="0" sz="1100" spc="-35">
                <a:latin typeface="Calibri"/>
                <a:cs typeface="Calibri"/>
              </a:rPr>
              <a:t> </a:t>
            </a:r>
            <a:r>
              <a:rPr dirty="0" sz="1100" spc="-5">
                <a:latin typeface="Calibri"/>
                <a:cs typeface="Calibri"/>
              </a:rPr>
              <a:t>respondents</a:t>
            </a:r>
            <a:r>
              <a:rPr dirty="0" sz="1100" spc="-35">
                <a:latin typeface="Calibri"/>
                <a:cs typeface="Calibri"/>
              </a:rPr>
              <a:t> </a:t>
            </a:r>
            <a:r>
              <a:rPr dirty="0" sz="1100" spc="-5">
                <a:latin typeface="Calibri"/>
                <a:cs typeface="Calibri"/>
              </a:rPr>
              <a:t>aged</a:t>
            </a:r>
            <a:r>
              <a:rPr dirty="0" sz="1100" spc="-35">
                <a:latin typeface="Calibri"/>
                <a:cs typeface="Calibri"/>
              </a:rPr>
              <a:t> </a:t>
            </a:r>
            <a:r>
              <a:rPr dirty="0" sz="1100" spc="-5">
                <a:latin typeface="Calibri"/>
                <a:cs typeface="Calibri"/>
              </a:rPr>
              <a:t>15</a:t>
            </a:r>
            <a:r>
              <a:rPr dirty="0" sz="1100" spc="-40">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24</a:t>
            </a:r>
            <a:r>
              <a:rPr dirty="0" sz="1100" spc="-40">
                <a:latin typeface="Calibri"/>
                <a:cs typeface="Calibri"/>
              </a:rPr>
              <a:t> </a:t>
            </a:r>
            <a:r>
              <a:rPr dirty="0" sz="1100" spc="-5">
                <a:latin typeface="Calibri"/>
                <a:cs typeface="Calibri"/>
              </a:rPr>
              <a:t>reported</a:t>
            </a:r>
            <a:r>
              <a:rPr dirty="0" sz="1100" spc="-35">
                <a:latin typeface="Calibri"/>
                <a:cs typeface="Calibri"/>
              </a:rPr>
              <a:t> </a:t>
            </a:r>
            <a:r>
              <a:rPr dirty="0" sz="1100" spc="-5">
                <a:latin typeface="Calibri"/>
                <a:cs typeface="Calibri"/>
              </a:rPr>
              <a:t>having</a:t>
            </a:r>
            <a:r>
              <a:rPr dirty="0" sz="1100" spc="-35">
                <a:latin typeface="Calibri"/>
                <a:cs typeface="Calibri"/>
              </a:rPr>
              <a:t> </a:t>
            </a:r>
            <a:r>
              <a:rPr dirty="0" sz="1100" spc="-5">
                <a:latin typeface="Calibri"/>
                <a:cs typeface="Calibri"/>
              </a:rPr>
              <a:t>more</a:t>
            </a:r>
            <a:r>
              <a:rPr dirty="0" sz="1100" spc="-40">
                <a:latin typeface="Calibri"/>
                <a:cs typeface="Calibri"/>
              </a:rPr>
              <a:t> </a:t>
            </a:r>
            <a:r>
              <a:rPr dirty="0" sz="1100" spc="-5">
                <a:latin typeface="Calibri"/>
                <a:cs typeface="Calibri"/>
              </a:rPr>
              <a:t>friends  than those aged 25 </a:t>
            </a:r>
            <a:r>
              <a:rPr dirty="0" sz="1100">
                <a:latin typeface="Calibri"/>
                <a:cs typeface="Calibri"/>
              </a:rPr>
              <a:t>and </a:t>
            </a:r>
            <a:r>
              <a:rPr dirty="0" sz="1100" spc="-5">
                <a:latin typeface="Calibri"/>
                <a:cs typeface="Calibri"/>
              </a:rPr>
              <a:t>above, while also reporting lower levels of trust </a:t>
            </a:r>
            <a:r>
              <a:rPr dirty="0" sz="1100">
                <a:latin typeface="Calibri"/>
                <a:cs typeface="Calibri"/>
              </a:rPr>
              <a:t>in </a:t>
            </a:r>
            <a:r>
              <a:rPr dirty="0" sz="1100" spc="-5">
                <a:latin typeface="Calibri"/>
                <a:cs typeface="Calibri"/>
              </a:rPr>
              <a:t>people outside their</a:t>
            </a:r>
            <a:r>
              <a:rPr dirty="0" sz="1100" spc="105">
                <a:latin typeface="Calibri"/>
                <a:cs typeface="Calibri"/>
              </a:rPr>
              <a:t> </a:t>
            </a:r>
            <a:r>
              <a:rPr dirty="0" sz="1100" spc="-5">
                <a:latin typeface="Calibri"/>
                <a:cs typeface="Calibri"/>
              </a:rPr>
              <a:t>families.</a:t>
            </a:r>
            <a:endParaRPr sz="1100">
              <a:latin typeface="Calibri"/>
              <a:cs typeface="Calibri"/>
            </a:endParaRPr>
          </a:p>
          <a:p>
            <a:pPr algn="just" marL="12700" marR="6350">
              <a:lnSpc>
                <a:spcPct val="109800"/>
              </a:lnSpc>
              <a:spcBef>
                <a:spcPts val="795"/>
              </a:spcBef>
            </a:pPr>
            <a:r>
              <a:rPr dirty="0" sz="1100" spc="-5" b="1">
                <a:latin typeface="Calibri"/>
                <a:cs typeface="Calibri"/>
              </a:rPr>
              <a:t>Citizenship and shared values </a:t>
            </a:r>
            <a:r>
              <a:rPr dirty="0" sz="1100" spc="-5">
                <a:latin typeface="Calibri"/>
                <a:cs typeface="Calibri"/>
              </a:rPr>
              <a:t>contribute to shaping </a:t>
            </a:r>
            <a:r>
              <a:rPr dirty="0" sz="1100">
                <a:latin typeface="Calibri"/>
                <a:cs typeface="Calibri"/>
              </a:rPr>
              <a:t>and </a:t>
            </a:r>
            <a:r>
              <a:rPr dirty="0" sz="1100" spc="-5">
                <a:latin typeface="Calibri"/>
                <a:cs typeface="Calibri"/>
              </a:rPr>
              <a:t>maintaining national identity, while also  constituting symbols of unity </a:t>
            </a:r>
            <a:r>
              <a:rPr dirty="0" sz="1100">
                <a:latin typeface="Calibri"/>
                <a:cs typeface="Calibri"/>
              </a:rPr>
              <a:t>and </a:t>
            </a:r>
            <a:r>
              <a:rPr dirty="0" sz="1100" spc="-5">
                <a:latin typeface="Calibri"/>
                <a:cs typeface="Calibri"/>
              </a:rPr>
              <a:t>reflecting the bonds that unite Canadians. More broadly, the  development of shared meaning and values contributes to shaping and reinforcing conceptions and  preconceptions</a:t>
            </a:r>
            <a:r>
              <a:rPr dirty="0" sz="1100" spc="-20">
                <a:latin typeface="Calibri"/>
                <a:cs typeface="Calibri"/>
              </a:rPr>
              <a:t> </a:t>
            </a:r>
            <a:r>
              <a:rPr dirty="0" sz="1100" spc="-5">
                <a:latin typeface="Calibri"/>
                <a:cs typeface="Calibri"/>
              </a:rPr>
              <a:t>of</a:t>
            </a:r>
            <a:r>
              <a:rPr dirty="0" sz="1100" spc="-25">
                <a:latin typeface="Calibri"/>
                <a:cs typeface="Calibri"/>
              </a:rPr>
              <a:t> </a:t>
            </a:r>
            <a:r>
              <a:rPr dirty="0" sz="1100" spc="-5">
                <a:latin typeface="Calibri"/>
                <a:cs typeface="Calibri"/>
              </a:rPr>
              <a:t>what</a:t>
            </a:r>
            <a:r>
              <a:rPr dirty="0" sz="1100" spc="-25">
                <a:latin typeface="Calibri"/>
                <a:cs typeface="Calibri"/>
              </a:rPr>
              <a:t> </a:t>
            </a:r>
            <a:r>
              <a:rPr dirty="0" sz="1100" spc="-5">
                <a:latin typeface="Calibri"/>
                <a:cs typeface="Calibri"/>
              </a:rPr>
              <a:t>it</a:t>
            </a:r>
            <a:r>
              <a:rPr dirty="0" sz="1100" spc="-15">
                <a:latin typeface="Calibri"/>
                <a:cs typeface="Calibri"/>
              </a:rPr>
              <a:t> </a:t>
            </a:r>
            <a:r>
              <a:rPr dirty="0" sz="1100" spc="-5">
                <a:latin typeface="Calibri"/>
                <a:cs typeface="Calibri"/>
              </a:rPr>
              <a:t>means</a:t>
            </a:r>
            <a:r>
              <a:rPr dirty="0" sz="1100" spc="-20">
                <a:latin typeface="Calibri"/>
                <a:cs typeface="Calibri"/>
              </a:rPr>
              <a:t> </a:t>
            </a:r>
            <a:r>
              <a:rPr dirty="0" sz="1100" spc="-5">
                <a:latin typeface="Calibri"/>
                <a:cs typeface="Calibri"/>
              </a:rPr>
              <a:t>to</a:t>
            </a:r>
            <a:r>
              <a:rPr dirty="0" sz="1100" spc="-20">
                <a:latin typeface="Calibri"/>
                <a:cs typeface="Calibri"/>
              </a:rPr>
              <a:t> </a:t>
            </a:r>
            <a:r>
              <a:rPr dirty="0" sz="1100">
                <a:latin typeface="Calibri"/>
                <a:cs typeface="Calibri"/>
              </a:rPr>
              <a:t>be</a:t>
            </a:r>
            <a:r>
              <a:rPr dirty="0" sz="1100" spc="-20">
                <a:latin typeface="Calibri"/>
                <a:cs typeface="Calibri"/>
              </a:rPr>
              <a:t> </a:t>
            </a:r>
            <a:r>
              <a:rPr dirty="0" sz="1100" spc="-5">
                <a:latin typeface="Calibri"/>
                <a:cs typeface="Calibri"/>
              </a:rPr>
              <a:t>Canadian.</a:t>
            </a:r>
            <a:r>
              <a:rPr dirty="0" sz="1100" spc="-20">
                <a:latin typeface="Calibri"/>
                <a:cs typeface="Calibri"/>
              </a:rPr>
              <a:t> </a:t>
            </a:r>
            <a:r>
              <a:rPr dirty="0" sz="1100" spc="-5">
                <a:latin typeface="Calibri"/>
                <a:cs typeface="Calibri"/>
              </a:rPr>
              <a:t>Data</a:t>
            </a:r>
            <a:r>
              <a:rPr dirty="0" sz="1100" spc="-20">
                <a:latin typeface="Calibri"/>
                <a:cs typeface="Calibri"/>
              </a:rPr>
              <a:t> </a:t>
            </a:r>
            <a:r>
              <a:rPr dirty="0" sz="1100" spc="-5">
                <a:latin typeface="Calibri"/>
                <a:cs typeface="Calibri"/>
              </a:rPr>
              <a:t>from</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a:latin typeface="Calibri"/>
                <a:cs typeface="Calibri"/>
              </a:rPr>
              <a:t>2013</a:t>
            </a:r>
            <a:r>
              <a:rPr dirty="0" sz="1100" spc="-25">
                <a:latin typeface="Calibri"/>
                <a:cs typeface="Calibri"/>
              </a:rPr>
              <a:t> </a:t>
            </a:r>
            <a:r>
              <a:rPr dirty="0" sz="1100" spc="-5">
                <a:latin typeface="Calibri"/>
                <a:cs typeface="Calibri"/>
              </a:rPr>
              <a:t>GSS</a:t>
            </a:r>
            <a:r>
              <a:rPr dirty="0" sz="1100" spc="-25">
                <a:latin typeface="Calibri"/>
                <a:cs typeface="Calibri"/>
              </a:rPr>
              <a:t> </a:t>
            </a:r>
            <a:r>
              <a:rPr dirty="0" sz="1100" spc="-5">
                <a:latin typeface="Calibri"/>
                <a:cs typeface="Calibri"/>
              </a:rPr>
              <a:t>suggest</a:t>
            </a:r>
            <a:r>
              <a:rPr dirty="0" sz="1100" spc="-25">
                <a:latin typeface="Calibri"/>
                <a:cs typeface="Calibri"/>
              </a:rPr>
              <a:t> </a:t>
            </a:r>
            <a:r>
              <a:rPr dirty="0" sz="1100" spc="-5">
                <a:latin typeface="Calibri"/>
                <a:cs typeface="Calibri"/>
              </a:rPr>
              <a:t>that</a:t>
            </a:r>
            <a:r>
              <a:rPr dirty="0" sz="1100" spc="-25">
                <a:latin typeface="Calibri"/>
                <a:cs typeface="Calibri"/>
              </a:rPr>
              <a:t> </a:t>
            </a:r>
            <a:r>
              <a:rPr dirty="0" sz="1100" spc="-5">
                <a:latin typeface="Calibri"/>
                <a:cs typeface="Calibri"/>
              </a:rPr>
              <a:t>Canadians</a:t>
            </a:r>
            <a:r>
              <a:rPr dirty="0" sz="1100" spc="-20">
                <a:latin typeface="Calibri"/>
                <a:cs typeface="Calibri"/>
              </a:rPr>
              <a:t> </a:t>
            </a:r>
            <a:r>
              <a:rPr dirty="0" sz="1100" spc="-5">
                <a:latin typeface="Calibri"/>
                <a:cs typeface="Calibri"/>
              </a:rPr>
              <a:t>aged</a:t>
            </a:r>
            <a:r>
              <a:rPr dirty="0" sz="1100" spc="-20">
                <a:latin typeface="Calibri"/>
                <a:cs typeface="Calibri"/>
              </a:rPr>
              <a:t> </a:t>
            </a:r>
            <a:r>
              <a:rPr dirty="0" sz="1100" spc="-5">
                <a:latin typeface="Calibri"/>
                <a:cs typeface="Calibri"/>
              </a:rPr>
              <a:t>15</a:t>
            </a:r>
            <a:endParaRPr sz="1100">
              <a:latin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3</a:t>
            </a:r>
            <a:endParaRPr sz="1100">
              <a:latin typeface="Calibri"/>
              <a:cs typeface="Calibri"/>
            </a:endParaRPr>
          </a:p>
        </p:txBody>
      </p:sp>
      <p:sp>
        <p:nvSpPr>
          <p:cNvPr id="2" name="object 2"/>
          <p:cNvSpPr txBox="1"/>
          <p:nvPr/>
        </p:nvSpPr>
        <p:spPr>
          <a:xfrm>
            <a:off x="901526" y="877779"/>
            <a:ext cx="5970905" cy="8211184"/>
          </a:xfrm>
          <a:prstGeom prst="rect">
            <a:avLst/>
          </a:prstGeom>
        </p:spPr>
        <p:txBody>
          <a:bodyPr wrap="square" lIns="0" tIns="12700" rIns="0" bIns="0" rtlCol="0" vert="horz">
            <a:spAutoFit/>
          </a:bodyPr>
          <a:lstStyle/>
          <a:p>
            <a:pPr algn="just" marL="12700" marR="6985">
              <a:lnSpc>
                <a:spcPct val="109800"/>
              </a:lnSpc>
              <a:spcBef>
                <a:spcPts val="100"/>
              </a:spcBef>
            </a:pPr>
            <a:r>
              <a:rPr dirty="0" sz="1100" spc="-5">
                <a:latin typeface="Calibri"/>
                <a:cs typeface="Calibri"/>
              </a:rPr>
              <a:t>to 24 have a stronger sense of pride </a:t>
            </a:r>
            <a:r>
              <a:rPr dirty="0" sz="1100">
                <a:latin typeface="Calibri"/>
                <a:cs typeface="Calibri"/>
              </a:rPr>
              <a:t>in </a:t>
            </a:r>
            <a:r>
              <a:rPr dirty="0" sz="1100" spc="-5">
                <a:latin typeface="Calibri"/>
                <a:cs typeface="Calibri"/>
              </a:rPr>
              <a:t>Canadian achievements </a:t>
            </a:r>
            <a:r>
              <a:rPr dirty="0" sz="1100">
                <a:latin typeface="Calibri"/>
                <a:cs typeface="Calibri"/>
              </a:rPr>
              <a:t>than </a:t>
            </a:r>
            <a:r>
              <a:rPr dirty="0" sz="1100" spc="-5">
                <a:latin typeface="Calibri"/>
                <a:cs typeface="Calibri"/>
              </a:rPr>
              <a:t>Canadians aged 25 or olde7r. When  asked about Canadian shared values, human rights was most widely recognized as a Canadian shared  value, followed by gender</a:t>
            </a:r>
            <a:r>
              <a:rPr dirty="0" sz="1100">
                <a:latin typeface="Calibri"/>
                <a:cs typeface="Calibri"/>
              </a:rPr>
              <a:t> </a:t>
            </a:r>
            <a:r>
              <a:rPr dirty="0" sz="1100" spc="-5">
                <a:latin typeface="Calibri"/>
                <a:cs typeface="Calibri"/>
              </a:rPr>
              <a:t>equality.</a:t>
            </a:r>
            <a:endParaRPr sz="1100">
              <a:latin typeface="Calibri"/>
              <a:cs typeface="Calibri"/>
            </a:endParaRPr>
          </a:p>
          <a:p>
            <a:pPr algn="just" marL="12700" marR="5715">
              <a:lnSpc>
                <a:spcPct val="109800"/>
              </a:lnSpc>
              <a:spcBef>
                <a:spcPts val="800"/>
              </a:spcBef>
            </a:pPr>
            <a:r>
              <a:rPr dirty="0" sz="1100" spc="-5" b="1">
                <a:latin typeface="Calibri"/>
                <a:cs typeface="Calibri"/>
              </a:rPr>
              <a:t>Identity</a:t>
            </a:r>
            <a:r>
              <a:rPr dirty="0" sz="1100" spc="-40" b="1">
                <a:latin typeface="Calibri"/>
                <a:cs typeface="Calibri"/>
              </a:rPr>
              <a:t> </a:t>
            </a:r>
            <a:r>
              <a:rPr dirty="0" sz="1100" spc="-5" b="1">
                <a:latin typeface="Calibri"/>
                <a:cs typeface="Calibri"/>
              </a:rPr>
              <a:t>building</a:t>
            </a:r>
            <a:r>
              <a:rPr dirty="0" sz="1100" spc="-40" b="1">
                <a:latin typeface="Calibri"/>
                <a:cs typeface="Calibri"/>
              </a:rPr>
              <a:t> </a:t>
            </a:r>
            <a:r>
              <a:rPr dirty="0" sz="1100" spc="-5">
                <a:latin typeface="Calibri"/>
                <a:cs typeface="Calibri"/>
              </a:rPr>
              <a:t>and</a:t>
            </a:r>
            <a:r>
              <a:rPr dirty="0" sz="1100" spc="-40">
                <a:latin typeface="Calibri"/>
                <a:cs typeface="Calibri"/>
              </a:rPr>
              <a:t> </a:t>
            </a:r>
            <a:r>
              <a:rPr dirty="0" sz="1100" spc="-5">
                <a:latin typeface="Calibri"/>
                <a:cs typeface="Calibri"/>
              </a:rPr>
              <a:t>associated</a:t>
            </a:r>
            <a:r>
              <a:rPr dirty="0" sz="1100" spc="-45">
                <a:latin typeface="Calibri"/>
                <a:cs typeface="Calibri"/>
              </a:rPr>
              <a:t> </a:t>
            </a:r>
            <a:r>
              <a:rPr dirty="0" sz="1100" spc="-5">
                <a:latin typeface="Calibri"/>
                <a:cs typeface="Calibri"/>
              </a:rPr>
              <a:t>norms</a:t>
            </a:r>
            <a:r>
              <a:rPr dirty="0" sz="1100" spc="-40">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reciprocity</a:t>
            </a:r>
            <a:r>
              <a:rPr dirty="0" sz="1100" spc="-45">
                <a:latin typeface="Calibri"/>
                <a:cs typeface="Calibri"/>
              </a:rPr>
              <a:t> </a:t>
            </a:r>
            <a:r>
              <a:rPr dirty="0" sz="1100" spc="-5">
                <a:latin typeface="Calibri"/>
                <a:cs typeface="Calibri"/>
              </a:rPr>
              <a:t>tend</a:t>
            </a:r>
            <a:r>
              <a:rPr dirty="0" sz="1100" spc="-40">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improve</a:t>
            </a:r>
            <a:r>
              <a:rPr dirty="0" sz="1100" spc="-45">
                <a:latin typeface="Calibri"/>
                <a:cs typeface="Calibri"/>
              </a:rPr>
              <a:t> </a:t>
            </a:r>
            <a:r>
              <a:rPr dirty="0" sz="1100" spc="-5">
                <a:latin typeface="Calibri"/>
                <a:cs typeface="Calibri"/>
              </a:rPr>
              <a:t>conditions</a:t>
            </a:r>
            <a:r>
              <a:rPr dirty="0" sz="1100" spc="-30">
                <a:latin typeface="Calibri"/>
                <a:cs typeface="Calibri"/>
              </a:rPr>
              <a:t> </a:t>
            </a:r>
            <a:r>
              <a:rPr dirty="0" sz="1100" spc="-5">
                <a:latin typeface="Calibri"/>
                <a:cs typeface="Calibri"/>
              </a:rPr>
              <a:t>for</a:t>
            </a:r>
            <a:r>
              <a:rPr dirty="0" sz="1100" spc="-40">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group</a:t>
            </a:r>
            <a:r>
              <a:rPr dirty="0" sz="1100" spc="-35">
                <a:latin typeface="Calibri"/>
                <a:cs typeface="Calibri"/>
              </a:rPr>
              <a:t> </a:t>
            </a:r>
            <a:r>
              <a:rPr dirty="0" sz="1100" spc="-5">
                <a:latin typeface="Calibri"/>
                <a:cs typeface="Calibri"/>
              </a:rPr>
              <a:t>as</a:t>
            </a:r>
            <a:r>
              <a:rPr dirty="0" sz="1100" spc="-40">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whole.  Sense of belonging extends its relevance to organizations as </a:t>
            </a:r>
            <a:r>
              <a:rPr dirty="0" sz="1100">
                <a:latin typeface="Calibri"/>
                <a:cs typeface="Calibri"/>
              </a:rPr>
              <a:t>it </a:t>
            </a:r>
            <a:r>
              <a:rPr dirty="0" sz="1100" spc="-5">
                <a:latin typeface="Calibri"/>
                <a:cs typeface="Calibri"/>
              </a:rPr>
              <a:t>is argued that when institutions embody  an</a:t>
            </a:r>
            <a:r>
              <a:rPr dirty="0" sz="1100" spc="-35">
                <a:latin typeface="Calibri"/>
                <a:cs typeface="Calibri"/>
              </a:rPr>
              <a:t> </a:t>
            </a:r>
            <a:r>
              <a:rPr dirty="0" sz="1100" spc="-5">
                <a:latin typeface="Calibri"/>
                <a:cs typeface="Calibri"/>
              </a:rPr>
              <a:t>identity,</a:t>
            </a:r>
            <a:r>
              <a:rPr dirty="0" sz="1100" spc="-30">
                <a:latin typeface="Calibri"/>
                <a:cs typeface="Calibri"/>
              </a:rPr>
              <a:t> </a:t>
            </a:r>
            <a:r>
              <a:rPr dirty="0" sz="1100" spc="-5">
                <a:latin typeface="Calibri"/>
                <a:cs typeface="Calibri"/>
              </a:rPr>
              <a:t>individuals</a:t>
            </a:r>
            <a:r>
              <a:rPr dirty="0" sz="1100" spc="-30">
                <a:latin typeface="Calibri"/>
                <a:cs typeface="Calibri"/>
              </a:rPr>
              <a:t> </a:t>
            </a:r>
            <a:r>
              <a:rPr dirty="0" sz="1100" spc="-5">
                <a:latin typeface="Calibri"/>
                <a:cs typeface="Calibri"/>
              </a:rPr>
              <a:t>who</a:t>
            </a:r>
            <a:r>
              <a:rPr dirty="0" sz="1100" spc="-30">
                <a:latin typeface="Calibri"/>
                <a:cs typeface="Calibri"/>
              </a:rPr>
              <a:t> </a:t>
            </a:r>
            <a:r>
              <a:rPr dirty="0" sz="1100" spc="-5">
                <a:latin typeface="Calibri"/>
                <a:cs typeface="Calibri"/>
              </a:rPr>
              <a:t>share</a:t>
            </a:r>
            <a:r>
              <a:rPr dirty="0" sz="1100" spc="-25">
                <a:latin typeface="Calibri"/>
                <a:cs typeface="Calibri"/>
              </a:rPr>
              <a:t> </a:t>
            </a:r>
            <a:r>
              <a:rPr dirty="0" sz="1100" spc="-5">
                <a:latin typeface="Calibri"/>
                <a:cs typeface="Calibri"/>
              </a:rPr>
              <a:t>this</a:t>
            </a:r>
            <a:r>
              <a:rPr dirty="0" sz="1100" spc="-25">
                <a:latin typeface="Calibri"/>
                <a:cs typeface="Calibri"/>
              </a:rPr>
              <a:t> </a:t>
            </a:r>
            <a:r>
              <a:rPr dirty="0" sz="1100" spc="-5">
                <a:latin typeface="Calibri"/>
                <a:cs typeface="Calibri"/>
              </a:rPr>
              <a:t>identity</a:t>
            </a:r>
            <a:r>
              <a:rPr dirty="0" sz="1100" spc="-25">
                <a:latin typeface="Calibri"/>
                <a:cs typeface="Calibri"/>
              </a:rPr>
              <a:t> </a:t>
            </a:r>
            <a:r>
              <a:rPr dirty="0" sz="1100" spc="-5">
                <a:latin typeface="Calibri"/>
                <a:cs typeface="Calibri"/>
              </a:rPr>
              <a:t>will</a:t>
            </a:r>
            <a:r>
              <a:rPr dirty="0" sz="1100" spc="-30">
                <a:latin typeface="Calibri"/>
                <a:cs typeface="Calibri"/>
              </a:rPr>
              <a:t> </a:t>
            </a:r>
            <a:r>
              <a:rPr dirty="0" sz="1100" spc="-5">
                <a:latin typeface="Calibri"/>
                <a:cs typeface="Calibri"/>
              </a:rPr>
              <a:t>tend</a:t>
            </a:r>
            <a:r>
              <a:rPr dirty="0" sz="1100" spc="-25">
                <a:latin typeface="Calibri"/>
                <a:cs typeface="Calibri"/>
              </a:rPr>
              <a:t> </a:t>
            </a:r>
            <a:r>
              <a:rPr dirty="0" sz="1100" spc="-5">
                <a:latin typeface="Calibri"/>
                <a:cs typeface="Calibri"/>
              </a:rPr>
              <a:t>to</a:t>
            </a:r>
            <a:r>
              <a:rPr dirty="0" sz="1100" spc="-20">
                <a:latin typeface="Calibri"/>
                <a:cs typeface="Calibri"/>
              </a:rPr>
              <a:t> </a:t>
            </a:r>
            <a:r>
              <a:rPr dirty="0" sz="1100" spc="-5">
                <a:latin typeface="Calibri"/>
                <a:cs typeface="Calibri"/>
              </a:rPr>
              <a:t>support</a:t>
            </a:r>
            <a:r>
              <a:rPr dirty="0" sz="1100" spc="-25">
                <a:latin typeface="Calibri"/>
                <a:cs typeface="Calibri"/>
              </a:rPr>
              <a:t> </a:t>
            </a:r>
            <a:r>
              <a:rPr dirty="0" sz="1100" spc="-5">
                <a:latin typeface="Calibri"/>
                <a:cs typeface="Calibri"/>
              </a:rPr>
              <a:t>and</a:t>
            </a:r>
            <a:r>
              <a:rPr dirty="0" sz="1100" spc="-25">
                <a:latin typeface="Calibri"/>
                <a:cs typeface="Calibri"/>
              </a:rPr>
              <a:t> </a:t>
            </a:r>
            <a:r>
              <a:rPr dirty="0" sz="1100" spc="-5">
                <a:latin typeface="Calibri"/>
                <a:cs typeface="Calibri"/>
              </a:rPr>
              <a:t>commit</a:t>
            </a:r>
            <a:r>
              <a:rPr dirty="0" sz="1100" spc="-25">
                <a:latin typeface="Calibri"/>
                <a:cs typeface="Calibri"/>
              </a:rPr>
              <a:t> </a:t>
            </a:r>
            <a:r>
              <a:rPr dirty="0" sz="1100" spc="-5">
                <a:latin typeface="Calibri"/>
                <a:cs typeface="Calibri"/>
              </a:rPr>
              <a:t>to</a:t>
            </a:r>
            <a:r>
              <a:rPr dirty="0" sz="1100" spc="-20">
                <a:latin typeface="Calibri"/>
                <a:cs typeface="Calibri"/>
              </a:rPr>
              <a:t> </a:t>
            </a:r>
            <a:r>
              <a:rPr dirty="0" sz="1100" spc="-5">
                <a:latin typeface="Calibri"/>
                <a:cs typeface="Calibri"/>
              </a:rPr>
              <a:t>these</a:t>
            </a:r>
            <a:r>
              <a:rPr dirty="0" sz="1100" spc="-30">
                <a:latin typeface="Calibri"/>
                <a:cs typeface="Calibri"/>
              </a:rPr>
              <a:t> </a:t>
            </a:r>
            <a:r>
              <a:rPr dirty="0" sz="1100" spc="-5">
                <a:latin typeface="Calibri"/>
                <a:cs typeface="Calibri"/>
              </a:rPr>
              <a:t>institutions</a:t>
            </a:r>
            <a:r>
              <a:rPr dirty="0" sz="1100" spc="-25">
                <a:latin typeface="Calibri"/>
                <a:cs typeface="Calibri"/>
              </a:rPr>
              <a:t> </a:t>
            </a:r>
            <a:r>
              <a:rPr dirty="0" sz="1100" spc="-5">
                <a:latin typeface="Calibri"/>
                <a:cs typeface="Calibri"/>
              </a:rPr>
              <a:t>more.  In the 2013 GSS, 89% of respondents aged 15 to 24 felt a strong sense of belonging to Canada, while 93%  of respondents aged 25 or above felt the same</a:t>
            </a:r>
            <a:r>
              <a:rPr dirty="0" sz="1100" spc="10">
                <a:latin typeface="Calibri"/>
                <a:cs typeface="Calibri"/>
              </a:rPr>
              <a:t> </a:t>
            </a:r>
            <a:r>
              <a:rPr dirty="0" sz="1100" spc="-5">
                <a:latin typeface="Calibri"/>
                <a:cs typeface="Calibri"/>
              </a:rPr>
              <a:t>way.</a:t>
            </a:r>
            <a:endParaRPr sz="1100">
              <a:latin typeface="Calibri"/>
              <a:cs typeface="Calibri"/>
            </a:endParaRPr>
          </a:p>
          <a:p>
            <a:pPr algn="just" marL="12700" marR="7620">
              <a:lnSpc>
                <a:spcPct val="109800"/>
              </a:lnSpc>
              <a:spcBef>
                <a:spcPts val="800"/>
              </a:spcBef>
            </a:pPr>
            <a:r>
              <a:rPr dirty="0" sz="1100" spc="-5" b="1">
                <a:latin typeface="Calibri"/>
                <a:cs typeface="Calibri"/>
              </a:rPr>
              <a:t>Engagement 2.0 </a:t>
            </a:r>
            <a:r>
              <a:rPr dirty="0" sz="1100" spc="-5">
                <a:latin typeface="Calibri"/>
                <a:cs typeface="Calibri"/>
              </a:rPr>
              <a:t>reflects the reality that younger generations </a:t>
            </a:r>
            <a:r>
              <a:rPr dirty="0" sz="1100">
                <a:latin typeface="Calibri"/>
                <a:cs typeface="Calibri"/>
              </a:rPr>
              <a:t>are </a:t>
            </a:r>
            <a:r>
              <a:rPr dirty="0" sz="1100" spc="-5">
                <a:latin typeface="Calibri"/>
                <a:cs typeface="Calibri"/>
              </a:rPr>
              <a:t>increasingly expressing themselves  through</a:t>
            </a:r>
            <a:r>
              <a:rPr dirty="0" sz="1100" spc="-55">
                <a:latin typeface="Calibri"/>
                <a:cs typeface="Calibri"/>
              </a:rPr>
              <a:t> </a:t>
            </a:r>
            <a:r>
              <a:rPr dirty="0" sz="1100" spc="-5">
                <a:latin typeface="Calibri"/>
                <a:cs typeface="Calibri"/>
              </a:rPr>
              <a:t>a</a:t>
            </a:r>
            <a:r>
              <a:rPr dirty="0" sz="1100" spc="-55">
                <a:latin typeface="Calibri"/>
                <a:cs typeface="Calibri"/>
              </a:rPr>
              <a:t> </a:t>
            </a:r>
            <a:r>
              <a:rPr dirty="0" sz="1100" spc="-5">
                <a:latin typeface="Calibri"/>
                <a:cs typeface="Calibri"/>
              </a:rPr>
              <a:t>new</a:t>
            </a:r>
            <a:r>
              <a:rPr dirty="0" sz="1100" spc="-55">
                <a:latin typeface="Calibri"/>
                <a:cs typeface="Calibri"/>
              </a:rPr>
              <a:t> </a:t>
            </a:r>
            <a:r>
              <a:rPr dirty="0" sz="1100" spc="-5">
                <a:latin typeface="Calibri"/>
                <a:cs typeface="Calibri"/>
              </a:rPr>
              <a:t>channel:</a:t>
            </a:r>
            <a:r>
              <a:rPr dirty="0" sz="1100" spc="-55">
                <a:latin typeface="Calibri"/>
                <a:cs typeface="Calibri"/>
              </a:rPr>
              <a:t> </a:t>
            </a:r>
            <a:r>
              <a:rPr dirty="0" sz="1100" spc="-5">
                <a:latin typeface="Calibri"/>
                <a:cs typeface="Calibri"/>
              </a:rPr>
              <a:t>peer</a:t>
            </a:r>
            <a:r>
              <a:rPr dirty="0" sz="1100" spc="-55">
                <a:latin typeface="Calibri"/>
                <a:cs typeface="Calibri"/>
              </a:rPr>
              <a:t> </a:t>
            </a:r>
            <a:r>
              <a:rPr dirty="0" sz="1100" spc="-5">
                <a:latin typeface="Calibri"/>
                <a:cs typeface="Calibri"/>
              </a:rPr>
              <a:t>content</a:t>
            </a:r>
            <a:r>
              <a:rPr dirty="0" sz="1100" spc="-50">
                <a:latin typeface="Calibri"/>
                <a:cs typeface="Calibri"/>
              </a:rPr>
              <a:t> </a:t>
            </a:r>
            <a:r>
              <a:rPr dirty="0" sz="1100" spc="-5">
                <a:latin typeface="Calibri"/>
                <a:cs typeface="Calibri"/>
              </a:rPr>
              <a:t>sharing.</a:t>
            </a:r>
            <a:r>
              <a:rPr dirty="0" sz="1100" spc="-55">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adoption</a:t>
            </a:r>
            <a:r>
              <a:rPr dirty="0" sz="1100" spc="-50">
                <a:latin typeface="Calibri"/>
                <a:cs typeface="Calibri"/>
              </a:rPr>
              <a:t> </a:t>
            </a:r>
            <a:r>
              <a:rPr dirty="0" sz="1100" spc="-5">
                <a:latin typeface="Calibri"/>
                <a:cs typeface="Calibri"/>
              </a:rPr>
              <a:t>by</a:t>
            </a:r>
            <a:r>
              <a:rPr dirty="0" sz="1100" spc="-55">
                <a:latin typeface="Calibri"/>
                <a:cs typeface="Calibri"/>
              </a:rPr>
              <a:t> </a:t>
            </a:r>
            <a:r>
              <a:rPr dirty="0" sz="1100" spc="-5">
                <a:latin typeface="Calibri"/>
                <a:cs typeface="Calibri"/>
              </a:rPr>
              <a:t>young</a:t>
            </a:r>
            <a:r>
              <a:rPr dirty="0" sz="1100" spc="-50">
                <a:latin typeface="Calibri"/>
                <a:cs typeface="Calibri"/>
              </a:rPr>
              <a:t> </a:t>
            </a:r>
            <a:r>
              <a:rPr dirty="0" sz="1100" spc="-5">
                <a:latin typeface="Calibri"/>
                <a:cs typeface="Calibri"/>
              </a:rPr>
              <a:t>Canadians</a:t>
            </a:r>
            <a:r>
              <a:rPr dirty="0" sz="1100" spc="-50">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Internet</a:t>
            </a:r>
            <a:r>
              <a:rPr dirty="0" sz="1100" spc="-60">
                <a:latin typeface="Calibri"/>
                <a:cs typeface="Calibri"/>
              </a:rPr>
              <a:t> </a:t>
            </a:r>
            <a:r>
              <a:rPr dirty="0" sz="1100" spc="-5">
                <a:latin typeface="Calibri"/>
                <a:cs typeface="Calibri"/>
              </a:rPr>
              <a:t>as</a:t>
            </a:r>
            <a:r>
              <a:rPr dirty="0" sz="1100" spc="-50">
                <a:latin typeface="Calibri"/>
                <a:cs typeface="Calibri"/>
              </a:rPr>
              <a:t> </a:t>
            </a:r>
            <a:r>
              <a:rPr dirty="0" sz="1100" spc="-5">
                <a:latin typeface="Calibri"/>
                <a:cs typeface="Calibri"/>
              </a:rPr>
              <a:t>a</a:t>
            </a:r>
            <a:r>
              <a:rPr dirty="0" sz="1100" spc="-45">
                <a:latin typeface="Calibri"/>
                <a:cs typeface="Calibri"/>
              </a:rPr>
              <a:t> </a:t>
            </a:r>
            <a:r>
              <a:rPr dirty="0" sz="1100" spc="-5">
                <a:latin typeface="Calibri"/>
                <a:cs typeface="Calibri"/>
              </a:rPr>
              <a:t>means  to become informed and to connect with others is much more pronounced than for older</a:t>
            </a:r>
            <a:r>
              <a:rPr dirty="0" sz="1100" spc="114">
                <a:latin typeface="Calibri"/>
                <a:cs typeface="Calibri"/>
              </a:rPr>
              <a:t> </a:t>
            </a:r>
            <a:r>
              <a:rPr dirty="0" sz="1100" spc="-5">
                <a:latin typeface="Calibri"/>
                <a:cs typeface="Calibri"/>
              </a:rPr>
              <a:t>Canadians.</a:t>
            </a:r>
            <a:endParaRPr sz="1100">
              <a:latin typeface="Calibri"/>
              <a:cs typeface="Calibri"/>
            </a:endParaRPr>
          </a:p>
          <a:p>
            <a:pPr algn="just" marL="12700" marR="7620">
              <a:lnSpc>
                <a:spcPct val="109800"/>
              </a:lnSpc>
              <a:spcBef>
                <a:spcPts val="800"/>
              </a:spcBef>
            </a:pPr>
            <a:r>
              <a:rPr dirty="0" sz="1100" spc="-5" b="1">
                <a:latin typeface="Calibri"/>
                <a:cs typeface="Calibri"/>
              </a:rPr>
              <a:t>Part</a:t>
            </a:r>
            <a:r>
              <a:rPr dirty="0" sz="1100" spc="-40" b="1">
                <a:latin typeface="Calibri"/>
                <a:cs typeface="Calibri"/>
              </a:rPr>
              <a:t> </a:t>
            </a:r>
            <a:r>
              <a:rPr dirty="0" sz="1100" spc="-5" b="1">
                <a:latin typeface="Calibri"/>
                <a:cs typeface="Calibri"/>
              </a:rPr>
              <a:t>Two</a:t>
            </a:r>
            <a:r>
              <a:rPr dirty="0" sz="1100" spc="-40" b="1">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this</a:t>
            </a:r>
            <a:r>
              <a:rPr dirty="0" sz="1100" spc="-30">
                <a:latin typeface="Calibri"/>
                <a:cs typeface="Calibri"/>
              </a:rPr>
              <a:t> </a:t>
            </a:r>
            <a:r>
              <a:rPr dirty="0" sz="1100" spc="-5">
                <a:latin typeface="Calibri"/>
                <a:cs typeface="Calibri"/>
              </a:rPr>
              <a:t>report</a:t>
            </a:r>
            <a:r>
              <a:rPr dirty="0" sz="1100" spc="-40">
                <a:latin typeface="Calibri"/>
                <a:cs typeface="Calibri"/>
              </a:rPr>
              <a:t> </a:t>
            </a:r>
            <a:r>
              <a:rPr dirty="0" sz="1100" spc="-5">
                <a:latin typeface="Calibri"/>
                <a:cs typeface="Calibri"/>
              </a:rPr>
              <a:t>looks</a:t>
            </a:r>
            <a:r>
              <a:rPr dirty="0" sz="1100" spc="-35">
                <a:latin typeface="Calibri"/>
                <a:cs typeface="Calibri"/>
              </a:rPr>
              <a:t> </a:t>
            </a:r>
            <a:r>
              <a:rPr dirty="0" sz="1100" spc="-5">
                <a:latin typeface="Calibri"/>
                <a:cs typeface="Calibri"/>
              </a:rPr>
              <a:t>at</a:t>
            </a:r>
            <a:r>
              <a:rPr dirty="0" sz="1100" spc="-40">
                <a:latin typeface="Calibri"/>
                <a:cs typeface="Calibri"/>
              </a:rPr>
              <a:t> </a:t>
            </a:r>
            <a:r>
              <a:rPr dirty="0" sz="1100" spc="-5">
                <a:latin typeface="Calibri"/>
                <a:cs typeface="Calibri"/>
              </a:rPr>
              <a:t>how</a:t>
            </a:r>
            <a:r>
              <a:rPr dirty="0" sz="1100" spc="-30">
                <a:latin typeface="Calibri"/>
                <a:cs typeface="Calibri"/>
              </a:rPr>
              <a:t> </a:t>
            </a:r>
            <a:r>
              <a:rPr dirty="0" sz="1100" spc="-5">
                <a:latin typeface="Calibri"/>
                <a:cs typeface="Calibri"/>
              </a:rPr>
              <a:t>different</a:t>
            </a:r>
            <a:r>
              <a:rPr dirty="0" sz="1100" spc="-30">
                <a:latin typeface="Calibri"/>
                <a:cs typeface="Calibri"/>
              </a:rPr>
              <a:t> </a:t>
            </a:r>
            <a:r>
              <a:rPr dirty="0" sz="1100" spc="-5">
                <a:latin typeface="Calibri"/>
                <a:cs typeface="Calibri"/>
              </a:rPr>
              <a:t>demographic</a:t>
            </a:r>
            <a:r>
              <a:rPr dirty="0" sz="1100" spc="-35">
                <a:latin typeface="Calibri"/>
                <a:cs typeface="Calibri"/>
              </a:rPr>
              <a:t> </a:t>
            </a:r>
            <a:r>
              <a:rPr dirty="0" sz="1100" spc="-5">
                <a:latin typeface="Calibri"/>
                <a:cs typeface="Calibri"/>
              </a:rPr>
              <a:t>characteristics,</a:t>
            </a:r>
            <a:r>
              <a:rPr dirty="0" sz="1100" spc="-30">
                <a:latin typeface="Calibri"/>
                <a:cs typeface="Calibri"/>
              </a:rPr>
              <a:t> </a:t>
            </a:r>
            <a:r>
              <a:rPr dirty="0" sz="1100" spc="-5">
                <a:latin typeface="Calibri"/>
                <a:cs typeface="Calibri"/>
              </a:rPr>
              <a:t>identities</a:t>
            </a:r>
            <a:r>
              <a:rPr dirty="0" sz="1100" spc="-35">
                <a:latin typeface="Calibri"/>
                <a:cs typeface="Calibri"/>
              </a:rPr>
              <a:t> </a:t>
            </a:r>
            <a:r>
              <a:rPr dirty="0" sz="1100" spc="-5">
                <a:latin typeface="Calibri"/>
                <a:cs typeface="Calibri"/>
              </a:rPr>
              <a:t>and</a:t>
            </a:r>
            <a:r>
              <a:rPr dirty="0" sz="1100" spc="-30">
                <a:latin typeface="Calibri"/>
                <a:cs typeface="Calibri"/>
              </a:rPr>
              <a:t> </a:t>
            </a:r>
            <a:r>
              <a:rPr dirty="0" sz="1100" spc="-5">
                <a:latin typeface="Calibri"/>
                <a:cs typeface="Calibri"/>
              </a:rPr>
              <a:t>behaviors</a:t>
            </a:r>
            <a:r>
              <a:rPr dirty="0" sz="1100" spc="-30">
                <a:latin typeface="Calibri"/>
                <a:cs typeface="Calibri"/>
              </a:rPr>
              <a:t> </a:t>
            </a:r>
            <a:r>
              <a:rPr dirty="0" sz="1100" spc="-5">
                <a:latin typeface="Calibri"/>
                <a:cs typeface="Calibri"/>
              </a:rPr>
              <a:t>shape  the</a:t>
            </a:r>
            <a:r>
              <a:rPr dirty="0" sz="1100" spc="-45">
                <a:latin typeface="Calibri"/>
                <a:cs typeface="Calibri"/>
              </a:rPr>
              <a:t> </a:t>
            </a:r>
            <a:r>
              <a:rPr dirty="0" sz="1100" spc="-5">
                <a:latin typeface="Calibri"/>
                <a:cs typeface="Calibri"/>
              </a:rPr>
              <a:t>likelihood</a:t>
            </a:r>
            <a:r>
              <a:rPr dirty="0" sz="1100" spc="-3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participate</a:t>
            </a:r>
            <a:r>
              <a:rPr dirty="0" sz="1100" spc="-40">
                <a:latin typeface="Calibri"/>
                <a:cs typeface="Calibri"/>
              </a:rPr>
              <a:t> </a:t>
            </a:r>
            <a:r>
              <a:rPr dirty="0" sz="1100" spc="-5">
                <a:latin typeface="Calibri"/>
                <a:cs typeface="Calibri"/>
              </a:rPr>
              <a:t>politically</a:t>
            </a:r>
            <a:r>
              <a:rPr dirty="0" sz="1100" spc="-45">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engage</a:t>
            </a:r>
            <a:r>
              <a:rPr dirty="0" sz="1100" spc="-35">
                <a:latin typeface="Calibri"/>
                <a:cs typeface="Calibri"/>
              </a:rPr>
              <a:t> </a:t>
            </a:r>
            <a:r>
              <a:rPr dirty="0" sz="1100" spc="-5">
                <a:latin typeface="Calibri"/>
                <a:cs typeface="Calibri"/>
              </a:rPr>
              <a:t>civically.</a:t>
            </a:r>
            <a:r>
              <a:rPr dirty="0" sz="1100" spc="-30">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approach</a:t>
            </a:r>
            <a:r>
              <a:rPr dirty="0" sz="1100" spc="-45">
                <a:latin typeface="Calibri"/>
                <a:cs typeface="Calibri"/>
              </a:rPr>
              <a:t> </a:t>
            </a:r>
            <a:r>
              <a:rPr dirty="0" sz="1100" spc="-5">
                <a:latin typeface="Calibri"/>
                <a:cs typeface="Calibri"/>
              </a:rPr>
              <a:t>used</a:t>
            </a:r>
            <a:r>
              <a:rPr dirty="0" sz="1100" spc="-40">
                <a:latin typeface="Calibri"/>
                <a:cs typeface="Calibri"/>
              </a:rPr>
              <a:t> </a:t>
            </a:r>
            <a:r>
              <a:rPr dirty="0" sz="1100" spc="-5">
                <a:latin typeface="Calibri"/>
                <a:cs typeface="Calibri"/>
              </a:rPr>
              <a:t>is</a:t>
            </a:r>
            <a:r>
              <a:rPr dirty="0" sz="1100" spc="-40">
                <a:latin typeface="Calibri"/>
                <a:cs typeface="Calibri"/>
              </a:rPr>
              <a:t> </a:t>
            </a:r>
            <a:r>
              <a:rPr dirty="0" sz="1100" spc="-5">
                <a:latin typeface="Calibri"/>
                <a:cs typeface="Calibri"/>
              </a:rPr>
              <a:t>based</a:t>
            </a:r>
            <a:r>
              <a:rPr dirty="0" sz="1100" spc="-35">
                <a:latin typeface="Calibri"/>
                <a:cs typeface="Calibri"/>
              </a:rPr>
              <a:t> </a:t>
            </a:r>
            <a:r>
              <a:rPr dirty="0" sz="1100" spc="-5">
                <a:latin typeface="Calibri"/>
                <a:cs typeface="Calibri"/>
              </a:rPr>
              <a:t>on</a:t>
            </a:r>
            <a:r>
              <a:rPr dirty="0" sz="1100" spc="-30">
                <a:latin typeface="Calibri"/>
                <a:cs typeface="Calibri"/>
              </a:rPr>
              <a:t> </a:t>
            </a:r>
            <a:r>
              <a:rPr dirty="0" sz="1100" spc="-5">
                <a:latin typeface="Calibri"/>
                <a:cs typeface="Calibri"/>
              </a:rPr>
              <a:t>econometric  methods to help understand how and why participation and engagement</a:t>
            </a:r>
            <a:r>
              <a:rPr dirty="0" sz="1100" spc="40">
                <a:latin typeface="Calibri"/>
                <a:cs typeface="Calibri"/>
              </a:rPr>
              <a:t> </a:t>
            </a:r>
            <a:r>
              <a:rPr dirty="0" sz="1100" spc="-5">
                <a:latin typeface="Calibri"/>
                <a:cs typeface="Calibri"/>
              </a:rPr>
              <a:t>evolve.</a:t>
            </a:r>
            <a:endParaRPr sz="1100">
              <a:latin typeface="Calibri"/>
              <a:cs typeface="Calibri"/>
            </a:endParaRPr>
          </a:p>
          <a:p>
            <a:pPr algn="just" marL="12700" marR="5080" indent="-635">
              <a:lnSpc>
                <a:spcPct val="109700"/>
              </a:lnSpc>
              <a:spcBef>
                <a:spcPts val="805"/>
              </a:spcBef>
            </a:pPr>
            <a:r>
              <a:rPr dirty="0" sz="1100" spc="-5">
                <a:latin typeface="Calibri"/>
                <a:cs typeface="Calibri"/>
              </a:rPr>
              <a:t>In the following key results, informal political activity is defined as having, over the last 12 months,  boycotted or chosen a product for ethical reasons, having searched for information on a political topic,  having attended or spoken at a public meeting, or having participated in a march or demonstration. Civic  engagement, in the context of these results, is defined as having participated, over the last </a:t>
            </a:r>
            <a:r>
              <a:rPr dirty="0" sz="1100">
                <a:latin typeface="Calibri"/>
                <a:cs typeface="Calibri"/>
              </a:rPr>
              <a:t>12 </a:t>
            </a:r>
            <a:r>
              <a:rPr dirty="0" sz="1100" spc="-5">
                <a:latin typeface="Calibri"/>
                <a:cs typeface="Calibri"/>
              </a:rPr>
              <a:t>months, in  a sports or recreational association, in a cultural or educational group, in a religious group, in a school or  community group, or in a service</a:t>
            </a:r>
            <a:r>
              <a:rPr dirty="0" sz="1100" spc="10">
                <a:latin typeface="Calibri"/>
                <a:cs typeface="Calibri"/>
              </a:rPr>
              <a:t> </a:t>
            </a:r>
            <a:r>
              <a:rPr dirty="0" sz="1100" spc="-5">
                <a:latin typeface="Calibri"/>
                <a:cs typeface="Calibri"/>
              </a:rPr>
              <a:t>club.</a:t>
            </a:r>
            <a:endParaRPr sz="1100">
              <a:latin typeface="Calibri"/>
              <a:cs typeface="Calibri"/>
            </a:endParaRPr>
          </a:p>
          <a:p>
            <a:pPr algn="just" marL="12700">
              <a:lnSpc>
                <a:spcPct val="100000"/>
              </a:lnSpc>
              <a:spcBef>
                <a:spcPts val="930"/>
              </a:spcBef>
            </a:pPr>
            <a:r>
              <a:rPr dirty="0" sz="1100" spc="-5">
                <a:latin typeface="Calibri"/>
                <a:cs typeface="Calibri"/>
              </a:rPr>
              <a:t>Controlling </a:t>
            </a:r>
            <a:r>
              <a:rPr dirty="0" sz="1100">
                <a:latin typeface="Calibri"/>
                <a:cs typeface="Calibri"/>
              </a:rPr>
              <a:t>for </a:t>
            </a:r>
            <a:r>
              <a:rPr dirty="0" sz="1100" spc="-5">
                <a:latin typeface="Calibri"/>
                <a:cs typeface="Calibri"/>
              </a:rPr>
              <a:t>other factors, in</a:t>
            </a:r>
            <a:r>
              <a:rPr dirty="0" sz="1100" spc="-15">
                <a:latin typeface="Calibri"/>
                <a:cs typeface="Calibri"/>
              </a:rPr>
              <a:t> </a:t>
            </a:r>
            <a:r>
              <a:rPr dirty="0" sz="1100" spc="-5">
                <a:latin typeface="Calibri"/>
                <a:cs typeface="Calibri"/>
              </a:rPr>
              <a:t>2013:</a:t>
            </a:r>
            <a:endParaRPr sz="1100">
              <a:latin typeface="Calibri"/>
              <a:cs typeface="Calibri"/>
            </a:endParaRPr>
          </a:p>
          <a:p>
            <a:pPr marL="469900" marR="5715" indent="-228600">
              <a:lnSpc>
                <a:spcPct val="109600"/>
              </a:lnSpc>
              <a:spcBef>
                <a:spcPts val="860"/>
              </a:spcBef>
              <a:buFont typeface="Symbol"/>
              <a:buChar char=""/>
              <a:tabLst>
                <a:tab pos="469900" algn="l"/>
                <a:tab pos="470534" algn="l"/>
              </a:tabLst>
            </a:pPr>
            <a:r>
              <a:rPr dirty="0" sz="1100" spc="-5">
                <a:latin typeface="Calibri"/>
                <a:cs typeface="Calibri"/>
              </a:rPr>
              <a:t>Respondents</a:t>
            </a:r>
            <a:r>
              <a:rPr dirty="0" sz="1100" spc="-40">
                <a:latin typeface="Calibri"/>
                <a:cs typeface="Calibri"/>
              </a:rPr>
              <a:t> </a:t>
            </a:r>
            <a:r>
              <a:rPr dirty="0" sz="1100" spc="-5">
                <a:latin typeface="Calibri"/>
                <a:cs typeface="Calibri"/>
              </a:rPr>
              <a:t>aged</a:t>
            </a:r>
            <a:r>
              <a:rPr dirty="0" sz="1100" spc="-40">
                <a:latin typeface="Calibri"/>
                <a:cs typeface="Calibri"/>
              </a:rPr>
              <a:t> </a:t>
            </a:r>
            <a:r>
              <a:rPr dirty="0" sz="1100" spc="-5">
                <a:latin typeface="Calibri"/>
                <a:cs typeface="Calibri"/>
              </a:rPr>
              <a:t>15</a:t>
            </a:r>
            <a:r>
              <a:rPr dirty="0" sz="1100" spc="-3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24</a:t>
            </a:r>
            <a:r>
              <a:rPr dirty="0" sz="1100" spc="-35">
                <a:latin typeface="Calibri"/>
                <a:cs typeface="Calibri"/>
              </a:rPr>
              <a:t> </a:t>
            </a:r>
            <a:r>
              <a:rPr dirty="0" sz="1100" spc="-5">
                <a:latin typeface="Calibri"/>
                <a:cs typeface="Calibri"/>
              </a:rPr>
              <a:t>were</a:t>
            </a:r>
            <a:r>
              <a:rPr dirty="0" sz="1100" spc="-40">
                <a:latin typeface="Calibri"/>
                <a:cs typeface="Calibri"/>
              </a:rPr>
              <a:t> </a:t>
            </a:r>
            <a:r>
              <a:rPr dirty="0" sz="1100" spc="-5">
                <a:latin typeface="Calibri"/>
                <a:cs typeface="Calibri"/>
              </a:rPr>
              <a:t>41%</a:t>
            </a:r>
            <a:r>
              <a:rPr dirty="0" sz="1100" spc="-35">
                <a:latin typeface="Calibri"/>
                <a:cs typeface="Calibri"/>
              </a:rPr>
              <a:t> </a:t>
            </a:r>
            <a:r>
              <a:rPr dirty="0" sz="1100" spc="-5">
                <a:latin typeface="Calibri"/>
                <a:cs typeface="Calibri"/>
              </a:rPr>
              <a:t>more</a:t>
            </a:r>
            <a:r>
              <a:rPr dirty="0" sz="1100" spc="-40">
                <a:latin typeface="Calibri"/>
                <a:cs typeface="Calibri"/>
              </a:rPr>
              <a:t> </a:t>
            </a:r>
            <a:r>
              <a:rPr dirty="0" sz="1100" spc="-5">
                <a:latin typeface="Calibri"/>
                <a:cs typeface="Calibri"/>
              </a:rPr>
              <a:t>likely</a:t>
            </a:r>
            <a:r>
              <a:rPr dirty="0" sz="1100" spc="-3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engage</a:t>
            </a:r>
            <a:r>
              <a:rPr dirty="0" sz="1100" spc="-40">
                <a:latin typeface="Calibri"/>
                <a:cs typeface="Calibri"/>
              </a:rPr>
              <a:t> </a:t>
            </a:r>
            <a:r>
              <a:rPr dirty="0" sz="1100">
                <a:latin typeface="Calibri"/>
                <a:cs typeface="Calibri"/>
              </a:rPr>
              <a:t>in</a:t>
            </a:r>
            <a:r>
              <a:rPr dirty="0" sz="1100" spc="-45">
                <a:latin typeface="Calibri"/>
                <a:cs typeface="Calibri"/>
              </a:rPr>
              <a:t> </a:t>
            </a:r>
            <a:r>
              <a:rPr dirty="0" sz="1100" spc="-5">
                <a:latin typeface="Calibri"/>
                <a:cs typeface="Calibri"/>
              </a:rPr>
              <a:t>informal</a:t>
            </a:r>
            <a:r>
              <a:rPr dirty="0" sz="1100" spc="-45">
                <a:latin typeface="Calibri"/>
                <a:cs typeface="Calibri"/>
              </a:rPr>
              <a:t> </a:t>
            </a:r>
            <a:r>
              <a:rPr dirty="0" sz="1100" spc="-5">
                <a:latin typeface="Calibri"/>
                <a:cs typeface="Calibri"/>
              </a:rPr>
              <a:t>political</a:t>
            </a:r>
            <a:r>
              <a:rPr dirty="0" sz="1100" spc="-45">
                <a:latin typeface="Calibri"/>
                <a:cs typeface="Calibri"/>
              </a:rPr>
              <a:t> </a:t>
            </a:r>
            <a:r>
              <a:rPr dirty="0" sz="1100" spc="-5">
                <a:latin typeface="Calibri"/>
                <a:cs typeface="Calibri"/>
              </a:rPr>
              <a:t>activities</a:t>
            </a:r>
            <a:r>
              <a:rPr dirty="0" sz="1100" spc="-30">
                <a:latin typeface="Calibri"/>
                <a:cs typeface="Calibri"/>
              </a:rPr>
              <a:t> </a:t>
            </a:r>
            <a:r>
              <a:rPr dirty="0" sz="1100" spc="-5">
                <a:latin typeface="Calibri"/>
                <a:cs typeface="Calibri"/>
              </a:rPr>
              <a:t>and</a:t>
            </a:r>
            <a:r>
              <a:rPr dirty="0" sz="1100" spc="-35">
                <a:latin typeface="Calibri"/>
                <a:cs typeface="Calibri"/>
              </a:rPr>
              <a:t> </a:t>
            </a:r>
            <a:r>
              <a:rPr dirty="0" sz="1100">
                <a:latin typeface="Calibri"/>
                <a:cs typeface="Calibri"/>
              </a:rPr>
              <a:t>97%  </a:t>
            </a:r>
            <a:r>
              <a:rPr dirty="0" sz="1100" spc="-5">
                <a:latin typeface="Calibri"/>
                <a:cs typeface="Calibri"/>
              </a:rPr>
              <a:t>more likely to be engaged </a:t>
            </a:r>
            <a:r>
              <a:rPr dirty="0" sz="1100">
                <a:latin typeface="Calibri"/>
                <a:cs typeface="Calibri"/>
              </a:rPr>
              <a:t>in </a:t>
            </a:r>
            <a:r>
              <a:rPr dirty="0" sz="1100" spc="-5">
                <a:latin typeface="Calibri"/>
                <a:cs typeface="Calibri"/>
              </a:rPr>
              <a:t>a civic organization than respondents aged 25 </a:t>
            </a:r>
            <a:r>
              <a:rPr dirty="0" sz="1100">
                <a:latin typeface="Calibri"/>
                <a:cs typeface="Calibri"/>
              </a:rPr>
              <a:t>and</a:t>
            </a:r>
            <a:r>
              <a:rPr dirty="0" sz="1100" spc="75">
                <a:latin typeface="Calibri"/>
                <a:cs typeface="Calibri"/>
              </a:rPr>
              <a:t> </a:t>
            </a:r>
            <a:r>
              <a:rPr dirty="0" sz="1100" spc="-5">
                <a:latin typeface="Calibri"/>
                <a:cs typeface="Calibri"/>
              </a:rPr>
              <a:t>over;</a:t>
            </a:r>
            <a:endParaRPr sz="1100">
              <a:latin typeface="Calibri"/>
              <a:cs typeface="Calibri"/>
            </a:endParaRPr>
          </a:p>
          <a:p>
            <a:pPr marL="469900" marR="299085" indent="-228600">
              <a:lnSpc>
                <a:spcPct val="101600"/>
              </a:lnSpc>
              <a:spcBef>
                <a:spcPts val="280"/>
              </a:spcBef>
              <a:buSzPct val="109090"/>
              <a:buFont typeface="Symbol"/>
              <a:buChar char=""/>
              <a:tabLst>
                <a:tab pos="469900" algn="l"/>
                <a:tab pos="470534" algn="l"/>
              </a:tabLst>
            </a:pPr>
            <a:r>
              <a:rPr dirty="0" sz="1100" spc="-5">
                <a:latin typeface="Calibri"/>
                <a:cs typeface="Calibri"/>
              </a:rPr>
              <a:t>Respondents aged 15 to 24 who were students were 90% more likely to participate </a:t>
            </a:r>
            <a:r>
              <a:rPr dirty="0" sz="1100">
                <a:latin typeface="Calibri"/>
                <a:cs typeface="Calibri"/>
              </a:rPr>
              <a:t>in </a:t>
            </a:r>
            <a:r>
              <a:rPr dirty="0" sz="1100" spc="-5">
                <a:latin typeface="Calibri"/>
                <a:cs typeface="Calibri"/>
              </a:rPr>
              <a:t>an  informal political activity </a:t>
            </a:r>
            <a:r>
              <a:rPr dirty="0" sz="1100">
                <a:latin typeface="Calibri"/>
                <a:cs typeface="Calibri"/>
              </a:rPr>
              <a:t>or </a:t>
            </a:r>
            <a:r>
              <a:rPr dirty="0" sz="1100" spc="-5">
                <a:latin typeface="Calibri"/>
                <a:cs typeface="Calibri"/>
              </a:rPr>
              <a:t>group </a:t>
            </a:r>
            <a:r>
              <a:rPr dirty="0" sz="1100">
                <a:latin typeface="Calibri"/>
                <a:cs typeface="Calibri"/>
              </a:rPr>
              <a:t>and 67% </a:t>
            </a:r>
            <a:r>
              <a:rPr dirty="0" sz="1100" spc="-5">
                <a:latin typeface="Calibri"/>
                <a:cs typeface="Calibri"/>
              </a:rPr>
              <a:t>more likely to be engaged in a civic organization  than non-students;</a:t>
            </a:r>
            <a:endParaRPr sz="1100">
              <a:latin typeface="Calibri"/>
              <a:cs typeface="Calibri"/>
            </a:endParaRPr>
          </a:p>
          <a:p>
            <a:pPr marL="469900" marR="25400" indent="-228600">
              <a:lnSpc>
                <a:spcPct val="101800"/>
              </a:lnSpc>
              <a:spcBef>
                <a:spcPts val="155"/>
              </a:spcBef>
              <a:buSzPct val="109090"/>
              <a:buFont typeface="Symbol"/>
              <a:buChar char=""/>
              <a:tabLst>
                <a:tab pos="469900" algn="l"/>
                <a:tab pos="470534" algn="l"/>
              </a:tabLst>
            </a:pPr>
            <a:r>
              <a:rPr dirty="0" sz="1100" spc="-5">
                <a:latin typeface="Calibri"/>
                <a:cs typeface="Calibri"/>
              </a:rPr>
              <a:t>Respondents aged 15 to 24 who felt a strong or very strong sense of belonging to Canada were  50% more likely to be engaged in a civic organization, and 91% more likely if they felt a strong or  very strong sense of belonging to their</a:t>
            </a:r>
            <a:r>
              <a:rPr dirty="0" sz="1100" spc="10">
                <a:latin typeface="Calibri"/>
                <a:cs typeface="Calibri"/>
              </a:rPr>
              <a:t> </a:t>
            </a:r>
            <a:r>
              <a:rPr dirty="0" sz="1100" spc="-5">
                <a:latin typeface="Calibri"/>
                <a:cs typeface="Calibri"/>
              </a:rPr>
              <a:t>community;</a:t>
            </a:r>
            <a:endParaRPr sz="1100">
              <a:latin typeface="Calibri"/>
              <a:cs typeface="Calibri"/>
            </a:endParaRPr>
          </a:p>
          <a:p>
            <a:pPr marL="469900" marR="264795" indent="-228600">
              <a:lnSpc>
                <a:spcPct val="101800"/>
              </a:lnSpc>
              <a:spcBef>
                <a:spcPts val="155"/>
              </a:spcBef>
              <a:buSzPct val="109090"/>
              <a:buFont typeface="Symbol"/>
              <a:buChar char=""/>
              <a:tabLst>
                <a:tab pos="469900" algn="l"/>
                <a:tab pos="470534" algn="l"/>
              </a:tabLst>
            </a:pPr>
            <a:r>
              <a:rPr dirty="0" sz="1100" spc="-5">
                <a:latin typeface="Calibri"/>
                <a:cs typeface="Calibri"/>
              </a:rPr>
              <a:t>Respondents who were engaged civically were more likely to participate in informal political  activities and</a:t>
            </a:r>
            <a:r>
              <a:rPr dirty="0" sz="1100" spc="5">
                <a:latin typeface="Calibri"/>
                <a:cs typeface="Calibri"/>
              </a:rPr>
              <a:t> </a:t>
            </a:r>
            <a:r>
              <a:rPr dirty="0" sz="1100" spc="-5">
                <a:latin typeface="Calibri"/>
                <a:cs typeface="Calibri"/>
              </a:rPr>
              <a:t>vice-versa.</a:t>
            </a:r>
            <a:endParaRPr sz="1100">
              <a:latin typeface="Calibri"/>
              <a:cs typeface="Calibri"/>
            </a:endParaRPr>
          </a:p>
          <a:p>
            <a:pPr>
              <a:lnSpc>
                <a:spcPct val="100000"/>
              </a:lnSpc>
              <a:spcBef>
                <a:spcPts val="10"/>
              </a:spcBef>
            </a:pPr>
            <a:endParaRPr sz="1050">
              <a:latin typeface="Times New Roman"/>
              <a:cs typeface="Times New Roman"/>
            </a:endParaRPr>
          </a:p>
          <a:p>
            <a:pPr algn="just" marL="12700">
              <a:lnSpc>
                <a:spcPct val="100000"/>
              </a:lnSpc>
            </a:pPr>
            <a:r>
              <a:rPr dirty="0" sz="1100" spc="-5" b="1">
                <a:latin typeface="Calibri"/>
                <a:cs typeface="Calibri"/>
              </a:rPr>
              <a:t>Conclusion</a:t>
            </a:r>
            <a:endParaRPr sz="1100">
              <a:latin typeface="Calibri"/>
              <a:cs typeface="Calibri"/>
            </a:endParaRPr>
          </a:p>
          <a:p>
            <a:pPr algn="just" marL="12700" marR="6985">
              <a:lnSpc>
                <a:spcPct val="109700"/>
              </a:lnSpc>
              <a:spcBef>
                <a:spcPts val="5"/>
              </a:spcBef>
            </a:pPr>
            <a:r>
              <a:rPr dirty="0" sz="1100" spc="-5">
                <a:latin typeface="Calibri"/>
                <a:cs typeface="Calibri"/>
              </a:rPr>
              <a:t>This study investigates the political participation </a:t>
            </a:r>
            <a:r>
              <a:rPr dirty="0" sz="1100">
                <a:latin typeface="Calibri"/>
                <a:cs typeface="Calibri"/>
              </a:rPr>
              <a:t>and </a:t>
            </a:r>
            <a:r>
              <a:rPr dirty="0" sz="1100" spc="-5">
                <a:latin typeface="Calibri"/>
                <a:cs typeface="Calibri"/>
              </a:rPr>
              <a:t>civic engagement of young Canadians through a  mixed framework. A review of the research on </a:t>
            </a:r>
            <a:r>
              <a:rPr dirty="0" sz="1100">
                <a:latin typeface="Calibri"/>
                <a:cs typeface="Calibri"/>
              </a:rPr>
              <a:t>youth </a:t>
            </a:r>
            <a:r>
              <a:rPr dirty="0" sz="1100" spc="-5">
                <a:latin typeface="Calibri"/>
                <a:cs typeface="Calibri"/>
              </a:rPr>
              <a:t>participation </a:t>
            </a:r>
            <a:r>
              <a:rPr dirty="0" sz="1100">
                <a:latin typeface="Calibri"/>
                <a:cs typeface="Calibri"/>
              </a:rPr>
              <a:t>and </a:t>
            </a:r>
            <a:r>
              <a:rPr dirty="0" sz="1100" spc="-5">
                <a:latin typeface="Calibri"/>
                <a:cs typeface="Calibri"/>
              </a:rPr>
              <a:t>engagement as well as an analysis  of Statistics Canada’s General Social Survey highlights the relevance of four themes related to  participation and engagement.</a:t>
            </a:r>
            <a:endParaRPr sz="1100">
              <a:latin typeface="Calibri"/>
              <a:cs typeface="Calibri"/>
            </a:endParaRPr>
          </a:p>
          <a:p>
            <a:pPr algn="just" marL="12700" marR="6350">
              <a:lnSpc>
                <a:spcPct val="109800"/>
              </a:lnSpc>
              <a:spcBef>
                <a:spcPts val="800"/>
              </a:spcBef>
            </a:pPr>
            <a:r>
              <a:rPr dirty="0" sz="1100" spc="-5">
                <a:latin typeface="Calibri"/>
                <a:cs typeface="Calibri"/>
              </a:rPr>
              <a:t>This report </a:t>
            </a:r>
            <a:r>
              <a:rPr dirty="0" sz="1100">
                <a:latin typeface="Calibri"/>
                <a:cs typeface="Calibri"/>
              </a:rPr>
              <a:t>also </a:t>
            </a:r>
            <a:r>
              <a:rPr dirty="0" sz="1100" spc="-5">
                <a:latin typeface="Calibri"/>
                <a:cs typeface="Calibri"/>
              </a:rPr>
              <a:t>demonstrates differences and estimates relationships between civic participation </a:t>
            </a:r>
            <a:r>
              <a:rPr dirty="0" sz="1100">
                <a:latin typeface="Calibri"/>
                <a:cs typeface="Calibri"/>
              </a:rPr>
              <a:t>rates  </a:t>
            </a:r>
            <a:r>
              <a:rPr dirty="0" sz="1100" spc="-5">
                <a:latin typeface="Calibri"/>
                <a:cs typeface="Calibri"/>
              </a:rPr>
              <a:t>and</a:t>
            </a:r>
            <a:r>
              <a:rPr dirty="0" sz="1100" spc="-60">
                <a:latin typeface="Calibri"/>
                <a:cs typeface="Calibri"/>
              </a:rPr>
              <a:t> </a:t>
            </a:r>
            <a:r>
              <a:rPr dirty="0" sz="1100" spc="-5">
                <a:latin typeface="Calibri"/>
                <a:cs typeface="Calibri"/>
              </a:rPr>
              <a:t>attitudes</a:t>
            </a:r>
            <a:r>
              <a:rPr dirty="0" sz="1100" spc="-40">
                <a:latin typeface="Calibri"/>
                <a:cs typeface="Calibri"/>
              </a:rPr>
              <a:t> </a:t>
            </a:r>
            <a:r>
              <a:rPr dirty="0" sz="1100" spc="-5">
                <a:latin typeface="Calibri"/>
                <a:cs typeface="Calibri"/>
              </a:rPr>
              <a:t>such</a:t>
            </a:r>
            <a:r>
              <a:rPr dirty="0" sz="1100" spc="-55">
                <a:latin typeface="Calibri"/>
                <a:cs typeface="Calibri"/>
              </a:rPr>
              <a:t> </a:t>
            </a:r>
            <a:r>
              <a:rPr dirty="0" sz="1100" spc="-5">
                <a:latin typeface="Calibri"/>
                <a:cs typeface="Calibri"/>
              </a:rPr>
              <a:t>as</a:t>
            </a:r>
            <a:r>
              <a:rPr dirty="0" sz="1100" spc="-50">
                <a:latin typeface="Calibri"/>
                <a:cs typeface="Calibri"/>
              </a:rPr>
              <a:t> </a:t>
            </a:r>
            <a:r>
              <a:rPr dirty="0" sz="1100" spc="-5">
                <a:latin typeface="Calibri"/>
                <a:cs typeface="Calibri"/>
              </a:rPr>
              <a:t>feelings</a:t>
            </a:r>
            <a:r>
              <a:rPr dirty="0" sz="1100" spc="-60">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pride</a:t>
            </a:r>
            <a:r>
              <a:rPr dirty="0" sz="1100" spc="-50">
                <a:latin typeface="Calibri"/>
                <a:cs typeface="Calibri"/>
              </a:rPr>
              <a:t> </a:t>
            </a:r>
            <a:r>
              <a:rPr dirty="0" sz="1100">
                <a:latin typeface="Calibri"/>
                <a:cs typeface="Calibri"/>
              </a:rPr>
              <a:t>and</a:t>
            </a:r>
            <a:r>
              <a:rPr dirty="0" sz="1100" spc="-60">
                <a:latin typeface="Calibri"/>
                <a:cs typeface="Calibri"/>
              </a:rPr>
              <a:t> </a:t>
            </a:r>
            <a:r>
              <a:rPr dirty="0" sz="1100" spc="-5">
                <a:latin typeface="Calibri"/>
                <a:cs typeface="Calibri"/>
              </a:rPr>
              <a:t>sense</a:t>
            </a:r>
            <a:r>
              <a:rPr dirty="0" sz="1100" spc="-50">
                <a:latin typeface="Calibri"/>
                <a:cs typeface="Calibri"/>
              </a:rPr>
              <a:t> </a:t>
            </a:r>
            <a:r>
              <a:rPr dirty="0" sz="1100" spc="-5">
                <a:latin typeface="Calibri"/>
                <a:cs typeface="Calibri"/>
              </a:rPr>
              <a:t>of</a:t>
            </a:r>
            <a:r>
              <a:rPr dirty="0" sz="1100" spc="-55">
                <a:latin typeface="Calibri"/>
                <a:cs typeface="Calibri"/>
              </a:rPr>
              <a:t> </a:t>
            </a:r>
            <a:r>
              <a:rPr dirty="0" sz="1100" spc="-5">
                <a:latin typeface="Calibri"/>
                <a:cs typeface="Calibri"/>
              </a:rPr>
              <a:t>belonging</a:t>
            </a:r>
            <a:r>
              <a:rPr dirty="0" sz="1100" spc="-50">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younger</a:t>
            </a:r>
            <a:r>
              <a:rPr dirty="0" sz="1100" spc="-55">
                <a:latin typeface="Calibri"/>
                <a:cs typeface="Calibri"/>
              </a:rPr>
              <a:t> </a:t>
            </a:r>
            <a:r>
              <a:rPr dirty="0" sz="1100" spc="-5">
                <a:latin typeface="Calibri"/>
                <a:cs typeface="Calibri"/>
              </a:rPr>
              <a:t>and</a:t>
            </a:r>
            <a:r>
              <a:rPr dirty="0" sz="1100" spc="-55">
                <a:latin typeface="Calibri"/>
                <a:cs typeface="Calibri"/>
              </a:rPr>
              <a:t> </a:t>
            </a:r>
            <a:r>
              <a:rPr dirty="0" sz="1100" spc="-5">
                <a:latin typeface="Calibri"/>
                <a:cs typeface="Calibri"/>
              </a:rPr>
              <a:t>older</a:t>
            </a:r>
            <a:r>
              <a:rPr dirty="0" sz="1100" spc="-55">
                <a:latin typeface="Calibri"/>
                <a:cs typeface="Calibri"/>
              </a:rPr>
              <a:t> </a:t>
            </a:r>
            <a:r>
              <a:rPr dirty="0" sz="1100" spc="-5">
                <a:latin typeface="Calibri"/>
                <a:cs typeface="Calibri"/>
              </a:rPr>
              <a:t>Canadians.</a:t>
            </a:r>
            <a:r>
              <a:rPr dirty="0" sz="1100" spc="-55">
                <a:latin typeface="Calibri"/>
                <a:cs typeface="Calibri"/>
              </a:rPr>
              <a:t> </a:t>
            </a:r>
            <a:r>
              <a:rPr dirty="0" sz="1100">
                <a:latin typeface="Calibri"/>
                <a:cs typeface="Calibri"/>
              </a:rPr>
              <a:t>It</a:t>
            </a:r>
            <a:r>
              <a:rPr dirty="0" sz="1100" spc="-50">
                <a:latin typeface="Calibri"/>
                <a:cs typeface="Calibri"/>
              </a:rPr>
              <a:t> </a:t>
            </a:r>
            <a:r>
              <a:rPr dirty="0" sz="1100" spc="-5">
                <a:latin typeface="Calibri"/>
                <a:cs typeface="Calibri"/>
              </a:rPr>
              <a:t>concludes  that participation and engagement styles are evolving, and while formal political participation has  declined, participation </a:t>
            </a:r>
            <a:r>
              <a:rPr dirty="0" sz="1100">
                <a:latin typeface="Calibri"/>
                <a:cs typeface="Calibri"/>
              </a:rPr>
              <a:t>and </a:t>
            </a:r>
            <a:r>
              <a:rPr dirty="0" sz="1100" spc="-5">
                <a:latin typeface="Calibri"/>
                <a:cs typeface="Calibri"/>
              </a:rPr>
              <a:t>engagement styles and opportunities are increasingly</a:t>
            </a:r>
            <a:r>
              <a:rPr dirty="0" sz="1100" spc="35">
                <a:latin typeface="Calibri"/>
                <a:cs typeface="Calibri"/>
              </a:rPr>
              <a:t> </a:t>
            </a:r>
            <a:r>
              <a:rPr dirty="0" sz="1100" spc="-5">
                <a:latin typeface="Calibri"/>
                <a:cs typeface="Calibri"/>
              </a:rPr>
              <a:t>diversified.</a:t>
            </a:r>
            <a:endParaRPr sz="1100">
              <a:latin typeface="Calibri"/>
              <a:cs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4</a:t>
            </a:r>
            <a:endParaRPr sz="1100">
              <a:latin typeface="Calibri"/>
              <a:cs typeface="Calibri"/>
            </a:endParaRPr>
          </a:p>
        </p:txBody>
      </p:sp>
      <p:sp>
        <p:nvSpPr>
          <p:cNvPr id="2" name="object 2"/>
          <p:cNvSpPr txBox="1"/>
          <p:nvPr/>
        </p:nvSpPr>
        <p:spPr>
          <a:xfrm>
            <a:off x="901281" y="1150057"/>
            <a:ext cx="5963285" cy="6160135"/>
          </a:xfrm>
          <a:prstGeom prst="rect">
            <a:avLst/>
          </a:prstGeom>
        </p:spPr>
        <p:txBody>
          <a:bodyPr wrap="square" lIns="0" tIns="53975" rIns="0" bIns="0" rtlCol="0" vert="horz">
            <a:spAutoFit/>
          </a:bodyPr>
          <a:lstStyle/>
          <a:p>
            <a:pPr algn="just" marL="12700">
              <a:lnSpc>
                <a:spcPct val="100000"/>
              </a:lnSpc>
              <a:spcBef>
                <a:spcPts val="425"/>
              </a:spcBef>
            </a:pPr>
            <a:r>
              <a:rPr dirty="0" sz="1300" spc="-15" b="0">
                <a:latin typeface="Calibri Light"/>
                <a:cs typeface="Calibri Light"/>
              </a:rPr>
              <a:t>Contents</a:t>
            </a:r>
            <a:endParaRPr sz="1300">
              <a:latin typeface="Calibri Light"/>
              <a:cs typeface="Calibri Light"/>
            </a:endParaRPr>
          </a:p>
          <a:p>
            <a:pPr algn="just" marL="12700">
              <a:lnSpc>
                <a:spcPct val="100000"/>
              </a:lnSpc>
              <a:spcBef>
                <a:spcPts val="270"/>
              </a:spcBef>
            </a:pPr>
            <a:r>
              <a:rPr dirty="0" sz="1100" spc="-5">
                <a:latin typeface="Calibri"/>
                <a:cs typeface="Calibri"/>
                <a:hlinkClick r:id="rId2" action="ppaction://hlinksldjump"/>
              </a:rPr>
              <a:t>Foreword.......................................................................................................................................................</a:t>
            </a:r>
            <a:r>
              <a:rPr dirty="0" sz="1100" spc="-170">
                <a:latin typeface="Calibri"/>
                <a:cs typeface="Calibri"/>
                <a:hlinkClick r:id="rId2" action="ppaction://hlinksldjump"/>
              </a:rPr>
              <a:t> </a:t>
            </a:r>
            <a:r>
              <a:rPr dirty="0" sz="1100" spc="-5">
                <a:latin typeface="Calibri"/>
                <a:cs typeface="Calibri"/>
                <a:hlinkClick r:id="rId2" action="ppaction://hlinksldjump"/>
              </a:rPr>
              <a:t>5</a:t>
            </a:r>
            <a:endParaRPr sz="1100">
              <a:latin typeface="Calibri"/>
              <a:cs typeface="Calibri"/>
            </a:endParaRPr>
          </a:p>
          <a:p>
            <a:pPr algn="just" marL="12700">
              <a:lnSpc>
                <a:spcPct val="100000"/>
              </a:lnSpc>
              <a:spcBef>
                <a:spcPts val="630"/>
              </a:spcBef>
            </a:pPr>
            <a:r>
              <a:rPr dirty="0" sz="1100" spc="-5">
                <a:latin typeface="Calibri"/>
                <a:cs typeface="Calibri"/>
                <a:hlinkClick r:id="rId3" action="ppaction://hlinksldjump"/>
              </a:rPr>
              <a:t>Part One: Youth, Participation and Engagement..........................................................................................</a:t>
            </a:r>
            <a:r>
              <a:rPr dirty="0" sz="1100" spc="-30">
                <a:latin typeface="Calibri"/>
                <a:cs typeface="Calibri"/>
                <a:hlinkClick r:id="rId3" action="ppaction://hlinksldjump"/>
              </a:rPr>
              <a:t> </a:t>
            </a:r>
            <a:r>
              <a:rPr dirty="0" sz="1100" spc="-5">
                <a:latin typeface="Calibri"/>
                <a:cs typeface="Calibri"/>
                <a:hlinkClick r:id="rId3" action="ppaction://hlinksldjump"/>
              </a:rPr>
              <a:t>7</a:t>
            </a:r>
            <a:endParaRPr sz="1100">
              <a:latin typeface="Calibri"/>
              <a:cs typeface="Calibri"/>
            </a:endParaRPr>
          </a:p>
          <a:p>
            <a:pPr marL="152400">
              <a:lnSpc>
                <a:spcPct val="100000"/>
              </a:lnSpc>
              <a:spcBef>
                <a:spcPts val="630"/>
              </a:spcBef>
            </a:pPr>
            <a:r>
              <a:rPr dirty="0" sz="1100" spc="-5">
                <a:latin typeface="Calibri"/>
                <a:cs typeface="Calibri"/>
                <a:hlinkClick r:id="rId3" action="ppaction://hlinksldjump"/>
              </a:rPr>
              <a:t>Political  Participation  </a:t>
            </a:r>
            <a:r>
              <a:rPr dirty="0" sz="1100" spc="-10">
                <a:latin typeface="Calibri"/>
                <a:cs typeface="Calibri"/>
                <a:hlinkClick r:id="rId3" action="ppaction://hlinksldjump"/>
              </a:rPr>
              <a:t>................................................................................................................................</a:t>
            </a:r>
            <a:r>
              <a:rPr dirty="0" sz="1100" spc="-95">
                <a:latin typeface="Calibri"/>
                <a:cs typeface="Calibri"/>
                <a:hlinkClick r:id="rId3" action="ppaction://hlinksldjump"/>
              </a:rPr>
              <a:t> </a:t>
            </a:r>
            <a:r>
              <a:rPr dirty="0" sz="1100" spc="-5">
                <a:latin typeface="Calibri"/>
                <a:cs typeface="Calibri"/>
                <a:hlinkClick r:id="rId3" action="ppaction://hlinksldjump"/>
              </a:rPr>
              <a:t>7</a:t>
            </a:r>
            <a:endParaRPr sz="1100">
              <a:latin typeface="Calibri"/>
              <a:cs typeface="Calibri"/>
            </a:endParaRPr>
          </a:p>
          <a:p>
            <a:pPr marL="152400">
              <a:lnSpc>
                <a:spcPct val="100000"/>
              </a:lnSpc>
              <a:spcBef>
                <a:spcPts val="625"/>
              </a:spcBef>
            </a:pPr>
            <a:r>
              <a:rPr dirty="0" sz="1100" spc="-5">
                <a:latin typeface="Calibri"/>
                <a:cs typeface="Calibri"/>
                <a:hlinkClick r:id="rId4" action="ppaction://hlinksldjump"/>
              </a:rPr>
              <a:t>Civic Engagement....................................................................................................................................</a:t>
            </a:r>
            <a:r>
              <a:rPr dirty="0" sz="1100" spc="-105">
                <a:latin typeface="Calibri"/>
                <a:cs typeface="Calibri"/>
                <a:hlinkClick r:id="rId4" action="ppaction://hlinksldjump"/>
              </a:rPr>
              <a:t> </a:t>
            </a:r>
            <a:r>
              <a:rPr dirty="0" sz="1100" spc="-5">
                <a:latin typeface="Calibri"/>
                <a:cs typeface="Calibri"/>
                <a:hlinkClick r:id="rId4" action="ppaction://hlinksldjump"/>
              </a:rPr>
              <a:t>10</a:t>
            </a:r>
            <a:endParaRPr sz="1100">
              <a:latin typeface="Calibri"/>
              <a:cs typeface="Calibri"/>
            </a:endParaRPr>
          </a:p>
          <a:p>
            <a:pPr marL="152400">
              <a:lnSpc>
                <a:spcPct val="100000"/>
              </a:lnSpc>
              <a:spcBef>
                <a:spcPts val="630"/>
              </a:spcBef>
            </a:pPr>
            <a:r>
              <a:rPr dirty="0" sz="1100" spc="-5">
                <a:latin typeface="Calibri"/>
                <a:cs typeface="Calibri"/>
                <a:hlinkClick r:id="rId5" action="ppaction://hlinksldjump"/>
              </a:rPr>
              <a:t>Social Capital and Trust...........................................................................................................................</a:t>
            </a:r>
            <a:r>
              <a:rPr dirty="0" sz="1100" spc="-100">
                <a:latin typeface="Calibri"/>
                <a:cs typeface="Calibri"/>
                <a:hlinkClick r:id="rId5" action="ppaction://hlinksldjump"/>
              </a:rPr>
              <a:t> </a:t>
            </a:r>
            <a:r>
              <a:rPr dirty="0" sz="1100" spc="-5">
                <a:latin typeface="Calibri"/>
                <a:cs typeface="Calibri"/>
                <a:hlinkClick r:id="rId5" action="ppaction://hlinksldjump"/>
              </a:rPr>
              <a:t>14</a:t>
            </a:r>
            <a:endParaRPr sz="1100">
              <a:latin typeface="Calibri"/>
              <a:cs typeface="Calibri"/>
            </a:endParaRPr>
          </a:p>
          <a:p>
            <a:pPr marL="152400">
              <a:lnSpc>
                <a:spcPct val="100000"/>
              </a:lnSpc>
              <a:spcBef>
                <a:spcPts val="630"/>
              </a:spcBef>
            </a:pPr>
            <a:r>
              <a:rPr dirty="0" sz="1100" spc="-5">
                <a:latin typeface="Calibri"/>
                <a:cs typeface="Calibri"/>
                <a:hlinkClick r:id="rId6" action="ppaction://hlinksldjump"/>
              </a:rPr>
              <a:t>Citizenship and Shared values  </a:t>
            </a:r>
            <a:r>
              <a:rPr dirty="0" sz="1100" spc="-10">
                <a:latin typeface="Calibri"/>
                <a:cs typeface="Calibri"/>
                <a:hlinkClick r:id="rId6" action="ppaction://hlinksldjump"/>
              </a:rPr>
              <a:t>................................................................................................................</a:t>
            </a:r>
            <a:r>
              <a:rPr dirty="0" sz="1100" spc="190">
                <a:latin typeface="Calibri"/>
                <a:cs typeface="Calibri"/>
                <a:hlinkClick r:id="rId6" action="ppaction://hlinksldjump"/>
              </a:rPr>
              <a:t> </a:t>
            </a:r>
            <a:r>
              <a:rPr dirty="0" sz="1100" spc="-5">
                <a:latin typeface="Calibri"/>
                <a:cs typeface="Calibri"/>
                <a:hlinkClick r:id="rId6" action="ppaction://hlinksldjump"/>
              </a:rPr>
              <a:t>18</a:t>
            </a:r>
            <a:endParaRPr sz="1100">
              <a:latin typeface="Calibri"/>
              <a:cs typeface="Calibri"/>
            </a:endParaRPr>
          </a:p>
          <a:p>
            <a:pPr marL="152400">
              <a:lnSpc>
                <a:spcPct val="100000"/>
              </a:lnSpc>
              <a:spcBef>
                <a:spcPts val="630"/>
              </a:spcBef>
            </a:pPr>
            <a:r>
              <a:rPr dirty="0" sz="1100" spc="-5">
                <a:latin typeface="Calibri"/>
                <a:cs typeface="Calibri"/>
                <a:hlinkClick r:id="rId7" action="ppaction://hlinksldjump"/>
              </a:rPr>
              <a:t>Identity  Building </a:t>
            </a:r>
            <a:r>
              <a:rPr dirty="0" sz="1100" spc="-10">
                <a:latin typeface="Calibri"/>
                <a:cs typeface="Calibri"/>
                <a:hlinkClick r:id="rId7" action="ppaction://hlinksldjump"/>
              </a:rPr>
              <a:t>......................................................................................................................................</a:t>
            </a:r>
            <a:r>
              <a:rPr dirty="0" sz="1100" spc="100">
                <a:latin typeface="Calibri"/>
                <a:cs typeface="Calibri"/>
                <a:hlinkClick r:id="rId7" action="ppaction://hlinksldjump"/>
              </a:rPr>
              <a:t> </a:t>
            </a:r>
            <a:r>
              <a:rPr dirty="0" sz="1100" spc="-5">
                <a:latin typeface="Calibri"/>
                <a:cs typeface="Calibri"/>
                <a:hlinkClick r:id="rId7" action="ppaction://hlinksldjump"/>
              </a:rPr>
              <a:t>21</a:t>
            </a:r>
            <a:endParaRPr sz="1100">
              <a:latin typeface="Calibri"/>
              <a:cs typeface="Calibri"/>
            </a:endParaRPr>
          </a:p>
          <a:p>
            <a:pPr marL="152400">
              <a:lnSpc>
                <a:spcPct val="100000"/>
              </a:lnSpc>
              <a:spcBef>
                <a:spcPts val="630"/>
              </a:spcBef>
            </a:pPr>
            <a:r>
              <a:rPr dirty="0" sz="1100" spc="-5">
                <a:latin typeface="Calibri"/>
                <a:cs typeface="Calibri"/>
                <a:hlinkClick r:id="rId8" action="ppaction://hlinksldjump"/>
              </a:rPr>
              <a:t>Engagement  2.0  </a:t>
            </a:r>
            <a:r>
              <a:rPr dirty="0" sz="1100" spc="-10">
                <a:latin typeface="Calibri"/>
                <a:cs typeface="Calibri"/>
                <a:hlinkClick r:id="rId8" action="ppaction://hlinksldjump"/>
              </a:rPr>
              <a:t>......................................................................................................................................</a:t>
            </a:r>
            <a:r>
              <a:rPr dirty="0" sz="1100" spc="-65">
                <a:latin typeface="Calibri"/>
                <a:cs typeface="Calibri"/>
                <a:hlinkClick r:id="rId8" action="ppaction://hlinksldjump"/>
              </a:rPr>
              <a:t> </a:t>
            </a:r>
            <a:r>
              <a:rPr dirty="0" sz="1100" spc="-5">
                <a:latin typeface="Calibri"/>
                <a:cs typeface="Calibri"/>
                <a:hlinkClick r:id="rId8" action="ppaction://hlinksldjump"/>
              </a:rPr>
              <a:t>24</a:t>
            </a:r>
            <a:endParaRPr sz="1100">
              <a:latin typeface="Calibri"/>
              <a:cs typeface="Calibri"/>
            </a:endParaRPr>
          </a:p>
          <a:p>
            <a:pPr algn="just" marL="12700">
              <a:lnSpc>
                <a:spcPct val="100000"/>
              </a:lnSpc>
              <a:spcBef>
                <a:spcPts val="630"/>
              </a:spcBef>
            </a:pPr>
            <a:r>
              <a:rPr dirty="0" sz="1100" spc="-5">
                <a:latin typeface="Calibri"/>
                <a:cs typeface="Calibri"/>
                <a:hlinkClick r:id="rId9" action="ppaction://hlinksldjump"/>
              </a:rPr>
              <a:t>Part Two: Measuring the Determinants of Participation and Engagement </a:t>
            </a:r>
            <a:r>
              <a:rPr dirty="0" sz="1100" spc="-10">
                <a:latin typeface="Calibri"/>
                <a:cs typeface="Calibri"/>
                <a:hlinkClick r:id="rId9" action="ppaction://hlinksldjump"/>
              </a:rPr>
              <a:t>...............................................</a:t>
            </a:r>
            <a:r>
              <a:rPr dirty="0" sz="1100" spc="175">
                <a:latin typeface="Calibri"/>
                <a:cs typeface="Calibri"/>
                <a:hlinkClick r:id="rId9" action="ppaction://hlinksldjump"/>
              </a:rPr>
              <a:t> </a:t>
            </a:r>
            <a:r>
              <a:rPr dirty="0" sz="1100" spc="-5">
                <a:latin typeface="Calibri"/>
                <a:cs typeface="Calibri"/>
                <a:hlinkClick r:id="rId9" action="ppaction://hlinksldjump"/>
              </a:rPr>
              <a:t>28</a:t>
            </a:r>
            <a:endParaRPr sz="1100">
              <a:latin typeface="Calibri"/>
              <a:cs typeface="Calibri"/>
            </a:endParaRPr>
          </a:p>
          <a:p>
            <a:pPr marL="151765" marR="5080">
              <a:lnSpc>
                <a:spcPts val="1950"/>
              </a:lnSpc>
              <a:spcBef>
                <a:spcPts val="165"/>
              </a:spcBef>
            </a:pPr>
            <a:r>
              <a:rPr dirty="0" sz="1100" spc="-5">
                <a:latin typeface="Calibri"/>
                <a:cs typeface="Calibri"/>
                <a:hlinkClick r:id="rId9" action="ppaction://hlinksldjump"/>
              </a:rPr>
              <a:t>An Econometric Approach – Determinants and Their Relationships </a:t>
            </a:r>
            <a:r>
              <a:rPr dirty="0" sz="1100" spc="-10">
                <a:latin typeface="Calibri"/>
                <a:cs typeface="Calibri"/>
                <a:hlinkClick r:id="rId9" action="ppaction://hlinksldjump"/>
              </a:rPr>
              <a:t>..................................................... </a:t>
            </a:r>
            <a:r>
              <a:rPr dirty="0" sz="1100" spc="-5">
                <a:latin typeface="Calibri"/>
                <a:cs typeface="Calibri"/>
                <a:hlinkClick r:id="rId9" action="ppaction://hlinksldjump"/>
              </a:rPr>
              <a:t>28 </a:t>
            </a:r>
            <a:r>
              <a:rPr dirty="0" sz="1100" spc="-5">
                <a:latin typeface="Calibri"/>
                <a:cs typeface="Calibri"/>
              </a:rPr>
              <a:t> </a:t>
            </a:r>
            <a:r>
              <a:rPr dirty="0" sz="1100" spc="-10">
                <a:latin typeface="Calibri"/>
                <a:cs typeface="Calibri"/>
                <a:hlinkClick r:id="rId9" action="ppaction://hlinksldjump"/>
              </a:rPr>
              <a:t>Methodology...........................................................................................................................................</a:t>
            </a:r>
            <a:r>
              <a:rPr dirty="0" sz="1100" spc="85">
                <a:latin typeface="Calibri"/>
                <a:cs typeface="Calibri"/>
                <a:hlinkClick r:id="rId9" action="ppaction://hlinksldjump"/>
              </a:rPr>
              <a:t> </a:t>
            </a:r>
            <a:r>
              <a:rPr dirty="0" sz="1100" spc="-5">
                <a:latin typeface="Calibri"/>
                <a:cs typeface="Calibri"/>
                <a:hlinkClick r:id="rId9" action="ppaction://hlinksldjump"/>
              </a:rPr>
              <a:t>28</a:t>
            </a:r>
            <a:endParaRPr sz="1100">
              <a:latin typeface="Calibri"/>
              <a:cs typeface="Calibri"/>
            </a:endParaRPr>
          </a:p>
          <a:p>
            <a:pPr marL="151765">
              <a:lnSpc>
                <a:spcPct val="100000"/>
              </a:lnSpc>
              <a:spcBef>
                <a:spcPts val="459"/>
              </a:spcBef>
            </a:pPr>
            <a:r>
              <a:rPr dirty="0" sz="1100" spc="-5">
                <a:latin typeface="Calibri"/>
                <a:cs typeface="Calibri"/>
                <a:hlinkClick r:id="rId10" action="ppaction://hlinksldjump"/>
              </a:rPr>
              <a:t>Results </a:t>
            </a:r>
            <a:r>
              <a:rPr dirty="0" sz="1100" spc="-10">
                <a:latin typeface="Calibri"/>
                <a:cs typeface="Calibri"/>
                <a:hlinkClick r:id="rId10" action="ppaction://hlinksldjump"/>
              </a:rPr>
              <a:t>..................................................................................................................................................... </a:t>
            </a:r>
            <a:r>
              <a:rPr dirty="0" sz="1100" spc="130">
                <a:latin typeface="Calibri"/>
                <a:cs typeface="Calibri"/>
                <a:hlinkClick r:id="rId10" action="ppaction://hlinksldjump"/>
              </a:rPr>
              <a:t> </a:t>
            </a:r>
            <a:r>
              <a:rPr dirty="0" sz="1100" spc="-5">
                <a:latin typeface="Calibri"/>
                <a:cs typeface="Calibri"/>
                <a:hlinkClick r:id="rId10" action="ppaction://hlinksldjump"/>
              </a:rPr>
              <a:t>30</a:t>
            </a:r>
            <a:endParaRPr sz="1100">
              <a:latin typeface="Calibri"/>
              <a:cs typeface="Calibri"/>
            </a:endParaRPr>
          </a:p>
          <a:p>
            <a:pPr marL="151765">
              <a:lnSpc>
                <a:spcPct val="100000"/>
              </a:lnSpc>
              <a:spcBef>
                <a:spcPts val="630"/>
              </a:spcBef>
            </a:pPr>
            <a:r>
              <a:rPr dirty="0" sz="1100" spc="-5">
                <a:latin typeface="Calibri"/>
                <a:cs typeface="Calibri"/>
                <a:hlinkClick r:id="rId11" action="ppaction://hlinksldjump"/>
              </a:rPr>
              <a:t>Determinants  of Participation </a:t>
            </a:r>
            <a:r>
              <a:rPr dirty="0" sz="1100" spc="-10">
                <a:latin typeface="Calibri"/>
                <a:cs typeface="Calibri"/>
                <a:hlinkClick r:id="rId11" action="ppaction://hlinksldjump"/>
              </a:rPr>
              <a:t>................................................................................................................</a:t>
            </a:r>
            <a:r>
              <a:rPr dirty="0" sz="1100" spc="165">
                <a:latin typeface="Calibri"/>
                <a:cs typeface="Calibri"/>
                <a:hlinkClick r:id="rId11" action="ppaction://hlinksldjump"/>
              </a:rPr>
              <a:t> </a:t>
            </a:r>
            <a:r>
              <a:rPr dirty="0" sz="1100" spc="-5">
                <a:latin typeface="Calibri"/>
                <a:cs typeface="Calibri"/>
                <a:hlinkClick r:id="rId11" action="ppaction://hlinksldjump"/>
              </a:rPr>
              <a:t>33</a:t>
            </a:r>
            <a:endParaRPr sz="1100">
              <a:latin typeface="Calibri"/>
              <a:cs typeface="Calibri"/>
            </a:endParaRPr>
          </a:p>
          <a:p>
            <a:pPr marL="151765">
              <a:lnSpc>
                <a:spcPct val="100000"/>
              </a:lnSpc>
              <a:spcBef>
                <a:spcPts val="630"/>
              </a:spcBef>
            </a:pPr>
            <a:r>
              <a:rPr dirty="0" sz="1100" spc="-5">
                <a:latin typeface="Calibri"/>
                <a:cs typeface="Calibri"/>
                <a:hlinkClick r:id="rId12" action="ppaction://hlinksldjump"/>
              </a:rPr>
              <a:t>Determinants of Engagement.................................................................................................................</a:t>
            </a:r>
            <a:r>
              <a:rPr dirty="0" sz="1100" spc="-85">
                <a:latin typeface="Calibri"/>
                <a:cs typeface="Calibri"/>
                <a:hlinkClick r:id="rId12" action="ppaction://hlinksldjump"/>
              </a:rPr>
              <a:t> </a:t>
            </a:r>
            <a:r>
              <a:rPr dirty="0" sz="1100" spc="-5">
                <a:latin typeface="Calibri"/>
                <a:cs typeface="Calibri"/>
                <a:hlinkClick r:id="rId12" action="ppaction://hlinksldjump"/>
              </a:rPr>
              <a:t>34</a:t>
            </a:r>
            <a:endParaRPr sz="1100">
              <a:latin typeface="Calibri"/>
              <a:cs typeface="Calibri"/>
            </a:endParaRPr>
          </a:p>
          <a:p>
            <a:pPr marL="151765">
              <a:lnSpc>
                <a:spcPct val="100000"/>
              </a:lnSpc>
              <a:spcBef>
                <a:spcPts val="630"/>
              </a:spcBef>
            </a:pPr>
            <a:r>
              <a:rPr dirty="0" sz="1100" spc="-5">
                <a:latin typeface="Calibri"/>
                <a:cs typeface="Calibri"/>
                <a:hlinkClick r:id="rId13" action="ppaction://hlinksldjump"/>
              </a:rPr>
              <a:t>Analysis   </a:t>
            </a:r>
            <a:r>
              <a:rPr dirty="0" sz="1100" spc="-10">
                <a:latin typeface="Calibri"/>
                <a:cs typeface="Calibri"/>
                <a:hlinkClick r:id="rId13" action="ppaction://hlinksldjump"/>
              </a:rPr>
              <a:t>...................................................................................................................................................</a:t>
            </a:r>
            <a:r>
              <a:rPr dirty="0" sz="1100" spc="25">
                <a:latin typeface="Calibri"/>
                <a:cs typeface="Calibri"/>
                <a:hlinkClick r:id="rId13" action="ppaction://hlinksldjump"/>
              </a:rPr>
              <a:t> </a:t>
            </a:r>
            <a:r>
              <a:rPr dirty="0" sz="1100" spc="-5">
                <a:latin typeface="Calibri"/>
                <a:cs typeface="Calibri"/>
                <a:hlinkClick r:id="rId13" action="ppaction://hlinksldjump"/>
              </a:rPr>
              <a:t>35</a:t>
            </a:r>
            <a:endParaRPr sz="1100">
              <a:latin typeface="Calibri"/>
              <a:cs typeface="Calibri"/>
            </a:endParaRPr>
          </a:p>
          <a:p>
            <a:pPr algn="just" marL="12700">
              <a:lnSpc>
                <a:spcPct val="100000"/>
              </a:lnSpc>
              <a:spcBef>
                <a:spcPts val="630"/>
              </a:spcBef>
            </a:pPr>
            <a:r>
              <a:rPr dirty="0" sz="1100" spc="-5">
                <a:latin typeface="Calibri"/>
                <a:cs typeface="Calibri"/>
                <a:hlinkClick r:id="rId14" action="ppaction://hlinksldjump"/>
              </a:rPr>
              <a:t>Conclusion...................................................................................................................................................</a:t>
            </a:r>
            <a:r>
              <a:rPr dirty="0" sz="1100" spc="-150">
                <a:latin typeface="Calibri"/>
                <a:cs typeface="Calibri"/>
                <a:hlinkClick r:id="rId14" action="ppaction://hlinksldjump"/>
              </a:rPr>
              <a:t> </a:t>
            </a:r>
            <a:r>
              <a:rPr dirty="0" sz="1100" spc="-5">
                <a:latin typeface="Calibri"/>
                <a:cs typeface="Calibri"/>
                <a:hlinkClick r:id="rId14" action="ppaction://hlinksldjump"/>
              </a:rPr>
              <a:t>36</a:t>
            </a:r>
            <a:endParaRPr sz="1100">
              <a:latin typeface="Calibri"/>
              <a:cs typeface="Calibri"/>
            </a:endParaRPr>
          </a:p>
          <a:p>
            <a:pPr algn="just" marL="12700">
              <a:lnSpc>
                <a:spcPct val="100000"/>
              </a:lnSpc>
              <a:spcBef>
                <a:spcPts val="625"/>
              </a:spcBef>
            </a:pPr>
            <a:r>
              <a:rPr dirty="0" sz="1100" spc="-5">
                <a:latin typeface="Calibri"/>
                <a:cs typeface="Calibri"/>
                <a:hlinkClick r:id="rId15" action="ppaction://hlinksldjump"/>
              </a:rPr>
              <a:t>References   </a:t>
            </a:r>
            <a:r>
              <a:rPr dirty="0" sz="1100" spc="-10">
                <a:latin typeface="Calibri"/>
                <a:cs typeface="Calibri"/>
                <a:hlinkClick r:id="rId15" action="ppaction://hlinksldjump"/>
              </a:rPr>
              <a:t>..................................................................................................................................................</a:t>
            </a:r>
            <a:r>
              <a:rPr dirty="0" sz="1100" spc="25">
                <a:latin typeface="Calibri"/>
                <a:cs typeface="Calibri"/>
                <a:hlinkClick r:id="rId15" action="ppaction://hlinksldjump"/>
              </a:rPr>
              <a:t> </a:t>
            </a:r>
            <a:r>
              <a:rPr dirty="0" sz="1100" spc="-5">
                <a:latin typeface="Calibri"/>
                <a:cs typeface="Calibri"/>
                <a:hlinkClick r:id="rId15" action="ppaction://hlinksldjump"/>
              </a:rPr>
              <a:t>38</a:t>
            </a:r>
            <a:endParaRPr sz="1100">
              <a:latin typeface="Calibri"/>
              <a:cs typeface="Calibri"/>
            </a:endParaRPr>
          </a:p>
          <a:p>
            <a:pPr algn="just" marL="12700" marR="5080">
              <a:lnSpc>
                <a:spcPct val="147700"/>
              </a:lnSpc>
            </a:pPr>
            <a:r>
              <a:rPr dirty="0" sz="1100" spc="-5">
                <a:latin typeface="Calibri"/>
                <a:cs typeface="Calibri"/>
                <a:hlinkClick r:id="rId16" action="ppaction://hlinksldjump"/>
              </a:rPr>
              <a:t>Annex I: Extended Methodology – Difference in Mean Significance Testing </a:t>
            </a:r>
            <a:r>
              <a:rPr dirty="0" sz="1100" spc="-10">
                <a:latin typeface="Calibri"/>
                <a:cs typeface="Calibri"/>
                <a:hlinkClick r:id="rId16" action="ppaction://hlinksldjump"/>
              </a:rPr>
              <a:t>............................................. </a:t>
            </a:r>
            <a:r>
              <a:rPr dirty="0" sz="1100" spc="-5">
                <a:latin typeface="Calibri"/>
                <a:cs typeface="Calibri"/>
                <a:hlinkClick r:id="rId16" action="ppaction://hlinksldjump"/>
              </a:rPr>
              <a:t>40 </a:t>
            </a:r>
            <a:r>
              <a:rPr dirty="0" sz="1100" spc="-5">
                <a:latin typeface="Calibri"/>
                <a:cs typeface="Calibri"/>
              </a:rPr>
              <a:t> </a:t>
            </a:r>
            <a:r>
              <a:rPr dirty="0" sz="1100" spc="-5">
                <a:latin typeface="Calibri"/>
                <a:cs typeface="Calibri"/>
                <a:hlinkClick r:id="rId17" action="ppaction://hlinksldjump"/>
              </a:rPr>
              <a:t>Annex II: Extended Methodology – Weights and variables used in regression analyses </a:t>
            </a:r>
            <a:r>
              <a:rPr dirty="0" sz="1100" spc="-10">
                <a:latin typeface="Calibri"/>
                <a:cs typeface="Calibri"/>
                <a:hlinkClick r:id="rId17" action="ppaction://hlinksldjump"/>
              </a:rPr>
              <a:t>........................... </a:t>
            </a:r>
            <a:r>
              <a:rPr dirty="0" sz="1100" spc="-5">
                <a:latin typeface="Calibri"/>
                <a:cs typeface="Calibri"/>
                <a:hlinkClick r:id="rId17" action="ppaction://hlinksldjump"/>
              </a:rPr>
              <a:t>42 </a:t>
            </a:r>
            <a:r>
              <a:rPr dirty="0" sz="1100" spc="-5">
                <a:latin typeface="Calibri"/>
                <a:cs typeface="Calibri"/>
              </a:rPr>
              <a:t> </a:t>
            </a:r>
            <a:r>
              <a:rPr dirty="0" sz="1100" spc="-5">
                <a:latin typeface="Calibri"/>
                <a:cs typeface="Calibri"/>
                <a:hlinkClick r:id="rId18" action="ppaction://hlinksldjump"/>
              </a:rPr>
              <a:t>Annex III: Extended Methodology – Regression models used....................................................................</a:t>
            </a:r>
            <a:r>
              <a:rPr dirty="0" sz="1100" spc="-90">
                <a:latin typeface="Calibri"/>
                <a:cs typeface="Calibri"/>
                <a:hlinkClick r:id="rId18" action="ppaction://hlinksldjump"/>
              </a:rPr>
              <a:t> </a:t>
            </a:r>
            <a:r>
              <a:rPr dirty="0" sz="1100" spc="-5">
                <a:latin typeface="Calibri"/>
                <a:cs typeface="Calibri"/>
                <a:hlinkClick r:id="rId18" action="ppaction://hlinksldjump"/>
              </a:rPr>
              <a:t>45</a:t>
            </a:r>
            <a:endParaRPr sz="1100">
              <a:latin typeface="Calibri"/>
              <a:cs typeface="Calibri"/>
            </a:endParaRPr>
          </a:p>
          <a:p>
            <a:pPr marL="12700">
              <a:lnSpc>
                <a:spcPct val="100000"/>
              </a:lnSpc>
              <a:spcBef>
                <a:spcPts val="630"/>
              </a:spcBef>
            </a:pPr>
            <a:r>
              <a:rPr dirty="0" sz="1100" spc="-5">
                <a:latin typeface="Calibri"/>
                <a:cs typeface="Calibri"/>
                <a:hlinkClick r:id="rId19" action="ppaction://hlinksldjump"/>
              </a:rPr>
              <a:t>Annex IV: Unweighted Estimation Results..................................................................................................</a:t>
            </a:r>
            <a:r>
              <a:rPr dirty="0" sz="1100" spc="-110">
                <a:latin typeface="Calibri"/>
                <a:cs typeface="Calibri"/>
                <a:hlinkClick r:id="rId19" action="ppaction://hlinksldjump"/>
              </a:rPr>
              <a:t> </a:t>
            </a:r>
            <a:r>
              <a:rPr dirty="0" sz="1100" spc="-5">
                <a:latin typeface="Calibri"/>
                <a:cs typeface="Calibri"/>
                <a:hlinkClick r:id="rId19" action="ppaction://hlinksldjump"/>
              </a:rPr>
              <a:t>46</a:t>
            </a:r>
            <a:endParaRPr sz="1100">
              <a:latin typeface="Calibri"/>
              <a:cs typeface="Calibri"/>
            </a:endParaRPr>
          </a:p>
          <a:p>
            <a:pPr marL="151765" marR="5080" indent="-139700">
              <a:lnSpc>
                <a:spcPct val="147200"/>
              </a:lnSpc>
              <a:spcBef>
                <a:spcPts val="5"/>
              </a:spcBef>
            </a:pPr>
            <a:r>
              <a:rPr dirty="0" sz="1100" spc="-5">
                <a:latin typeface="Calibri"/>
                <a:cs typeface="Calibri"/>
                <a:hlinkClick r:id="rId20" action="ppaction://hlinksldjump"/>
              </a:rPr>
              <a:t>Annex V: Extended Methodology – Estimating Mutual Relationships </a:t>
            </a:r>
            <a:r>
              <a:rPr dirty="0" sz="1100" spc="-10">
                <a:latin typeface="Calibri"/>
                <a:cs typeface="Calibri"/>
                <a:hlinkClick r:id="rId20" action="ppaction://hlinksldjump"/>
              </a:rPr>
              <a:t>....................................................... </a:t>
            </a:r>
            <a:r>
              <a:rPr dirty="0" sz="1100" spc="-5">
                <a:latin typeface="Calibri"/>
                <a:cs typeface="Calibri"/>
                <a:hlinkClick r:id="rId20" action="ppaction://hlinksldjump"/>
              </a:rPr>
              <a:t>48 </a:t>
            </a:r>
            <a:r>
              <a:rPr dirty="0" sz="1100" spc="-5">
                <a:latin typeface="Calibri"/>
                <a:cs typeface="Calibri"/>
              </a:rPr>
              <a:t> </a:t>
            </a:r>
            <a:r>
              <a:rPr dirty="0" sz="1100" spc="-5">
                <a:latin typeface="Calibri"/>
                <a:cs typeface="Calibri"/>
                <a:hlinkClick r:id="rId21" action="ppaction://hlinksldjump"/>
              </a:rPr>
              <a:t>Weighted  Estimates </a:t>
            </a:r>
            <a:r>
              <a:rPr dirty="0" sz="1100" spc="-10">
                <a:latin typeface="Calibri"/>
                <a:cs typeface="Calibri"/>
                <a:hlinkClick r:id="rId21" action="ppaction://hlinksldjump"/>
              </a:rPr>
              <a:t>................................................................................................................................</a:t>
            </a:r>
            <a:r>
              <a:rPr dirty="0" sz="1100" spc="85">
                <a:latin typeface="Calibri"/>
                <a:cs typeface="Calibri"/>
                <a:hlinkClick r:id="rId21" action="ppaction://hlinksldjump"/>
              </a:rPr>
              <a:t> </a:t>
            </a:r>
            <a:r>
              <a:rPr dirty="0" sz="1100" spc="-5">
                <a:latin typeface="Calibri"/>
                <a:cs typeface="Calibri"/>
                <a:hlinkClick r:id="rId21" action="ppaction://hlinksldjump"/>
              </a:rPr>
              <a:t>49</a:t>
            </a:r>
            <a:endParaRPr sz="1100">
              <a:latin typeface="Calibri"/>
              <a:cs typeface="Calibri"/>
            </a:endParaRPr>
          </a:p>
          <a:p>
            <a:pPr marL="151765">
              <a:lnSpc>
                <a:spcPct val="100000"/>
              </a:lnSpc>
              <a:spcBef>
                <a:spcPts val="630"/>
              </a:spcBef>
            </a:pPr>
            <a:r>
              <a:rPr dirty="0" sz="1100" spc="-5">
                <a:latin typeface="Calibri"/>
                <a:cs typeface="Calibri"/>
                <a:hlinkClick r:id="rId22" action="ppaction://hlinksldjump"/>
              </a:rPr>
              <a:t>Unweighted  Estimations </a:t>
            </a:r>
            <a:r>
              <a:rPr dirty="0" sz="1100" spc="-10">
                <a:latin typeface="Calibri"/>
                <a:cs typeface="Calibri"/>
                <a:hlinkClick r:id="rId22" action="ppaction://hlinksldjump"/>
              </a:rPr>
              <a:t>.........................................................................................................................</a:t>
            </a:r>
            <a:r>
              <a:rPr dirty="0" sz="1100" spc="40">
                <a:latin typeface="Calibri"/>
                <a:cs typeface="Calibri"/>
                <a:hlinkClick r:id="rId22" action="ppaction://hlinksldjump"/>
              </a:rPr>
              <a:t> </a:t>
            </a:r>
            <a:r>
              <a:rPr dirty="0" sz="1100" spc="-5">
                <a:latin typeface="Calibri"/>
                <a:cs typeface="Calibri"/>
                <a:hlinkClick r:id="rId22" action="ppaction://hlinksldjump"/>
              </a:rPr>
              <a:t>50</a:t>
            </a:r>
            <a:endParaRPr sz="1100">
              <a:latin typeface="Calibri"/>
              <a:cs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281" y="869282"/>
            <a:ext cx="5969000" cy="2686050"/>
          </a:xfrm>
          <a:prstGeom prst="rect">
            <a:avLst/>
          </a:prstGeom>
        </p:spPr>
        <p:txBody>
          <a:bodyPr wrap="square" lIns="0" tIns="36830" rIns="0" bIns="0" rtlCol="0" vert="horz">
            <a:spAutoFit/>
          </a:bodyPr>
          <a:lstStyle/>
          <a:p>
            <a:pPr marL="12700">
              <a:lnSpc>
                <a:spcPct val="100000"/>
              </a:lnSpc>
              <a:spcBef>
                <a:spcPts val="290"/>
              </a:spcBef>
            </a:pPr>
            <a:r>
              <a:rPr dirty="0" sz="1300" spc="-15" b="0">
                <a:latin typeface="Calibri Light"/>
                <a:cs typeface="Calibri Light"/>
              </a:rPr>
              <a:t>Foreword</a:t>
            </a:r>
            <a:endParaRPr sz="1300">
              <a:latin typeface="Calibri Light"/>
              <a:cs typeface="Calibri Light"/>
            </a:endParaRPr>
          </a:p>
          <a:p>
            <a:pPr marL="12700">
              <a:lnSpc>
                <a:spcPct val="100000"/>
              </a:lnSpc>
              <a:spcBef>
                <a:spcPts val="160"/>
              </a:spcBef>
            </a:pPr>
            <a:r>
              <a:rPr dirty="0" sz="1100" spc="-5">
                <a:latin typeface="Calibri"/>
                <a:cs typeface="Calibri"/>
              </a:rPr>
              <a:t>This</a:t>
            </a:r>
            <a:r>
              <a:rPr dirty="0" sz="1100" spc="15">
                <a:latin typeface="Calibri"/>
                <a:cs typeface="Calibri"/>
              </a:rPr>
              <a:t> </a:t>
            </a:r>
            <a:r>
              <a:rPr dirty="0" sz="1100" spc="-5">
                <a:latin typeface="Calibri"/>
                <a:cs typeface="Calibri"/>
              </a:rPr>
              <a:t>report</a:t>
            </a:r>
            <a:r>
              <a:rPr dirty="0" sz="1100" spc="20">
                <a:latin typeface="Calibri"/>
                <a:cs typeface="Calibri"/>
              </a:rPr>
              <a:t> </a:t>
            </a:r>
            <a:r>
              <a:rPr dirty="0" sz="1100" spc="-5">
                <a:latin typeface="Calibri"/>
                <a:cs typeface="Calibri"/>
              </a:rPr>
              <a:t>is</a:t>
            </a:r>
            <a:r>
              <a:rPr dirty="0" sz="1100" spc="25">
                <a:latin typeface="Calibri"/>
                <a:cs typeface="Calibri"/>
              </a:rPr>
              <a:t> </a:t>
            </a:r>
            <a:r>
              <a:rPr dirty="0" sz="1100" spc="-5">
                <a:latin typeface="Calibri"/>
                <a:cs typeface="Calibri"/>
              </a:rPr>
              <a:t>intended</a:t>
            </a:r>
            <a:r>
              <a:rPr dirty="0" sz="1100" spc="25">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cater</a:t>
            </a:r>
            <a:r>
              <a:rPr dirty="0" sz="1100" spc="25">
                <a:latin typeface="Calibri"/>
                <a:cs typeface="Calibri"/>
              </a:rPr>
              <a:t> </a:t>
            </a:r>
            <a:r>
              <a:rPr dirty="0" sz="1100" spc="-5">
                <a:latin typeface="Calibri"/>
                <a:cs typeface="Calibri"/>
              </a:rPr>
              <a:t>to</a:t>
            </a:r>
            <a:r>
              <a:rPr dirty="0" sz="1100" spc="20">
                <a:latin typeface="Calibri"/>
                <a:cs typeface="Calibri"/>
              </a:rPr>
              <a:t> </a:t>
            </a:r>
            <a:r>
              <a:rPr dirty="0" sz="1100" spc="-5">
                <a:latin typeface="Calibri"/>
                <a:cs typeface="Calibri"/>
              </a:rPr>
              <a:t>a</a:t>
            </a:r>
            <a:r>
              <a:rPr dirty="0" sz="1100" spc="25">
                <a:latin typeface="Calibri"/>
                <a:cs typeface="Calibri"/>
              </a:rPr>
              <a:t> </a:t>
            </a:r>
            <a:r>
              <a:rPr dirty="0" sz="1100" spc="-5">
                <a:latin typeface="Calibri"/>
                <a:cs typeface="Calibri"/>
              </a:rPr>
              <a:t>broad</a:t>
            </a:r>
            <a:r>
              <a:rPr dirty="0" sz="1100" spc="15">
                <a:latin typeface="Calibri"/>
                <a:cs typeface="Calibri"/>
              </a:rPr>
              <a:t> </a:t>
            </a:r>
            <a:r>
              <a:rPr dirty="0" sz="1100" spc="-5">
                <a:latin typeface="Calibri"/>
                <a:cs typeface="Calibri"/>
              </a:rPr>
              <a:t>array</a:t>
            </a:r>
            <a:r>
              <a:rPr dirty="0" sz="1100" spc="20">
                <a:latin typeface="Calibri"/>
                <a:cs typeface="Calibri"/>
              </a:rPr>
              <a:t> </a:t>
            </a:r>
            <a:r>
              <a:rPr dirty="0" sz="1100" spc="-5">
                <a:latin typeface="Calibri"/>
                <a:cs typeface="Calibri"/>
              </a:rPr>
              <a:t>of</a:t>
            </a:r>
            <a:r>
              <a:rPr dirty="0" sz="1100" spc="20">
                <a:latin typeface="Calibri"/>
                <a:cs typeface="Calibri"/>
              </a:rPr>
              <a:t> </a:t>
            </a:r>
            <a:r>
              <a:rPr dirty="0" sz="1100" spc="-5">
                <a:latin typeface="Calibri"/>
                <a:cs typeface="Calibri"/>
              </a:rPr>
              <a:t>readers</a:t>
            </a:r>
            <a:r>
              <a:rPr dirty="0" sz="1100" spc="20">
                <a:latin typeface="Calibri"/>
                <a:cs typeface="Calibri"/>
              </a:rPr>
              <a:t> </a:t>
            </a:r>
            <a:r>
              <a:rPr dirty="0" sz="1100" spc="-5">
                <a:latin typeface="Calibri"/>
                <a:cs typeface="Calibri"/>
              </a:rPr>
              <a:t>with</a:t>
            </a:r>
            <a:r>
              <a:rPr dirty="0" sz="1100" spc="15">
                <a:latin typeface="Calibri"/>
                <a:cs typeface="Calibri"/>
              </a:rPr>
              <a:t> </a:t>
            </a:r>
            <a:r>
              <a:rPr dirty="0" sz="1100" spc="-5">
                <a:latin typeface="Calibri"/>
                <a:cs typeface="Calibri"/>
              </a:rPr>
              <a:t>varying</a:t>
            </a:r>
            <a:r>
              <a:rPr dirty="0" sz="1100" spc="20">
                <a:latin typeface="Calibri"/>
                <a:cs typeface="Calibri"/>
              </a:rPr>
              <a:t> </a:t>
            </a:r>
            <a:r>
              <a:rPr dirty="0" sz="1100" spc="-5">
                <a:latin typeface="Calibri"/>
                <a:cs typeface="Calibri"/>
              </a:rPr>
              <a:t>backgrounds</a:t>
            </a:r>
            <a:r>
              <a:rPr dirty="0" sz="1100" spc="25">
                <a:latin typeface="Calibri"/>
                <a:cs typeface="Calibri"/>
              </a:rPr>
              <a:t> </a:t>
            </a:r>
            <a:r>
              <a:rPr dirty="0" sz="1100" spc="-5">
                <a:latin typeface="Calibri"/>
                <a:cs typeface="Calibri"/>
              </a:rPr>
              <a:t>in</a:t>
            </a:r>
            <a:r>
              <a:rPr dirty="0" sz="1100" spc="20">
                <a:latin typeface="Calibri"/>
                <a:cs typeface="Calibri"/>
              </a:rPr>
              <a:t> </a:t>
            </a:r>
            <a:r>
              <a:rPr dirty="0" sz="1100" spc="-5">
                <a:latin typeface="Calibri"/>
                <a:cs typeface="Calibri"/>
              </a:rPr>
              <a:t>statistics.</a:t>
            </a:r>
            <a:r>
              <a:rPr dirty="0" sz="1100" spc="20">
                <a:latin typeface="Calibri"/>
                <a:cs typeface="Calibri"/>
              </a:rPr>
              <a:t> </a:t>
            </a:r>
            <a:r>
              <a:rPr dirty="0" sz="1100" spc="-5">
                <a:latin typeface="Calibri"/>
                <a:cs typeface="Calibri"/>
              </a:rPr>
              <a:t>Where</a:t>
            </a:r>
            <a:endParaRPr sz="1100">
              <a:latin typeface="Calibri"/>
              <a:cs typeface="Calibri"/>
            </a:endParaRPr>
          </a:p>
          <a:p>
            <a:pPr marL="12700" marR="5080">
              <a:lnSpc>
                <a:spcPct val="152700"/>
              </a:lnSpc>
            </a:pPr>
            <a:r>
              <a:rPr dirty="0" sz="1100" spc="-5">
                <a:latin typeface="Calibri"/>
                <a:cs typeface="Calibri"/>
              </a:rPr>
              <a:t>possible, plain language descriptions are provided to clarify statistical concepts. Technical details are  included</a:t>
            </a:r>
            <a:r>
              <a:rPr dirty="0" sz="1100" spc="-50">
                <a:latin typeface="Calibri"/>
                <a:cs typeface="Calibri"/>
              </a:rPr>
              <a:t> </a:t>
            </a:r>
            <a:r>
              <a:rPr dirty="0" sz="1100">
                <a:latin typeface="Calibri"/>
                <a:cs typeface="Calibri"/>
              </a:rPr>
              <a:t>in</a:t>
            </a:r>
            <a:r>
              <a:rPr dirty="0" sz="1100" spc="-4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Annexes</a:t>
            </a:r>
            <a:r>
              <a:rPr dirty="0" sz="1100" spc="-45">
                <a:latin typeface="Calibri"/>
                <a:cs typeface="Calibri"/>
              </a:rPr>
              <a:t> </a:t>
            </a:r>
            <a:r>
              <a:rPr dirty="0" sz="1100" spc="-5">
                <a:latin typeface="Calibri"/>
                <a:cs typeface="Calibri"/>
              </a:rPr>
              <a:t>for</a:t>
            </a:r>
            <a:r>
              <a:rPr dirty="0" sz="1100" spc="-40">
                <a:latin typeface="Calibri"/>
                <a:cs typeface="Calibri"/>
              </a:rPr>
              <a:t> </a:t>
            </a:r>
            <a:r>
              <a:rPr dirty="0" sz="1100" spc="-5">
                <a:latin typeface="Calibri"/>
                <a:cs typeface="Calibri"/>
              </a:rPr>
              <a:t>those</a:t>
            </a:r>
            <a:r>
              <a:rPr dirty="0" sz="1100" spc="-45">
                <a:latin typeface="Calibri"/>
                <a:cs typeface="Calibri"/>
              </a:rPr>
              <a:t> </a:t>
            </a:r>
            <a:r>
              <a:rPr dirty="0" sz="1100" spc="-5">
                <a:latin typeface="Calibri"/>
                <a:cs typeface="Calibri"/>
              </a:rPr>
              <a:t>readers</a:t>
            </a:r>
            <a:r>
              <a:rPr dirty="0" sz="1100" spc="-45">
                <a:latin typeface="Calibri"/>
                <a:cs typeface="Calibri"/>
              </a:rPr>
              <a:t> </a:t>
            </a:r>
            <a:r>
              <a:rPr dirty="0" sz="1100" spc="-5">
                <a:latin typeface="Calibri"/>
                <a:cs typeface="Calibri"/>
              </a:rPr>
              <a:t>more</a:t>
            </a:r>
            <a:r>
              <a:rPr dirty="0" sz="1100" spc="-45">
                <a:latin typeface="Calibri"/>
                <a:cs typeface="Calibri"/>
              </a:rPr>
              <a:t> </a:t>
            </a:r>
            <a:r>
              <a:rPr dirty="0" sz="1100" spc="-5">
                <a:latin typeface="Calibri"/>
                <a:cs typeface="Calibri"/>
              </a:rPr>
              <a:t>comfortable</a:t>
            </a:r>
            <a:r>
              <a:rPr dirty="0" sz="1100" spc="-45">
                <a:latin typeface="Calibri"/>
                <a:cs typeface="Calibri"/>
              </a:rPr>
              <a:t> </a:t>
            </a:r>
            <a:r>
              <a:rPr dirty="0" sz="1100" spc="-5">
                <a:latin typeface="Calibri"/>
                <a:cs typeface="Calibri"/>
              </a:rPr>
              <a:t>with</a:t>
            </a:r>
            <a:r>
              <a:rPr dirty="0" sz="1100" spc="-50">
                <a:latin typeface="Calibri"/>
                <a:cs typeface="Calibri"/>
              </a:rPr>
              <a:t> </a:t>
            </a:r>
            <a:r>
              <a:rPr dirty="0" sz="1100" spc="-5">
                <a:latin typeface="Calibri"/>
                <a:cs typeface="Calibri"/>
              </a:rPr>
              <a:t>statistics</a:t>
            </a:r>
            <a:r>
              <a:rPr dirty="0" sz="1100" spc="-40">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who</a:t>
            </a:r>
            <a:r>
              <a:rPr dirty="0" sz="1100" spc="-45">
                <a:latin typeface="Calibri"/>
                <a:cs typeface="Calibri"/>
              </a:rPr>
              <a:t> </a:t>
            </a:r>
            <a:r>
              <a:rPr dirty="0" sz="1100" spc="-5">
                <a:latin typeface="Calibri"/>
                <a:cs typeface="Calibri"/>
              </a:rPr>
              <a:t>would</a:t>
            </a:r>
            <a:r>
              <a:rPr dirty="0" sz="1100" spc="-45">
                <a:latin typeface="Calibri"/>
                <a:cs typeface="Calibri"/>
              </a:rPr>
              <a:t> </a:t>
            </a:r>
            <a:r>
              <a:rPr dirty="0" sz="1100" spc="-5">
                <a:latin typeface="Calibri"/>
                <a:cs typeface="Calibri"/>
              </a:rPr>
              <a:t>like</a:t>
            </a:r>
            <a:r>
              <a:rPr dirty="0" sz="1100" spc="-3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consider</a:t>
            </a:r>
            <a:endParaRPr sz="1100">
              <a:latin typeface="Calibri"/>
              <a:cs typeface="Calibri"/>
            </a:endParaRPr>
          </a:p>
          <a:p>
            <a:pPr marL="12700">
              <a:lnSpc>
                <a:spcPct val="100000"/>
              </a:lnSpc>
              <a:spcBef>
                <a:spcPts val="700"/>
              </a:spcBef>
            </a:pPr>
            <a:r>
              <a:rPr dirty="0" sz="1100" spc="-5">
                <a:latin typeface="Calibri"/>
                <a:cs typeface="Calibri"/>
              </a:rPr>
              <a:t>the detailed statistical methods and models</a:t>
            </a:r>
            <a:r>
              <a:rPr dirty="0" sz="1100" spc="5">
                <a:latin typeface="Calibri"/>
                <a:cs typeface="Calibri"/>
              </a:rPr>
              <a:t> </a:t>
            </a:r>
            <a:r>
              <a:rPr dirty="0" sz="1100" spc="-5">
                <a:latin typeface="Calibri"/>
                <a:cs typeface="Calibri"/>
              </a:rPr>
              <a:t>used.</a:t>
            </a:r>
            <a:endParaRPr sz="1100">
              <a:latin typeface="Calibri"/>
              <a:cs typeface="Calibri"/>
            </a:endParaRPr>
          </a:p>
          <a:p>
            <a:pPr marL="12700" marR="5715">
              <a:lnSpc>
                <a:spcPct val="152300"/>
              </a:lnSpc>
              <a:spcBef>
                <a:spcPts val="800"/>
              </a:spcBef>
            </a:pPr>
            <a:r>
              <a:rPr dirty="0" sz="1100" spc="-5">
                <a:latin typeface="Calibri"/>
                <a:cs typeface="Calibri"/>
              </a:rPr>
              <a:t>The data used to report figures was extracted from three cycles of Statistics Canada’s General Social  Survey</a:t>
            </a:r>
            <a:r>
              <a:rPr dirty="0" sz="1100" spc="-30">
                <a:latin typeface="Calibri"/>
                <a:cs typeface="Calibri"/>
              </a:rPr>
              <a:t> </a:t>
            </a:r>
            <a:r>
              <a:rPr dirty="0" sz="1100" spc="-5">
                <a:latin typeface="Calibri"/>
                <a:cs typeface="Calibri"/>
              </a:rPr>
              <a:t>(GSS).</a:t>
            </a:r>
            <a:r>
              <a:rPr dirty="0" sz="1100" spc="-25">
                <a:latin typeface="Calibri"/>
                <a:cs typeface="Calibri"/>
              </a:rPr>
              <a:t> </a:t>
            </a:r>
            <a:r>
              <a:rPr dirty="0" sz="1100" spc="-5">
                <a:latin typeface="Calibri"/>
                <a:cs typeface="Calibri"/>
              </a:rPr>
              <a:t>These</a:t>
            </a:r>
            <a:r>
              <a:rPr dirty="0" sz="1100" spc="-30">
                <a:latin typeface="Calibri"/>
                <a:cs typeface="Calibri"/>
              </a:rPr>
              <a:t> </a:t>
            </a:r>
            <a:r>
              <a:rPr dirty="0" sz="1100" spc="-5">
                <a:latin typeface="Calibri"/>
                <a:cs typeface="Calibri"/>
              </a:rPr>
              <a:t>datasets</a:t>
            </a:r>
            <a:r>
              <a:rPr dirty="0" sz="1100" spc="-30">
                <a:latin typeface="Calibri"/>
                <a:cs typeface="Calibri"/>
              </a:rPr>
              <a:t> </a:t>
            </a:r>
            <a:r>
              <a:rPr dirty="0" sz="1100" spc="-5">
                <a:latin typeface="Calibri"/>
                <a:cs typeface="Calibri"/>
              </a:rPr>
              <a:t>are:</a:t>
            </a:r>
            <a:r>
              <a:rPr dirty="0" sz="1100" spc="-30">
                <a:latin typeface="Calibri"/>
                <a:cs typeface="Calibri"/>
              </a:rPr>
              <a:t> </a:t>
            </a:r>
            <a:r>
              <a:rPr dirty="0" sz="1100" spc="-5">
                <a:latin typeface="Calibri"/>
                <a:cs typeface="Calibri"/>
              </a:rPr>
              <a:t>GSS</a:t>
            </a:r>
            <a:r>
              <a:rPr dirty="0" sz="1100" spc="-30">
                <a:latin typeface="Calibri"/>
                <a:cs typeface="Calibri"/>
              </a:rPr>
              <a:t> </a:t>
            </a:r>
            <a:r>
              <a:rPr dirty="0" sz="1100" spc="-5">
                <a:latin typeface="Calibri"/>
                <a:cs typeface="Calibri"/>
              </a:rPr>
              <a:t>Social</a:t>
            </a:r>
            <a:r>
              <a:rPr dirty="0" sz="1100" spc="-30">
                <a:latin typeface="Calibri"/>
                <a:cs typeface="Calibri"/>
              </a:rPr>
              <a:t> </a:t>
            </a:r>
            <a:r>
              <a:rPr dirty="0" sz="1100" spc="-5">
                <a:latin typeface="Calibri"/>
                <a:cs typeface="Calibri"/>
              </a:rPr>
              <a:t>Engagement</a:t>
            </a:r>
            <a:r>
              <a:rPr dirty="0" sz="1100" spc="-40">
                <a:latin typeface="Calibri"/>
                <a:cs typeface="Calibri"/>
              </a:rPr>
              <a:t> </a:t>
            </a:r>
            <a:r>
              <a:rPr dirty="0" sz="1100" spc="-5">
                <a:latin typeface="Calibri"/>
                <a:cs typeface="Calibri"/>
              </a:rPr>
              <a:t>2003</a:t>
            </a:r>
            <a:r>
              <a:rPr dirty="0" sz="1100" spc="-30">
                <a:latin typeface="Calibri"/>
                <a:cs typeface="Calibri"/>
              </a:rPr>
              <a:t> </a:t>
            </a:r>
            <a:r>
              <a:rPr dirty="0" sz="1100" spc="-5">
                <a:latin typeface="Calibri"/>
                <a:cs typeface="Calibri"/>
              </a:rPr>
              <a:t>(cycle</a:t>
            </a:r>
            <a:r>
              <a:rPr dirty="0" sz="1100" spc="-40">
                <a:latin typeface="Calibri"/>
                <a:cs typeface="Calibri"/>
              </a:rPr>
              <a:t> </a:t>
            </a:r>
            <a:r>
              <a:rPr dirty="0" sz="1100" spc="-5">
                <a:latin typeface="Calibri"/>
                <a:cs typeface="Calibri"/>
              </a:rPr>
              <a:t>17),</a:t>
            </a:r>
            <a:r>
              <a:rPr dirty="0" sz="1100" spc="-25">
                <a:latin typeface="Calibri"/>
                <a:cs typeface="Calibri"/>
              </a:rPr>
              <a:t> </a:t>
            </a:r>
            <a:r>
              <a:rPr dirty="0" sz="1100" spc="-5">
                <a:latin typeface="Calibri"/>
                <a:cs typeface="Calibri"/>
              </a:rPr>
              <a:t>GSS</a:t>
            </a:r>
            <a:r>
              <a:rPr dirty="0" sz="1100" spc="-30">
                <a:latin typeface="Calibri"/>
                <a:cs typeface="Calibri"/>
              </a:rPr>
              <a:t> </a:t>
            </a:r>
            <a:r>
              <a:rPr dirty="0" sz="1100" spc="-5">
                <a:latin typeface="Calibri"/>
                <a:cs typeface="Calibri"/>
              </a:rPr>
              <a:t>Social</a:t>
            </a:r>
            <a:r>
              <a:rPr dirty="0" sz="1100" spc="-35">
                <a:latin typeface="Calibri"/>
                <a:cs typeface="Calibri"/>
              </a:rPr>
              <a:t> </a:t>
            </a:r>
            <a:r>
              <a:rPr dirty="0" sz="1100" spc="-5">
                <a:latin typeface="Calibri"/>
                <a:cs typeface="Calibri"/>
              </a:rPr>
              <a:t>Networks</a:t>
            </a:r>
            <a:r>
              <a:rPr dirty="0" sz="1100" spc="-30">
                <a:latin typeface="Calibri"/>
                <a:cs typeface="Calibri"/>
              </a:rPr>
              <a:t> </a:t>
            </a:r>
            <a:r>
              <a:rPr dirty="0" sz="1100" spc="-5">
                <a:latin typeface="Calibri"/>
                <a:cs typeface="Calibri"/>
              </a:rPr>
              <a:t>2008</a:t>
            </a:r>
            <a:r>
              <a:rPr dirty="0" sz="1100" spc="-30">
                <a:latin typeface="Calibri"/>
                <a:cs typeface="Calibri"/>
              </a:rPr>
              <a:t> </a:t>
            </a:r>
            <a:r>
              <a:rPr dirty="0" sz="1100" spc="-5">
                <a:latin typeface="Calibri"/>
                <a:cs typeface="Calibri"/>
              </a:rPr>
              <a:t>(cycle</a:t>
            </a:r>
            <a:endParaRPr sz="1100">
              <a:latin typeface="Calibri"/>
              <a:cs typeface="Calibri"/>
            </a:endParaRPr>
          </a:p>
          <a:p>
            <a:pPr marL="12700" marR="5080">
              <a:lnSpc>
                <a:spcPts val="2020"/>
              </a:lnSpc>
              <a:spcBef>
                <a:spcPts val="180"/>
              </a:spcBef>
            </a:pPr>
            <a:r>
              <a:rPr dirty="0" sz="1100" spc="-5">
                <a:latin typeface="Calibri"/>
                <a:cs typeface="Calibri"/>
              </a:rPr>
              <a:t>22) and GSS Social Identity 2013 (cycle 27). </a:t>
            </a:r>
            <a:r>
              <a:rPr dirty="0" sz="1100">
                <a:latin typeface="Calibri"/>
                <a:cs typeface="Calibri"/>
              </a:rPr>
              <a:t>The </a:t>
            </a:r>
            <a:r>
              <a:rPr dirty="0" sz="1100" spc="-5">
                <a:latin typeface="Calibri"/>
                <a:cs typeface="Calibri"/>
              </a:rPr>
              <a:t>GSS Public Use Microdata File (PUMF) contains data </a:t>
            </a:r>
            <a:r>
              <a:rPr dirty="0" sz="1100">
                <a:latin typeface="Calibri"/>
                <a:cs typeface="Calibri"/>
              </a:rPr>
              <a:t>on  </a:t>
            </a:r>
            <a:r>
              <a:rPr dirty="0" sz="1100" spc="-5">
                <a:latin typeface="Calibri"/>
                <a:cs typeface="Calibri"/>
              </a:rPr>
              <a:t>social</a:t>
            </a:r>
            <a:r>
              <a:rPr dirty="0" sz="1100" spc="-55">
                <a:latin typeface="Calibri"/>
                <a:cs typeface="Calibri"/>
              </a:rPr>
              <a:t> </a:t>
            </a:r>
            <a:r>
              <a:rPr dirty="0" sz="1100" spc="-5">
                <a:latin typeface="Calibri"/>
                <a:cs typeface="Calibri"/>
              </a:rPr>
              <a:t>trends,</a:t>
            </a:r>
            <a:r>
              <a:rPr dirty="0" sz="1100" spc="-40">
                <a:latin typeface="Calibri"/>
                <a:cs typeface="Calibri"/>
              </a:rPr>
              <a:t> </a:t>
            </a:r>
            <a:r>
              <a:rPr dirty="0" sz="1100" spc="-5">
                <a:latin typeface="Calibri"/>
                <a:cs typeface="Calibri"/>
              </a:rPr>
              <a:t>living</a:t>
            </a:r>
            <a:r>
              <a:rPr dirty="0" sz="1100" spc="-45">
                <a:latin typeface="Calibri"/>
                <a:cs typeface="Calibri"/>
              </a:rPr>
              <a:t> </a:t>
            </a:r>
            <a:r>
              <a:rPr dirty="0" sz="1100" spc="-5">
                <a:latin typeface="Calibri"/>
                <a:cs typeface="Calibri"/>
              </a:rPr>
              <a:t>conditions</a:t>
            </a:r>
            <a:r>
              <a:rPr dirty="0" sz="1100" spc="-45">
                <a:latin typeface="Calibri"/>
                <a:cs typeface="Calibri"/>
              </a:rPr>
              <a:t> </a:t>
            </a:r>
            <a:r>
              <a:rPr dirty="0" sz="1100" spc="-5">
                <a:latin typeface="Calibri"/>
                <a:cs typeface="Calibri"/>
              </a:rPr>
              <a:t>and</a:t>
            </a:r>
            <a:r>
              <a:rPr dirty="0" sz="1100" spc="-55">
                <a:latin typeface="Calibri"/>
                <a:cs typeface="Calibri"/>
              </a:rPr>
              <a:t> </a:t>
            </a:r>
            <a:r>
              <a:rPr dirty="0" sz="1100" spc="-5">
                <a:latin typeface="Calibri"/>
                <a:cs typeface="Calibri"/>
              </a:rPr>
              <a:t>well-being</a:t>
            </a:r>
            <a:r>
              <a:rPr dirty="0" sz="1100" spc="-45">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Canadians.</a:t>
            </a:r>
            <a:r>
              <a:rPr dirty="0" sz="1100" spc="-50">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datasets</a:t>
            </a:r>
            <a:r>
              <a:rPr dirty="0" sz="1100" spc="-50">
                <a:latin typeface="Calibri"/>
                <a:cs typeface="Calibri"/>
              </a:rPr>
              <a:t> </a:t>
            </a:r>
            <a:r>
              <a:rPr dirty="0" sz="1100" spc="-5">
                <a:latin typeface="Calibri"/>
                <a:cs typeface="Calibri"/>
              </a:rPr>
              <a:t>used</a:t>
            </a:r>
            <a:r>
              <a:rPr dirty="0" sz="1100" spc="-45">
                <a:latin typeface="Calibri"/>
                <a:cs typeface="Calibri"/>
              </a:rPr>
              <a:t> </a:t>
            </a:r>
            <a:r>
              <a:rPr dirty="0" sz="1100">
                <a:latin typeface="Calibri"/>
                <a:cs typeface="Calibri"/>
              </a:rPr>
              <a:t>are</a:t>
            </a:r>
            <a:r>
              <a:rPr dirty="0" sz="1100" spc="-50">
                <a:latin typeface="Calibri"/>
                <a:cs typeface="Calibri"/>
              </a:rPr>
              <a:t> </a:t>
            </a:r>
            <a:r>
              <a:rPr dirty="0" sz="1100" spc="-5">
                <a:latin typeface="Calibri"/>
                <a:cs typeface="Calibri"/>
              </a:rPr>
              <a:t>briefly</a:t>
            </a:r>
            <a:r>
              <a:rPr dirty="0" sz="1100" spc="-45">
                <a:latin typeface="Calibri"/>
                <a:cs typeface="Calibri"/>
              </a:rPr>
              <a:t> </a:t>
            </a:r>
            <a:r>
              <a:rPr dirty="0" sz="1100" spc="-5">
                <a:latin typeface="Calibri"/>
                <a:cs typeface="Calibri"/>
              </a:rPr>
              <a:t>described</a:t>
            </a:r>
            <a:r>
              <a:rPr dirty="0" sz="1100" spc="-50">
                <a:latin typeface="Calibri"/>
                <a:cs typeface="Calibri"/>
              </a:rPr>
              <a:t> </a:t>
            </a:r>
            <a:r>
              <a:rPr dirty="0" sz="1100" spc="-5">
                <a:latin typeface="Calibri"/>
                <a:cs typeface="Calibri"/>
              </a:rPr>
              <a:t>below:</a:t>
            </a:r>
            <a:endParaRPr sz="1100">
              <a:latin typeface="Calibri"/>
              <a:cs typeface="Calibri"/>
            </a:endParaRPr>
          </a:p>
          <a:p>
            <a:pPr>
              <a:lnSpc>
                <a:spcPct val="100000"/>
              </a:lnSpc>
              <a:spcBef>
                <a:spcPts val="40"/>
              </a:spcBef>
            </a:pPr>
            <a:endParaRPr sz="1100">
              <a:latin typeface="Times New Roman"/>
              <a:cs typeface="Times New Roman"/>
            </a:endParaRPr>
          </a:p>
          <a:p>
            <a:pPr marL="12700">
              <a:lnSpc>
                <a:spcPct val="100000"/>
              </a:lnSpc>
            </a:pPr>
            <a:r>
              <a:rPr dirty="0" sz="1100" spc="-5">
                <a:latin typeface="Calibri"/>
                <a:cs typeface="Calibri"/>
              </a:rPr>
              <a:t>Table 1: GSS Sample Size and Non-Response Rate, 2003, 2008,</a:t>
            </a:r>
            <a:r>
              <a:rPr dirty="0" sz="1100" spc="30">
                <a:latin typeface="Calibri"/>
                <a:cs typeface="Calibri"/>
              </a:rPr>
              <a:t> </a:t>
            </a:r>
            <a:r>
              <a:rPr dirty="0" sz="1100" spc="-5">
                <a:latin typeface="Calibri"/>
                <a:cs typeface="Calibri"/>
              </a:rPr>
              <a:t>2013</a:t>
            </a:r>
            <a:endParaRPr sz="1100">
              <a:latin typeface="Calibri"/>
              <a:cs typeface="Calibri"/>
            </a:endParaRPr>
          </a:p>
        </p:txBody>
      </p:sp>
      <p:graphicFrame>
        <p:nvGraphicFramePr>
          <p:cNvPr id="3" name="object 3"/>
          <p:cNvGraphicFramePr>
            <a:graphicFrameLocks noGrp="1"/>
          </p:cNvGraphicFramePr>
          <p:nvPr/>
        </p:nvGraphicFramePr>
        <p:xfrm>
          <a:off x="1935860" y="3637026"/>
          <a:ext cx="3894454" cy="1530985"/>
        </p:xfrm>
        <a:graphic>
          <a:graphicData uri="http://schemas.openxmlformats.org/drawingml/2006/table">
            <a:tbl>
              <a:tblPr firstRow="1" bandRow="1">
                <a:tableStyleId>{2D5ABB26-0587-4C30-8999-92F81FD0307C}</a:tableStyleId>
              </a:tblPr>
              <a:tblGrid>
                <a:gridCol w="1532890"/>
                <a:gridCol w="1166495"/>
                <a:gridCol w="1195069"/>
              </a:tblGrid>
              <a:tr h="354329">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gn="ctr" marL="188595">
                        <a:lnSpc>
                          <a:spcPct val="100000"/>
                        </a:lnSpc>
                        <a:spcBef>
                          <a:spcPts val="670"/>
                        </a:spcBef>
                      </a:pPr>
                      <a:r>
                        <a:rPr dirty="0" sz="1100" spc="-5" i="1">
                          <a:latin typeface="Calibri"/>
                          <a:cs typeface="Calibri"/>
                        </a:rPr>
                        <a:t>Sample</a:t>
                      </a:r>
                      <a:r>
                        <a:rPr dirty="0" sz="1100" spc="-20" i="1">
                          <a:latin typeface="Calibri"/>
                          <a:cs typeface="Calibri"/>
                        </a:rPr>
                        <a:t> </a:t>
                      </a:r>
                      <a:r>
                        <a:rPr dirty="0" sz="1100" spc="-5" i="1">
                          <a:latin typeface="Calibri"/>
                          <a:cs typeface="Calibri"/>
                        </a:rPr>
                        <a:t>size</a:t>
                      </a:r>
                      <a:endParaRPr sz="1100">
                        <a:latin typeface="Calibri"/>
                        <a:cs typeface="Calibri"/>
                      </a:endParaRPr>
                    </a:p>
                  </a:txBody>
                  <a:tcPr marL="0" marR="0" marB="0" marT="85090">
                    <a:lnT w="6350">
                      <a:solidFill>
                        <a:srgbClr val="000000"/>
                      </a:solidFill>
                      <a:prstDash val="solid"/>
                    </a:lnT>
                    <a:lnB w="6350">
                      <a:solidFill>
                        <a:srgbClr val="000000"/>
                      </a:solidFill>
                      <a:prstDash val="solid"/>
                    </a:lnB>
                  </a:tcPr>
                </a:tc>
                <a:tc>
                  <a:txBody>
                    <a:bodyPr/>
                    <a:lstStyle/>
                    <a:p>
                      <a:pPr algn="ctr" marR="66675">
                        <a:lnSpc>
                          <a:spcPct val="100000"/>
                        </a:lnSpc>
                        <a:spcBef>
                          <a:spcPts val="670"/>
                        </a:spcBef>
                      </a:pPr>
                      <a:r>
                        <a:rPr dirty="0" sz="1100" spc="-5" i="1">
                          <a:latin typeface="Calibri"/>
                          <a:cs typeface="Calibri"/>
                        </a:rPr>
                        <a:t>Response</a:t>
                      </a:r>
                      <a:r>
                        <a:rPr dirty="0" sz="1100" spc="-25" i="1">
                          <a:latin typeface="Calibri"/>
                          <a:cs typeface="Calibri"/>
                        </a:rPr>
                        <a:t> </a:t>
                      </a:r>
                      <a:r>
                        <a:rPr dirty="0" sz="1100" i="1">
                          <a:latin typeface="Calibri"/>
                          <a:cs typeface="Calibri"/>
                        </a:rPr>
                        <a:t>rate</a:t>
                      </a:r>
                      <a:endParaRPr sz="1100">
                        <a:latin typeface="Calibri"/>
                        <a:cs typeface="Calibri"/>
                      </a:endParaRPr>
                    </a:p>
                  </a:txBody>
                  <a:tcPr marL="0" marR="0" marB="0" marT="85090">
                    <a:lnT w="6350">
                      <a:solidFill>
                        <a:srgbClr val="000000"/>
                      </a:solidFill>
                      <a:prstDash val="solid"/>
                    </a:lnT>
                    <a:lnB w="6350">
                      <a:solidFill>
                        <a:srgbClr val="000000"/>
                      </a:solidFill>
                      <a:prstDash val="solid"/>
                    </a:lnB>
                  </a:tcPr>
                </a:tc>
              </a:tr>
              <a:tr h="356044">
                <a:tc>
                  <a:txBody>
                    <a:bodyPr/>
                    <a:lstStyle/>
                    <a:p>
                      <a:pPr marL="73660">
                        <a:lnSpc>
                          <a:spcPct val="100000"/>
                        </a:lnSpc>
                        <a:spcBef>
                          <a:spcPts val="860"/>
                        </a:spcBef>
                      </a:pPr>
                      <a:r>
                        <a:rPr dirty="0" sz="1100" spc="-5">
                          <a:latin typeface="Calibri"/>
                          <a:cs typeface="Calibri"/>
                        </a:rPr>
                        <a:t>GSS 17 </a:t>
                      </a:r>
                      <a:r>
                        <a:rPr dirty="0" sz="1100">
                          <a:latin typeface="Calibri"/>
                          <a:cs typeface="Calibri"/>
                        </a:rPr>
                        <a:t>SE</a:t>
                      </a:r>
                      <a:r>
                        <a:rPr dirty="0" sz="1100" spc="-10">
                          <a:latin typeface="Calibri"/>
                          <a:cs typeface="Calibri"/>
                        </a:rPr>
                        <a:t> </a:t>
                      </a:r>
                      <a:r>
                        <a:rPr dirty="0" sz="1100" spc="-5">
                          <a:latin typeface="Calibri"/>
                          <a:cs typeface="Calibri"/>
                        </a:rPr>
                        <a:t>(2003)</a:t>
                      </a:r>
                      <a:endParaRPr sz="1100">
                        <a:latin typeface="Calibri"/>
                        <a:cs typeface="Calibri"/>
                      </a:endParaRPr>
                    </a:p>
                  </a:txBody>
                  <a:tcPr marL="0" marR="0" marB="0" marT="109220">
                    <a:lnT w="6350">
                      <a:solidFill>
                        <a:srgbClr val="000000"/>
                      </a:solidFill>
                      <a:prstDash val="solid"/>
                    </a:lnT>
                  </a:tcPr>
                </a:tc>
                <a:tc>
                  <a:txBody>
                    <a:bodyPr/>
                    <a:lstStyle/>
                    <a:p>
                      <a:pPr algn="ctr" marL="189230">
                        <a:lnSpc>
                          <a:spcPct val="100000"/>
                        </a:lnSpc>
                        <a:spcBef>
                          <a:spcPts val="860"/>
                        </a:spcBef>
                      </a:pPr>
                      <a:r>
                        <a:rPr dirty="0" sz="1100" spc="-5">
                          <a:latin typeface="Calibri"/>
                          <a:cs typeface="Calibri"/>
                        </a:rPr>
                        <a:t>24,951</a:t>
                      </a:r>
                      <a:endParaRPr sz="1100">
                        <a:latin typeface="Calibri"/>
                        <a:cs typeface="Calibri"/>
                      </a:endParaRPr>
                    </a:p>
                  </a:txBody>
                  <a:tcPr marL="0" marR="0" marB="0" marT="109220">
                    <a:lnT w="6350">
                      <a:solidFill>
                        <a:srgbClr val="000000"/>
                      </a:solidFill>
                      <a:prstDash val="solid"/>
                    </a:lnT>
                  </a:tcPr>
                </a:tc>
                <a:tc>
                  <a:txBody>
                    <a:bodyPr/>
                    <a:lstStyle/>
                    <a:p>
                      <a:pPr algn="ctr" marR="67310">
                        <a:lnSpc>
                          <a:spcPct val="100000"/>
                        </a:lnSpc>
                        <a:spcBef>
                          <a:spcPts val="860"/>
                        </a:spcBef>
                      </a:pPr>
                      <a:r>
                        <a:rPr dirty="0" sz="1100" spc="-5">
                          <a:latin typeface="Calibri"/>
                          <a:cs typeface="Calibri"/>
                        </a:rPr>
                        <a:t>78%</a:t>
                      </a:r>
                      <a:endParaRPr sz="1100">
                        <a:latin typeface="Calibri"/>
                        <a:cs typeface="Calibri"/>
                      </a:endParaRPr>
                    </a:p>
                  </a:txBody>
                  <a:tcPr marL="0" marR="0" marB="0" marT="109220">
                    <a:lnT w="6350">
                      <a:solidFill>
                        <a:srgbClr val="000000"/>
                      </a:solidFill>
                      <a:prstDash val="solid"/>
                    </a:lnT>
                  </a:tcPr>
                </a:tc>
              </a:tr>
              <a:tr h="283845">
                <a:tc>
                  <a:txBody>
                    <a:bodyPr/>
                    <a:lstStyle/>
                    <a:p>
                      <a:pPr marL="73660">
                        <a:lnSpc>
                          <a:spcPct val="100000"/>
                        </a:lnSpc>
                        <a:spcBef>
                          <a:spcPts val="290"/>
                        </a:spcBef>
                      </a:pPr>
                      <a:r>
                        <a:rPr dirty="0" sz="1100" spc="-5">
                          <a:latin typeface="Calibri"/>
                          <a:cs typeface="Calibri"/>
                        </a:rPr>
                        <a:t>GSS 22 SN</a:t>
                      </a:r>
                      <a:r>
                        <a:rPr dirty="0" sz="1100" spc="-10">
                          <a:latin typeface="Calibri"/>
                          <a:cs typeface="Calibri"/>
                        </a:rPr>
                        <a:t> </a:t>
                      </a:r>
                      <a:r>
                        <a:rPr dirty="0" sz="1100" spc="-5">
                          <a:latin typeface="Calibri"/>
                          <a:cs typeface="Calibri"/>
                        </a:rPr>
                        <a:t>(2008)</a:t>
                      </a:r>
                      <a:endParaRPr sz="1100">
                        <a:latin typeface="Calibri"/>
                        <a:cs typeface="Calibri"/>
                      </a:endParaRPr>
                    </a:p>
                  </a:txBody>
                  <a:tcPr marL="0" marR="0" marB="0" marT="36830"/>
                </a:tc>
                <a:tc>
                  <a:txBody>
                    <a:bodyPr/>
                    <a:lstStyle/>
                    <a:p>
                      <a:pPr algn="ctr" marL="189230">
                        <a:lnSpc>
                          <a:spcPct val="100000"/>
                        </a:lnSpc>
                        <a:spcBef>
                          <a:spcPts val="290"/>
                        </a:spcBef>
                      </a:pPr>
                      <a:r>
                        <a:rPr dirty="0" sz="1100" spc="-5">
                          <a:latin typeface="Calibri"/>
                          <a:cs typeface="Calibri"/>
                        </a:rPr>
                        <a:t>20,401</a:t>
                      </a:r>
                      <a:endParaRPr sz="1100">
                        <a:latin typeface="Calibri"/>
                        <a:cs typeface="Calibri"/>
                      </a:endParaRPr>
                    </a:p>
                  </a:txBody>
                  <a:tcPr marL="0" marR="0" marB="0" marT="36830"/>
                </a:tc>
                <a:tc>
                  <a:txBody>
                    <a:bodyPr/>
                    <a:lstStyle/>
                    <a:p>
                      <a:pPr algn="ctr" marR="66675">
                        <a:lnSpc>
                          <a:spcPct val="100000"/>
                        </a:lnSpc>
                        <a:spcBef>
                          <a:spcPts val="290"/>
                        </a:spcBef>
                      </a:pPr>
                      <a:r>
                        <a:rPr dirty="0" sz="1100" spc="-5">
                          <a:latin typeface="Calibri"/>
                          <a:cs typeface="Calibri"/>
                        </a:rPr>
                        <a:t>57.3%</a:t>
                      </a:r>
                      <a:endParaRPr sz="1100">
                        <a:latin typeface="Calibri"/>
                        <a:cs typeface="Calibri"/>
                      </a:endParaRPr>
                    </a:p>
                  </a:txBody>
                  <a:tcPr marL="0" marR="0" marB="0" marT="36830"/>
                </a:tc>
              </a:tr>
              <a:tr h="217360">
                <a:tc>
                  <a:txBody>
                    <a:bodyPr/>
                    <a:lstStyle/>
                    <a:p>
                      <a:pPr marL="73660">
                        <a:lnSpc>
                          <a:spcPts val="1320"/>
                        </a:lnSpc>
                        <a:spcBef>
                          <a:spcPts val="290"/>
                        </a:spcBef>
                      </a:pPr>
                      <a:r>
                        <a:rPr dirty="0" sz="1100" spc="-5">
                          <a:latin typeface="Calibri"/>
                          <a:cs typeface="Calibri"/>
                        </a:rPr>
                        <a:t>GSS 27 SI (2013)</a:t>
                      </a:r>
                      <a:endParaRPr sz="1100">
                        <a:latin typeface="Calibri"/>
                        <a:cs typeface="Calibri"/>
                      </a:endParaRPr>
                    </a:p>
                  </a:txBody>
                  <a:tcPr marL="0" marR="0" marB="0" marT="36830">
                    <a:lnB w="6350">
                      <a:solidFill>
                        <a:srgbClr val="000000"/>
                      </a:solidFill>
                      <a:prstDash val="solid"/>
                    </a:lnB>
                  </a:tcPr>
                </a:tc>
                <a:tc>
                  <a:txBody>
                    <a:bodyPr/>
                    <a:lstStyle/>
                    <a:p>
                      <a:pPr algn="ctr" marL="189230">
                        <a:lnSpc>
                          <a:spcPts val="1320"/>
                        </a:lnSpc>
                        <a:spcBef>
                          <a:spcPts val="290"/>
                        </a:spcBef>
                      </a:pPr>
                      <a:r>
                        <a:rPr dirty="0" sz="1100" spc="-5">
                          <a:latin typeface="Calibri"/>
                          <a:cs typeface="Calibri"/>
                        </a:rPr>
                        <a:t>27,534</a:t>
                      </a:r>
                      <a:endParaRPr sz="1100">
                        <a:latin typeface="Calibri"/>
                        <a:cs typeface="Calibri"/>
                      </a:endParaRPr>
                    </a:p>
                  </a:txBody>
                  <a:tcPr marL="0" marR="0" marB="0" marT="36830">
                    <a:lnB w="6350">
                      <a:solidFill>
                        <a:srgbClr val="000000"/>
                      </a:solidFill>
                      <a:prstDash val="solid"/>
                    </a:lnB>
                  </a:tcPr>
                </a:tc>
                <a:tc>
                  <a:txBody>
                    <a:bodyPr/>
                    <a:lstStyle/>
                    <a:p>
                      <a:pPr algn="ctr" marR="66675">
                        <a:lnSpc>
                          <a:spcPts val="1320"/>
                        </a:lnSpc>
                        <a:spcBef>
                          <a:spcPts val="290"/>
                        </a:spcBef>
                      </a:pPr>
                      <a:r>
                        <a:rPr dirty="0" sz="1100" spc="-5">
                          <a:latin typeface="Calibri"/>
                          <a:cs typeface="Calibri"/>
                        </a:rPr>
                        <a:t>48.1%</a:t>
                      </a:r>
                      <a:endParaRPr sz="1100">
                        <a:latin typeface="Calibri"/>
                        <a:cs typeface="Calibri"/>
                      </a:endParaRPr>
                    </a:p>
                  </a:txBody>
                  <a:tcPr marL="0" marR="0" marB="0" marT="36830">
                    <a:lnB w="6350">
                      <a:solidFill>
                        <a:srgbClr val="000000"/>
                      </a:solidFill>
                      <a:prstDash val="solid"/>
                    </a:lnB>
                  </a:tcPr>
                </a:tc>
              </a:tr>
              <a:tr h="311658">
                <a:tc gridSpan="3">
                  <a:txBody>
                    <a:bodyPr/>
                    <a:lstStyle/>
                    <a:p>
                      <a:pPr>
                        <a:lnSpc>
                          <a:spcPct val="100000"/>
                        </a:lnSpc>
                        <a:spcBef>
                          <a:spcPts val="860"/>
                        </a:spcBef>
                        <a:tabLst>
                          <a:tab pos="3893820" algn="l"/>
                        </a:tabLst>
                      </a:pPr>
                      <a:r>
                        <a:rPr dirty="0" u="sng" sz="1100">
                          <a:uFill>
                            <a:solidFill>
                              <a:srgbClr val="000000"/>
                            </a:solidFill>
                          </a:uFill>
                          <a:latin typeface="Calibri"/>
                          <a:cs typeface="Calibri"/>
                        </a:rPr>
                        <a:t> </a:t>
                      </a:r>
                      <a:r>
                        <a:rPr dirty="0" u="sng" sz="1100" spc="114">
                          <a:uFill>
                            <a:solidFill>
                              <a:srgbClr val="000000"/>
                            </a:solidFill>
                          </a:uFill>
                          <a:latin typeface="Calibri"/>
                          <a:cs typeface="Calibri"/>
                        </a:rPr>
                        <a:t> </a:t>
                      </a:r>
                      <a:r>
                        <a:rPr dirty="0" u="sng" sz="1100" spc="-5">
                          <a:uFill>
                            <a:solidFill>
                              <a:srgbClr val="000000"/>
                            </a:solidFill>
                          </a:uFill>
                          <a:latin typeface="Calibri"/>
                          <a:cs typeface="Calibri"/>
                        </a:rPr>
                        <a:t>Source: Statistics Canada, GSS, 2003, </a:t>
                      </a:r>
                      <a:r>
                        <a:rPr dirty="0" u="sng" sz="1100">
                          <a:uFill>
                            <a:solidFill>
                              <a:srgbClr val="000000"/>
                            </a:solidFill>
                          </a:uFill>
                          <a:latin typeface="Calibri"/>
                          <a:cs typeface="Calibri"/>
                        </a:rPr>
                        <a:t>2008,</a:t>
                      </a:r>
                      <a:r>
                        <a:rPr dirty="0" u="sng" sz="1100" spc="-5">
                          <a:uFill>
                            <a:solidFill>
                              <a:srgbClr val="000000"/>
                            </a:solidFill>
                          </a:uFill>
                          <a:latin typeface="Calibri"/>
                          <a:cs typeface="Calibri"/>
                        </a:rPr>
                        <a:t> 2013	</a:t>
                      </a:r>
                      <a:endParaRPr sz="1100">
                        <a:latin typeface="Calibri"/>
                        <a:cs typeface="Calibri"/>
                      </a:endParaRPr>
                    </a:p>
                  </a:txBody>
                  <a:tcPr marL="0" marR="0" marB="0" marT="109220">
                    <a:lnT w="6350">
                      <a:solidFill>
                        <a:srgbClr val="000000"/>
                      </a:solidFill>
                      <a:prstDash val="solid"/>
                    </a:lnT>
                    <a:lnB w="9525">
                      <a:solidFill>
                        <a:srgbClr val="000000"/>
                      </a:solidFill>
                      <a:prstDash val="solid"/>
                    </a:lnB>
                  </a:tcPr>
                </a:tc>
                <a:tc hMerge="1">
                  <a:txBody>
                    <a:bodyPr/>
                    <a:lstStyle/>
                    <a:p>
                      <a:pPr/>
                    </a:p>
                  </a:txBody>
                  <a:tcPr marL="0" marR="0" marB="0" marT="0"/>
                </a:tc>
                <a:tc hMerge="1">
                  <a:txBody>
                    <a:bodyPr/>
                    <a:lstStyle/>
                    <a:p>
                      <a:pPr/>
                    </a:p>
                  </a:txBody>
                  <a:tcPr marL="0" marR="0" marB="0" marT="0"/>
                </a:tc>
              </a:tr>
            </a:tbl>
          </a:graphicData>
        </a:graphic>
      </p:graphicFrame>
      <p:sp>
        <p:nvSpPr>
          <p:cNvPr id="4" name="object 4"/>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5" name="object 5"/>
          <p:cNvSpPr txBox="1"/>
          <p:nvPr/>
        </p:nvSpPr>
        <p:spPr>
          <a:xfrm>
            <a:off x="901560" y="5229623"/>
            <a:ext cx="5969635" cy="3918585"/>
          </a:xfrm>
          <a:prstGeom prst="rect">
            <a:avLst/>
          </a:prstGeom>
        </p:spPr>
        <p:txBody>
          <a:bodyPr wrap="square" lIns="0" tIns="12700" rIns="0" bIns="0" rtlCol="0" vert="horz">
            <a:spAutoFit/>
          </a:bodyPr>
          <a:lstStyle/>
          <a:p>
            <a:pPr algn="just" marL="12700" marR="5080">
              <a:lnSpc>
                <a:spcPct val="152600"/>
              </a:lnSpc>
              <a:spcBef>
                <a:spcPts val="100"/>
              </a:spcBef>
            </a:pPr>
            <a:r>
              <a:rPr dirty="0" sz="1100" spc="-5">
                <a:latin typeface="Calibri"/>
                <a:cs typeface="Calibri"/>
              </a:rPr>
              <a:t>Statistics Canada employs a sophisticated sampling method that, under normal circumstances, requires  the use of weights. The use of oversampling methods </a:t>
            </a:r>
            <a:r>
              <a:rPr dirty="0" sz="1100">
                <a:latin typeface="Calibri"/>
                <a:cs typeface="Calibri"/>
              </a:rPr>
              <a:t>in </a:t>
            </a:r>
            <a:r>
              <a:rPr dirty="0" sz="1100" spc="-5">
                <a:latin typeface="Calibri"/>
                <a:cs typeface="Calibri"/>
              </a:rPr>
              <a:t>the sample design, for example, can </a:t>
            </a:r>
            <a:r>
              <a:rPr dirty="0" sz="1100">
                <a:latin typeface="Calibri"/>
                <a:cs typeface="Calibri"/>
              </a:rPr>
              <a:t>be </a:t>
            </a:r>
            <a:r>
              <a:rPr dirty="0" sz="1100" spc="-5">
                <a:latin typeface="Calibri"/>
                <a:cs typeface="Calibri"/>
              </a:rPr>
              <a:t>corrected  using the appropriate weighting scheme. Another useful function of weights is </a:t>
            </a:r>
            <a:r>
              <a:rPr dirty="0" sz="1100">
                <a:latin typeface="Calibri"/>
                <a:cs typeface="Calibri"/>
              </a:rPr>
              <a:t>its </a:t>
            </a:r>
            <a:r>
              <a:rPr dirty="0" sz="1100" spc="-5">
                <a:latin typeface="Calibri"/>
                <a:cs typeface="Calibri"/>
              </a:rPr>
              <a:t>capacity to adjust the  data to provide population estimates </a:t>
            </a:r>
            <a:r>
              <a:rPr dirty="0" sz="1100">
                <a:latin typeface="Calibri"/>
                <a:cs typeface="Calibri"/>
              </a:rPr>
              <a:t>for </a:t>
            </a:r>
            <a:r>
              <a:rPr dirty="0" sz="1100" spc="-5">
                <a:latin typeface="Calibri"/>
                <a:cs typeface="Calibri"/>
              </a:rPr>
              <a:t>Canada. Survey user guidelines for </a:t>
            </a:r>
            <a:r>
              <a:rPr dirty="0" sz="1100">
                <a:latin typeface="Calibri"/>
                <a:cs typeface="Calibri"/>
              </a:rPr>
              <a:t>the </a:t>
            </a:r>
            <a:r>
              <a:rPr dirty="0" sz="1100" spc="-5">
                <a:latin typeface="Calibri"/>
                <a:cs typeface="Calibri"/>
              </a:rPr>
              <a:t>GSS indicate that “survey  weights must be used when producing estimates or performing analyses in order to account as much as  possible for the over- </a:t>
            </a:r>
            <a:r>
              <a:rPr dirty="0" sz="1100">
                <a:latin typeface="Calibri"/>
                <a:cs typeface="Calibri"/>
              </a:rPr>
              <a:t>and </a:t>
            </a:r>
            <a:r>
              <a:rPr dirty="0" sz="1100" spc="-5">
                <a:latin typeface="Calibri"/>
                <a:cs typeface="Calibri"/>
              </a:rPr>
              <a:t>under-representation of geographic areas, age-sex groups and months of the  year in the unweighted </a:t>
            </a:r>
            <a:r>
              <a:rPr dirty="0" sz="1100">
                <a:latin typeface="Calibri"/>
                <a:cs typeface="Calibri"/>
              </a:rPr>
              <a:t>file”</a:t>
            </a:r>
            <a:r>
              <a:rPr dirty="0" baseline="31746" sz="1050">
                <a:latin typeface="Calibri"/>
                <a:cs typeface="Calibri"/>
                <a:hlinkClick r:id="rId2" action="ppaction://hlinksldjump"/>
              </a:rPr>
              <a:t>1</a:t>
            </a:r>
            <a:r>
              <a:rPr dirty="0" sz="1100">
                <a:latin typeface="Calibri"/>
                <a:cs typeface="Calibri"/>
              </a:rPr>
              <a:t>.Consequently, </a:t>
            </a:r>
            <a:r>
              <a:rPr dirty="0" sz="1100" spc="-5">
                <a:latin typeface="Calibri"/>
                <a:cs typeface="Calibri"/>
              </a:rPr>
              <a:t>the data used to generate all figures were first weighted </a:t>
            </a:r>
            <a:r>
              <a:rPr dirty="0" sz="1100">
                <a:latin typeface="Calibri"/>
                <a:cs typeface="Calibri"/>
              </a:rPr>
              <a:t>by  </a:t>
            </a:r>
            <a:r>
              <a:rPr dirty="0" sz="1100" spc="-5">
                <a:latin typeface="Calibri"/>
                <a:cs typeface="Calibri"/>
              </a:rPr>
              <a:t>the population weights pre-defined by Statistics Canada. However, in the context of regression analyses,  weights can impede (principally due to their interferences) the reliability of estimation and variance  calculation methods (Statistics Canada, 2015). To address this issue, weights were standardized such that  the weight mean equals 1. For details on the weighting of data for regressions, see Annexe</a:t>
            </a:r>
            <a:r>
              <a:rPr dirty="0" sz="1100" spc="65">
                <a:latin typeface="Calibri"/>
                <a:cs typeface="Calibri"/>
              </a:rPr>
              <a:t> </a:t>
            </a:r>
            <a:r>
              <a:rPr dirty="0" sz="1100" spc="-5">
                <a:latin typeface="Calibri"/>
                <a:cs typeface="Calibri"/>
              </a:rPr>
              <a:t>II.</a:t>
            </a:r>
            <a:endParaRPr sz="1100">
              <a:latin typeface="Calibri"/>
              <a:cs typeface="Calibri"/>
            </a:endParaRPr>
          </a:p>
          <a:p>
            <a:pPr algn="just" marL="12700" marR="5080" indent="-635">
              <a:lnSpc>
                <a:spcPct val="152700"/>
              </a:lnSpc>
              <a:spcBef>
                <a:spcPts val="790"/>
              </a:spcBef>
            </a:pPr>
            <a:r>
              <a:rPr dirty="0" sz="1100" spc="-5">
                <a:latin typeface="Calibri"/>
                <a:cs typeface="Calibri"/>
              </a:rPr>
              <a:t>To ensure that the data portrayed is reliable, all statistics presented have been subjected to the analysis  of</a:t>
            </a:r>
            <a:r>
              <a:rPr dirty="0" sz="1100" spc="75">
                <a:latin typeface="Calibri"/>
                <a:cs typeface="Calibri"/>
              </a:rPr>
              <a:t> </a:t>
            </a:r>
            <a:r>
              <a:rPr dirty="0" sz="1100" spc="-5">
                <a:latin typeface="Calibri"/>
                <a:cs typeface="Calibri"/>
              </a:rPr>
              <a:t>variance</a:t>
            </a:r>
            <a:r>
              <a:rPr dirty="0" sz="1100" spc="75">
                <a:latin typeface="Calibri"/>
                <a:cs typeface="Calibri"/>
              </a:rPr>
              <a:t> </a:t>
            </a:r>
            <a:r>
              <a:rPr dirty="0" sz="1100" spc="-5">
                <a:latin typeface="Calibri"/>
                <a:cs typeface="Calibri"/>
              </a:rPr>
              <a:t>(ANOVA)</a:t>
            </a:r>
            <a:r>
              <a:rPr dirty="0" sz="1100" spc="80">
                <a:latin typeface="Calibri"/>
                <a:cs typeface="Calibri"/>
              </a:rPr>
              <a:t> </a:t>
            </a:r>
            <a:r>
              <a:rPr dirty="0" sz="1100" spc="-5">
                <a:latin typeface="Calibri"/>
                <a:cs typeface="Calibri"/>
              </a:rPr>
              <a:t>t-test</a:t>
            </a:r>
            <a:r>
              <a:rPr dirty="0" sz="1100" spc="70">
                <a:latin typeface="Calibri"/>
                <a:cs typeface="Calibri"/>
              </a:rPr>
              <a:t> </a:t>
            </a:r>
            <a:r>
              <a:rPr dirty="0" sz="1100" spc="-5">
                <a:latin typeface="Calibri"/>
                <a:cs typeface="Calibri"/>
              </a:rPr>
              <a:t>to</a:t>
            </a:r>
            <a:r>
              <a:rPr dirty="0" sz="1100" spc="85">
                <a:latin typeface="Calibri"/>
                <a:cs typeface="Calibri"/>
              </a:rPr>
              <a:t> </a:t>
            </a:r>
            <a:r>
              <a:rPr dirty="0" sz="1100" spc="-5">
                <a:latin typeface="Calibri"/>
                <a:cs typeface="Calibri"/>
              </a:rPr>
              <a:t>examine</a:t>
            </a:r>
            <a:r>
              <a:rPr dirty="0" sz="1100" spc="75">
                <a:latin typeface="Calibri"/>
                <a:cs typeface="Calibri"/>
              </a:rPr>
              <a:t> </a:t>
            </a:r>
            <a:r>
              <a:rPr dirty="0" sz="1100" spc="-5">
                <a:latin typeface="Calibri"/>
                <a:cs typeface="Calibri"/>
              </a:rPr>
              <a:t>the</a:t>
            </a:r>
            <a:r>
              <a:rPr dirty="0" sz="1100" spc="75">
                <a:latin typeface="Calibri"/>
                <a:cs typeface="Calibri"/>
              </a:rPr>
              <a:t> </a:t>
            </a:r>
            <a:r>
              <a:rPr dirty="0" sz="1100" spc="-5">
                <a:latin typeface="Calibri"/>
                <a:cs typeface="Calibri"/>
              </a:rPr>
              <a:t>statistical</a:t>
            </a:r>
            <a:r>
              <a:rPr dirty="0" sz="1100" spc="80">
                <a:latin typeface="Calibri"/>
                <a:cs typeface="Calibri"/>
              </a:rPr>
              <a:t> </a:t>
            </a:r>
            <a:r>
              <a:rPr dirty="0" sz="1100" spc="-5">
                <a:latin typeface="Calibri"/>
                <a:cs typeface="Calibri"/>
              </a:rPr>
              <a:t>significance</a:t>
            </a:r>
            <a:r>
              <a:rPr dirty="0" sz="1100" spc="90">
                <a:latin typeface="Calibri"/>
                <a:cs typeface="Calibri"/>
              </a:rPr>
              <a:t> </a:t>
            </a:r>
            <a:r>
              <a:rPr dirty="0" sz="1100" spc="-5">
                <a:latin typeface="Calibri"/>
                <a:cs typeface="Calibri"/>
              </a:rPr>
              <a:t>of</a:t>
            </a:r>
            <a:r>
              <a:rPr dirty="0" sz="1100" spc="75">
                <a:latin typeface="Calibri"/>
                <a:cs typeface="Calibri"/>
              </a:rPr>
              <a:t> </a:t>
            </a:r>
            <a:r>
              <a:rPr dirty="0" sz="1100" spc="-5">
                <a:latin typeface="Calibri"/>
                <a:cs typeface="Calibri"/>
              </a:rPr>
              <a:t>intervals</a:t>
            </a:r>
            <a:r>
              <a:rPr dirty="0" sz="1100" spc="75">
                <a:latin typeface="Calibri"/>
                <a:cs typeface="Calibri"/>
              </a:rPr>
              <a:t> </a:t>
            </a:r>
            <a:r>
              <a:rPr dirty="0" sz="1100" spc="-5">
                <a:latin typeface="Calibri"/>
                <a:cs typeface="Calibri"/>
              </a:rPr>
              <a:t>and</a:t>
            </a:r>
            <a:r>
              <a:rPr dirty="0" sz="1100" spc="75">
                <a:latin typeface="Calibri"/>
                <a:cs typeface="Calibri"/>
              </a:rPr>
              <a:t> </a:t>
            </a:r>
            <a:r>
              <a:rPr dirty="0" sz="1100" spc="-5">
                <a:latin typeface="Calibri"/>
                <a:cs typeface="Calibri"/>
              </a:rPr>
              <a:t>differences</a:t>
            </a:r>
            <a:r>
              <a:rPr dirty="0" sz="1100" spc="75">
                <a:latin typeface="Calibri"/>
                <a:cs typeface="Calibri"/>
              </a:rPr>
              <a:t> </a:t>
            </a:r>
            <a:r>
              <a:rPr dirty="0" sz="1100" spc="-5">
                <a:latin typeface="Calibri"/>
                <a:cs typeface="Calibri"/>
              </a:rPr>
              <a:t>in</a:t>
            </a:r>
            <a:r>
              <a:rPr dirty="0" sz="1100" spc="75">
                <a:latin typeface="Calibri"/>
                <a:cs typeface="Calibri"/>
              </a:rPr>
              <a:t> </a:t>
            </a:r>
            <a:r>
              <a:rPr dirty="0" sz="1100" spc="-5">
                <a:latin typeface="Calibri"/>
                <a:cs typeface="Calibri"/>
              </a:rPr>
              <a:t>means.</a:t>
            </a:r>
            <a:endParaRPr sz="1100">
              <a:latin typeface="Calibri"/>
              <a:cs typeface="Calibri"/>
            </a:endParaRPr>
          </a:p>
          <a:p>
            <a:pPr>
              <a:lnSpc>
                <a:spcPct val="100000"/>
              </a:lnSpc>
            </a:pPr>
            <a:endParaRPr sz="1100">
              <a:latin typeface="Times New Roman"/>
              <a:cs typeface="Times New Roman"/>
            </a:endParaRPr>
          </a:p>
          <a:p>
            <a:pPr>
              <a:lnSpc>
                <a:spcPct val="100000"/>
              </a:lnSpc>
              <a:spcBef>
                <a:spcPts val="50"/>
              </a:spcBef>
            </a:pPr>
            <a:endParaRPr sz="1000">
              <a:latin typeface="Times New Roman"/>
              <a:cs typeface="Times New Roman"/>
            </a:endParaRPr>
          </a:p>
          <a:p>
            <a:pPr algn="just" marL="12700">
              <a:lnSpc>
                <a:spcPct val="100000"/>
              </a:lnSpc>
            </a:pPr>
            <a:r>
              <a:rPr dirty="0" baseline="29914" sz="975" spc="-7">
                <a:latin typeface="Calibri"/>
                <a:cs typeface="Calibri"/>
              </a:rPr>
              <a:t>1 </a:t>
            </a:r>
            <a:r>
              <a:rPr dirty="0" sz="1000" spc="-5">
                <a:latin typeface="Calibri"/>
                <a:cs typeface="Calibri"/>
              </a:rPr>
              <a:t>Statistics Canada (2015), </a:t>
            </a:r>
            <a:r>
              <a:rPr dirty="0" sz="1000">
                <a:latin typeface="Calibri"/>
                <a:cs typeface="Calibri"/>
              </a:rPr>
              <a:t>p.</a:t>
            </a:r>
            <a:r>
              <a:rPr dirty="0" sz="1000" spc="-65">
                <a:latin typeface="Calibri"/>
                <a:cs typeface="Calibri"/>
              </a:rPr>
              <a:t> </a:t>
            </a:r>
            <a:r>
              <a:rPr dirty="0" sz="1000" spc="-5">
                <a:latin typeface="Calibri"/>
                <a:cs typeface="Calibri"/>
              </a:rPr>
              <a:t>15</a:t>
            </a:r>
            <a:endParaRPr sz="1000">
              <a:latin typeface="Calibri"/>
              <a:cs typeface="Calibri"/>
            </a:endParaRPr>
          </a:p>
        </p:txBody>
      </p:sp>
      <p:sp>
        <p:nvSpPr>
          <p:cNvPr id="6" name="object 6"/>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5</a:t>
            </a:r>
            <a:endParaRPr sz="1100">
              <a:latin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object 4"/>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6</a:t>
            </a:r>
            <a:endParaRPr sz="1100">
              <a:latin typeface="Calibri"/>
              <a:cs typeface="Calibri"/>
            </a:endParaRPr>
          </a:p>
        </p:txBody>
      </p:sp>
      <p:sp>
        <p:nvSpPr>
          <p:cNvPr id="2" name="object 2"/>
          <p:cNvSpPr txBox="1"/>
          <p:nvPr/>
        </p:nvSpPr>
        <p:spPr>
          <a:xfrm>
            <a:off x="901386" y="806103"/>
            <a:ext cx="5969635" cy="442341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 mark where between-group differences in mean responses were insignificant at the </a:t>
            </a:r>
            <a:r>
              <a:rPr dirty="0" sz="1100">
                <a:latin typeface="Calibri"/>
                <a:cs typeface="Calibri"/>
              </a:rPr>
              <a:t>5% </a:t>
            </a:r>
            <a:r>
              <a:rPr dirty="0" sz="1100" spc="-5">
                <a:latin typeface="Calibri"/>
                <a:cs typeface="Calibri"/>
              </a:rPr>
              <a:t>significance  level. “*” mark where difference in </a:t>
            </a:r>
            <a:r>
              <a:rPr dirty="0" sz="1100">
                <a:latin typeface="Calibri"/>
                <a:cs typeface="Calibri"/>
              </a:rPr>
              <a:t>mean </a:t>
            </a:r>
            <a:r>
              <a:rPr dirty="0" sz="1100" spc="-5">
                <a:latin typeface="Calibri"/>
                <a:cs typeface="Calibri"/>
              </a:rPr>
              <a:t>responses were insignificant at the </a:t>
            </a:r>
            <a:r>
              <a:rPr dirty="0" sz="1100">
                <a:latin typeface="Calibri"/>
                <a:cs typeface="Calibri"/>
              </a:rPr>
              <a:t>1% </a:t>
            </a:r>
            <a:r>
              <a:rPr dirty="0" sz="1100" spc="-5">
                <a:latin typeface="Calibri"/>
                <a:cs typeface="Calibri"/>
              </a:rPr>
              <a:t>significance level, </a:t>
            </a:r>
            <a:r>
              <a:rPr dirty="0" sz="1100" spc="-10">
                <a:latin typeface="Calibri"/>
                <a:cs typeface="Calibri"/>
              </a:rPr>
              <a:t>but  </a:t>
            </a:r>
            <a:r>
              <a:rPr dirty="0" sz="1100" spc="-5">
                <a:latin typeface="Calibri"/>
                <a:cs typeface="Calibri"/>
              </a:rPr>
              <a:t>were significant </a:t>
            </a:r>
            <a:r>
              <a:rPr dirty="0" sz="1100">
                <a:latin typeface="Calibri"/>
                <a:cs typeface="Calibri"/>
              </a:rPr>
              <a:t>at </a:t>
            </a:r>
            <a:r>
              <a:rPr dirty="0" sz="1100" spc="-5">
                <a:latin typeface="Calibri"/>
                <a:cs typeface="Calibri"/>
              </a:rPr>
              <a:t>the 5% significance level. For more details concerning statistical significance testing,  please refer to Annex</a:t>
            </a:r>
            <a:r>
              <a:rPr dirty="0" sz="1100" spc="5">
                <a:latin typeface="Calibri"/>
                <a:cs typeface="Calibri"/>
              </a:rPr>
              <a:t> </a:t>
            </a:r>
            <a:r>
              <a:rPr dirty="0" sz="1100" spc="-10">
                <a:latin typeface="Calibri"/>
                <a:cs typeface="Calibri"/>
              </a:rPr>
              <a:t>I.</a:t>
            </a:r>
            <a:endParaRPr sz="1100">
              <a:latin typeface="Calibri"/>
              <a:cs typeface="Calibri"/>
            </a:endParaRPr>
          </a:p>
          <a:p>
            <a:pPr algn="just" marL="12700" marR="5715">
              <a:lnSpc>
                <a:spcPct val="152700"/>
              </a:lnSpc>
              <a:spcBef>
                <a:spcPts val="790"/>
              </a:spcBef>
            </a:pPr>
            <a:r>
              <a:rPr dirty="0" sz="1100" spc="-5">
                <a:latin typeface="Calibri"/>
                <a:cs typeface="Calibri"/>
              </a:rPr>
              <a:t>Given</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graphical</a:t>
            </a:r>
            <a:r>
              <a:rPr dirty="0" sz="1100" spc="-25">
                <a:latin typeface="Calibri"/>
                <a:cs typeface="Calibri"/>
              </a:rPr>
              <a:t> </a:t>
            </a:r>
            <a:r>
              <a:rPr dirty="0" sz="1100" spc="-5">
                <a:latin typeface="Calibri"/>
                <a:cs typeface="Calibri"/>
              </a:rPr>
              <a:t>nature</a:t>
            </a:r>
            <a:r>
              <a:rPr dirty="0" sz="1100" spc="-20">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data</a:t>
            </a:r>
            <a:r>
              <a:rPr dirty="0" sz="1100" spc="-30">
                <a:latin typeface="Calibri"/>
                <a:cs typeface="Calibri"/>
              </a:rPr>
              <a:t> </a:t>
            </a:r>
            <a:r>
              <a:rPr dirty="0" sz="1100" spc="-5">
                <a:latin typeface="Calibri"/>
                <a:cs typeface="Calibri"/>
              </a:rPr>
              <a:t>represented</a:t>
            </a:r>
            <a:r>
              <a:rPr dirty="0" sz="1100" spc="-30">
                <a:latin typeface="Calibri"/>
                <a:cs typeface="Calibri"/>
              </a:rPr>
              <a:t> </a:t>
            </a:r>
            <a:r>
              <a:rPr dirty="0" sz="1100" spc="-5">
                <a:latin typeface="Calibri"/>
                <a:cs typeface="Calibri"/>
              </a:rPr>
              <a:t>in</a:t>
            </a:r>
            <a:r>
              <a:rPr dirty="0" sz="1100" spc="-20">
                <a:latin typeface="Calibri"/>
                <a:cs typeface="Calibri"/>
              </a:rPr>
              <a:t> </a:t>
            </a:r>
            <a:r>
              <a:rPr dirty="0" sz="1100" spc="-5">
                <a:latin typeface="Calibri"/>
                <a:cs typeface="Calibri"/>
              </a:rPr>
              <a:t>this</a:t>
            </a:r>
            <a:r>
              <a:rPr dirty="0" sz="1100" spc="-30">
                <a:latin typeface="Calibri"/>
                <a:cs typeface="Calibri"/>
              </a:rPr>
              <a:t> </a:t>
            </a:r>
            <a:r>
              <a:rPr dirty="0" sz="1100" spc="-5">
                <a:latin typeface="Calibri"/>
                <a:cs typeface="Calibri"/>
              </a:rPr>
              <a:t>study,</a:t>
            </a:r>
            <a:r>
              <a:rPr dirty="0" sz="1100" spc="-30">
                <a:latin typeface="Calibri"/>
                <a:cs typeface="Calibri"/>
              </a:rPr>
              <a:t> </a:t>
            </a:r>
            <a:r>
              <a:rPr dirty="0" sz="1100" spc="-5">
                <a:latin typeface="Calibri"/>
                <a:cs typeface="Calibri"/>
              </a:rPr>
              <a:t>all</a:t>
            </a:r>
            <a:r>
              <a:rPr dirty="0" sz="1100" spc="-25">
                <a:latin typeface="Calibri"/>
                <a:cs typeface="Calibri"/>
              </a:rPr>
              <a:t> </a:t>
            </a:r>
            <a:r>
              <a:rPr dirty="0" sz="1100" spc="-5">
                <a:latin typeface="Calibri"/>
                <a:cs typeface="Calibri"/>
              </a:rPr>
              <a:t>variables</a:t>
            </a:r>
            <a:r>
              <a:rPr dirty="0" sz="1100" spc="-25">
                <a:latin typeface="Calibri"/>
                <a:cs typeface="Calibri"/>
              </a:rPr>
              <a:t> </a:t>
            </a:r>
            <a:r>
              <a:rPr dirty="0" sz="1100" spc="-5">
                <a:latin typeface="Calibri"/>
                <a:cs typeface="Calibri"/>
              </a:rPr>
              <a:t>used</a:t>
            </a:r>
            <a:r>
              <a:rPr dirty="0" sz="1100" spc="-30">
                <a:latin typeface="Calibri"/>
                <a:cs typeface="Calibri"/>
              </a:rPr>
              <a:t> </a:t>
            </a:r>
            <a:r>
              <a:rPr dirty="0" sz="1100" spc="-5">
                <a:latin typeface="Calibri"/>
                <a:cs typeface="Calibri"/>
              </a:rPr>
              <a:t>were</a:t>
            </a:r>
            <a:r>
              <a:rPr dirty="0" sz="1100" spc="-30">
                <a:latin typeface="Calibri"/>
                <a:cs typeface="Calibri"/>
              </a:rPr>
              <a:t> </a:t>
            </a:r>
            <a:r>
              <a:rPr dirty="0" sz="1100" spc="-5">
                <a:latin typeface="Calibri"/>
                <a:cs typeface="Calibri"/>
              </a:rPr>
              <a:t>recoded</a:t>
            </a:r>
            <a:r>
              <a:rPr dirty="0" sz="1100" spc="-35">
                <a:latin typeface="Calibri"/>
                <a:cs typeface="Calibri"/>
              </a:rPr>
              <a:t> </a:t>
            </a:r>
            <a:r>
              <a:rPr dirty="0" sz="1100" spc="-5">
                <a:latin typeface="Calibri"/>
                <a:cs typeface="Calibri"/>
              </a:rPr>
              <a:t>to</a:t>
            </a:r>
            <a:r>
              <a:rPr dirty="0" sz="1100" spc="-15">
                <a:latin typeface="Calibri"/>
                <a:cs typeface="Calibri"/>
              </a:rPr>
              <a:t> </a:t>
            </a:r>
            <a:r>
              <a:rPr dirty="0" sz="1100" spc="-5">
                <a:latin typeface="Calibri"/>
                <a:cs typeface="Calibri"/>
              </a:rPr>
              <a:t>create  desired categorizations of responses and to sort “Valid skip”, “Don’t know”, “Refusal” and “Not stated”  responses as missing values. Major re-categorizations of responses are explained where relevant—when  four-point scales are transformed into two-point scales for</a:t>
            </a:r>
            <a:r>
              <a:rPr dirty="0" sz="1100" spc="5">
                <a:latin typeface="Calibri"/>
                <a:cs typeface="Calibri"/>
              </a:rPr>
              <a:t> </a:t>
            </a:r>
            <a:r>
              <a:rPr dirty="0" sz="1100" spc="-5">
                <a:latin typeface="Calibri"/>
                <a:cs typeface="Calibri"/>
              </a:rPr>
              <a:t>example.</a:t>
            </a:r>
            <a:endParaRPr sz="1100">
              <a:latin typeface="Calibri"/>
              <a:cs typeface="Calibri"/>
            </a:endParaRPr>
          </a:p>
          <a:p>
            <a:pPr algn="just" marL="12700" marR="5715">
              <a:lnSpc>
                <a:spcPct val="152700"/>
              </a:lnSpc>
              <a:spcBef>
                <a:spcPts val="795"/>
              </a:spcBef>
            </a:pPr>
            <a:r>
              <a:rPr dirty="0" sz="1100" spc="-5">
                <a:latin typeface="Calibri"/>
                <a:cs typeface="Calibri"/>
              </a:rPr>
              <a:t>Lastly, as this study focuses on the youth segment of the population in particular, defined here as 15 to  24 year olds, graphical representations of data show values separately for respondents aged 15 to 24 </a:t>
            </a:r>
            <a:r>
              <a:rPr dirty="0" sz="1100">
                <a:latin typeface="Calibri"/>
                <a:cs typeface="Calibri"/>
              </a:rPr>
              <a:t>and  </a:t>
            </a:r>
            <a:r>
              <a:rPr dirty="0" sz="1100" spc="-5">
                <a:latin typeface="Calibri"/>
                <a:cs typeface="Calibri"/>
              </a:rPr>
              <a:t>for those aged 25 and </a:t>
            </a:r>
            <a:r>
              <a:rPr dirty="0" sz="1100">
                <a:latin typeface="Calibri"/>
                <a:cs typeface="Calibri"/>
              </a:rPr>
              <a:t>over. </a:t>
            </a:r>
            <a:r>
              <a:rPr dirty="0" sz="1100" spc="-5">
                <a:latin typeface="Calibri"/>
                <a:cs typeface="Calibri"/>
              </a:rPr>
              <a:t>This method does have shortcomings, as it ignores age-related variations  within the </a:t>
            </a:r>
            <a:r>
              <a:rPr dirty="0" sz="1100">
                <a:latin typeface="Calibri"/>
                <a:cs typeface="Calibri"/>
              </a:rPr>
              <a:t>25 </a:t>
            </a:r>
            <a:r>
              <a:rPr dirty="0" sz="1100" spc="-5">
                <a:latin typeface="Calibri"/>
                <a:cs typeface="Calibri"/>
              </a:rPr>
              <a:t>and over category. However, this limitation </a:t>
            </a:r>
            <a:r>
              <a:rPr dirty="0" sz="1100">
                <a:latin typeface="Calibri"/>
                <a:cs typeface="Calibri"/>
              </a:rPr>
              <a:t>is </a:t>
            </a:r>
            <a:r>
              <a:rPr dirty="0" sz="1100" spc="-5">
                <a:latin typeface="Calibri"/>
                <a:cs typeface="Calibri"/>
              </a:rPr>
              <a:t>overweighed by considerations of  convenience for the reader and in terms of keeping the focus centred on Canadian youth. </a:t>
            </a:r>
            <a:r>
              <a:rPr dirty="0" sz="1100">
                <a:latin typeface="Calibri"/>
                <a:cs typeface="Calibri"/>
              </a:rPr>
              <a:t>The </a:t>
            </a:r>
            <a:r>
              <a:rPr dirty="0" sz="1100" spc="-5">
                <a:latin typeface="Calibri"/>
                <a:cs typeface="Calibri"/>
              </a:rPr>
              <a:t>following  table presents the distribution of key defining variables within the GSS cycles considered in this study. </a:t>
            </a:r>
            <a:r>
              <a:rPr dirty="0" sz="1100">
                <a:latin typeface="Calibri"/>
                <a:cs typeface="Calibri"/>
              </a:rPr>
              <a:t>It  </a:t>
            </a:r>
            <a:r>
              <a:rPr dirty="0" sz="1100" spc="-5">
                <a:latin typeface="Calibri"/>
                <a:cs typeface="Calibri"/>
              </a:rPr>
              <a:t>serves as a high-level summary of the particular characteristics of each GSS</a:t>
            </a:r>
            <a:r>
              <a:rPr dirty="0" sz="1100" spc="35">
                <a:latin typeface="Calibri"/>
                <a:cs typeface="Calibri"/>
              </a:rPr>
              <a:t> </a:t>
            </a:r>
            <a:r>
              <a:rPr dirty="0" sz="1100" spc="-5">
                <a:latin typeface="Calibri"/>
                <a:cs typeface="Calibri"/>
              </a:rPr>
              <a:t>sample.</a:t>
            </a:r>
            <a:endParaRPr sz="1100">
              <a:latin typeface="Calibri"/>
              <a:cs typeface="Calibri"/>
            </a:endParaRPr>
          </a:p>
          <a:p>
            <a:pPr>
              <a:lnSpc>
                <a:spcPct val="100000"/>
              </a:lnSpc>
              <a:spcBef>
                <a:spcPts val="45"/>
              </a:spcBef>
            </a:pPr>
            <a:endParaRPr sz="1250">
              <a:latin typeface="Times New Roman"/>
              <a:cs typeface="Times New Roman"/>
            </a:endParaRPr>
          </a:p>
          <a:p>
            <a:pPr algn="just" marL="12700">
              <a:lnSpc>
                <a:spcPct val="100000"/>
              </a:lnSpc>
              <a:spcBef>
                <a:spcPts val="5"/>
              </a:spcBef>
            </a:pPr>
            <a:r>
              <a:rPr dirty="0" sz="1100" spc="-5">
                <a:latin typeface="Calibri"/>
                <a:cs typeface="Calibri"/>
              </a:rPr>
              <a:t>Table 2: In-Sample Distribution Description (GSS 2003, 2008, and</a:t>
            </a:r>
            <a:r>
              <a:rPr dirty="0" sz="1100" spc="10">
                <a:latin typeface="Calibri"/>
                <a:cs typeface="Calibri"/>
              </a:rPr>
              <a:t> </a:t>
            </a:r>
            <a:r>
              <a:rPr dirty="0" sz="1100">
                <a:latin typeface="Calibri"/>
                <a:cs typeface="Calibri"/>
              </a:rPr>
              <a:t>2013)</a:t>
            </a:r>
            <a:endParaRPr sz="1100">
              <a:latin typeface="Calibri"/>
              <a:cs typeface="Calibri"/>
            </a:endParaRPr>
          </a:p>
        </p:txBody>
      </p:sp>
      <p:graphicFrame>
        <p:nvGraphicFramePr>
          <p:cNvPr id="3" name="object 3"/>
          <p:cNvGraphicFramePr>
            <a:graphicFrameLocks noGrp="1"/>
          </p:cNvGraphicFramePr>
          <p:nvPr/>
        </p:nvGraphicFramePr>
        <p:xfrm>
          <a:off x="1791461" y="5311889"/>
          <a:ext cx="4189729" cy="3810000"/>
        </p:xfrm>
        <a:graphic>
          <a:graphicData uri="http://schemas.openxmlformats.org/drawingml/2006/table">
            <a:tbl>
              <a:tblPr firstRow="1" bandRow="1">
                <a:tableStyleId>{2D5ABB26-0587-4C30-8999-92F81FD0307C}</a:tableStyleId>
              </a:tblPr>
              <a:tblGrid>
                <a:gridCol w="2057400"/>
                <a:gridCol w="709294"/>
                <a:gridCol w="710565"/>
                <a:gridCol w="712470"/>
              </a:tblGrid>
              <a:tr h="233940">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algn="ctr">
                        <a:lnSpc>
                          <a:spcPct val="100000"/>
                        </a:lnSpc>
                        <a:spcBef>
                          <a:spcPts val="155"/>
                        </a:spcBef>
                      </a:pPr>
                      <a:r>
                        <a:rPr dirty="0" sz="1100" spc="-5">
                          <a:latin typeface="Calibri"/>
                          <a:cs typeface="Calibri"/>
                        </a:rPr>
                        <a:t>GSS</a:t>
                      </a:r>
                      <a:r>
                        <a:rPr dirty="0" sz="1100" spc="-25">
                          <a:latin typeface="Calibri"/>
                          <a:cs typeface="Calibri"/>
                        </a:rPr>
                        <a:t> </a:t>
                      </a:r>
                      <a:r>
                        <a:rPr dirty="0" sz="1100" spc="-5">
                          <a:latin typeface="Calibri"/>
                          <a:cs typeface="Calibri"/>
                        </a:rPr>
                        <a:t>2013</a:t>
                      </a:r>
                      <a:endParaRPr sz="1100">
                        <a:latin typeface="Calibri"/>
                        <a:cs typeface="Calibri"/>
                      </a:endParaRPr>
                    </a:p>
                  </a:txBody>
                  <a:tcPr marL="0" marR="0" marB="0" marT="19685">
                    <a:lnT w="6350">
                      <a:solidFill>
                        <a:srgbClr val="000000"/>
                      </a:solidFill>
                      <a:prstDash val="solid"/>
                    </a:lnT>
                    <a:lnB w="9525">
                      <a:solidFill>
                        <a:srgbClr val="000000"/>
                      </a:solidFill>
                      <a:prstDash val="solid"/>
                    </a:lnB>
                  </a:tcPr>
                </a:tc>
                <a:tc>
                  <a:txBody>
                    <a:bodyPr/>
                    <a:lstStyle/>
                    <a:p>
                      <a:pPr algn="ctr">
                        <a:lnSpc>
                          <a:spcPct val="100000"/>
                        </a:lnSpc>
                        <a:spcBef>
                          <a:spcPts val="155"/>
                        </a:spcBef>
                      </a:pPr>
                      <a:r>
                        <a:rPr dirty="0" sz="1100" spc="-5">
                          <a:latin typeface="Calibri"/>
                          <a:cs typeface="Calibri"/>
                        </a:rPr>
                        <a:t>GSS</a:t>
                      </a:r>
                      <a:r>
                        <a:rPr dirty="0" sz="1100" spc="-25">
                          <a:latin typeface="Calibri"/>
                          <a:cs typeface="Calibri"/>
                        </a:rPr>
                        <a:t> </a:t>
                      </a:r>
                      <a:r>
                        <a:rPr dirty="0" sz="1100" spc="-5">
                          <a:latin typeface="Calibri"/>
                          <a:cs typeface="Calibri"/>
                        </a:rPr>
                        <a:t>2008</a:t>
                      </a:r>
                      <a:endParaRPr sz="1100">
                        <a:latin typeface="Calibri"/>
                        <a:cs typeface="Calibri"/>
                      </a:endParaRPr>
                    </a:p>
                  </a:txBody>
                  <a:tcPr marL="0" marR="0" marB="0" marT="19685">
                    <a:lnT w="6350">
                      <a:solidFill>
                        <a:srgbClr val="000000"/>
                      </a:solidFill>
                      <a:prstDash val="solid"/>
                    </a:lnT>
                    <a:lnB w="9525">
                      <a:solidFill>
                        <a:srgbClr val="000000"/>
                      </a:solidFill>
                      <a:prstDash val="solid"/>
                    </a:lnB>
                  </a:tcPr>
                </a:tc>
                <a:tc>
                  <a:txBody>
                    <a:bodyPr/>
                    <a:lstStyle/>
                    <a:p>
                      <a:pPr algn="ctr">
                        <a:lnSpc>
                          <a:spcPct val="100000"/>
                        </a:lnSpc>
                        <a:spcBef>
                          <a:spcPts val="155"/>
                        </a:spcBef>
                      </a:pPr>
                      <a:r>
                        <a:rPr dirty="0" sz="1100" spc="-5">
                          <a:latin typeface="Calibri"/>
                          <a:cs typeface="Calibri"/>
                        </a:rPr>
                        <a:t>GSS</a:t>
                      </a:r>
                      <a:r>
                        <a:rPr dirty="0" sz="1100" spc="-25">
                          <a:latin typeface="Calibri"/>
                          <a:cs typeface="Calibri"/>
                        </a:rPr>
                        <a:t> </a:t>
                      </a:r>
                      <a:r>
                        <a:rPr dirty="0" sz="1100" spc="-5">
                          <a:latin typeface="Calibri"/>
                          <a:cs typeface="Calibri"/>
                        </a:rPr>
                        <a:t>2003</a:t>
                      </a:r>
                      <a:endParaRPr sz="1100">
                        <a:latin typeface="Calibri"/>
                        <a:cs typeface="Calibri"/>
                      </a:endParaRPr>
                    </a:p>
                  </a:txBody>
                  <a:tcPr marL="0" marR="0" marB="0" marT="19685">
                    <a:lnT w="6350">
                      <a:solidFill>
                        <a:srgbClr val="000000"/>
                      </a:solidFill>
                      <a:prstDash val="solid"/>
                    </a:lnT>
                    <a:lnB w="9525">
                      <a:solidFill>
                        <a:srgbClr val="000000"/>
                      </a:solidFill>
                      <a:prstDash val="solid"/>
                    </a:lnB>
                  </a:tcPr>
                </a:tc>
              </a:tr>
              <a:tr h="205168">
                <a:tc gridSpan="4">
                  <a:txBody>
                    <a:bodyPr/>
                    <a:lstStyle/>
                    <a:p>
                      <a:pPr>
                        <a:lnSpc>
                          <a:spcPct val="100000"/>
                        </a:lnSpc>
                        <a:spcBef>
                          <a:spcPts val="80"/>
                        </a:spcBef>
                        <a:tabLst>
                          <a:tab pos="2526665" algn="l"/>
                          <a:tab pos="4189095"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Proportion in</a:t>
                      </a:r>
                      <a:r>
                        <a:rPr dirty="0" u="sng" sz="1100" spc="-50">
                          <a:uFill>
                            <a:solidFill>
                              <a:srgbClr val="000000"/>
                            </a:solidFill>
                          </a:uFill>
                          <a:latin typeface="Calibri"/>
                          <a:cs typeface="Calibri"/>
                        </a:rPr>
                        <a:t> </a:t>
                      </a:r>
                      <a:r>
                        <a:rPr dirty="0" u="sng" sz="1100" spc="-5">
                          <a:uFill>
                            <a:solidFill>
                              <a:srgbClr val="000000"/>
                            </a:solidFill>
                          </a:uFill>
                          <a:latin typeface="Calibri"/>
                          <a:cs typeface="Calibri"/>
                        </a:rPr>
                        <a:t>sample	</a:t>
                      </a:r>
                      <a:endParaRPr sz="1100">
                        <a:latin typeface="Calibri"/>
                        <a:cs typeface="Calibri"/>
                      </a:endParaRPr>
                    </a:p>
                  </a:txBody>
                  <a:tcPr marL="0" marR="0" marB="0" marT="1016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5260">
                <a:tc>
                  <a:txBody>
                    <a:bodyPr/>
                    <a:lstStyle/>
                    <a:p>
                      <a:pPr marL="424180">
                        <a:lnSpc>
                          <a:spcPts val="1200"/>
                        </a:lnSpc>
                      </a:pPr>
                      <a:r>
                        <a:rPr dirty="0" sz="1100" spc="-5">
                          <a:latin typeface="Calibri"/>
                          <a:cs typeface="Calibri"/>
                        </a:rPr>
                        <a:t>Male</a:t>
                      </a:r>
                      <a:endParaRPr sz="1100">
                        <a:latin typeface="Calibri"/>
                        <a:cs typeface="Calibri"/>
                      </a:endParaRPr>
                    </a:p>
                  </a:txBody>
                  <a:tcPr marL="0" marR="0" marB="0" marT="0"/>
                </a:tc>
                <a:tc>
                  <a:txBody>
                    <a:bodyPr/>
                    <a:lstStyle/>
                    <a:p>
                      <a:pPr algn="ctr" marL="635">
                        <a:lnSpc>
                          <a:spcPts val="1200"/>
                        </a:lnSpc>
                      </a:pPr>
                      <a:r>
                        <a:rPr dirty="0" sz="1100" spc="-5">
                          <a:latin typeface="Calibri"/>
                          <a:cs typeface="Calibri"/>
                        </a:rPr>
                        <a:t>45.8%</a:t>
                      </a:r>
                      <a:endParaRPr sz="1100">
                        <a:latin typeface="Calibri"/>
                        <a:cs typeface="Calibri"/>
                      </a:endParaRPr>
                    </a:p>
                  </a:txBody>
                  <a:tcPr marL="0" marR="0" marB="0" marT="0"/>
                </a:tc>
                <a:tc>
                  <a:txBody>
                    <a:bodyPr/>
                    <a:lstStyle/>
                    <a:p>
                      <a:pPr algn="ctr">
                        <a:lnSpc>
                          <a:spcPts val="1200"/>
                        </a:lnSpc>
                      </a:pPr>
                      <a:r>
                        <a:rPr dirty="0" sz="1100" spc="-5">
                          <a:latin typeface="Calibri"/>
                          <a:cs typeface="Calibri"/>
                        </a:rPr>
                        <a:t>43.3%</a:t>
                      </a:r>
                      <a:endParaRPr sz="1100">
                        <a:latin typeface="Calibri"/>
                        <a:cs typeface="Calibri"/>
                      </a:endParaRPr>
                    </a:p>
                  </a:txBody>
                  <a:tcPr marL="0" marR="0" marB="0" marT="0"/>
                </a:tc>
                <a:tc>
                  <a:txBody>
                    <a:bodyPr/>
                    <a:lstStyle/>
                    <a:p>
                      <a:pPr algn="ctr">
                        <a:lnSpc>
                          <a:spcPts val="1200"/>
                        </a:lnSpc>
                      </a:pPr>
                      <a:r>
                        <a:rPr dirty="0" sz="1100" spc="-5">
                          <a:latin typeface="Calibri"/>
                          <a:cs typeface="Calibri"/>
                        </a:rPr>
                        <a:t>44.6%</a:t>
                      </a:r>
                      <a:endParaRPr sz="1100">
                        <a:latin typeface="Calibri"/>
                        <a:cs typeface="Calibri"/>
                      </a:endParaRPr>
                    </a:p>
                  </a:txBody>
                  <a:tcPr marL="0" marR="0" marB="0" marT="0"/>
                </a:tc>
              </a:tr>
              <a:tr h="164020">
                <a:tc>
                  <a:txBody>
                    <a:bodyPr/>
                    <a:lstStyle/>
                    <a:p>
                      <a:pPr marL="424180">
                        <a:lnSpc>
                          <a:spcPts val="1165"/>
                        </a:lnSpc>
                      </a:pPr>
                      <a:r>
                        <a:rPr dirty="0" sz="1100" spc="-10">
                          <a:latin typeface="Calibri"/>
                          <a:cs typeface="Calibri"/>
                        </a:rPr>
                        <a:t>Female</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54.2%</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56.7%</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55.4%</a:t>
                      </a:r>
                      <a:endParaRPr sz="1100">
                        <a:latin typeface="Calibri"/>
                        <a:cs typeface="Calibri"/>
                      </a:endParaRPr>
                    </a:p>
                  </a:txBody>
                  <a:tcPr marL="0" marR="0" marB="0" marT="0"/>
                </a:tc>
              </a:tr>
              <a:tr h="176974">
                <a:tc>
                  <a:txBody>
                    <a:bodyPr/>
                    <a:lstStyle/>
                    <a:p>
                      <a:pPr marL="68580">
                        <a:lnSpc>
                          <a:spcPts val="1220"/>
                        </a:lnSpc>
                      </a:pPr>
                      <a:r>
                        <a:rPr dirty="0" sz="1100" spc="-5">
                          <a:latin typeface="Calibri"/>
                          <a:cs typeface="Calibri"/>
                        </a:rPr>
                        <a:t>Language</a:t>
                      </a:r>
                      <a:r>
                        <a:rPr dirty="0" baseline="31746" sz="1050" spc="-7">
                          <a:latin typeface="Calibri"/>
                          <a:cs typeface="Calibri"/>
                        </a:rPr>
                        <a:t>1</a:t>
                      </a:r>
                      <a:endParaRPr baseline="31746" sz="105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70306">
                <a:tc>
                  <a:txBody>
                    <a:bodyPr/>
                    <a:lstStyle/>
                    <a:p>
                      <a:pPr marL="424180">
                        <a:lnSpc>
                          <a:spcPts val="1165"/>
                        </a:lnSpc>
                      </a:pPr>
                      <a:r>
                        <a:rPr dirty="0" sz="1100" spc="-5">
                          <a:latin typeface="Calibri"/>
                          <a:cs typeface="Calibri"/>
                        </a:rPr>
                        <a:t>English Only</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51.4%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62.7%</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61.0%</a:t>
                      </a:r>
                      <a:endParaRPr sz="1100">
                        <a:latin typeface="Calibri"/>
                        <a:cs typeface="Calibri"/>
                      </a:endParaRPr>
                    </a:p>
                  </a:txBody>
                  <a:tcPr marL="0" marR="0" marB="0" marT="0"/>
                </a:tc>
              </a:tr>
              <a:tr h="170688">
                <a:tc>
                  <a:txBody>
                    <a:bodyPr/>
                    <a:lstStyle/>
                    <a:p>
                      <a:pPr marL="424180">
                        <a:lnSpc>
                          <a:spcPts val="1165"/>
                        </a:lnSpc>
                      </a:pPr>
                      <a:r>
                        <a:rPr dirty="0" sz="1100" spc="-5">
                          <a:latin typeface="Calibri"/>
                          <a:cs typeface="Calibri"/>
                        </a:rPr>
                        <a:t>French</a:t>
                      </a:r>
                      <a:r>
                        <a:rPr dirty="0" sz="1100" spc="-10">
                          <a:latin typeface="Calibri"/>
                          <a:cs typeface="Calibri"/>
                        </a:rPr>
                        <a:t> </a:t>
                      </a:r>
                      <a:r>
                        <a:rPr dirty="0" sz="1100" spc="-5">
                          <a:latin typeface="Calibri"/>
                          <a:cs typeface="Calibri"/>
                        </a:rPr>
                        <a:t>Only</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17.3%</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19.9%</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20.7%</a:t>
                      </a:r>
                      <a:endParaRPr sz="1100">
                        <a:latin typeface="Calibri"/>
                        <a:cs typeface="Calibri"/>
                      </a:endParaRPr>
                    </a:p>
                  </a:txBody>
                  <a:tcPr marL="0" marR="0" marB="0" marT="0"/>
                </a:tc>
              </a:tr>
              <a:tr h="170687">
                <a:tc>
                  <a:txBody>
                    <a:bodyPr/>
                    <a:lstStyle/>
                    <a:p>
                      <a:pPr marL="424180">
                        <a:lnSpc>
                          <a:spcPts val="1165"/>
                        </a:lnSpc>
                      </a:pPr>
                      <a:r>
                        <a:rPr dirty="0" sz="1100" spc="-5">
                          <a:latin typeface="Calibri"/>
                          <a:cs typeface="Calibri"/>
                        </a:rPr>
                        <a:t>Other language</a:t>
                      </a:r>
                      <a:r>
                        <a:rPr dirty="0" sz="1100" spc="-10">
                          <a:latin typeface="Calibri"/>
                          <a:cs typeface="Calibri"/>
                        </a:rPr>
                        <a:t> </a:t>
                      </a:r>
                      <a:r>
                        <a:rPr dirty="0" sz="1100" spc="-5">
                          <a:latin typeface="Calibri"/>
                          <a:cs typeface="Calibri"/>
                        </a:rPr>
                        <a:t>only</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27.0%</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14.6%</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16.7%</a:t>
                      </a:r>
                      <a:endParaRPr sz="1100">
                        <a:latin typeface="Calibri"/>
                        <a:cs typeface="Calibri"/>
                      </a:endParaRPr>
                    </a:p>
                  </a:txBody>
                  <a:tcPr marL="0" marR="0" marB="0" marT="0"/>
                </a:tc>
              </a:tr>
              <a:tr h="170687">
                <a:tc>
                  <a:txBody>
                    <a:bodyPr/>
                    <a:lstStyle/>
                    <a:p>
                      <a:pPr marL="424180">
                        <a:lnSpc>
                          <a:spcPts val="1165"/>
                        </a:lnSpc>
                      </a:pPr>
                      <a:r>
                        <a:rPr dirty="0" sz="1100" spc="-5">
                          <a:latin typeface="Calibri"/>
                          <a:cs typeface="Calibri"/>
                        </a:rPr>
                        <a:t>English and French</a:t>
                      </a:r>
                      <a:r>
                        <a:rPr dirty="0" sz="1100" spc="-10">
                          <a:latin typeface="Calibri"/>
                          <a:cs typeface="Calibri"/>
                        </a:rPr>
                        <a:t> </a:t>
                      </a:r>
                      <a:r>
                        <a:rPr dirty="0" sz="1100" spc="-5">
                          <a:latin typeface="Calibri"/>
                          <a:cs typeface="Calibri"/>
                        </a:rPr>
                        <a:t>Equally</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0.5%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0.5%</a:t>
                      </a:r>
                      <a:endParaRPr sz="1100">
                        <a:latin typeface="Calibri"/>
                        <a:cs typeface="Calibri"/>
                      </a:endParaRPr>
                    </a:p>
                  </a:txBody>
                  <a:tcPr marL="0" marR="0" marB="0" marT="0"/>
                </a:tc>
              </a:tr>
              <a:tr h="170307">
                <a:tc>
                  <a:txBody>
                    <a:bodyPr/>
                    <a:lstStyle/>
                    <a:p>
                      <a:pPr marL="68580">
                        <a:lnSpc>
                          <a:spcPts val="1165"/>
                        </a:lnSpc>
                      </a:pPr>
                      <a:r>
                        <a:rPr dirty="0" sz="1100" spc="-5">
                          <a:latin typeface="Calibri"/>
                          <a:cs typeface="Calibri"/>
                        </a:rPr>
                        <a:t>Age</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r>
              <a:tr h="170306">
                <a:tc>
                  <a:txBody>
                    <a:bodyPr/>
                    <a:lstStyle/>
                    <a:p>
                      <a:pPr marL="424180">
                        <a:lnSpc>
                          <a:spcPts val="1165"/>
                        </a:lnSpc>
                      </a:pPr>
                      <a:r>
                        <a:rPr dirty="0" sz="1100" spc="-5">
                          <a:latin typeface="Calibri"/>
                          <a:cs typeface="Calibri"/>
                        </a:rPr>
                        <a:t>15-24 (Youth)</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13.6%</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9.5%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12.7%</a:t>
                      </a:r>
                      <a:endParaRPr sz="1100">
                        <a:latin typeface="Calibri"/>
                        <a:cs typeface="Calibri"/>
                      </a:endParaRPr>
                    </a:p>
                  </a:txBody>
                  <a:tcPr marL="0" marR="0" marB="0" marT="0"/>
                </a:tc>
              </a:tr>
              <a:tr h="170687">
                <a:tc>
                  <a:txBody>
                    <a:bodyPr/>
                    <a:lstStyle/>
                    <a:p>
                      <a:pPr marL="424180">
                        <a:lnSpc>
                          <a:spcPts val="1165"/>
                        </a:lnSpc>
                      </a:pPr>
                      <a:r>
                        <a:rPr dirty="0" sz="1100" spc="-5">
                          <a:latin typeface="Calibri"/>
                          <a:cs typeface="Calibri"/>
                        </a:rPr>
                        <a:t>25-34</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12.4%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13.5%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16.9%</a:t>
                      </a:r>
                      <a:endParaRPr sz="1100">
                        <a:latin typeface="Calibri"/>
                        <a:cs typeface="Calibri"/>
                      </a:endParaRPr>
                    </a:p>
                  </a:txBody>
                  <a:tcPr marL="0" marR="0" marB="0" marT="0"/>
                </a:tc>
              </a:tr>
              <a:tr h="170687">
                <a:tc>
                  <a:txBody>
                    <a:bodyPr/>
                    <a:lstStyle/>
                    <a:p>
                      <a:pPr marL="424180">
                        <a:lnSpc>
                          <a:spcPts val="1165"/>
                        </a:lnSpc>
                      </a:pPr>
                      <a:r>
                        <a:rPr dirty="0" sz="1100" spc="-5">
                          <a:latin typeface="Calibri"/>
                          <a:cs typeface="Calibri"/>
                        </a:rPr>
                        <a:t>35-44</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16.0%</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17.5%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21.1%</a:t>
                      </a:r>
                      <a:endParaRPr sz="1100">
                        <a:latin typeface="Calibri"/>
                        <a:cs typeface="Calibri"/>
                      </a:endParaRPr>
                    </a:p>
                  </a:txBody>
                  <a:tcPr marL="0" marR="0" marB="0" marT="0"/>
                </a:tc>
              </a:tr>
              <a:tr h="170687">
                <a:tc>
                  <a:txBody>
                    <a:bodyPr/>
                    <a:lstStyle/>
                    <a:p>
                      <a:pPr marL="424180">
                        <a:lnSpc>
                          <a:spcPts val="1165"/>
                        </a:lnSpc>
                      </a:pPr>
                      <a:r>
                        <a:rPr dirty="0" sz="1100" spc="-5">
                          <a:latin typeface="Calibri"/>
                          <a:cs typeface="Calibri"/>
                        </a:rPr>
                        <a:t>45-54</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17.2%</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19.4%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17.6%</a:t>
                      </a:r>
                      <a:endParaRPr sz="1100">
                        <a:latin typeface="Calibri"/>
                        <a:cs typeface="Calibri"/>
                      </a:endParaRPr>
                    </a:p>
                  </a:txBody>
                  <a:tcPr marL="0" marR="0" marB="0" marT="0"/>
                </a:tc>
              </a:tr>
              <a:tr h="170306">
                <a:tc>
                  <a:txBody>
                    <a:bodyPr/>
                    <a:lstStyle/>
                    <a:p>
                      <a:pPr marL="424180">
                        <a:lnSpc>
                          <a:spcPts val="1165"/>
                        </a:lnSpc>
                      </a:pPr>
                      <a:r>
                        <a:rPr dirty="0" sz="1100" spc="-5">
                          <a:latin typeface="Calibri"/>
                          <a:cs typeface="Calibri"/>
                        </a:rPr>
                        <a:t>55-64</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18.8%</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18.5%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13.8%</a:t>
                      </a:r>
                      <a:endParaRPr sz="1100">
                        <a:latin typeface="Calibri"/>
                        <a:cs typeface="Calibri"/>
                      </a:endParaRPr>
                    </a:p>
                  </a:txBody>
                  <a:tcPr marL="0" marR="0" marB="0" marT="0"/>
                </a:tc>
              </a:tr>
              <a:tr h="170306">
                <a:tc>
                  <a:txBody>
                    <a:bodyPr/>
                    <a:lstStyle/>
                    <a:p>
                      <a:pPr marL="424180">
                        <a:lnSpc>
                          <a:spcPts val="1165"/>
                        </a:lnSpc>
                      </a:pPr>
                      <a:r>
                        <a:rPr dirty="0" sz="1100" spc="-5">
                          <a:latin typeface="Calibri"/>
                          <a:cs typeface="Calibri"/>
                        </a:rPr>
                        <a:t>65-74</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13.5%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12.1%</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9.9%</a:t>
                      </a:r>
                      <a:endParaRPr sz="1100">
                        <a:latin typeface="Calibri"/>
                        <a:cs typeface="Calibri"/>
                      </a:endParaRPr>
                    </a:p>
                  </a:txBody>
                  <a:tcPr marL="0" marR="0" marB="0" marT="0"/>
                </a:tc>
              </a:tr>
              <a:tr h="170687">
                <a:tc>
                  <a:txBody>
                    <a:bodyPr/>
                    <a:lstStyle/>
                    <a:p>
                      <a:pPr marL="424180">
                        <a:lnSpc>
                          <a:spcPts val="1165"/>
                        </a:lnSpc>
                      </a:pPr>
                      <a:r>
                        <a:rPr dirty="0" sz="1100" spc="-5">
                          <a:latin typeface="Calibri"/>
                          <a:cs typeface="Calibri"/>
                        </a:rPr>
                        <a:t>75+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8.5%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9.6%</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8.1%</a:t>
                      </a:r>
                      <a:endParaRPr sz="1100">
                        <a:latin typeface="Calibri"/>
                        <a:cs typeface="Calibri"/>
                      </a:endParaRPr>
                    </a:p>
                  </a:txBody>
                  <a:tcPr marL="0" marR="0" marB="0" marT="0"/>
                </a:tc>
              </a:tr>
              <a:tr h="170687">
                <a:tc>
                  <a:txBody>
                    <a:bodyPr/>
                    <a:lstStyle/>
                    <a:p>
                      <a:pPr marL="68580">
                        <a:lnSpc>
                          <a:spcPts val="1165"/>
                        </a:lnSpc>
                      </a:pPr>
                      <a:r>
                        <a:rPr dirty="0" sz="1100" spc="-5">
                          <a:latin typeface="Calibri"/>
                          <a:cs typeface="Calibri"/>
                        </a:rPr>
                        <a:t>Student</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r>
              <a:tr h="170688">
                <a:tc>
                  <a:txBody>
                    <a:bodyPr/>
                    <a:lstStyle/>
                    <a:p>
                      <a:pPr marL="424180">
                        <a:lnSpc>
                          <a:spcPts val="1165"/>
                        </a:lnSpc>
                      </a:pPr>
                      <a:r>
                        <a:rPr dirty="0" sz="1100" spc="-5">
                          <a:latin typeface="Calibri"/>
                          <a:cs typeface="Calibri"/>
                        </a:rPr>
                        <a:t>Going to</a:t>
                      </a:r>
                      <a:r>
                        <a:rPr dirty="0" sz="1100" spc="-10">
                          <a:latin typeface="Calibri"/>
                          <a:cs typeface="Calibri"/>
                        </a:rPr>
                        <a:t> </a:t>
                      </a:r>
                      <a:r>
                        <a:rPr dirty="0" sz="1100" spc="-5">
                          <a:latin typeface="Calibri"/>
                          <a:cs typeface="Calibri"/>
                        </a:rPr>
                        <a:t>school</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11.1%</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7.4%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9.4%</a:t>
                      </a:r>
                      <a:endParaRPr sz="1100">
                        <a:latin typeface="Calibri"/>
                        <a:cs typeface="Calibri"/>
                      </a:endParaRPr>
                    </a:p>
                  </a:txBody>
                  <a:tcPr marL="0" marR="0" marB="0" marT="0"/>
                </a:tc>
              </a:tr>
              <a:tr h="180403">
                <a:tc>
                  <a:txBody>
                    <a:bodyPr/>
                    <a:lstStyle/>
                    <a:p>
                      <a:pPr marL="424180">
                        <a:lnSpc>
                          <a:spcPts val="1165"/>
                        </a:lnSpc>
                      </a:pPr>
                      <a:r>
                        <a:rPr dirty="0" sz="1100" spc="-5">
                          <a:latin typeface="Calibri"/>
                          <a:cs typeface="Calibri"/>
                        </a:rPr>
                        <a:t>Not going to school</a:t>
                      </a:r>
                      <a:endParaRPr sz="1100">
                        <a:latin typeface="Calibri"/>
                        <a:cs typeface="Calibri"/>
                      </a:endParaRPr>
                    </a:p>
                  </a:txBody>
                  <a:tcPr marL="0" marR="0" marB="0" marT="0">
                    <a:lnB w="9525">
                      <a:solidFill>
                        <a:srgbClr val="000000"/>
                      </a:solidFill>
                      <a:prstDash val="solid"/>
                    </a:lnB>
                  </a:tcPr>
                </a:tc>
                <a:tc>
                  <a:txBody>
                    <a:bodyPr/>
                    <a:lstStyle/>
                    <a:p>
                      <a:pPr algn="ctr" marL="635">
                        <a:lnSpc>
                          <a:spcPts val="1165"/>
                        </a:lnSpc>
                      </a:pPr>
                      <a:r>
                        <a:rPr dirty="0" sz="1100" spc="-5">
                          <a:latin typeface="Calibri"/>
                          <a:cs typeface="Calibri"/>
                        </a:rPr>
                        <a:t>88.9%</a:t>
                      </a:r>
                      <a:endParaRPr sz="1100">
                        <a:latin typeface="Calibri"/>
                        <a:cs typeface="Calibri"/>
                      </a:endParaRPr>
                    </a:p>
                  </a:txBody>
                  <a:tcPr marL="0" marR="0" marB="0" marT="0">
                    <a:lnB w="9525">
                      <a:solidFill>
                        <a:srgbClr val="000000"/>
                      </a:solidFill>
                      <a:prstDash val="solid"/>
                    </a:lnB>
                  </a:tcPr>
                </a:tc>
                <a:tc>
                  <a:txBody>
                    <a:bodyPr/>
                    <a:lstStyle/>
                    <a:p>
                      <a:pPr algn="ctr">
                        <a:lnSpc>
                          <a:spcPts val="1165"/>
                        </a:lnSpc>
                      </a:pPr>
                      <a:r>
                        <a:rPr dirty="0" sz="1100" spc="-5">
                          <a:latin typeface="Calibri"/>
                          <a:cs typeface="Calibri"/>
                        </a:rPr>
                        <a:t>92.6%</a:t>
                      </a:r>
                      <a:endParaRPr sz="1100">
                        <a:latin typeface="Calibri"/>
                        <a:cs typeface="Calibri"/>
                      </a:endParaRPr>
                    </a:p>
                  </a:txBody>
                  <a:tcPr marL="0" marR="0" marB="0" marT="0">
                    <a:lnB w="9525">
                      <a:solidFill>
                        <a:srgbClr val="000000"/>
                      </a:solidFill>
                      <a:prstDash val="solid"/>
                    </a:lnB>
                  </a:tcPr>
                </a:tc>
                <a:tc>
                  <a:txBody>
                    <a:bodyPr/>
                    <a:lstStyle/>
                    <a:p>
                      <a:pPr algn="ctr">
                        <a:lnSpc>
                          <a:spcPts val="1165"/>
                        </a:lnSpc>
                      </a:pPr>
                      <a:r>
                        <a:rPr dirty="0" sz="1100" spc="-5">
                          <a:latin typeface="Calibri"/>
                          <a:cs typeface="Calibri"/>
                        </a:rPr>
                        <a:t>90.6%</a:t>
                      </a:r>
                      <a:endParaRPr sz="1100">
                        <a:latin typeface="Calibri"/>
                        <a:cs typeface="Calibri"/>
                      </a:endParaRPr>
                    </a:p>
                  </a:txBody>
                  <a:tcPr marL="0" marR="0" marB="0" marT="0">
                    <a:lnB w="9525">
                      <a:solidFill>
                        <a:srgbClr val="000000"/>
                      </a:solidFill>
                      <a:prstDash val="solid"/>
                    </a:lnB>
                  </a:tcPr>
                </a:tc>
              </a:tr>
              <a:tr h="283083">
                <a:tc gridSpan="4">
                  <a:txBody>
                    <a:bodyPr/>
                    <a:lstStyle/>
                    <a:p>
                      <a:pPr marL="68580">
                        <a:lnSpc>
                          <a:spcPct val="100000"/>
                        </a:lnSpc>
                        <a:spcBef>
                          <a:spcPts val="5"/>
                        </a:spcBef>
                      </a:pPr>
                      <a:r>
                        <a:rPr dirty="0" baseline="27777" sz="900">
                          <a:latin typeface="Calibri"/>
                          <a:cs typeface="Calibri"/>
                        </a:rPr>
                        <a:t>1</a:t>
                      </a:r>
                      <a:r>
                        <a:rPr dirty="0" sz="900">
                          <a:latin typeface="Calibri"/>
                          <a:cs typeface="Calibri"/>
                        </a:rPr>
                        <a:t>Not </a:t>
                      </a:r>
                      <a:r>
                        <a:rPr dirty="0" sz="900" spc="-5">
                          <a:latin typeface="Calibri"/>
                          <a:cs typeface="Calibri"/>
                        </a:rPr>
                        <a:t>intended to </a:t>
                      </a:r>
                      <a:r>
                        <a:rPr dirty="0" sz="900">
                          <a:latin typeface="Calibri"/>
                          <a:cs typeface="Calibri"/>
                        </a:rPr>
                        <a:t>sum </a:t>
                      </a:r>
                      <a:r>
                        <a:rPr dirty="0" sz="900" spc="-5">
                          <a:latin typeface="Calibri"/>
                          <a:cs typeface="Calibri"/>
                        </a:rPr>
                        <a:t>to</a:t>
                      </a:r>
                      <a:r>
                        <a:rPr dirty="0" sz="900" spc="-10">
                          <a:latin typeface="Calibri"/>
                          <a:cs typeface="Calibri"/>
                        </a:rPr>
                        <a:t> </a:t>
                      </a:r>
                      <a:r>
                        <a:rPr dirty="0" sz="900" spc="-5">
                          <a:latin typeface="Calibri"/>
                          <a:cs typeface="Calibri"/>
                        </a:rPr>
                        <a:t>100%</a:t>
                      </a:r>
                      <a:endParaRPr sz="900">
                        <a:latin typeface="Calibri"/>
                        <a:cs typeface="Calibri"/>
                      </a:endParaRPr>
                    </a:p>
                    <a:p>
                      <a:pPr marL="68580">
                        <a:lnSpc>
                          <a:spcPts val="1025"/>
                        </a:lnSpc>
                        <a:spcBef>
                          <a:spcPts val="20"/>
                        </a:spcBef>
                      </a:pPr>
                      <a:r>
                        <a:rPr dirty="0" sz="900" spc="-5" i="1">
                          <a:latin typeface="Calibri"/>
                          <a:cs typeface="Calibri"/>
                        </a:rPr>
                        <a:t>Source of Data: Statistics Canada: </a:t>
                      </a:r>
                      <a:r>
                        <a:rPr dirty="0" sz="900" i="1">
                          <a:latin typeface="Calibri"/>
                          <a:cs typeface="Calibri"/>
                        </a:rPr>
                        <a:t>GSS 17 SE </a:t>
                      </a:r>
                      <a:r>
                        <a:rPr dirty="0" sz="900" spc="-5" i="1">
                          <a:latin typeface="Calibri"/>
                          <a:cs typeface="Calibri"/>
                        </a:rPr>
                        <a:t>(2003), </a:t>
                      </a:r>
                      <a:r>
                        <a:rPr dirty="0" sz="900" i="1">
                          <a:latin typeface="Calibri"/>
                          <a:cs typeface="Calibri"/>
                        </a:rPr>
                        <a:t>GSS 22 SN </a:t>
                      </a:r>
                      <a:r>
                        <a:rPr dirty="0" sz="900" spc="-5" i="1">
                          <a:latin typeface="Calibri"/>
                          <a:cs typeface="Calibri"/>
                        </a:rPr>
                        <a:t>(2008), </a:t>
                      </a:r>
                      <a:r>
                        <a:rPr dirty="0" sz="900" i="1">
                          <a:latin typeface="Calibri"/>
                          <a:cs typeface="Calibri"/>
                        </a:rPr>
                        <a:t>GSS 27 SI</a:t>
                      </a:r>
                      <a:r>
                        <a:rPr dirty="0" sz="900" spc="40" i="1">
                          <a:latin typeface="Calibri"/>
                          <a:cs typeface="Calibri"/>
                        </a:rPr>
                        <a:t> </a:t>
                      </a:r>
                      <a:r>
                        <a:rPr dirty="0" sz="900" spc="-5" i="1">
                          <a:latin typeface="Calibri"/>
                          <a:cs typeface="Calibri"/>
                        </a:rPr>
                        <a:t>(2013)</a:t>
                      </a:r>
                      <a:endParaRPr sz="900">
                        <a:latin typeface="Calibri"/>
                        <a:cs typeface="Calibri"/>
                      </a:endParaRPr>
                    </a:p>
                  </a:txBody>
                  <a:tcPr marL="0" marR="0" marB="0" marT="635">
                    <a:lnT w="9525">
                      <a:solidFill>
                        <a:srgbClr val="000000"/>
                      </a:solidFill>
                      <a:prstDash val="solid"/>
                    </a:lnT>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p:nvPr/>
        </p:nvSpPr>
        <p:spPr>
          <a:xfrm>
            <a:off x="6761733" y="9282747"/>
            <a:ext cx="121920" cy="165100"/>
          </a:xfrm>
          <a:prstGeom prst="rect">
            <a:avLst/>
          </a:prstGeom>
        </p:spPr>
        <p:txBody>
          <a:bodyPr wrap="square" lIns="0" tIns="0" rIns="0" bIns="0" rtlCol="0" vert="horz">
            <a:spAutoFit/>
          </a:bodyPr>
          <a:lstStyle/>
          <a:p>
            <a:pPr marL="25400">
              <a:lnSpc>
                <a:spcPts val="1145"/>
              </a:lnSpc>
            </a:pPr>
            <a:r>
              <a:rPr dirty="0" sz="1100" spc="-5">
                <a:latin typeface="Calibri"/>
                <a:cs typeface="Calibri"/>
              </a:rPr>
              <a:t>7</a:t>
            </a:r>
            <a:endParaRPr sz="1100">
              <a:latin typeface="Calibri"/>
              <a:cs typeface="Calibri"/>
            </a:endParaRPr>
          </a:p>
        </p:txBody>
      </p:sp>
      <p:sp>
        <p:nvSpPr>
          <p:cNvPr id="2" name="object 2"/>
          <p:cNvSpPr txBox="1"/>
          <p:nvPr/>
        </p:nvSpPr>
        <p:spPr>
          <a:xfrm>
            <a:off x="901421" y="893317"/>
            <a:ext cx="5970905" cy="8181975"/>
          </a:xfrm>
          <a:prstGeom prst="rect">
            <a:avLst/>
          </a:prstGeom>
        </p:spPr>
        <p:txBody>
          <a:bodyPr wrap="square" lIns="0" tIns="12700" rIns="0" bIns="0" rtlCol="0" vert="horz">
            <a:spAutoFit/>
          </a:bodyPr>
          <a:lstStyle/>
          <a:p>
            <a:pPr marL="12700">
              <a:lnSpc>
                <a:spcPct val="100000"/>
              </a:lnSpc>
              <a:spcBef>
                <a:spcPts val="100"/>
              </a:spcBef>
            </a:pPr>
            <a:r>
              <a:rPr dirty="0" sz="1300" spc="-15" b="0">
                <a:latin typeface="Calibri Light"/>
                <a:cs typeface="Calibri Light"/>
              </a:rPr>
              <a:t>Part One: Youth, Participation and</a:t>
            </a:r>
            <a:r>
              <a:rPr dirty="0" sz="1300" spc="-25" b="0">
                <a:latin typeface="Calibri Light"/>
                <a:cs typeface="Calibri Light"/>
              </a:rPr>
              <a:t> </a:t>
            </a:r>
            <a:r>
              <a:rPr dirty="0" sz="1300" spc="-15" b="0">
                <a:latin typeface="Calibri Light"/>
                <a:cs typeface="Calibri Light"/>
              </a:rPr>
              <a:t>Engagement</a:t>
            </a:r>
            <a:endParaRPr sz="1300">
              <a:latin typeface="Calibri Light"/>
              <a:cs typeface="Calibri Light"/>
            </a:endParaRPr>
          </a:p>
          <a:p>
            <a:pPr algn="just" marL="12700" marR="6350">
              <a:lnSpc>
                <a:spcPct val="152600"/>
              </a:lnSpc>
              <a:spcBef>
                <a:spcPts val="135"/>
              </a:spcBef>
            </a:pPr>
            <a:r>
              <a:rPr dirty="0" sz="1100" spc="-5">
                <a:latin typeface="Calibri"/>
                <a:cs typeface="Calibri"/>
              </a:rPr>
              <a:t>The</a:t>
            </a:r>
            <a:r>
              <a:rPr dirty="0" sz="1100" spc="-40">
                <a:latin typeface="Calibri"/>
                <a:cs typeface="Calibri"/>
              </a:rPr>
              <a:t> </a:t>
            </a:r>
            <a:r>
              <a:rPr dirty="0" sz="1100" spc="-5">
                <a:latin typeface="Calibri"/>
                <a:cs typeface="Calibri"/>
              </a:rPr>
              <a:t>participation</a:t>
            </a:r>
            <a:r>
              <a:rPr dirty="0" sz="1100" spc="-40">
                <a:latin typeface="Calibri"/>
                <a:cs typeface="Calibri"/>
              </a:rPr>
              <a:t> </a:t>
            </a:r>
            <a:r>
              <a:rPr dirty="0" sz="1100" spc="-5">
                <a:latin typeface="Calibri"/>
                <a:cs typeface="Calibri"/>
              </a:rPr>
              <a:t>and</a:t>
            </a:r>
            <a:r>
              <a:rPr dirty="0" sz="1100" spc="-35">
                <a:latin typeface="Calibri"/>
                <a:cs typeface="Calibri"/>
              </a:rPr>
              <a:t> </a:t>
            </a:r>
            <a:r>
              <a:rPr dirty="0" sz="1100" spc="-5">
                <a:latin typeface="Calibri"/>
                <a:cs typeface="Calibri"/>
              </a:rPr>
              <a:t>engagement</a:t>
            </a:r>
            <a:r>
              <a:rPr dirty="0" sz="1100" spc="-40">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young</a:t>
            </a:r>
            <a:r>
              <a:rPr dirty="0" sz="1100" spc="-35">
                <a:latin typeface="Calibri"/>
                <a:cs typeface="Calibri"/>
              </a:rPr>
              <a:t> </a:t>
            </a:r>
            <a:r>
              <a:rPr dirty="0" sz="1100" spc="-5">
                <a:latin typeface="Calibri"/>
                <a:cs typeface="Calibri"/>
              </a:rPr>
              <a:t>adults</a:t>
            </a:r>
            <a:r>
              <a:rPr dirty="0" sz="1100" spc="-30">
                <a:latin typeface="Calibri"/>
                <a:cs typeface="Calibri"/>
              </a:rPr>
              <a:t> </a:t>
            </a:r>
            <a:r>
              <a:rPr dirty="0" sz="1100" spc="-5">
                <a:latin typeface="Calibri"/>
                <a:cs typeface="Calibri"/>
              </a:rPr>
              <a:t>has</a:t>
            </a:r>
            <a:r>
              <a:rPr dirty="0" sz="1100" spc="-35">
                <a:latin typeface="Calibri"/>
                <a:cs typeface="Calibri"/>
              </a:rPr>
              <a:t> </a:t>
            </a:r>
            <a:r>
              <a:rPr dirty="0" sz="1100" spc="-5">
                <a:latin typeface="Calibri"/>
                <a:cs typeface="Calibri"/>
              </a:rPr>
              <a:t>generated</a:t>
            </a:r>
            <a:r>
              <a:rPr dirty="0" sz="1100" spc="-35">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sustained</a:t>
            </a:r>
            <a:r>
              <a:rPr dirty="0" sz="1100" spc="-30">
                <a:latin typeface="Calibri"/>
                <a:cs typeface="Calibri"/>
              </a:rPr>
              <a:t> </a:t>
            </a:r>
            <a:r>
              <a:rPr dirty="0" sz="1100" spc="-5">
                <a:latin typeface="Calibri"/>
                <a:cs typeface="Calibri"/>
              </a:rPr>
              <a:t>interest</a:t>
            </a:r>
            <a:r>
              <a:rPr dirty="0" sz="1100" spc="-45">
                <a:latin typeface="Calibri"/>
                <a:cs typeface="Calibri"/>
              </a:rPr>
              <a:t> </a:t>
            </a:r>
            <a:r>
              <a:rPr dirty="0" sz="1100" spc="-5">
                <a:latin typeface="Calibri"/>
                <a:cs typeface="Calibri"/>
              </a:rPr>
              <a:t>among</a:t>
            </a:r>
            <a:r>
              <a:rPr dirty="0" sz="1100" spc="-30">
                <a:latin typeface="Calibri"/>
                <a:cs typeface="Calibri"/>
              </a:rPr>
              <a:t> </a:t>
            </a:r>
            <a:r>
              <a:rPr dirty="0" sz="1100" spc="-5">
                <a:latin typeface="Calibri"/>
                <a:cs typeface="Calibri"/>
              </a:rPr>
              <a:t>scholars</a:t>
            </a:r>
            <a:r>
              <a:rPr dirty="0" sz="1100" spc="-40">
                <a:latin typeface="Calibri"/>
                <a:cs typeface="Calibri"/>
              </a:rPr>
              <a:t> </a:t>
            </a:r>
            <a:r>
              <a:rPr dirty="0" sz="1100" spc="-5">
                <a:latin typeface="Calibri"/>
                <a:cs typeface="Calibri"/>
              </a:rPr>
              <a:t>and  researchers over the past decades, most notably </a:t>
            </a:r>
            <a:r>
              <a:rPr dirty="0" sz="1100">
                <a:latin typeface="Calibri"/>
                <a:cs typeface="Calibri"/>
              </a:rPr>
              <a:t>in </a:t>
            </a:r>
            <a:r>
              <a:rPr dirty="0" sz="1100" spc="-5">
                <a:latin typeface="Calibri"/>
                <a:cs typeface="Calibri"/>
              </a:rPr>
              <a:t>sociology and in political science. It </a:t>
            </a:r>
            <a:r>
              <a:rPr dirty="0" sz="1100">
                <a:latin typeface="Calibri"/>
                <a:cs typeface="Calibri"/>
              </a:rPr>
              <a:t>is </a:t>
            </a:r>
            <a:r>
              <a:rPr dirty="0" sz="1100" spc="-5">
                <a:latin typeface="Calibri"/>
                <a:cs typeface="Calibri"/>
              </a:rPr>
              <a:t>generally  recognized </a:t>
            </a:r>
            <a:r>
              <a:rPr dirty="0" sz="1100">
                <a:latin typeface="Calibri"/>
                <a:cs typeface="Calibri"/>
              </a:rPr>
              <a:t>that </a:t>
            </a:r>
            <a:r>
              <a:rPr dirty="0" sz="1100" spc="-5">
                <a:latin typeface="Calibri"/>
                <a:cs typeface="Calibri"/>
              </a:rPr>
              <a:t>there are many ways in which Canadian youth engage civically and participate politically.  These</a:t>
            </a:r>
            <a:r>
              <a:rPr dirty="0" sz="1100" spc="-55">
                <a:latin typeface="Calibri"/>
                <a:cs typeface="Calibri"/>
              </a:rPr>
              <a:t> </a:t>
            </a:r>
            <a:r>
              <a:rPr dirty="0" sz="1100" spc="-5">
                <a:latin typeface="Calibri"/>
                <a:cs typeface="Calibri"/>
              </a:rPr>
              <a:t>forms</a:t>
            </a:r>
            <a:r>
              <a:rPr dirty="0" sz="1100" spc="-40">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engagement</a:t>
            </a:r>
            <a:r>
              <a:rPr dirty="0" sz="1100" spc="-50">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participation</a:t>
            </a:r>
            <a:r>
              <a:rPr dirty="0" sz="1100" spc="-50">
                <a:latin typeface="Calibri"/>
                <a:cs typeface="Calibri"/>
              </a:rPr>
              <a:t> </a:t>
            </a:r>
            <a:r>
              <a:rPr dirty="0" sz="1100" spc="-5">
                <a:latin typeface="Calibri"/>
                <a:cs typeface="Calibri"/>
              </a:rPr>
              <a:t>can</a:t>
            </a:r>
            <a:r>
              <a:rPr dirty="0" sz="1100" spc="-45">
                <a:latin typeface="Calibri"/>
                <a:cs typeface="Calibri"/>
              </a:rPr>
              <a:t> </a:t>
            </a:r>
            <a:r>
              <a:rPr dirty="0" sz="1100" spc="-5">
                <a:latin typeface="Calibri"/>
                <a:cs typeface="Calibri"/>
              </a:rPr>
              <a:t>include</a:t>
            </a:r>
            <a:r>
              <a:rPr dirty="0" sz="1100" spc="-50">
                <a:latin typeface="Calibri"/>
                <a:cs typeface="Calibri"/>
              </a:rPr>
              <a:t> </a:t>
            </a:r>
            <a:r>
              <a:rPr dirty="0" sz="1100" spc="-5">
                <a:latin typeface="Calibri"/>
                <a:cs typeface="Calibri"/>
              </a:rPr>
              <a:t>such</a:t>
            </a:r>
            <a:r>
              <a:rPr dirty="0" sz="1100" spc="-50">
                <a:latin typeface="Calibri"/>
                <a:cs typeface="Calibri"/>
              </a:rPr>
              <a:t> </a:t>
            </a:r>
            <a:r>
              <a:rPr dirty="0" sz="1100" spc="-5">
                <a:latin typeface="Calibri"/>
                <a:cs typeface="Calibri"/>
              </a:rPr>
              <a:t>activities</a:t>
            </a:r>
            <a:r>
              <a:rPr dirty="0" sz="1100" spc="-45">
                <a:latin typeface="Calibri"/>
                <a:cs typeface="Calibri"/>
              </a:rPr>
              <a:t> </a:t>
            </a:r>
            <a:r>
              <a:rPr dirty="0" sz="1100" spc="-5">
                <a:latin typeface="Calibri"/>
                <a:cs typeface="Calibri"/>
              </a:rPr>
              <a:t>as</a:t>
            </a:r>
            <a:r>
              <a:rPr dirty="0" sz="1100" spc="-45">
                <a:latin typeface="Calibri"/>
                <a:cs typeface="Calibri"/>
              </a:rPr>
              <a:t> </a:t>
            </a:r>
            <a:r>
              <a:rPr dirty="0" sz="1100" spc="-5">
                <a:latin typeface="Calibri"/>
                <a:cs typeface="Calibri"/>
              </a:rPr>
              <a:t>voting,</a:t>
            </a:r>
            <a:r>
              <a:rPr dirty="0" sz="1100" spc="-45">
                <a:latin typeface="Calibri"/>
                <a:cs typeface="Calibri"/>
              </a:rPr>
              <a:t> </a:t>
            </a:r>
            <a:r>
              <a:rPr dirty="0" sz="1100" spc="-5">
                <a:latin typeface="Calibri"/>
                <a:cs typeface="Calibri"/>
              </a:rPr>
              <a:t>volunteering,</a:t>
            </a:r>
            <a:r>
              <a:rPr dirty="0" sz="1100" spc="-45">
                <a:latin typeface="Calibri"/>
                <a:cs typeface="Calibri"/>
              </a:rPr>
              <a:t> </a:t>
            </a:r>
            <a:r>
              <a:rPr dirty="0" sz="1100" spc="-5">
                <a:latin typeface="Calibri"/>
                <a:cs typeface="Calibri"/>
              </a:rPr>
              <a:t>attending  community-based events and more recently, through interacting on social media and on the wider  Internet.</a:t>
            </a:r>
            <a:endParaRPr sz="1100">
              <a:latin typeface="Calibri"/>
              <a:cs typeface="Calibri"/>
            </a:endParaRPr>
          </a:p>
          <a:p>
            <a:pPr algn="just" marL="12700" marR="5080" indent="-635">
              <a:lnSpc>
                <a:spcPct val="152700"/>
              </a:lnSpc>
              <a:spcBef>
                <a:spcPts val="795"/>
              </a:spcBef>
            </a:pPr>
            <a:r>
              <a:rPr dirty="0" sz="1100" spc="-5">
                <a:latin typeface="Calibri"/>
                <a:cs typeface="Calibri"/>
              </a:rPr>
              <a:t>Analyses,</a:t>
            </a:r>
            <a:r>
              <a:rPr dirty="0" sz="1100" spc="-50">
                <a:latin typeface="Calibri"/>
                <a:cs typeface="Calibri"/>
              </a:rPr>
              <a:t> </a:t>
            </a:r>
            <a:r>
              <a:rPr dirty="0" sz="1100" spc="-5">
                <a:latin typeface="Calibri"/>
                <a:cs typeface="Calibri"/>
              </a:rPr>
              <a:t>whether</a:t>
            </a:r>
            <a:r>
              <a:rPr dirty="0" sz="1100" spc="-45">
                <a:latin typeface="Calibri"/>
                <a:cs typeface="Calibri"/>
              </a:rPr>
              <a:t> </a:t>
            </a:r>
            <a:r>
              <a:rPr dirty="0" sz="1100" spc="-5">
                <a:latin typeface="Calibri"/>
                <a:cs typeface="Calibri"/>
              </a:rPr>
              <a:t>theoretical</a:t>
            </a:r>
            <a:r>
              <a:rPr dirty="0" sz="1100" spc="-50">
                <a:latin typeface="Calibri"/>
                <a:cs typeface="Calibri"/>
              </a:rPr>
              <a:t> </a:t>
            </a:r>
            <a:r>
              <a:rPr dirty="0" sz="1100" spc="-5">
                <a:latin typeface="Calibri"/>
                <a:cs typeface="Calibri"/>
              </a:rPr>
              <a:t>or</a:t>
            </a:r>
            <a:r>
              <a:rPr dirty="0" sz="1100" spc="-55">
                <a:latin typeface="Calibri"/>
                <a:cs typeface="Calibri"/>
              </a:rPr>
              <a:t> </a:t>
            </a:r>
            <a:r>
              <a:rPr dirty="0" sz="1100" spc="-5">
                <a:latin typeface="Calibri"/>
                <a:cs typeface="Calibri"/>
              </a:rPr>
              <a:t>empirical,</a:t>
            </a:r>
            <a:r>
              <a:rPr dirty="0" sz="1100" spc="-50">
                <a:latin typeface="Calibri"/>
                <a:cs typeface="Calibri"/>
              </a:rPr>
              <a:t> </a:t>
            </a:r>
            <a:r>
              <a:rPr dirty="0" sz="1100" spc="-5">
                <a:latin typeface="Calibri"/>
                <a:cs typeface="Calibri"/>
              </a:rPr>
              <a:t>should</a:t>
            </a:r>
            <a:r>
              <a:rPr dirty="0" sz="1100" spc="-45">
                <a:latin typeface="Calibri"/>
                <a:cs typeface="Calibri"/>
              </a:rPr>
              <a:t> </a:t>
            </a:r>
            <a:r>
              <a:rPr dirty="0" sz="1100" spc="-5">
                <a:latin typeface="Calibri"/>
                <a:cs typeface="Calibri"/>
              </a:rPr>
              <a:t>be</a:t>
            </a:r>
            <a:r>
              <a:rPr dirty="0" sz="1100" spc="-50">
                <a:latin typeface="Calibri"/>
                <a:cs typeface="Calibri"/>
              </a:rPr>
              <a:t> </a:t>
            </a:r>
            <a:r>
              <a:rPr dirty="0" sz="1100" spc="-5">
                <a:latin typeface="Calibri"/>
                <a:cs typeface="Calibri"/>
              </a:rPr>
              <a:t>adapted</a:t>
            </a:r>
            <a:r>
              <a:rPr dirty="0" sz="1100" spc="-50">
                <a:latin typeface="Calibri"/>
                <a:cs typeface="Calibri"/>
              </a:rPr>
              <a:t> </a:t>
            </a:r>
            <a:r>
              <a:rPr dirty="0" sz="1100" spc="-5">
                <a:latin typeface="Calibri"/>
                <a:cs typeface="Calibri"/>
              </a:rPr>
              <a:t>in</a:t>
            </a:r>
            <a:r>
              <a:rPr dirty="0" sz="1100" spc="-50">
                <a:latin typeface="Calibri"/>
                <a:cs typeface="Calibri"/>
              </a:rPr>
              <a:t> </a:t>
            </a:r>
            <a:r>
              <a:rPr dirty="0" sz="1100" spc="-5">
                <a:latin typeface="Calibri"/>
                <a:cs typeface="Calibri"/>
              </a:rPr>
              <a:t>such</a:t>
            </a:r>
            <a:r>
              <a:rPr dirty="0" sz="1100" spc="-55">
                <a:latin typeface="Calibri"/>
                <a:cs typeface="Calibri"/>
              </a:rPr>
              <a:t> </a:t>
            </a:r>
            <a:r>
              <a:rPr dirty="0" sz="1100" spc="-5">
                <a:latin typeface="Calibri"/>
                <a:cs typeface="Calibri"/>
              </a:rPr>
              <a:t>a</a:t>
            </a:r>
            <a:r>
              <a:rPr dirty="0" sz="1100" spc="-45">
                <a:latin typeface="Calibri"/>
                <a:cs typeface="Calibri"/>
              </a:rPr>
              <a:t> </a:t>
            </a:r>
            <a:r>
              <a:rPr dirty="0" sz="1100" spc="-5">
                <a:latin typeface="Calibri"/>
                <a:cs typeface="Calibri"/>
              </a:rPr>
              <a:t>way</a:t>
            </a:r>
            <a:r>
              <a:rPr dirty="0" sz="1100" spc="-55">
                <a:latin typeface="Calibri"/>
                <a:cs typeface="Calibri"/>
              </a:rPr>
              <a:t> </a:t>
            </a:r>
            <a:r>
              <a:rPr dirty="0" sz="1100" spc="-5">
                <a:latin typeface="Calibri"/>
                <a:cs typeface="Calibri"/>
              </a:rPr>
              <a:t>as</a:t>
            </a:r>
            <a:r>
              <a:rPr dirty="0" sz="1100" spc="-45">
                <a:latin typeface="Calibri"/>
                <a:cs typeface="Calibri"/>
              </a:rPr>
              <a:t> </a:t>
            </a:r>
            <a:r>
              <a:rPr dirty="0" sz="1100" spc="-5">
                <a:latin typeface="Calibri"/>
                <a:cs typeface="Calibri"/>
              </a:rPr>
              <a:t>to</a:t>
            </a:r>
            <a:r>
              <a:rPr dirty="0" sz="1100" spc="-45">
                <a:latin typeface="Calibri"/>
                <a:cs typeface="Calibri"/>
              </a:rPr>
              <a:t> </a:t>
            </a:r>
            <a:r>
              <a:rPr dirty="0" sz="1100" spc="-5">
                <a:latin typeface="Calibri"/>
                <a:cs typeface="Calibri"/>
              </a:rPr>
              <a:t>understand</a:t>
            </a:r>
            <a:r>
              <a:rPr dirty="0" sz="1100" spc="-55">
                <a:latin typeface="Calibri"/>
                <a:cs typeface="Calibri"/>
              </a:rPr>
              <a:t> </a:t>
            </a:r>
            <a:r>
              <a:rPr dirty="0" sz="1100" spc="-5">
                <a:latin typeface="Calibri"/>
                <a:cs typeface="Calibri"/>
              </a:rPr>
              <a:t>social</a:t>
            </a:r>
            <a:r>
              <a:rPr dirty="0" sz="1100" spc="-50">
                <a:latin typeface="Calibri"/>
                <a:cs typeface="Calibri"/>
              </a:rPr>
              <a:t> </a:t>
            </a:r>
            <a:r>
              <a:rPr dirty="0" sz="1100" spc="-5">
                <a:latin typeface="Calibri"/>
                <a:cs typeface="Calibri"/>
              </a:rPr>
              <a:t>trends  from the perspective of individuals as well as </a:t>
            </a:r>
            <a:r>
              <a:rPr dirty="0" sz="1100">
                <a:latin typeface="Calibri"/>
                <a:cs typeface="Calibri"/>
              </a:rPr>
              <a:t>from </a:t>
            </a:r>
            <a:r>
              <a:rPr dirty="0" sz="1100" spc="-5">
                <a:latin typeface="Calibri"/>
                <a:cs typeface="Calibri"/>
              </a:rPr>
              <a:t>the perspective of institutions (Gaudet, 2011). </a:t>
            </a:r>
            <a:r>
              <a:rPr dirty="0" sz="1100">
                <a:latin typeface="Calibri"/>
                <a:cs typeface="Calibri"/>
              </a:rPr>
              <a:t>In  </a:t>
            </a:r>
            <a:r>
              <a:rPr dirty="0" sz="1100" spc="-5">
                <a:latin typeface="Calibri"/>
                <a:cs typeface="Calibri"/>
              </a:rPr>
              <a:t>alignment with this principle, the approach adopted by this </a:t>
            </a:r>
            <a:r>
              <a:rPr dirty="0" sz="1100">
                <a:latin typeface="Calibri"/>
                <a:cs typeface="Calibri"/>
              </a:rPr>
              <a:t>report </a:t>
            </a:r>
            <a:r>
              <a:rPr dirty="0" sz="1100" spc="-5">
                <a:latin typeface="Calibri"/>
                <a:cs typeface="Calibri"/>
              </a:rPr>
              <a:t>is twofold. </a:t>
            </a:r>
            <a:r>
              <a:rPr dirty="0" sz="1100">
                <a:latin typeface="Calibri"/>
                <a:cs typeface="Calibri"/>
              </a:rPr>
              <a:t>At </a:t>
            </a:r>
            <a:r>
              <a:rPr dirty="0" sz="1100" spc="-5">
                <a:latin typeface="Calibri"/>
                <a:cs typeface="Calibri"/>
              </a:rPr>
              <a:t>the outset, this </a:t>
            </a:r>
            <a:r>
              <a:rPr dirty="0" sz="1100">
                <a:latin typeface="Calibri"/>
                <a:cs typeface="Calibri"/>
              </a:rPr>
              <a:t>study  </a:t>
            </a:r>
            <a:r>
              <a:rPr dirty="0" sz="1100" spc="-5">
                <a:latin typeface="Calibri"/>
                <a:cs typeface="Calibri"/>
              </a:rPr>
              <a:t>examines various aspects of youth, political participation and civic engagement through the prism </a:t>
            </a:r>
            <a:r>
              <a:rPr dirty="0" sz="1100">
                <a:latin typeface="Calibri"/>
                <a:cs typeface="Calibri"/>
              </a:rPr>
              <a:t>of  </a:t>
            </a:r>
            <a:r>
              <a:rPr dirty="0" sz="1100" spc="-5">
                <a:latin typeface="Calibri"/>
                <a:cs typeface="Calibri"/>
              </a:rPr>
              <a:t>sociological and psychological theory, </a:t>
            </a:r>
            <a:r>
              <a:rPr dirty="0" sz="1100">
                <a:latin typeface="Calibri"/>
                <a:cs typeface="Calibri"/>
              </a:rPr>
              <a:t>and </a:t>
            </a:r>
            <a:r>
              <a:rPr dirty="0" sz="1100" spc="-5">
                <a:latin typeface="Calibri"/>
                <a:cs typeface="Calibri"/>
              </a:rPr>
              <a:t>of technology. What is more, these analyses are complimented  with statistical and econometric methods using large-n social surveys from Statistics Canada. In doing so,  this reports seeks to apply a mixed framework to investigate difference and similarities in attitudes </a:t>
            </a:r>
            <a:r>
              <a:rPr dirty="0" sz="1100">
                <a:latin typeface="Calibri"/>
                <a:cs typeface="Calibri"/>
              </a:rPr>
              <a:t>and  </a:t>
            </a:r>
            <a:r>
              <a:rPr dirty="0" sz="1100" spc="-5">
                <a:latin typeface="Calibri"/>
                <a:cs typeface="Calibri"/>
              </a:rPr>
              <a:t>styles among younger </a:t>
            </a:r>
            <a:r>
              <a:rPr dirty="0" sz="1100">
                <a:latin typeface="Calibri"/>
                <a:cs typeface="Calibri"/>
              </a:rPr>
              <a:t>and </a:t>
            </a:r>
            <a:r>
              <a:rPr dirty="0" sz="1100" spc="-5">
                <a:latin typeface="Calibri"/>
                <a:cs typeface="Calibri"/>
              </a:rPr>
              <a:t>older</a:t>
            </a:r>
            <a:r>
              <a:rPr dirty="0" sz="1100" spc="5">
                <a:latin typeface="Calibri"/>
                <a:cs typeface="Calibri"/>
              </a:rPr>
              <a:t> </a:t>
            </a:r>
            <a:r>
              <a:rPr dirty="0" sz="1100" spc="-5">
                <a:latin typeface="Calibri"/>
                <a:cs typeface="Calibri"/>
              </a:rPr>
              <a:t>Canadians.</a:t>
            </a:r>
            <a:endParaRPr sz="1100">
              <a:latin typeface="Calibri"/>
              <a:cs typeface="Calibri"/>
            </a:endParaRPr>
          </a:p>
          <a:p>
            <a:pPr algn="just" marL="12700" marR="5715">
              <a:lnSpc>
                <a:spcPct val="152700"/>
              </a:lnSpc>
              <a:spcBef>
                <a:spcPts val="790"/>
              </a:spcBef>
            </a:pPr>
            <a:r>
              <a:rPr dirty="0" sz="1100" spc="-5">
                <a:latin typeface="Calibri"/>
                <a:cs typeface="Calibri"/>
              </a:rPr>
              <a:t>This report </a:t>
            </a:r>
            <a:r>
              <a:rPr dirty="0" sz="1100">
                <a:latin typeface="Calibri"/>
                <a:cs typeface="Calibri"/>
              </a:rPr>
              <a:t>is </a:t>
            </a:r>
            <a:r>
              <a:rPr dirty="0" sz="1100" spc="-5">
                <a:latin typeface="Calibri"/>
                <a:cs typeface="Calibri"/>
              </a:rPr>
              <a:t>divided </a:t>
            </a:r>
            <a:r>
              <a:rPr dirty="0" sz="1100">
                <a:latin typeface="Calibri"/>
                <a:cs typeface="Calibri"/>
              </a:rPr>
              <a:t>into </a:t>
            </a:r>
            <a:r>
              <a:rPr dirty="0" sz="1100" spc="-5">
                <a:latin typeface="Calibri"/>
                <a:cs typeface="Calibri"/>
              </a:rPr>
              <a:t>themes, starting with political participation </a:t>
            </a:r>
            <a:r>
              <a:rPr dirty="0" sz="1100">
                <a:latin typeface="Calibri"/>
                <a:cs typeface="Calibri"/>
              </a:rPr>
              <a:t>and </a:t>
            </a:r>
            <a:r>
              <a:rPr dirty="0" sz="1100" spc="-5">
                <a:latin typeface="Calibri"/>
                <a:cs typeface="Calibri"/>
              </a:rPr>
              <a:t>civic engagement. A later  section examines relationships that Canadians cultivate amongst each other, </a:t>
            </a:r>
            <a:r>
              <a:rPr dirty="0" sz="1100">
                <a:latin typeface="Calibri"/>
                <a:cs typeface="Calibri"/>
              </a:rPr>
              <a:t>and </a:t>
            </a:r>
            <a:r>
              <a:rPr dirty="0" sz="1100" spc="-5">
                <a:latin typeface="Calibri"/>
                <a:cs typeface="Calibri"/>
              </a:rPr>
              <a:t>proposes an approach  based on notions of social capital to capture relationships between citizens and Canadian institutions.  Elements of citizenship, civic values and identity are then discussed, comparing perceptions and beliefs.  Notions of engagement 2.0 (i.e. via the Internet </a:t>
            </a:r>
            <a:r>
              <a:rPr dirty="0" sz="1100">
                <a:latin typeface="Calibri"/>
                <a:cs typeface="Calibri"/>
              </a:rPr>
              <a:t>and </a:t>
            </a:r>
            <a:r>
              <a:rPr dirty="0" sz="1100" spc="-5">
                <a:latin typeface="Calibri"/>
                <a:cs typeface="Calibri"/>
              </a:rPr>
              <a:t>social media) are subsequently explored. Finally,  probabilistic models are used in an attempt to capture the dynamic </a:t>
            </a:r>
            <a:r>
              <a:rPr dirty="0" sz="1100">
                <a:latin typeface="Calibri"/>
                <a:cs typeface="Calibri"/>
              </a:rPr>
              <a:t>and </a:t>
            </a:r>
            <a:r>
              <a:rPr dirty="0" sz="1100" spc="-5">
                <a:latin typeface="Calibri"/>
                <a:cs typeface="Calibri"/>
              </a:rPr>
              <a:t>complex underpinnings of  participation and engagement.</a:t>
            </a:r>
            <a:endParaRPr sz="1100">
              <a:latin typeface="Calibri"/>
              <a:cs typeface="Calibri"/>
            </a:endParaRPr>
          </a:p>
          <a:p>
            <a:pPr>
              <a:lnSpc>
                <a:spcPct val="100000"/>
              </a:lnSpc>
              <a:spcBef>
                <a:spcPts val="40"/>
              </a:spcBef>
            </a:pPr>
            <a:endParaRPr sz="1250">
              <a:latin typeface="Times New Roman"/>
              <a:cs typeface="Times New Roman"/>
            </a:endParaRPr>
          </a:p>
          <a:p>
            <a:pPr marL="506730">
              <a:lnSpc>
                <a:spcPct val="100000"/>
              </a:lnSpc>
            </a:pPr>
            <a:r>
              <a:rPr dirty="0" sz="1300" spc="-10" b="0">
                <a:latin typeface="Calibri Light"/>
                <a:cs typeface="Calibri Light"/>
              </a:rPr>
              <a:t>Political</a:t>
            </a:r>
            <a:r>
              <a:rPr dirty="0" sz="1300" spc="-20" b="0">
                <a:latin typeface="Calibri Light"/>
                <a:cs typeface="Calibri Light"/>
              </a:rPr>
              <a:t> </a:t>
            </a:r>
            <a:r>
              <a:rPr dirty="0" sz="1300" spc="-10" b="0">
                <a:latin typeface="Calibri Light"/>
                <a:cs typeface="Calibri Light"/>
              </a:rPr>
              <a:t>Participation</a:t>
            </a:r>
            <a:endParaRPr sz="1300">
              <a:latin typeface="Calibri Light"/>
              <a:cs typeface="Calibri Light"/>
            </a:endParaRPr>
          </a:p>
          <a:p>
            <a:pPr marL="12700">
              <a:lnSpc>
                <a:spcPct val="100000"/>
              </a:lnSpc>
              <a:spcBef>
                <a:spcPts val="165"/>
              </a:spcBef>
            </a:pPr>
            <a:r>
              <a:rPr dirty="0" sz="1100" spc="-5">
                <a:latin typeface="Calibri"/>
                <a:cs typeface="Calibri"/>
              </a:rPr>
              <a:t>An</a:t>
            </a:r>
            <a:r>
              <a:rPr dirty="0" sz="1100" spc="95">
                <a:latin typeface="Calibri"/>
                <a:cs typeface="Calibri"/>
              </a:rPr>
              <a:t> </a:t>
            </a:r>
            <a:r>
              <a:rPr dirty="0" sz="1100" spc="-5">
                <a:latin typeface="Calibri"/>
                <a:cs typeface="Calibri"/>
              </a:rPr>
              <a:t>increasing</a:t>
            </a:r>
            <a:r>
              <a:rPr dirty="0" sz="1100" spc="100">
                <a:latin typeface="Calibri"/>
                <a:cs typeface="Calibri"/>
              </a:rPr>
              <a:t> </a:t>
            </a:r>
            <a:r>
              <a:rPr dirty="0" sz="1100" spc="-5">
                <a:latin typeface="Calibri"/>
                <a:cs typeface="Calibri"/>
              </a:rPr>
              <a:t>body</a:t>
            </a:r>
            <a:r>
              <a:rPr dirty="0" sz="1100" spc="105">
                <a:latin typeface="Calibri"/>
                <a:cs typeface="Calibri"/>
              </a:rPr>
              <a:t> </a:t>
            </a:r>
            <a:r>
              <a:rPr dirty="0" sz="1100" spc="-5">
                <a:latin typeface="Calibri"/>
                <a:cs typeface="Calibri"/>
              </a:rPr>
              <a:t>of</a:t>
            </a:r>
            <a:r>
              <a:rPr dirty="0" sz="1100" spc="95">
                <a:latin typeface="Calibri"/>
                <a:cs typeface="Calibri"/>
              </a:rPr>
              <a:t> </a:t>
            </a:r>
            <a:r>
              <a:rPr dirty="0" sz="1100" spc="-5">
                <a:latin typeface="Calibri"/>
                <a:cs typeface="Calibri"/>
              </a:rPr>
              <a:t>research</a:t>
            </a:r>
            <a:r>
              <a:rPr dirty="0" sz="1100" spc="105">
                <a:latin typeface="Calibri"/>
                <a:cs typeface="Calibri"/>
              </a:rPr>
              <a:t> </a:t>
            </a:r>
            <a:r>
              <a:rPr dirty="0" sz="1100" spc="-5">
                <a:latin typeface="Calibri"/>
                <a:cs typeface="Calibri"/>
              </a:rPr>
              <a:t>demonstrates</a:t>
            </a:r>
            <a:r>
              <a:rPr dirty="0" sz="1100" spc="105">
                <a:latin typeface="Calibri"/>
                <a:cs typeface="Calibri"/>
              </a:rPr>
              <a:t> </a:t>
            </a:r>
            <a:r>
              <a:rPr dirty="0" sz="1100" spc="-5">
                <a:latin typeface="Calibri"/>
                <a:cs typeface="Calibri"/>
              </a:rPr>
              <a:t>that</a:t>
            </a:r>
            <a:r>
              <a:rPr dirty="0" sz="1100" spc="105">
                <a:latin typeface="Calibri"/>
                <a:cs typeface="Calibri"/>
              </a:rPr>
              <a:t> </a:t>
            </a:r>
            <a:r>
              <a:rPr dirty="0" sz="1100">
                <a:latin typeface="Calibri"/>
                <a:cs typeface="Calibri"/>
              </a:rPr>
              <a:t>not</a:t>
            </a:r>
            <a:r>
              <a:rPr dirty="0" sz="1100" spc="95">
                <a:latin typeface="Calibri"/>
                <a:cs typeface="Calibri"/>
              </a:rPr>
              <a:t> </a:t>
            </a:r>
            <a:r>
              <a:rPr dirty="0" sz="1100" spc="-5">
                <a:latin typeface="Calibri"/>
                <a:cs typeface="Calibri"/>
              </a:rPr>
              <a:t>only</a:t>
            </a:r>
            <a:r>
              <a:rPr dirty="0" sz="1100" spc="105">
                <a:latin typeface="Calibri"/>
                <a:cs typeface="Calibri"/>
              </a:rPr>
              <a:t> </a:t>
            </a:r>
            <a:r>
              <a:rPr dirty="0" sz="1100" spc="-5">
                <a:latin typeface="Calibri"/>
                <a:cs typeface="Calibri"/>
              </a:rPr>
              <a:t>are</a:t>
            </a:r>
            <a:r>
              <a:rPr dirty="0" sz="1100" spc="95">
                <a:latin typeface="Calibri"/>
                <a:cs typeface="Calibri"/>
              </a:rPr>
              <a:t> </a:t>
            </a:r>
            <a:r>
              <a:rPr dirty="0" sz="1100" spc="-5">
                <a:latin typeface="Calibri"/>
                <a:cs typeface="Calibri"/>
              </a:rPr>
              <a:t>younger</a:t>
            </a:r>
            <a:r>
              <a:rPr dirty="0" sz="1100" spc="110">
                <a:latin typeface="Calibri"/>
                <a:cs typeface="Calibri"/>
              </a:rPr>
              <a:t> </a:t>
            </a:r>
            <a:r>
              <a:rPr dirty="0" sz="1100" spc="-5">
                <a:latin typeface="Calibri"/>
                <a:cs typeface="Calibri"/>
              </a:rPr>
              <a:t>generations</a:t>
            </a:r>
            <a:r>
              <a:rPr dirty="0" sz="1100" spc="100">
                <a:latin typeface="Calibri"/>
                <a:cs typeface="Calibri"/>
              </a:rPr>
              <a:t> </a:t>
            </a:r>
            <a:r>
              <a:rPr dirty="0" sz="1100" spc="-5">
                <a:latin typeface="Calibri"/>
                <a:cs typeface="Calibri"/>
              </a:rPr>
              <a:t>less</a:t>
            </a:r>
            <a:r>
              <a:rPr dirty="0" sz="1100" spc="100">
                <a:latin typeface="Calibri"/>
                <a:cs typeface="Calibri"/>
              </a:rPr>
              <a:t> </a:t>
            </a:r>
            <a:r>
              <a:rPr dirty="0" sz="1100" spc="-5">
                <a:latin typeface="Calibri"/>
                <a:cs typeface="Calibri"/>
              </a:rPr>
              <a:t>likely</a:t>
            </a:r>
            <a:r>
              <a:rPr dirty="0" sz="1100" spc="100">
                <a:latin typeface="Calibri"/>
                <a:cs typeface="Calibri"/>
              </a:rPr>
              <a:t> </a:t>
            </a:r>
            <a:r>
              <a:rPr dirty="0" sz="1100" spc="-5">
                <a:latin typeface="Calibri"/>
                <a:cs typeface="Calibri"/>
              </a:rPr>
              <a:t>to</a:t>
            </a:r>
            <a:r>
              <a:rPr dirty="0" sz="1100" spc="105">
                <a:latin typeface="Calibri"/>
                <a:cs typeface="Calibri"/>
              </a:rPr>
              <a:t> </a:t>
            </a:r>
            <a:r>
              <a:rPr dirty="0" sz="1100" spc="-5">
                <a:latin typeface="Calibri"/>
                <a:cs typeface="Calibri"/>
              </a:rPr>
              <a:t>vote</a:t>
            </a:r>
            <a:endParaRPr sz="1100">
              <a:latin typeface="Calibri"/>
              <a:cs typeface="Calibri"/>
            </a:endParaRPr>
          </a:p>
          <a:p>
            <a:pPr algn="just" marL="12700" marR="5715">
              <a:lnSpc>
                <a:spcPts val="2020"/>
              </a:lnSpc>
              <a:spcBef>
                <a:spcPts val="175"/>
              </a:spcBef>
            </a:pPr>
            <a:r>
              <a:rPr dirty="0" sz="1100" spc="-5">
                <a:latin typeface="Calibri"/>
                <a:cs typeface="Calibri"/>
              </a:rPr>
              <a:t>than their older cohorts, they are also less likely to vote than previous generations were at their </a:t>
            </a:r>
            <a:r>
              <a:rPr dirty="0" sz="1100">
                <a:latin typeface="Calibri"/>
                <a:cs typeface="Calibri"/>
              </a:rPr>
              <a:t>age  </a:t>
            </a:r>
            <a:r>
              <a:rPr dirty="0" sz="1100" spc="-5">
                <a:latin typeface="Calibri"/>
                <a:cs typeface="Calibri"/>
              </a:rPr>
              <a:t>(Gaudet &amp; Turcotte, 2013; Wood, 2010). In Canada, one study demonstrated that 20 to 24 year olds</a:t>
            </a:r>
            <a:r>
              <a:rPr dirty="0" sz="1100" spc="-145">
                <a:latin typeface="Calibri"/>
                <a:cs typeface="Calibri"/>
              </a:rPr>
              <a:t> </a:t>
            </a:r>
            <a:r>
              <a:rPr dirty="0" sz="1100" spc="-5">
                <a:latin typeface="Calibri"/>
                <a:cs typeface="Calibri"/>
              </a:rPr>
              <a:t>were</a:t>
            </a:r>
            <a:endParaRPr sz="1100">
              <a:latin typeface="Calibri"/>
              <a:cs typeface="Calibri"/>
            </a:endParaRPr>
          </a:p>
          <a:p>
            <a:pPr algn="just" marL="12700" marR="5715">
              <a:lnSpc>
                <a:spcPts val="2010"/>
              </a:lnSpc>
            </a:pPr>
            <a:r>
              <a:rPr dirty="0" sz="1100" spc="-5">
                <a:latin typeface="Calibri"/>
                <a:cs typeface="Calibri"/>
              </a:rPr>
              <a:t>the</a:t>
            </a:r>
            <a:r>
              <a:rPr dirty="0" sz="1100" spc="-25">
                <a:latin typeface="Calibri"/>
                <a:cs typeface="Calibri"/>
              </a:rPr>
              <a:t> </a:t>
            </a:r>
            <a:r>
              <a:rPr dirty="0" sz="1100" spc="-5">
                <a:latin typeface="Calibri"/>
                <a:cs typeface="Calibri"/>
              </a:rPr>
              <a:t>least</a:t>
            </a:r>
            <a:r>
              <a:rPr dirty="0" sz="1100" spc="-20">
                <a:latin typeface="Calibri"/>
                <a:cs typeface="Calibri"/>
              </a:rPr>
              <a:t> </a:t>
            </a:r>
            <a:r>
              <a:rPr dirty="0" sz="1100" spc="-5">
                <a:latin typeface="Calibri"/>
                <a:cs typeface="Calibri"/>
              </a:rPr>
              <a:t>likely</a:t>
            </a:r>
            <a:r>
              <a:rPr dirty="0" sz="1100" spc="-25">
                <a:latin typeface="Calibri"/>
                <a:cs typeface="Calibri"/>
              </a:rPr>
              <a:t> </a:t>
            </a:r>
            <a:r>
              <a:rPr dirty="0" sz="1100" spc="-5">
                <a:latin typeface="Calibri"/>
                <a:cs typeface="Calibri"/>
              </a:rPr>
              <a:t>to</a:t>
            </a:r>
            <a:r>
              <a:rPr dirty="0" sz="1100" spc="-20">
                <a:latin typeface="Calibri"/>
                <a:cs typeface="Calibri"/>
              </a:rPr>
              <a:t> </a:t>
            </a:r>
            <a:r>
              <a:rPr dirty="0" sz="1100" spc="-5">
                <a:latin typeface="Calibri"/>
                <a:cs typeface="Calibri"/>
              </a:rPr>
              <a:t>have</a:t>
            </a:r>
            <a:r>
              <a:rPr dirty="0" sz="1100" spc="-25">
                <a:latin typeface="Calibri"/>
                <a:cs typeface="Calibri"/>
              </a:rPr>
              <a:t> </a:t>
            </a:r>
            <a:r>
              <a:rPr dirty="0" sz="1100" spc="-5">
                <a:latin typeface="Calibri"/>
                <a:cs typeface="Calibri"/>
              </a:rPr>
              <a:t>voted</a:t>
            </a:r>
            <a:r>
              <a:rPr dirty="0" sz="1100" spc="-25">
                <a:latin typeface="Calibri"/>
                <a:cs typeface="Calibri"/>
              </a:rPr>
              <a:t> </a:t>
            </a:r>
            <a:r>
              <a:rPr dirty="0" sz="1100" spc="-5">
                <a:latin typeface="Calibri"/>
                <a:cs typeface="Calibri"/>
              </a:rPr>
              <a:t>in</a:t>
            </a:r>
            <a:r>
              <a:rPr dirty="0" sz="1100" spc="-15">
                <a:latin typeface="Calibri"/>
                <a:cs typeface="Calibri"/>
              </a:rPr>
              <a:t> </a:t>
            </a:r>
            <a:r>
              <a:rPr dirty="0" sz="1100" spc="-5">
                <a:latin typeface="Calibri"/>
                <a:cs typeface="Calibri"/>
              </a:rPr>
              <a:t>the</a:t>
            </a:r>
            <a:r>
              <a:rPr dirty="0" sz="1100" spc="-25">
                <a:latin typeface="Calibri"/>
                <a:cs typeface="Calibri"/>
              </a:rPr>
              <a:t> </a:t>
            </a:r>
            <a:r>
              <a:rPr dirty="0" sz="1100">
                <a:latin typeface="Calibri"/>
                <a:cs typeface="Calibri"/>
              </a:rPr>
              <a:t>2011</a:t>
            </a:r>
            <a:r>
              <a:rPr dirty="0" sz="1100" spc="-25">
                <a:latin typeface="Calibri"/>
                <a:cs typeface="Calibri"/>
              </a:rPr>
              <a:t> </a:t>
            </a:r>
            <a:r>
              <a:rPr dirty="0" sz="1100" spc="-5">
                <a:latin typeface="Calibri"/>
                <a:cs typeface="Calibri"/>
              </a:rPr>
              <a:t>federal</a:t>
            </a:r>
            <a:r>
              <a:rPr dirty="0" sz="1100" spc="-25">
                <a:latin typeface="Calibri"/>
                <a:cs typeface="Calibri"/>
              </a:rPr>
              <a:t> </a:t>
            </a:r>
            <a:r>
              <a:rPr dirty="0" sz="1100" spc="-5">
                <a:latin typeface="Calibri"/>
                <a:cs typeface="Calibri"/>
              </a:rPr>
              <a:t>elections</a:t>
            </a:r>
            <a:r>
              <a:rPr dirty="0" sz="1100" spc="-20">
                <a:latin typeface="Calibri"/>
                <a:cs typeface="Calibri"/>
              </a:rPr>
              <a:t> </a:t>
            </a:r>
            <a:r>
              <a:rPr dirty="0" sz="1100" spc="-5">
                <a:latin typeface="Calibri"/>
                <a:cs typeface="Calibri"/>
              </a:rPr>
              <a:t>and</a:t>
            </a:r>
            <a:r>
              <a:rPr dirty="0" sz="1100" spc="-25">
                <a:latin typeface="Calibri"/>
                <a:cs typeface="Calibri"/>
              </a:rPr>
              <a:t> </a:t>
            </a:r>
            <a:r>
              <a:rPr dirty="0" sz="1100" spc="-5">
                <a:latin typeface="Calibri"/>
                <a:cs typeface="Calibri"/>
              </a:rPr>
              <a:t>indicated</a:t>
            </a:r>
            <a:r>
              <a:rPr dirty="0" sz="1100" spc="-20">
                <a:latin typeface="Calibri"/>
                <a:cs typeface="Calibri"/>
              </a:rPr>
              <a:t> </a:t>
            </a:r>
            <a:r>
              <a:rPr dirty="0" sz="1100" spc="-5">
                <a:latin typeface="Calibri"/>
                <a:cs typeface="Calibri"/>
              </a:rPr>
              <a:t>that</a:t>
            </a:r>
            <a:r>
              <a:rPr dirty="0" sz="1100" spc="-20">
                <a:latin typeface="Calibri"/>
                <a:cs typeface="Calibri"/>
              </a:rPr>
              <a:t> </a:t>
            </a:r>
            <a:r>
              <a:rPr dirty="0" sz="1100" spc="-5">
                <a:latin typeface="Calibri"/>
                <a:cs typeface="Calibri"/>
              </a:rPr>
              <a:t>Canadians</a:t>
            </a:r>
            <a:r>
              <a:rPr dirty="0" sz="1100" spc="-20">
                <a:latin typeface="Calibri"/>
                <a:cs typeface="Calibri"/>
              </a:rPr>
              <a:t> </a:t>
            </a:r>
            <a:r>
              <a:rPr dirty="0" sz="1100" spc="-5">
                <a:latin typeface="Calibri"/>
                <a:cs typeface="Calibri"/>
              </a:rPr>
              <a:t>15</a:t>
            </a:r>
            <a:r>
              <a:rPr dirty="0" sz="1100" spc="-25">
                <a:latin typeface="Calibri"/>
                <a:cs typeface="Calibri"/>
              </a:rPr>
              <a:t> </a:t>
            </a:r>
            <a:r>
              <a:rPr dirty="0" sz="1100" spc="-5">
                <a:latin typeface="Calibri"/>
                <a:cs typeface="Calibri"/>
              </a:rPr>
              <a:t>to</a:t>
            </a:r>
            <a:r>
              <a:rPr dirty="0" sz="1100" spc="-15">
                <a:latin typeface="Calibri"/>
                <a:cs typeface="Calibri"/>
              </a:rPr>
              <a:t> </a:t>
            </a:r>
            <a:r>
              <a:rPr dirty="0" sz="1100" spc="-5">
                <a:latin typeface="Calibri"/>
                <a:cs typeface="Calibri"/>
              </a:rPr>
              <a:t>24</a:t>
            </a:r>
            <a:r>
              <a:rPr dirty="0" sz="1100" spc="-25">
                <a:latin typeface="Calibri"/>
                <a:cs typeface="Calibri"/>
              </a:rPr>
              <a:t> </a:t>
            </a:r>
            <a:r>
              <a:rPr dirty="0" sz="1100" spc="-5">
                <a:latin typeface="Calibri"/>
                <a:cs typeface="Calibri"/>
              </a:rPr>
              <a:t>years</a:t>
            </a:r>
            <a:r>
              <a:rPr dirty="0" sz="1100" spc="-20">
                <a:latin typeface="Calibri"/>
                <a:cs typeface="Calibri"/>
              </a:rPr>
              <a:t> </a:t>
            </a:r>
            <a:r>
              <a:rPr dirty="0" sz="1100" spc="-5">
                <a:latin typeface="Calibri"/>
                <a:cs typeface="Calibri"/>
              </a:rPr>
              <a:t>old  were</a:t>
            </a:r>
            <a:r>
              <a:rPr dirty="0" sz="1100" spc="50">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least</a:t>
            </a:r>
            <a:r>
              <a:rPr dirty="0" sz="1100" spc="45">
                <a:latin typeface="Calibri"/>
                <a:cs typeface="Calibri"/>
              </a:rPr>
              <a:t> </a:t>
            </a:r>
            <a:r>
              <a:rPr dirty="0" sz="1100" spc="-5">
                <a:latin typeface="Calibri"/>
                <a:cs typeface="Calibri"/>
              </a:rPr>
              <a:t>likely</a:t>
            </a:r>
            <a:r>
              <a:rPr dirty="0" sz="1100" spc="55">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report</a:t>
            </a:r>
            <a:r>
              <a:rPr dirty="0" sz="1100" spc="45">
                <a:latin typeface="Calibri"/>
                <a:cs typeface="Calibri"/>
              </a:rPr>
              <a:t> </a:t>
            </a:r>
            <a:r>
              <a:rPr dirty="0" sz="1100" spc="-5">
                <a:latin typeface="Calibri"/>
                <a:cs typeface="Calibri"/>
              </a:rPr>
              <a:t>having</a:t>
            </a:r>
            <a:r>
              <a:rPr dirty="0" sz="1100" spc="45">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intention</a:t>
            </a:r>
            <a:r>
              <a:rPr dirty="0" sz="1100" spc="55">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vote</a:t>
            </a:r>
            <a:r>
              <a:rPr dirty="0" sz="1100" spc="50">
                <a:latin typeface="Calibri"/>
                <a:cs typeface="Calibri"/>
              </a:rPr>
              <a:t> </a:t>
            </a:r>
            <a:r>
              <a:rPr dirty="0" sz="1100" spc="-5">
                <a:latin typeface="Calibri"/>
                <a:cs typeface="Calibri"/>
              </a:rPr>
              <a:t>in</a:t>
            </a:r>
            <a:r>
              <a:rPr dirty="0" sz="1100" spc="55">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next</a:t>
            </a:r>
            <a:r>
              <a:rPr dirty="0" sz="1100" spc="45">
                <a:latin typeface="Calibri"/>
                <a:cs typeface="Calibri"/>
              </a:rPr>
              <a:t> </a:t>
            </a:r>
            <a:r>
              <a:rPr dirty="0" sz="1100" spc="-5">
                <a:latin typeface="Calibri"/>
                <a:cs typeface="Calibri"/>
              </a:rPr>
              <a:t>federal</a:t>
            </a:r>
            <a:r>
              <a:rPr dirty="0" sz="1100" spc="55">
                <a:latin typeface="Calibri"/>
                <a:cs typeface="Calibri"/>
              </a:rPr>
              <a:t> </a:t>
            </a:r>
            <a:r>
              <a:rPr dirty="0" sz="1100" spc="-5">
                <a:latin typeface="Calibri"/>
                <a:cs typeface="Calibri"/>
              </a:rPr>
              <a:t>election</a:t>
            </a:r>
            <a:r>
              <a:rPr dirty="0" sz="1100" spc="45">
                <a:latin typeface="Calibri"/>
                <a:cs typeface="Calibri"/>
              </a:rPr>
              <a:t> </a:t>
            </a:r>
            <a:r>
              <a:rPr dirty="0" sz="1100" spc="-5">
                <a:latin typeface="Calibri"/>
                <a:cs typeface="Calibri"/>
              </a:rPr>
              <a:t>(Turcotte,</a:t>
            </a:r>
            <a:r>
              <a:rPr dirty="0" sz="1100" spc="50">
                <a:latin typeface="Calibri"/>
                <a:cs typeface="Calibri"/>
              </a:rPr>
              <a:t> </a:t>
            </a:r>
            <a:r>
              <a:rPr dirty="0" sz="1100" spc="-5">
                <a:latin typeface="Calibri"/>
                <a:cs typeface="Calibri"/>
              </a:rPr>
              <a:t>2015).</a:t>
            </a:r>
            <a:endParaRPr sz="1100">
              <a:latin typeface="Calibri"/>
              <a:cs typeface="Calibri"/>
            </a:endParaRPr>
          </a:p>
          <a:p>
            <a:pPr marL="12700">
              <a:lnSpc>
                <a:spcPct val="100000"/>
              </a:lnSpc>
              <a:spcBef>
                <a:spcPts val="515"/>
              </a:spcBef>
            </a:pPr>
            <a:r>
              <a:rPr dirty="0" sz="1100" spc="-5">
                <a:latin typeface="Calibri"/>
                <a:cs typeface="Calibri"/>
              </a:rPr>
              <a:t>This</a:t>
            </a:r>
            <a:r>
              <a:rPr dirty="0" sz="1100" spc="160">
                <a:latin typeface="Calibri"/>
                <a:cs typeface="Calibri"/>
              </a:rPr>
              <a:t> </a:t>
            </a:r>
            <a:r>
              <a:rPr dirty="0" sz="1100" spc="-5">
                <a:latin typeface="Calibri"/>
                <a:cs typeface="Calibri"/>
              </a:rPr>
              <a:t>phenomenon</a:t>
            </a:r>
            <a:r>
              <a:rPr dirty="0" sz="1100" spc="155">
                <a:latin typeface="Calibri"/>
                <a:cs typeface="Calibri"/>
              </a:rPr>
              <a:t> </a:t>
            </a:r>
            <a:r>
              <a:rPr dirty="0" sz="1100" spc="-5">
                <a:latin typeface="Calibri"/>
                <a:cs typeface="Calibri"/>
              </a:rPr>
              <a:t>is</a:t>
            </a:r>
            <a:r>
              <a:rPr dirty="0" sz="1100" spc="165">
                <a:latin typeface="Calibri"/>
                <a:cs typeface="Calibri"/>
              </a:rPr>
              <a:t> </a:t>
            </a:r>
            <a:r>
              <a:rPr dirty="0" sz="1100" spc="-5">
                <a:latin typeface="Calibri"/>
                <a:cs typeface="Calibri"/>
              </a:rPr>
              <a:t>not</a:t>
            </a:r>
            <a:r>
              <a:rPr dirty="0" sz="1100" spc="165">
                <a:latin typeface="Calibri"/>
                <a:cs typeface="Calibri"/>
              </a:rPr>
              <a:t> </a:t>
            </a:r>
            <a:r>
              <a:rPr dirty="0" sz="1100" spc="-5">
                <a:latin typeface="Calibri"/>
                <a:cs typeface="Calibri"/>
              </a:rPr>
              <a:t>isolated</a:t>
            </a:r>
            <a:r>
              <a:rPr dirty="0" sz="1100" spc="155">
                <a:latin typeface="Calibri"/>
                <a:cs typeface="Calibri"/>
              </a:rPr>
              <a:t> </a:t>
            </a:r>
            <a:r>
              <a:rPr dirty="0" sz="1100" spc="-5">
                <a:latin typeface="Calibri"/>
                <a:cs typeface="Calibri"/>
              </a:rPr>
              <a:t>to</a:t>
            </a:r>
            <a:r>
              <a:rPr dirty="0" sz="1100" spc="165">
                <a:latin typeface="Calibri"/>
                <a:cs typeface="Calibri"/>
              </a:rPr>
              <a:t> </a:t>
            </a:r>
            <a:r>
              <a:rPr dirty="0" sz="1100">
                <a:latin typeface="Calibri"/>
                <a:cs typeface="Calibri"/>
              </a:rPr>
              <a:t>the</a:t>
            </a:r>
            <a:r>
              <a:rPr dirty="0" sz="1100" spc="155">
                <a:latin typeface="Calibri"/>
                <a:cs typeface="Calibri"/>
              </a:rPr>
              <a:t> </a:t>
            </a:r>
            <a:r>
              <a:rPr dirty="0" sz="1100" spc="-5">
                <a:latin typeface="Calibri"/>
                <a:cs typeface="Calibri"/>
              </a:rPr>
              <a:t>Canadian</a:t>
            </a:r>
            <a:r>
              <a:rPr dirty="0" sz="1100" spc="165">
                <a:latin typeface="Calibri"/>
                <a:cs typeface="Calibri"/>
              </a:rPr>
              <a:t> </a:t>
            </a:r>
            <a:r>
              <a:rPr dirty="0" sz="1100" spc="-5">
                <a:latin typeface="Calibri"/>
                <a:cs typeface="Calibri"/>
              </a:rPr>
              <a:t>context,</a:t>
            </a:r>
            <a:r>
              <a:rPr dirty="0" sz="1100" spc="165">
                <a:latin typeface="Calibri"/>
                <a:cs typeface="Calibri"/>
              </a:rPr>
              <a:t> </a:t>
            </a:r>
            <a:r>
              <a:rPr dirty="0" sz="1100" spc="-5">
                <a:latin typeface="Calibri"/>
                <a:cs typeface="Calibri"/>
              </a:rPr>
              <a:t>as</a:t>
            </a:r>
            <a:r>
              <a:rPr dirty="0" sz="1100" spc="160">
                <a:latin typeface="Calibri"/>
                <a:cs typeface="Calibri"/>
              </a:rPr>
              <a:t> </a:t>
            </a:r>
            <a:r>
              <a:rPr dirty="0" sz="1100" spc="-5">
                <a:latin typeface="Calibri"/>
                <a:cs typeface="Calibri"/>
              </a:rPr>
              <a:t>similar</a:t>
            </a:r>
            <a:r>
              <a:rPr dirty="0" sz="1100" spc="170">
                <a:latin typeface="Calibri"/>
                <a:cs typeface="Calibri"/>
              </a:rPr>
              <a:t> </a:t>
            </a:r>
            <a:r>
              <a:rPr dirty="0" sz="1100" spc="-5">
                <a:latin typeface="Calibri"/>
                <a:cs typeface="Calibri"/>
              </a:rPr>
              <a:t>conclusions</a:t>
            </a:r>
            <a:r>
              <a:rPr dirty="0" sz="1100" spc="160">
                <a:latin typeface="Calibri"/>
                <a:cs typeface="Calibri"/>
              </a:rPr>
              <a:t> </a:t>
            </a:r>
            <a:r>
              <a:rPr dirty="0" sz="1100" spc="-5">
                <a:latin typeface="Calibri"/>
                <a:cs typeface="Calibri"/>
              </a:rPr>
              <a:t>have</a:t>
            </a:r>
            <a:r>
              <a:rPr dirty="0" sz="1100" spc="165">
                <a:latin typeface="Calibri"/>
                <a:cs typeface="Calibri"/>
              </a:rPr>
              <a:t> </a:t>
            </a:r>
            <a:r>
              <a:rPr dirty="0" sz="1100" spc="-5">
                <a:latin typeface="Calibri"/>
                <a:cs typeface="Calibri"/>
              </a:rPr>
              <a:t>been</a:t>
            </a:r>
            <a:r>
              <a:rPr dirty="0" sz="1100" spc="165">
                <a:latin typeface="Calibri"/>
                <a:cs typeface="Calibri"/>
              </a:rPr>
              <a:t> </a:t>
            </a:r>
            <a:r>
              <a:rPr dirty="0" sz="1100" spc="-5">
                <a:latin typeface="Calibri"/>
                <a:cs typeface="Calibri"/>
              </a:rPr>
              <a:t>made</a:t>
            </a:r>
            <a:r>
              <a:rPr dirty="0" sz="1100" spc="170">
                <a:latin typeface="Calibri"/>
                <a:cs typeface="Calibri"/>
              </a:rPr>
              <a:t> </a:t>
            </a:r>
            <a:r>
              <a:rPr dirty="0" sz="1100" spc="-5">
                <a:latin typeface="Calibri"/>
                <a:cs typeface="Calibri"/>
              </a:rPr>
              <a:t>in</a:t>
            </a:r>
            <a:endParaRPr sz="1100">
              <a:latin typeface="Calibri"/>
              <a:cs typeface="Calibri"/>
            </a:endParaRPr>
          </a:p>
          <a:p>
            <a:pPr algn="just" marL="12700" marR="6985" indent="-635">
              <a:lnSpc>
                <a:spcPct val="152700"/>
              </a:lnSpc>
            </a:pPr>
            <a:r>
              <a:rPr dirty="0" sz="1100" spc="-5">
                <a:latin typeface="Calibri"/>
                <a:cs typeface="Calibri"/>
              </a:rPr>
              <a:t>studies </a:t>
            </a:r>
            <a:r>
              <a:rPr dirty="0" sz="1100">
                <a:latin typeface="Calibri"/>
                <a:cs typeface="Calibri"/>
              </a:rPr>
              <a:t>in </a:t>
            </a:r>
            <a:r>
              <a:rPr dirty="0" sz="1100" spc="-5">
                <a:latin typeface="Calibri"/>
                <a:cs typeface="Calibri"/>
              </a:rPr>
              <a:t>the United States (Johnson, 2014), in the United Kingdom (Mycock &amp; Tonge, 2009, 2011) and </a:t>
            </a:r>
            <a:r>
              <a:rPr dirty="0" sz="1100" spc="-10">
                <a:latin typeface="Calibri"/>
                <a:cs typeface="Calibri"/>
              </a:rPr>
              <a:t>in  </a:t>
            </a:r>
            <a:r>
              <a:rPr dirty="0" sz="1100" spc="-5">
                <a:latin typeface="Calibri"/>
                <a:cs typeface="Calibri"/>
              </a:rPr>
              <a:t>New</a:t>
            </a:r>
            <a:r>
              <a:rPr dirty="0" sz="1100" spc="85">
                <a:latin typeface="Calibri"/>
                <a:cs typeface="Calibri"/>
              </a:rPr>
              <a:t> </a:t>
            </a:r>
            <a:r>
              <a:rPr dirty="0" sz="1100" spc="-5">
                <a:latin typeface="Calibri"/>
                <a:cs typeface="Calibri"/>
              </a:rPr>
              <a:t>Zealand</a:t>
            </a:r>
            <a:r>
              <a:rPr dirty="0" sz="1100" spc="90">
                <a:latin typeface="Calibri"/>
                <a:cs typeface="Calibri"/>
              </a:rPr>
              <a:t> </a:t>
            </a:r>
            <a:r>
              <a:rPr dirty="0" sz="1100" spc="-5">
                <a:latin typeface="Calibri"/>
                <a:cs typeface="Calibri"/>
              </a:rPr>
              <a:t>(Wood,</a:t>
            </a:r>
            <a:r>
              <a:rPr dirty="0" sz="1100" spc="95">
                <a:latin typeface="Calibri"/>
                <a:cs typeface="Calibri"/>
              </a:rPr>
              <a:t> </a:t>
            </a:r>
            <a:r>
              <a:rPr dirty="0" sz="1100" spc="-5">
                <a:latin typeface="Calibri"/>
                <a:cs typeface="Calibri"/>
              </a:rPr>
              <a:t>2010).</a:t>
            </a:r>
            <a:r>
              <a:rPr dirty="0" sz="1100" spc="90">
                <a:latin typeface="Calibri"/>
                <a:cs typeface="Calibri"/>
              </a:rPr>
              <a:t> </a:t>
            </a:r>
            <a:r>
              <a:rPr dirty="0" sz="1100" spc="-5">
                <a:latin typeface="Calibri"/>
                <a:cs typeface="Calibri"/>
              </a:rPr>
              <a:t>Two</a:t>
            </a:r>
            <a:r>
              <a:rPr dirty="0" sz="1100" spc="95">
                <a:latin typeface="Calibri"/>
                <a:cs typeface="Calibri"/>
              </a:rPr>
              <a:t> </a:t>
            </a:r>
            <a:r>
              <a:rPr dirty="0" sz="1100" spc="-5">
                <a:latin typeface="Calibri"/>
                <a:cs typeface="Calibri"/>
              </a:rPr>
              <a:t>main</a:t>
            </a:r>
            <a:r>
              <a:rPr dirty="0" sz="1100" spc="95">
                <a:latin typeface="Calibri"/>
                <a:cs typeface="Calibri"/>
              </a:rPr>
              <a:t> </a:t>
            </a:r>
            <a:r>
              <a:rPr dirty="0" sz="1100" spc="-5">
                <a:latin typeface="Calibri"/>
                <a:cs typeface="Calibri"/>
              </a:rPr>
              <a:t>theories</a:t>
            </a:r>
            <a:r>
              <a:rPr dirty="0" sz="1100" spc="85">
                <a:latin typeface="Calibri"/>
                <a:cs typeface="Calibri"/>
              </a:rPr>
              <a:t> </a:t>
            </a:r>
            <a:r>
              <a:rPr dirty="0" sz="1100" spc="-5">
                <a:latin typeface="Calibri"/>
                <a:cs typeface="Calibri"/>
              </a:rPr>
              <a:t>in</a:t>
            </a:r>
            <a:r>
              <a:rPr dirty="0" sz="1100" spc="95">
                <a:latin typeface="Calibri"/>
                <a:cs typeface="Calibri"/>
              </a:rPr>
              <a:t> </a:t>
            </a:r>
            <a:r>
              <a:rPr dirty="0" sz="1100" spc="-5">
                <a:latin typeface="Calibri"/>
                <a:cs typeface="Calibri"/>
              </a:rPr>
              <a:t>sociology</a:t>
            </a:r>
            <a:r>
              <a:rPr dirty="0" sz="1100" spc="85">
                <a:latin typeface="Calibri"/>
                <a:cs typeface="Calibri"/>
              </a:rPr>
              <a:t> </a:t>
            </a:r>
            <a:r>
              <a:rPr dirty="0" sz="1100" spc="-5">
                <a:latin typeface="Calibri"/>
                <a:cs typeface="Calibri"/>
              </a:rPr>
              <a:t>suggest</a:t>
            </a:r>
            <a:r>
              <a:rPr dirty="0" sz="1100" spc="85">
                <a:latin typeface="Calibri"/>
                <a:cs typeface="Calibri"/>
              </a:rPr>
              <a:t> </a:t>
            </a:r>
            <a:r>
              <a:rPr dirty="0" sz="1100" spc="-5">
                <a:latin typeface="Calibri"/>
                <a:cs typeface="Calibri"/>
              </a:rPr>
              <a:t>reasons</a:t>
            </a:r>
            <a:r>
              <a:rPr dirty="0" sz="1100" spc="90">
                <a:latin typeface="Calibri"/>
                <a:cs typeface="Calibri"/>
              </a:rPr>
              <a:t> </a:t>
            </a:r>
            <a:r>
              <a:rPr dirty="0" sz="1100">
                <a:latin typeface="Calibri"/>
                <a:cs typeface="Calibri"/>
              </a:rPr>
              <a:t>for</a:t>
            </a:r>
            <a:r>
              <a:rPr dirty="0" sz="1100" spc="85">
                <a:latin typeface="Calibri"/>
                <a:cs typeface="Calibri"/>
              </a:rPr>
              <a:t> </a:t>
            </a:r>
            <a:r>
              <a:rPr dirty="0" sz="1100" spc="-5">
                <a:latin typeface="Calibri"/>
                <a:cs typeface="Calibri"/>
              </a:rPr>
              <a:t>the</a:t>
            </a:r>
            <a:r>
              <a:rPr dirty="0" sz="1100" spc="95">
                <a:latin typeface="Calibri"/>
                <a:cs typeface="Calibri"/>
              </a:rPr>
              <a:t> </a:t>
            </a:r>
            <a:r>
              <a:rPr dirty="0" sz="1100" spc="-5">
                <a:latin typeface="Calibri"/>
                <a:cs typeface="Calibri"/>
              </a:rPr>
              <a:t>decline</a:t>
            </a:r>
            <a:r>
              <a:rPr dirty="0" sz="1100" spc="85">
                <a:latin typeface="Calibri"/>
                <a:cs typeface="Calibri"/>
              </a:rPr>
              <a:t> </a:t>
            </a:r>
            <a:r>
              <a:rPr dirty="0" sz="1100" spc="-5">
                <a:latin typeface="Calibri"/>
                <a:cs typeface="Calibri"/>
              </a:rPr>
              <a:t>in</a:t>
            </a:r>
            <a:r>
              <a:rPr dirty="0" sz="1100" spc="90">
                <a:latin typeface="Calibri"/>
                <a:cs typeface="Calibri"/>
              </a:rPr>
              <a:t> </a:t>
            </a:r>
            <a:r>
              <a:rPr dirty="0" sz="1100" spc="-5">
                <a:latin typeface="Calibri"/>
                <a:cs typeface="Calibri"/>
              </a:rPr>
              <a:t>political</a:t>
            </a:r>
            <a:endParaRPr sz="1100">
              <a:latin typeface="Calibri"/>
              <a:cs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07375" y="5381726"/>
            <a:ext cx="4694555" cy="1717039"/>
          </a:xfrm>
          <a:custGeom>
            <a:avLst/>
            <a:gdLst/>
            <a:ahLst/>
            <a:cxnLst/>
            <a:rect l="l" t="t" r="r" b="b"/>
            <a:pathLst>
              <a:path w="4694555" h="1717040">
                <a:moveTo>
                  <a:pt x="0" y="0"/>
                </a:moveTo>
                <a:lnTo>
                  <a:pt x="4694199" y="0"/>
                </a:lnTo>
                <a:lnTo>
                  <a:pt x="4694199" y="1716646"/>
                </a:lnTo>
                <a:lnTo>
                  <a:pt x="0" y="1716646"/>
                </a:lnTo>
                <a:lnTo>
                  <a:pt x="0" y="0"/>
                </a:lnTo>
                <a:close/>
              </a:path>
            </a:pathLst>
          </a:custGeom>
          <a:ln w="9524">
            <a:solidFill>
              <a:srgbClr val="000000"/>
            </a:solidFill>
          </a:ln>
        </p:spPr>
        <p:txBody>
          <a:bodyPr wrap="square" lIns="0" tIns="0" rIns="0" bIns="0" rtlCol="0"/>
          <a:lstStyle/>
          <a:p/>
        </p:txBody>
      </p:sp>
      <p:sp>
        <p:nvSpPr>
          <p:cNvPr id="3" name="object 3"/>
          <p:cNvSpPr/>
          <p:nvPr/>
        </p:nvSpPr>
        <p:spPr>
          <a:xfrm>
            <a:off x="1774698" y="6112764"/>
            <a:ext cx="224154" cy="986155"/>
          </a:xfrm>
          <a:custGeom>
            <a:avLst/>
            <a:gdLst/>
            <a:ahLst/>
            <a:cxnLst/>
            <a:rect l="l" t="t" r="r" b="b"/>
            <a:pathLst>
              <a:path w="224155" h="986154">
                <a:moveTo>
                  <a:pt x="224027" y="0"/>
                </a:moveTo>
                <a:lnTo>
                  <a:pt x="0" y="0"/>
                </a:lnTo>
                <a:lnTo>
                  <a:pt x="0" y="985608"/>
                </a:lnTo>
                <a:lnTo>
                  <a:pt x="224027" y="985608"/>
                </a:lnTo>
                <a:lnTo>
                  <a:pt x="224027" y="0"/>
                </a:lnTo>
                <a:close/>
              </a:path>
            </a:pathLst>
          </a:custGeom>
          <a:solidFill>
            <a:srgbClr val="1F4E79"/>
          </a:solidFill>
        </p:spPr>
        <p:txBody>
          <a:bodyPr wrap="square" lIns="0" tIns="0" rIns="0" bIns="0" rtlCol="0"/>
          <a:lstStyle/>
          <a:p/>
        </p:txBody>
      </p:sp>
      <p:sp>
        <p:nvSpPr>
          <p:cNvPr id="4" name="object 4"/>
          <p:cNvSpPr/>
          <p:nvPr/>
        </p:nvSpPr>
        <p:spPr>
          <a:xfrm>
            <a:off x="2557272" y="6087617"/>
            <a:ext cx="224154" cy="1010919"/>
          </a:xfrm>
          <a:custGeom>
            <a:avLst/>
            <a:gdLst/>
            <a:ahLst/>
            <a:cxnLst/>
            <a:rect l="l" t="t" r="r" b="b"/>
            <a:pathLst>
              <a:path w="224155" h="1010920">
                <a:moveTo>
                  <a:pt x="224027" y="0"/>
                </a:moveTo>
                <a:lnTo>
                  <a:pt x="0" y="0"/>
                </a:lnTo>
                <a:lnTo>
                  <a:pt x="0" y="1010754"/>
                </a:lnTo>
                <a:lnTo>
                  <a:pt x="224027" y="1010754"/>
                </a:lnTo>
                <a:lnTo>
                  <a:pt x="224027" y="0"/>
                </a:lnTo>
                <a:close/>
              </a:path>
            </a:pathLst>
          </a:custGeom>
          <a:solidFill>
            <a:srgbClr val="1F4E79"/>
          </a:solidFill>
        </p:spPr>
        <p:txBody>
          <a:bodyPr wrap="square" lIns="0" tIns="0" rIns="0" bIns="0" rtlCol="0"/>
          <a:lstStyle/>
          <a:p/>
        </p:txBody>
      </p:sp>
      <p:sp>
        <p:nvSpPr>
          <p:cNvPr id="5" name="object 5"/>
          <p:cNvSpPr/>
          <p:nvPr/>
        </p:nvSpPr>
        <p:spPr>
          <a:xfrm>
            <a:off x="3339846" y="6145529"/>
            <a:ext cx="223520" cy="953135"/>
          </a:xfrm>
          <a:custGeom>
            <a:avLst/>
            <a:gdLst/>
            <a:ahLst/>
            <a:cxnLst/>
            <a:rect l="l" t="t" r="r" b="b"/>
            <a:pathLst>
              <a:path w="223520" h="953134">
                <a:moveTo>
                  <a:pt x="223265" y="0"/>
                </a:moveTo>
                <a:lnTo>
                  <a:pt x="0" y="0"/>
                </a:lnTo>
                <a:lnTo>
                  <a:pt x="0" y="952842"/>
                </a:lnTo>
                <a:lnTo>
                  <a:pt x="223265" y="952842"/>
                </a:lnTo>
                <a:lnTo>
                  <a:pt x="223265" y="0"/>
                </a:lnTo>
                <a:close/>
              </a:path>
            </a:pathLst>
          </a:custGeom>
          <a:solidFill>
            <a:srgbClr val="1F4E79"/>
          </a:solidFill>
        </p:spPr>
        <p:txBody>
          <a:bodyPr wrap="square" lIns="0" tIns="0" rIns="0" bIns="0" rtlCol="0"/>
          <a:lstStyle/>
          <a:p/>
        </p:txBody>
      </p:sp>
      <p:sp>
        <p:nvSpPr>
          <p:cNvPr id="6" name="object 6"/>
          <p:cNvSpPr/>
          <p:nvPr/>
        </p:nvSpPr>
        <p:spPr>
          <a:xfrm>
            <a:off x="4122420" y="6139434"/>
            <a:ext cx="223520" cy="959485"/>
          </a:xfrm>
          <a:custGeom>
            <a:avLst/>
            <a:gdLst/>
            <a:ahLst/>
            <a:cxnLst/>
            <a:rect l="l" t="t" r="r" b="b"/>
            <a:pathLst>
              <a:path w="223520" h="959484">
                <a:moveTo>
                  <a:pt x="223265" y="0"/>
                </a:moveTo>
                <a:lnTo>
                  <a:pt x="0" y="0"/>
                </a:lnTo>
                <a:lnTo>
                  <a:pt x="0" y="958938"/>
                </a:lnTo>
                <a:lnTo>
                  <a:pt x="223265" y="958938"/>
                </a:lnTo>
                <a:lnTo>
                  <a:pt x="223265" y="0"/>
                </a:lnTo>
                <a:close/>
              </a:path>
            </a:pathLst>
          </a:custGeom>
          <a:solidFill>
            <a:srgbClr val="1F4E79"/>
          </a:solidFill>
        </p:spPr>
        <p:txBody>
          <a:bodyPr wrap="square" lIns="0" tIns="0" rIns="0" bIns="0" rtlCol="0"/>
          <a:lstStyle/>
          <a:p/>
        </p:txBody>
      </p:sp>
      <p:sp>
        <p:nvSpPr>
          <p:cNvPr id="7" name="object 7"/>
          <p:cNvSpPr/>
          <p:nvPr/>
        </p:nvSpPr>
        <p:spPr>
          <a:xfrm>
            <a:off x="4904232" y="6396228"/>
            <a:ext cx="224154" cy="702310"/>
          </a:xfrm>
          <a:custGeom>
            <a:avLst/>
            <a:gdLst/>
            <a:ahLst/>
            <a:cxnLst/>
            <a:rect l="l" t="t" r="r" b="b"/>
            <a:pathLst>
              <a:path w="224154" h="702309">
                <a:moveTo>
                  <a:pt x="224027" y="0"/>
                </a:moveTo>
                <a:lnTo>
                  <a:pt x="0" y="0"/>
                </a:lnTo>
                <a:lnTo>
                  <a:pt x="0" y="702144"/>
                </a:lnTo>
                <a:lnTo>
                  <a:pt x="224027" y="702144"/>
                </a:lnTo>
                <a:lnTo>
                  <a:pt x="224027" y="0"/>
                </a:lnTo>
                <a:close/>
              </a:path>
            </a:pathLst>
          </a:custGeom>
          <a:solidFill>
            <a:srgbClr val="1F4E79"/>
          </a:solidFill>
        </p:spPr>
        <p:txBody>
          <a:bodyPr wrap="square" lIns="0" tIns="0" rIns="0" bIns="0" rtlCol="0"/>
          <a:lstStyle/>
          <a:p/>
        </p:txBody>
      </p:sp>
      <p:sp>
        <p:nvSpPr>
          <p:cNvPr id="8" name="object 8"/>
          <p:cNvSpPr/>
          <p:nvPr/>
        </p:nvSpPr>
        <p:spPr>
          <a:xfrm>
            <a:off x="5686805" y="6428232"/>
            <a:ext cx="223520" cy="670560"/>
          </a:xfrm>
          <a:custGeom>
            <a:avLst/>
            <a:gdLst/>
            <a:ahLst/>
            <a:cxnLst/>
            <a:rect l="l" t="t" r="r" b="b"/>
            <a:pathLst>
              <a:path w="223520" h="670559">
                <a:moveTo>
                  <a:pt x="223265" y="0"/>
                </a:moveTo>
                <a:lnTo>
                  <a:pt x="0" y="0"/>
                </a:lnTo>
                <a:lnTo>
                  <a:pt x="0" y="670140"/>
                </a:lnTo>
                <a:lnTo>
                  <a:pt x="223265" y="670140"/>
                </a:lnTo>
                <a:lnTo>
                  <a:pt x="223265" y="0"/>
                </a:lnTo>
                <a:close/>
              </a:path>
            </a:pathLst>
          </a:custGeom>
          <a:solidFill>
            <a:srgbClr val="1F4E79"/>
          </a:solidFill>
        </p:spPr>
        <p:txBody>
          <a:bodyPr wrap="square" lIns="0" tIns="0" rIns="0" bIns="0" rtlCol="0"/>
          <a:lstStyle/>
          <a:p/>
        </p:txBody>
      </p:sp>
      <p:sp>
        <p:nvSpPr>
          <p:cNvPr id="9" name="object 9"/>
          <p:cNvSpPr/>
          <p:nvPr/>
        </p:nvSpPr>
        <p:spPr>
          <a:xfrm>
            <a:off x="1774698" y="6112764"/>
            <a:ext cx="224154" cy="986155"/>
          </a:xfrm>
          <a:custGeom>
            <a:avLst/>
            <a:gdLst/>
            <a:ahLst/>
            <a:cxnLst/>
            <a:rect l="l" t="t" r="r" b="b"/>
            <a:pathLst>
              <a:path w="224155" h="986154">
                <a:moveTo>
                  <a:pt x="0" y="0"/>
                </a:moveTo>
                <a:lnTo>
                  <a:pt x="224027" y="0"/>
                </a:lnTo>
                <a:lnTo>
                  <a:pt x="224027" y="985608"/>
                </a:lnTo>
                <a:lnTo>
                  <a:pt x="0" y="985608"/>
                </a:lnTo>
                <a:lnTo>
                  <a:pt x="0" y="0"/>
                </a:lnTo>
                <a:close/>
              </a:path>
            </a:pathLst>
          </a:custGeom>
          <a:ln w="9525">
            <a:solidFill>
              <a:srgbClr val="000000"/>
            </a:solidFill>
          </a:ln>
        </p:spPr>
        <p:txBody>
          <a:bodyPr wrap="square" lIns="0" tIns="0" rIns="0" bIns="0" rtlCol="0"/>
          <a:lstStyle/>
          <a:p/>
        </p:txBody>
      </p:sp>
      <p:sp>
        <p:nvSpPr>
          <p:cNvPr id="10" name="object 10"/>
          <p:cNvSpPr/>
          <p:nvPr/>
        </p:nvSpPr>
        <p:spPr>
          <a:xfrm>
            <a:off x="2557272" y="6087617"/>
            <a:ext cx="224154" cy="1010919"/>
          </a:xfrm>
          <a:custGeom>
            <a:avLst/>
            <a:gdLst/>
            <a:ahLst/>
            <a:cxnLst/>
            <a:rect l="l" t="t" r="r" b="b"/>
            <a:pathLst>
              <a:path w="224155" h="1010920">
                <a:moveTo>
                  <a:pt x="0" y="0"/>
                </a:moveTo>
                <a:lnTo>
                  <a:pt x="224027" y="0"/>
                </a:lnTo>
                <a:lnTo>
                  <a:pt x="224027" y="1010754"/>
                </a:lnTo>
                <a:lnTo>
                  <a:pt x="0" y="1010754"/>
                </a:lnTo>
                <a:lnTo>
                  <a:pt x="0" y="0"/>
                </a:lnTo>
                <a:close/>
              </a:path>
            </a:pathLst>
          </a:custGeom>
          <a:ln w="9525">
            <a:solidFill>
              <a:srgbClr val="000000"/>
            </a:solidFill>
          </a:ln>
        </p:spPr>
        <p:txBody>
          <a:bodyPr wrap="square" lIns="0" tIns="0" rIns="0" bIns="0" rtlCol="0"/>
          <a:lstStyle/>
          <a:p/>
        </p:txBody>
      </p:sp>
      <p:sp>
        <p:nvSpPr>
          <p:cNvPr id="11" name="object 11"/>
          <p:cNvSpPr/>
          <p:nvPr/>
        </p:nvSpPr>
        <p:spPr>
          <a:xfrm>
            <a:off x="3339846" y="6145529"/>
            <a:ext cx="223520" cy="953135"/>
          </a:xfrm>
          <a:custGeom>
            <a:avLst/>
            <a:gdLst/>
            <a:ahLst/>
            <a:cxnLst/>
            <a:rect l="l" t="t" r="r" b="b"/>
            <a:pathLst>
              <a:path w="223520" h="953134">
                <a:moveTo>
                  <a:pt x="0" y="0"/>
                </a:moveTo>
                <a:lnTo>
                  <a:pt x="223265" y="0"/>
                </a:lnTo>
                <a:lnTo>
                  <a:pt x="223265" y="952842"/>
                </a:lnTo>
                <a:lnTo>
                  <a:pt x="0" y="952842"/>
                </a:lnTo>
                <a:lnTo>
                  <a:pt x="0" y="0"/>
                </a:lnTo>
                <a:close/>
              </a:path>
            </a:pathLst>
          </a:custGeom>
          <a:ln w="9525">
            <a:solidFill>
              <a:srgbClr val="000000"/>
            </a:solidFill>
          </a:ln>
        </p:spPr>
        <p:txBody>
          <a:bodyPr wrap="square" lIns="0" tIns="0" rIns="0" bIns="0" rtlCol="0"/>
          <a:lstStyle/>
          <a:p/>
        </p:txBody>
      </p:sp>
      <p:sp>
        <p:nvSpPr>
          <p:cNvPr id="12" name="object 12"/>
          <p:cNvSpPr/>
          <p:nvPr/>
        </p:nvSpPr>
        <p:spPr>
          <a:xfrm>
            <a:off x="4122420" y="6139434"/>
            <a:ext cx="223520" cy="959485"/>
          </a:xfrm>
          <a:custGeom>
            <a:avLst/>
            <a:gdLst/>
            <a:ahLst/>
            <a:cxnLst/>
            <a:rect l="l" t="t" r="r" b="b"/>
            <a:pathLst>
              <a:path w="223520" h="959484">
                <a:moveTo>
                  <a:pt x="0" y="0"/>
                </a:moveTo>
                <a:lnTo>
                  <a:pt x="223265" y="0"/>
                </a:lnTo>
                <a:lnTo>
                  <a:pt x="223265" y="958938"/>
                </a:lnTo>
                <a:lnTo>
                  <a:pt x="0" y="958938"/>
                </a:lnTo>
                <a:lnTo>
                  <a:pt x="0" y="0"/>
                </a:lnTo>
                <a:close/>
              </a:path>
            </a:pathLst>
          </a:custGeom>
          <a:ln w="9525">
            <a:solidFill>
              <a:srgbClr val="000000"/>
            </a:solidFill>
          </a:ln>
        </p:spPr>
        <p:txBody>
          <a:bodyPr wrap="square" lIns="0" tIns="0" rIns="0" bIns="0" rtlCol="0"/>
          <a:lstStyle/>
          <a:p/>
        </p:txBody>
      </p:sp>
      <p:sp>
        <p:nvSpPr>
          <p:cNvPr id="13" name="object 13"/>
          <p:cNvSpPr/>
          <p:nvPr/>
        </p:nvSpPr>
        <p:spPr>
          <a:xfrm>
            <a:off x="4904232" y="6396228"/>
            <a:ext cx="224154" cy="702310"/>
          </a:xfrm>
          <a:custGeom>
            <a:avLst/>
            <a:gdLst/>
            <a:ahLst/>
            <a:cxnLst/>
            <a:rect l="l" t="t" r="r" b="b"/>
            <a:pathLst>
              <a:path w="224154" h="702309">
                <a:moveTo>
                  <a:pt x="0" y="0"/>
                </a:moveTo>
                <a:lnTo>
                  <a:pt x="224027" y="0"/>
                </a:lnTo>
                <a:lnTo>
                  <a:pt x="224027" y="702144"/>
                </a:lnTo>
                <a:lnTo>
                  <a:pt x="0" y="702144"/>
                </a:lnTo>
                <a:lnTo>
                  <a:pt x="0" y="0"/>
                </a:lnTo>
                <a:close/>
              </a:path>
            </a:pathLst>
          </a:custGeom>
          <a:ln w="9524">
            <a:solidFill>
              <a:srgbClr val="000000"/>
            </a:solidFill>
          </a:ln>
        </p:spPr>
        <p:txBody>
          <a:bodyPr wrap="square" lIns="0" tIns="0" rIns="0" bIns="0" rtlCol="0"/>
          <a:lstStyle/>
          <a:p/>
        </p:txBody>
      </p:sp>
      <p:sp>
        <p:nvSpPr>
          <p:cNvPr id="14" name="object 14"/>
          <p:cNvSpPr/>
          <p:nvPr/>
        </p:nvSpPr>
        <p:spPr>
          <a:xfrm>
            <a:off x="5686805" y="6428232"/>
            <a:ext cx="223520" cy="670560"/>
          </a:xfrm>
          <a:custGeom>
            <a:avLst/>
            <a:gdLst/>
            <a:ahLst/>
            <a:cxnLst/>
            <a:rect l="l" t="t" r="r" b="b"/>
            <a:pathLst>
              <a:path w="223520" h="670559">
                <a:moveTo>
                  <a:pt x="0" y="0"/>
                </a:moveTo>
                <a:lnTo>
                  <a:pt x="223265" y="0"/>
                </a:lnTo>
                <a:lnTo>
                  <a:pt x="223265" y="670140"/>
                </a:lnTo>
                <a:lnTo>
                  <a:pt x="0" y="670140"/>
                </a:lnTo>
                <a:lnTo>
                  <a:pt x="0" y="0"/>
                </a:lnTo>
                <a:close/>
              </a:path>
            </a:pathLst>
          </a:custGeom>
          <a:ln w="9525">
            <a:solidFill>
              <a:srgbClr val="000000"/>
            </a:solidFill>
          </a:ln>
        </p:spPr>
        <p:txBody>
          <a:bodyPr wrap="square" lIns="0" tIns="0" rIns="0" bIns="0" rtlCol="0"/>
          <a:lstStyle/>
          <a:p/>
        </p:txBody>
      </p:sp>
      <p:sp>
        <p:nvSpPr>
          <p:cNvPr id="15" name="object 15"/>
          <p:cNvSpPr/>
          <p:nvPr/>
        </p:nvSpPr>
        <p:spPr>
          <a:xfrm>
            <a:off x="1998726" y="5702808"/>
            <a:ext cx="223520" cy="1395730"/>
          </a:xfrm>
          <a:custGeom>
            <a:avLst/>
            <a:gdLst/>
            <a:ahLst/>
            <a:cxnLst/>
            <a:rect l="l" t="t" r="r" b="b"/>
            <a:pathLst>
              <a:path w="223519" h="1395729">
                <a:moveTo>
                  <a:pt x="223265" y="0"/>
                </a:moveTo>
                <a:lnTo>
                  <a:pt x="0" y="0"/>
                </a:lnTo>
                <a:lnTo>
                  <a:pt x="0" y="1395564"/>
                </a:lnTo>
                <a:lnTo>
                  <a:pt x="223265" y="1395564"/>
                </a:lnTo>
                <a:lnTo>
                  <a:pt x="223265" y="0"/>
                </a:lnTo>
                <a:close/>
              </a:path>
            </a:pathLst>
          </a:custGeom>
          <a:solidFill>
            <a:srgbClr val="D0CECE"/>
          </a:solidFill>
        </p:spPr>
        <p:txBody>
          <a:bodyPr wrap="square" lIns="0" tIns="0" rIns="0" bIns="0" rtlCol="0"/>
          <a:lstStyle/>
          <a:p/>
        </p:txBody>
      </p:sp>
      <p:sp>
        <p:nvSpPr>
          <p:cNvPr id="16" name="object 16"/>
          <p:cNvSpPr/>
          <p:nvPr/>
        </p:nvSpPr>
        <p:spPr>
          <a:xfrm>
            <a:off x="2781300" y="5676900"/>
            <a:ext cx="223520" cy="1421765"/>
          </a:xfrm>
          <a:custGeom>
            <a:avLst/>
            <a:gdLst/>
            <a:ahLst/>
            <a:cxnLst/>
            <a:rect l="l" t="t" r="r" b="b"/>
            <a:pathLst>
              <a:path w="223519" h="1421765">
                <a:moveTo>
                  <a:pt x="223265" y="0"/>
                </a:moveTo>
                <a:lnTo>
                  <a:pt x="0" y="0"/>
                </a:lnTo>
                <a:lnTo>
                  <a:pt x="0" y="1421472"/>
                </a:lnTo>
                <a:lnTo>
                  <a:pt x="223265" y="1421472"/>
                </a:lnTo>
                <a:lnTo>
                  <a:pt x="223265" y="0"/>
                </a:lnTo>
                <a:close/>
              </a:path>
            </a:pathLst>
          </a:custGeom>
          <a:solidFill>
            <a:srgbClr val="D0CECE"/>
          </a:solidFill>
        </p:spPr>
        <p:txBody>
          <a:bodyPr wrap="square" lIns="0" tIns="0" rIns="0" bIns="0" rtlCol="0"/>
          <a:lstStyle/>
          <a:p/>
        </p:txBody>
      </p:sp>
      <p:sp>
        <p:nvSpPr>
          <p:cNvPr id="17" name="object 17"/>
          <p:cNvSpPr/>
          <p:nvPr/>
        </p:nvSpPr>
        <p:spPr>
          <a:xfrm>
            <a:off x="3563111" y="5700521"/>
            <a:ext cx="224154" cy="1398270"/>
          </a:xfrm>
          <a:custGeom>
            <a:avLst/>
            <a:gdLst/>
            <a:ahLst/>
            <a:cxnLst/>
            <a:rect l="l" t="t" r="r" b="b"/>
            <a:pathLst>
              <a:path w="224154" h="1398270">
                <a:moveTo>
                  <a:pt x="224027" y="0"/>
                </a:moveTo>
                <a:lnTo>
                  <a:pt x="0" y="0"/>
                </a:lnTo>
                <a:lnTo>
                  <a:pt x="0" y="1397850"/>
                </a:lnTo>
                <a:lnTo>
                  <a:pt x="224027" y="1397850"/>
                </a:lnTo>
                <a:lnTo>
                  <a:pt x="224027" y="0"/>
                </a:lnTo>
                <a:close/>
              </a:path>
            </a:pathLst>
          </a:custGeom>
          <a:solidFill>
            <a:srgbClr val="D0CECE"/>
          </a:solidFill>
        </p:spPr>
        <p:txBody>
          <a:bodyPr wrap="square" lIns="0" tIns="0" rIns="0" bIns="0" rtlCol="0"/>
          <a:lstStyle/>
          <a:p/>
        </p:txBody>
      </p:sp>
      <p:sp>
        <p:nvSpPr>
          <p:cNvPr id="18" name="object 18"/>
          <p:cNvSpPr/>
          <p:nvPr/>
        </p:nvSpPr>
        <p:spPr>
          <a:xfrm>
            <a:off x="4345685" y="5700521"/>
            <a:ext cx="223520" cy="1398270"/>
          </a:xfrm>
          <a:custGeom>
            <a:avLst/>
            <a:gdLst/>
            <a:ahLst/>
            <a:cxnLst/>
            <a:rect l="l" t="t" r="r" b="b"/>
            <a:pathLst>
              <a:path w="223520" h="1398270">
                <a:moveTo>
                  <a:pt x="223265" y="0"/>
                </a:moveTo>
                <a:lnTo>
                  <a:pt x="0" y="0"/>
                </a:lnTo>
                <a:lnTo>
                  <a:pt x="0" y="1397850"/>
                </a:lnTo>
                <a:lnTo>
                  <a:pt x="223265" y="1397850"/>
                </a:lnTo>
                <a:lnTo>
                  <a:pt x="223265" y="0"/>
                </a:lnTo>
                <a:close/>
              </a:path>
            </a:pathLst>
          </a:custGeom>
          <a:solidFill>
            <a:srgbClr val="D0CECE"/>
          </a:solidFill>
        </p:spPr>
        <p:txBody>
          <a:bodyPr wrap="square" lIns="0" tIns="0" rIns="0" bIns="0" rtlCol="0"/>
          <a:lstStyle/>
          <a:p/>
        </p:txBody>
      </p:sp>
      <p:sp>
        <p:nvSpPr>
          <p:cNvPr id="19" name="object 19"/>
          <p:cNvSpPr/>
          <p:nvPr/>
        </p:nvSpPr>
        <p:spPr>
          <a:xfrm>
            <a:off x="5128259" y="5926835"/>
            <a:ext cx="223520" cy="1171575"/>
          </a:xfrm>
          <a:custGeom>
            <a:avLst/>
            <a:gdLst/>
            <a:ahLst/>
            <a:cxnLst/>
            <a:rect l="l" t="t" r="r" b="b"/>
            <a:pathLst>
              <a:path w="223520" h="1171575">
                <a:moveTo>
                  <a:pt x="223265" y="0"/>
                </a:moveTo>
                <a:lnTo>
                  <a:pt x="0" y="0"/>
                </a:lnTo>
                <a:lnTo>
                  <a:pt x="0" y="1171536"/>
                </a:lnTo>
                <a:lnTo>
                  <a:pt x="223265" y="1171536"/>
                </a:lnTo>
                <a:lnTo>
                  <a:pt x="223265" y="0"/>
                </a:lnTo>
                <a:close/>
              </a:path>
            </a:pathLst>
          </a:custGeom>
          <a:solidFill>
            <a:srgbClr val="D0CECE"/>
          </a:solidFill>
        </p:spPr>
        <p:txBody>
          <a:bodyPr wrap="square" lIns="0" tIns="0" rIns="0" bIns="0" rtlCol="0"/>
          <a:lstStyle/>
          <a:p/>
        </p:txBody>
      </p:sp>
      <p:sp>
        <p:nvSpPr>
          <p:cNvPr id="20" name="object 20"/>
          <p:cNvSpPr/>
          <p:nvPr/>
        </p:nvSpPr>
        <p:spPr>
          <a:xfrm>
            <a:off x="5910071" y="5934455"/>
            <a:ext cx="224154" cy="1163955"/>
          </a:xfrm>
          <a:custGeom>
            <a:avLst/>
            <a:gdLst/>
            <a:ahLst/>
            <a:cxnLst/>
            <a:rect l="l" t="t" r="r" b="b"/>
            <a:pathLst>
              <a:path w="224154" h="1163954">
                <a:moveTo>
                  <a:pt x="224027" y="0"/>
                </a:moveTo>
                <a:lnTo>
                  <a:pt x="0" y="0"/>
                </a:lnTo>
                <a:lnTo>
                  <a:pt x="0" y="1163916"/>
                </a:lnTo>
                <a:lnTo>
                  <a:pt x="224027" y="1163916"/>
                </a:lnTo>
                <a:lnTo>
                  <a:pt x="224027" y="0"/>
                </a:lnTo>
                <a:close/>
              </a:path>
            </a:pathLst>
          </a:custGeom>
          <a:solidFill>
            <a:srgbClr val="D0CECE"/>
          </a:solidFill>
        </p:spPr>
        <p:txBody>
          <a:bodyPr wrap="square" lIns="0" tIns="0" rIns="0" bIns="0" rtlCol="0"/>
          <a:lstStyle/>
          <a:p/>
        </p:txBody>
      </p:sp>
      <p:sp>
        <p:nvSpPr>
          <p:cNvPr id="21" name="object 21"/>
          <p:cNvSpPr/>
          <p:nvPr/>
        </p:nvSpPr>
        <p:spPr>
          <a:xfrm>
            <a:off x="1998726" y="5702808"/>
            <a:ext cx="223520" cy="1395730"/>
          </a:xfrm>
          <a:custGeom>
            <a:avLst/>
            <a:gdLst/>
            <a:ahLst/>
            <a:cxnLst/>
            <a:rect l="l" t="t" r="r" b="b"/>
            <a:pathLst>
              <a:path w="223519" h="1395729">
                <a:moveTo>
                  <a:pt x="0" y="0"/>
                </a:moveTo>
                <a:lnTo>
                  <a:pt x="223265" y="0"/>
                </a:lnTo>
                <a:lnTo>
                  <a:pt x="223265" y="1395564"/>
                </a:lnTo>
                <a:lnTo>
                  <a:pt x="0" y="1395564"/>
                </a:lnTo>
                <a:lnTo>
                  <a:pt x="0" y="0"/>
                </a:lnTo>
                <a:close/>
              </a:path>
            </a:pathLst>
          </a:custGeom>
          <a:ln w="9525">
            <a:solidFill>
              <a:srgbClr val="000000"/>
            </a:solidFill>
          </a:ln>
        </p:spPr>
        <p:txBody>
          <a:bodyPr wrap="square" lIns="0" tIns="0" rIns="0" bIns="0" rtlCol="0"/>
          <a:lstStyle/>
          <a:p/>
        </p:txBody>
      </p:sp>
      <p:sp>
        <p:nvSpPr>
          <p:cNvPr id="22" name="object 22"/>
          <p:cNvSpPr/>
          <p:nvPr/>
        </p:nvSpPr>
        <p:spPr>
          <a:xfrm>
            <a:off x="2781300" y="5676900"/>
            <a:ext cx="223520" cy="1421765"/>
          </a:xfrm>
          <a:custGeom>
            <a:avLst/>
            <a:gdLst/>
            <a:ahLst/>
            <a:cxnLst/>
            <a:rect l="l" t="t" r="r" b="b"/>
            <a:pathLst>
              <a:path w="223519" h="1421765">
                <a:moveTo>
                  <a:pt x="0" y="0"/>
                </a:moveTo>
                <a:lnTo>
                  <a:pt x="223265" y="0"/>
                </a:lnTo>
                <a:lnTo>
                  <a:pt x="223265" y="1421472"/>
                </a:lnTo>
                <a:lnTo>
                  <a:pt x="0" y="1421472"/>
                </a:lnTo>
                <a:lnTo>
                  <a:pt x="0" y="0"/>
                </a:lnTo>
                <a:close/>
              </a:path>
            </a:pathLst>
          </a:custGeom>
          <a:ln w="9525">
            <a:solidFill>
              <a:srgbClr val="000000"/>
            </a:solidFill>
          </a:ln>
        </p:spPr>
        <p:txBody>
          <a:bodyPr wrap="square" lIns="0" tIns="0" rIns="0" bIns="0" rtlCol="0"/>
          <a:lstStyle/>
          <a:p/>
        </p:txBody>
      </p:sp>
      <p:sp>
        <p:nvSpPr>
          <p:cNvPr id="23" name="object 23"/>
          <p:cNvSpPr/>
          <p:nvPr/>
        </p:nvSpPr>
        <p:spPr>
          <a:xfrm>
            <a:off x="3563111" y="5700521"/>
            <a:ext cx="224154" cy="1398270"/>
          </a:xfrm>
          <a:custGeom>
            <a:avLst/>
            <a:gdLst/>
            <a:ahLst/>
            <a:cxnLst/>
            <a:rect l="l" t="t" r="r" b="b"/>
            <a:pathLst>
              <a:path w="224154" h="1398270">
                <a:moveTo>
                  <a:pt x="0" y="0"/>
                </a:moveTo>
                <a:lnTo>
                  <a:pt x="224027" y="0"/>
                </a:lnTo>
                <a:lnTo>
                  <a:pt x="224027" y="1397850"/>
                </a:lnTo>
                <a:lnTo>
                  <a:pt x="0" y="1397850"/>
                </a:lnTo>
                <a:lnTo>
                  <a:pt x="0" y="0"/>
                </a:lnTo>
                <a:close/>
              </a:path>
            </a:pathLst>
          </a:custGeom>
          <a:ln w="9525">
            <a:solidFill>
              <a:srgbClr val="000000"/>
            </a:solidFill>
          </a:ln>
        </p:spPr>
        <p:txBody>
          <a:bodyPr wrap="square" lIns="0" tIns="0" rIns="0" bIns="0" rtlCol="0"/>
          <a:lstStyle/>
          <a:p/>
        </p:txBody>
      </p:sp>
      <p:sp>
        <p:nvSpPr>
          <p:cNvPr id="24" name="object 24"/>
          <p:cNvSpPr/>
          <p:nvPr/>
        </p:nvSpPr>
        <p:spPr>
          <a:xfrm>
            <a:off x="4345685" y="5700521"/>
            <a:ext cx="223520" cy="1398270"/>
          </a:xfrm>
          <a:custGeom>
            <a:avLst/>
            <a:gdLst/>
            <a:ahLst/>
            <a:cxnLst/>
            <a:rect l="l" t="t" r="r" b="b"/>
            <a:pathLst>
              <a:path w="223520" h="1398270">
                <a:moveTo>
                  <a:pt x="0" y="0"/>
                </a:moveTo>
                <a:lnTo>
                  <a:pt x="223265" y="0"/>
                </a:lnTo>
                <a:lnTo>
                  <a:pt x="223265" y="1397850"/>
                </a:lnTo>
                <a:lnTo>
                  <a:pt x="0" y="1397850"/>
                </a:lnTo>
                <a:lnTo>
                  <a:pt x="0" y="0"/>
                </a:lnTo>
                <a:close/>
              </a:path>
            </a:pathLst>
          </a:custGeom>
          <a:ln w="9525">
            <a:solidFill>
              <a:srgbClr val="000000"/>
            </a:solidFill>
          </a:ln>
        </p:spPr>
        <p:txBody>
          <a:bodyPr wrap="square" lIns="0" tIns="0" rIns="0" bIns="0" rtlCol="0"/>
          <a:lstStyle/>
          <a:p/>
        </p:txBody>
      </p:sp>
      <p:sp>
        <p:nvSpPr>
          <p:cNvPr id="25" name="object 25"/>
          <p:cNvSpPr/>
          <p:nvPr/>
        </p:nvSpPr>
        <p:spPr>
          <a:xfrm>
            <a:off x="5128259" y="5926835"/>
            <a:ext cx="223520" cy="1171575"/>
          </a:xfrm>
          <a:custGeom>
            <a:avLst/>
            <a:gdLst/>
            <a:ahLst/>
            <a:cxnLst/>
            <a:rect l="l" t="t" r="r" b="b"/>
            <a:pathLst>
              <a:path w="223520" h="1171575">
                <a:moveTo>
                  <a:pt x="0" y="0"/>
                </a:moveTo>
                <a:lnTo>
                  <a:pt x="223265" y="0"/>
                </a:lnTo>
                <a:lnTo>
                  <a:pt x="223265" y="1171536"/>
                </a:lnTo>
                <a:lnTo>
                  <a:pt x="0" y="1171536"/>
                </a:lnTo>
                <a:lnTo>
                  <a:pt x="0" y="0"/>
                </a:lnTo>
                <a:close/>
              </a:path>
            </a:pathLst>
          </a:custGeom>
          <a:ln w="9525">
            <a:solidFill>
              <a:srgbClr val="000000"/>
            </a:solidFill>
          </a:ln>
        </p:spPr>
        <p:txBody>
          <a:bodyPr wrap="square" lIns="0" tIns="0" rIns="0" bIns="0" rtlCol="0"/>
          <a:lstStyle/>
          <a:p/>
        </p:txBody>
      </p:sp>
      <p:sp>
        <p:nvSpPr>
          <p:cNvPr id="26" name="object 26"/>
          <p:cNvSpPr/>
          <p:nvPr/>
        </p:nvSpPr>
        <p:spPr>
          <a:xfrm>
            <a:off x="5910071" y="5934455"/>
            <a:ext cx="224154" cy="1163955"/>
          </a:xfrm>
          <a:custGeom>
            <a:avLst/>
            <a:gdLst/>
            <a:ahLst/>
            <a:cxnLst/>
            <a:rect l="l" t="t" r="r" b="b"/>
            <a:pathLst>
              <a:path w="224154" h="1163954">
                <a:moveTo>
                  <a:pt x="0" y="0"/>
                </a:moveTo>
                <a:lnTo>
                  <a:pt x="224027" y="0"/>
                </a:lnTo>
                <a:lnTo>
                  <a:pt x="224027" y="1163916"/>
                </a:lnTo>
                <a:lnTo>
                  <a:pt x="0" y="1163916"/>
                </a:lnTo>
                <a:lnTo>
                  <a:pt x="0" y="0"/>
                </a:lnTo>
                <a:close/>
              </a:path>
            </a:pathLst>
          </a:custGeom>
          <a:ln w="9525">
            <a:solidFill>
              <a:srgbClr val="000000"/>
            </a:solidFill>
          </a:ln>
        </p:spPr>
        <p:txBody>
          <a:bodyPr wrap="square" lIns="0" tIns="0" rIns="0" bIns="0" rtlCol="0"/>
          <a:lstStyle/>
          <a:p/>
        </p:txBody>
      </p:sp>
      <p:sp>
        <p:nvSpPr>
          <p:cNvPr id="27" name="object 27"/>
          <p:cNvSpPr/>
          <p:nvPr/>
        </p:nvSpPr>
        <p:spPr>
          <a:xfrm>
            <a:off x="1607372" y="7098375"/>
            <a:ext cx="4694555" cy="0"/>
          </a:xfrm>
          <a:custGeom>
            <a:avLst/>
            <a:gdLst/>
            <a:ahLst/>
            <a:cxnLst/>
            <a:rect l="l" t="t" r="r" b="b"/>
            <a:pathLst>
              <a:path w="4694555" h="0">
                <a:moveTo>
                  <a:pt x="0" y="0"/>
                </a:moveTo>
                <a:lnTo>
                  <a:pt x="4694199" y="0"/>
                </a:lnTo>
              </a:path>
            </a:pathLst>
          </a:custGeom>
          <a:ln w="9525">
            <a:solidFill>
              <a:srgbClr val="000000"/>
            </a:solidFill>
          </a:ln>
        </p:spPr>
        <p:txBody>
          <a:bodyPr wrap="square" lIns="0" tIns="0" rIns="0" bIns="0" rtlCol="0"/>
          <a:lstStyle/>
          <a:p/>
        </p:txBody>
      </p:sp>
      <p:sp>
        <p:nvSpPr>
          <p:cNvPr id="28" name="object 28"/>
          <p:cNvSpPr/>
          <p:nvPr/>
        </p:nvSpPr>
        <p:spPr>
          <a:xfrm>
            <a:off x="1607372" y="7098375"/>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29" name="object 29"/>
          <p:cNvSpPr/>
          <p:nvPr/>
        </p:nvSpPr>
        <p:spPr>
          <a:xfrm>
            <a:off x="3172203" y="7098375"/>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0" name="object 30"/>
          <p:cNvSpPr/>
          <p:nvPr/>
        </p:nvSpPr>
        <p:spPr>
          <a:xfrm>
            <a:off x="4736589" y="7098375"/>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1" name="object 31"/>
          <p:cNvSpPr/>
          <p:nvPr/>
        </p:nvSpPr>
        <p:spPr>
          <a:xfrm>
            <a:off x="6301572" y="7098375"/>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2" name="object 32"/>
          <p:cNvSpPr/>
          <p:nvPr/>
        </p:nvSpPr>
        <p:spPr>
          <a:xfrm>
            <a:off x="1607372" y="7319967"/>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3" name="object 33"/>
          <p:cNvSpPr/>
          <p:nvPr/>
        </p:nvSpPr>
        <p:spPr>
          <a:xfrm>
            <a:off x="3172203" y="7319967"/>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4" name="object 34"/>
          <p:cNvSpPr/>
          <p:nvPr/>
        </p:nvSpPr>
        <p:spPr>
          <a:xfrm>
            <a:off x="4736589" y="7319967"/>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5" name="object 35"/>
          <p:cNvSpPr/>
          <p:nvPr/>
        </p:nvSpPr>
        <p:spPr>
          <a:xfrm>
            <a:off x="6301572" y="7319967"/>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36" name="object 36"/>
          <p:cNvSpPr txBox="1"/>
          <p:nvPr/>
        </p:nvSpPr>
        <p:spPr>
          <a:xfrm>
            <a:off x="1827577" y="6175966"/>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57%</a:t>
            </a:r>
            <a:endParaRPr sz="900">
              <a:latin typeface="Calibri"/>
              <a:cs typeface="Calibri"/>
            </a:endParaRPr>
          </a:p>
        </p:txBody>
      </p:sp>
      <p:sp>
        <p:nvSpPr>
          <p:cNvPr id="37" name="object 37"/>
          <p:cNvSpPr txBox="1"/>
          <p:nvPr/>
        </p:nvSpPr>
        <p:spPr>
          <a:xfrm>
            <a:off x="2609960" y="6151278"/>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59%</a:t>
            </a:r>
            <a:endParaRPr sz="900">
              <a:latin typeface="Calibri"/>
              <a:cs typeface="Calibri"/>
            </a:endParaRPr>
          </a:p>
        </p:txBody>
      </p:sp>
      <p:sp>
        <p:nvSpPr>
          <p:cNvPr id="38" name="object 38"/>
          <p:cNvSpPr txBox="1"/>
          <p:nvPr/>
        </p:nvSpPr>
        <p:spPr>
          <a:xfrm>
            <a:off x="3392344" y="6209456"/>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55%</a:t>
            </a:r>
            <a:endParaRPr sz="900">
              <a:latin typeface="Calibri"/>
              <a:cs typeface="Calibri"/>
            </a:endParaRPr>
          </a:p>
        </p:txBody>
      </p:sp>
      <p:sp>
        <p:nvSpPr>
          <p:cNvPr id="39" name="object 39"/>
          <p:cNvSpPr txBox="1"/>
          <p:nvPr/>
        </p:nvSpPr>
        <p:spPr>
          <a:xfrm>
            <a:off x="4174727" y="6202712"/>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56%</a:t>
            </a:r>
            <a:endParaRPr sz="900">
              <a:latin typeface="Calibri"/>
              <a:cs typeface="Calibri"/>
            </a:endParaRPr>
          </a:p>
        </p:txBody>
      </p:sp>
      <p:sp>
        <p:nvSpPr>
          <p:cNvPr id="40" name="object 40"/>
          <p:cNvSpPr txBox="1"/>
          <p:nvPr/>
        </p:nvSpPr>
        <p:spPr>
          <a:xfrm>
            <a:off x="4957110" y="6459773"/>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41%</a:t>
            </a:r>
            <a:endParaRPr sz="900">
              <a:latin typeface="Calibri"/>
              <a:cs typeface="Calibri"/>
            </a:endParaRPr>
          </a:p>
        </p:txBody>
      </p:sp>
      <p:sp>
        <p:nvSpPr>
          <p:cNvPr id="41" name="object 41"/>
          <p:cNvSpPr txBox="1"/>
          <p:nvPr/>
        </p:nvSpPr>
        <p:spPr>
          <a:xfrm>
            <a:off x="5739494" y="6491434"/>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39%</a:t>
            </a:r>
            <a:endParaRPr sz="900">
              <a:latin typeface="Calibri"/>
              <a:cs typeface="Calibri"/>
            </a:endParaRPr>
          </a:p>
        </p:txBody>
      </p:sp>
      <p:sp>
        <p:nvSpPr>
          <p:cNvPr id="42" name="object 42"/>
          <p:cNvSpPr txBox="1"/>
          <p:nvPr/>
        </p:nvSpPr>
        <p:spPr>
          <a:xfrm>
            <a:off x="2051147" y="5766429"/>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81%</a:t>
            </a:r>
            <a:endParaRPr sz="900">
              <a:latin typeface="Calibri"/>
              <a:cs typeface="Calibri"/>
            </a:endParaRPr>
          </a:p>
        </p:txBody>
      </p:sp>
      <p:sp>
        <p:nvSpPr>
          <p:cNvPr id="43" name="object 43"/>
          <p:cNvSpPr txBox="1"/>
          <p:nvPr/>
        </p:nvSpPr>
        <p:spPr>
          <a:xfrm>
            <a:off x="2833531" y="5740369"/>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83%</a:t>
            </a:r>
            <a:endParaRPr sz="900">
              <a:latin typeface="Calibri"/>
              <a:cs typeface="Calibri"/>
            </a:endParaRPr>
          </a:p>
        </p:txBody>
      </p:sp>
      <p:sp>
        <p:nvSpPr>
          <p:cNvPr id="44" name="object 44"/>
          <p:cNvSpPr txBox="1"/>
          <p:nvPr/>
        </p:nvSpPr>
        <p:spPr>
          <a:xfrm>
            <a:off x="3615914" y="5764372"/>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81%</a:t>
            </a:r>
            <a:endParaRPr sz="900">
              <a:latin typeface="Calibri"/>
              <a:cs typeface="Calibri"/>
            </a:endParaRPr>
          </a:p>
        </p:txBody>
      </p:sp>
      <p:sp>
        <p:nvSpPr>
          <p:cNvPr id="45" name="object 45"/>
          <p:cNvSpPr txBox="1"/>
          <p:nvPr/>
        </p:nvSpPr>
        <p:spPr>
          <a:xfrm>
            <a:off x="4398298" y="5764258"/>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81%</a:t>
            </a:r>
            <a:endParaRPr sz="900">
              <a:latin typeface="Calibri"/>
              <a:cs typeface="Calibri"/>
            </a:endParaRPr>
          </a:p>
        </p:txBody>
      </p:sp>
      <p:sp>
        <p:nvSpPr>
          <p:cNvPr id="46" name="object 46"/>
          <p:cNvSpPr txBox="1"/>
          <p:nvPr/>
        </p:nvSpPr>
        <p:spPr>
          <a:xfrm>
            <a:off x="5180681" y="5990457"/>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68%</a:t>
            </a:r>
            <a:endParaRPr sz="900">
              <a:latin typeface="Calibri"/>
              <a:cs typeface="Calibri"/>
            </a:endParaRPr>
          </a:p>
        </p:txBody>
      </p:sp>
      <p:sp>
        <p:nvSpPr>
          <p:cNvPr id="47" name="object 47"/>
          <p:cNvSpPr txBox="1"/>
          <p:nvPr/>
        </p:nvSpPr>
        <p:spPr>
          <a:xfrm>
            <a:off x="5963065" y="5998116"/>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68%</a:t>
            </a:r>
            <a:endParaRPr sz="900">
              <a:latin typeface="Calibri"/>
              <a:cs typeface="Calibri"/>
            </a:endParaRPr>
          </a:p>
        </p:txBody>
      </p:sp>
      <p:sp>
        <p:nvSpPr>
          <p:cNvPr id="48" name="object 48"/>
          <p:cNvSpPr txBox="1"/>
          <p:nvPr/>
        </p:nvSpPr>
        <p:spPr>
          <a:xfrm>
            <a:off x="901107" y="806103"/>
            <a:ext cx="5970270" cy="6360795"/>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participation of youth: first, an increasingly individualized society, and, next, the perceived loss of social  capital (Wood, 2010). There also exists evidence that the political participation of younger generations </a:t>
            </a:r>
            <a:r>
              <a:rPr dirty="0" sz="1100" spc="-10">
                <a:latin typeface="Calibri"/>
                <a:cs typeface="Calibri"/>
              </a:rPr>
              <a:t>is  </a:t>
            </a:r>
            <a:r>
              <a:rPr dirty="0" sz="1100" spc="-5">
                <a:latin typeface="Calibri"/>
                <a:cs typeface="Calibri"/>
              </a:rPr>
              <a:t>not</a:t>
            </a:r>
            <a:r>
              <a:rPr dirty="0" sz="1100" spc="-30">
                <a:latin typeface="Calibri"/>
                <a:cs typeface="Calibri"/>
              </a:rPr>
              <a:t> </a:t>
            </a:r>
            <a:r>
              <a:rPr dirty="0" sz="1100" spc="-5">
                <a:latin typeface="Calibri"/>
                <a:cs typeface="Calibri"/>
              </a:rPr>
              <a:t>so</a:t>
            </a:r>
            <a:r>
              <a:rPr dirty="0" sz="1100" spc="-15">
                <a:latin typeface="Calibri"/>
                <a:cs typeface="Calibri"/>
              </a:rPr>
              <a:t> </a:t>
            </a:r>
            <a:r>
              <a:rPr dirty="0" sz="1100" spc="-5">
                <a:latin typeface="Calibri"/>
                <a:cs typeface="Calibri"/>
              </a:rPr>
              <a:t>much</a:t>
            </a:r>
            <a:r>
              <a:rPr dirty="0" sz="1100" spc="-20">
                <a:latin typeface="Calibri"/>
                <a:cs typeface="Calibri"/>
              </a:rPr>
              <a:t> </a:t>
            </a:r>
            <a:r>
              <a:rPr dirty="0" sz="1100" spc="-5">
                <a:latin typeface="Calibri"/>
                <a:cs typeface="Calibri"/>
              </a:rPr>
              <a:t>decaying,</a:t>
            </a:r>
            <a:r>
              <a:rPr dirty="0" sz="1100" spc="-25">
                <a:latin typeface="Calibri"/>
                <a:cs typeface="Calibri"/>
              </a:rPr>
              <a:t> </a:t>
            </a:r>
            <a:r>
              <a:rPr dirty="0" sz="1100" spc="-5">
                <a:latin typeface="Calibri"/>
                <a:cs typeface="Calibri"/>
              </a:rPr>
              <a:t>as</a:t>
            </a:r>
            <a:r>
              <a:rPr dirty="0" sz="1100" spc="-25">
                <a:latin typeface="Calibri"/>
                <a:cs typeface="Calibri"/>
              </a:rPr>
              <a:t> </a:t>
            </a:r>
            <a:r>
              <a:rPr dirty="0" sz="1100" spc="-5">
                <a:latin typeface="Calibri"/>
                <a:cs typeface="Calibri"/>
              </a:rPr>
              <a:t>shifting</a:t>
            </a:r>
            <a:r>
              <a:rPr dirty="0" sz="1100" spc="-20">
                <a:latin typeface="Calibri"/>
                <a:cs typeface="Calibri"/>
              </a:rPr>
              <a:t> </a:t>
            </a:r>
            <a:r>
              <a:rPr dirty="0" sz="1100" spc="-5">
                <a:latin typeface="Calibri"/>
                <a:cs typeface="Calibri"/>
              </a:rPr>
              <a:t>away</a:t>
            </a:r>
            <a:r>
              <a:rPr dirty="0" sz="1100" spc="-25">
                <a:latin typeface="Calibri"/>
                <a:cs typeface="Calibri"/>
              </a:rPr>
              <a:t> </a:t>
            </a:r>
            <a:r>
              <a:rPr dirty="0" sz="1100">
                <a:latin typeface="Calibri"/>
                <a:cs typeface="Calibri"/>
              </a:rPr>
              <a:t>from</a:t>
            </a:r>
            <a:r>
              <a:rPr dirty="0" sz="1100" spc="-25">
                <a:latin typeface="Calibri"/>
                <a:cs typeface="Calibri"/>
              </a:rPr>
              <a:t> </a:t>
            </a:r>
            <a:r>
              <a:rPr dirty="0" sz="1100" spc="-5">
                <a:latin typeface="Calibri"/>
                <a:cs typeface="Calibri"/>
              </a:rPr>
              <a:t>traditional</a:t>
            </a:r>
            <a:r>
              <a:rPr dirty="0" sz="1100" spc="-25">
                <a:latin typeface="Calibri"/>
                <a:cs typeface="Calibri"/>
              </a:rPr>
              <a:t> </a:t>
            </a:r>
            <a:r>
              <a:rPr dirty="0" sz="1100" spc="-5">
                <a:latin typeface="Calibri"/>
                <a:cs typeface="Calibri"/>
              </a:rPr>
              <a:t>towards</a:t>
            </a:r>
            <a:r>
              <a:rPr dirty="0" sz="1100" spc="-20">
                <a:latin typeface="Calibri"/>
                <a:cs typeface="Calibri"/>
              </a:rPr>
              <a:t> </a:t>
            </a:r>
            <a:r>
              <a:rPr dirty="0" sz="1100" spc="-5">
                <a:latin typeface="Calibri"/>
                <a:cs typeface="Calibri"/>
              </a:rPr>
              <a:t>new</a:t>
            </a:r>
            <a:r>
              <a:rPr dirty="0" sz="1100" spc="-25">
                <a:latin typeface="Calibri"/>
                <a:cs typeface="Calibri"/>
              </a:rPr>
              <a:t> </a:t>
            </a:r>
            <a:r>
              <a:rPr dirty="0" sz="1100" spc="-5">
                <a:latin typeface="Calibri"/>
                <a:cs typeface="Calibri"/>
              </a:rPr>
              <a:t>forms</a:t>
            </a:r>
            <a:r>
              <a:rPr dirty="0" sz="1100" spc="-20">
                <a:latin typeface="Calibri"/>
                <a:cs typeface="Calibri"/>
              </a:rPr>
              <a:t> </a:t>
            </a:r>
            <a:r>
              <a:rPr dirty="0" sz="1100" spc="-5">
                <a:latin typeface="Calibri"/>
                <a:cs typeface="Calibri"/>
              </a:rPr>
              <a:t>of</a:t>
            </a:r>
            <a:r>
              <a:rPr dirty="0" sz="1100" spc="-25">
                <a:latin typeface="Calibri"/>
                <a:cs typeface="Calibri"/>
              </a:rPr>
              <a:t> </a:t>
            </a:r>
            <a:r>
              <a:rPr dirty="0" sz="1100" spc="-5">
                <a:latin typeface="Calibri"/>
                <a:cs typeface="Calibri"/>
              </a:rPr>
              <a:t>participation</a:t>
            </a:r>
            <a:r>
              <a:rPr dirty="0" sz="1100" spc="-20">
                <a:latin typeface="Calibri"/>
                <a:cs typeface="Calibri"/>
              </a:rPr>
              <a:t> </a:t>
            </a:r>
            <a:r>
              <a:rPr dirty="0" sz="1100" spc="-5">
                <a:latin typeface="Calibri"/>
                <a:cs typeface="Calibri"/>
              </a:rPr>
              <a:t>(Milan,</a:t>
            </a:r>
            <a:r>
              <a:rPr dirty="0" sz="1100" spc="-25">
                <a:latin typeface="Calibri"/>
                <a:cs typeface="Calibri"/>
              </a:rPr>
              <a:t> </a:t>
            </a:r>
            <a:r>
              <a:rPr dirty="0" sz="1100" spc="-5">
                <a:latin typeface="Calibri"/>
                <a:cs typeface="Calibri"/>
              </a:rPr>
              <a:t>2005).  These considerations are presented </a:t>
            </a:r>
            <a:r>
              <a:rPr dirty="0" sz="1100">
                <a:latin typeface="Calibri"/>
                <a:cs typeface="Calibri"/>
              </a:rPr>
              <a:t>and </a:t>
            </a:r>
            <a:r>
              <a:rPr dirty="0" sz="1100" spc="-5">
                <a:latin typeface="Calibri"/>
                <a:cs typeface="Calibri"/>
              </a:rPr>
              <a:t>discussed </a:t>
            </a:r>
            <a:r>
              <a:rPr dirty="0" sz="1100">
                <a:latin typeface="Calibri"/>
                <a:cs typeface="Calibri"/>
              </a:rPr>
              <a:t>in </a:t>
            </a:r>
            <a:r>
              <a:rPr dirty="0" sz="1100" spc="-5">
                <a:latin typeface="Calibri"/>
                <a:cs typeface="Calibri"/>
              </a:rPr>
              <a:t>following</a:t>
            </a:r>
            <a:r>
              <a:rPr dirty="0" sz="1100">
                <a:latin typeface="Calibri"/>
                <a:cs typeface="Calibri"/>
              </a:rPr>
              <a:t> </a:t>
            </a:r>
            <a:r>
              <a:rPr dirty="0" sz="1100" spc="-5">
                <a:latin typeface="Calibri"/>
                <a:cs typeface="Calibri"/>
              </a:rPr>
              <a:t>sections.</a:t>
            </a:r>
            <a:endParaRPr sz="1100">
              <a:latin typeface="Calibri"/>
              <a:cs typeface="Calibri"/>
            </a:endParaRPr>
          </a:p>
          <a:p>
            <a:pPr algn="just" marL="12700" marR="5080" indent="635">
              <a:lnSpc>
                <a:spcPct val="152600"/>
              </a:lnSpc>
              <a:spcBef>
                <a:spcPts val="790"/>
              </a:spcBef>
            </a:pPr>
            <a:r>
              <a:rPr dirty="0" sz="1100" spc="-5">
                <a:latin typeface="Calibri"/>
                <a:cs typeface="Calibri"/>
              </a:rPr>
              <a:t>The traditional conceptualization of political participation primarily considers two activities: voting </a:t>
            </a:r>
            <a:r>
              <a:rPr dirty="0" sz="1100">
                <a:latin typeface="Calibri"/>
                <a:cs typeface="Calibri"/>
              </a:rPr>
              <a:t>in  </a:t>
            </a:r>
            <a:r>
              <a:rPr dirty="0" sz="1100" spc="-5">
                <a:latin typeface="Calibri"/>
                <a:cs typeface="Calibri"/>
              </a:rPr>
              <a:t>elections </a:t>
            </a:r>
            <a:r>
              <a:rPr dirty="0" sz="1100">
                <a:latin typeface="Calibri"/>
                <a:cs typeface="Calibri"/>
              </a:rPr>
              <a:t>and </a:t>
            </a:r>
            <a:r>
              <a:rPr dirty="0" sz="1100" spc="-5">
                <a:latin typeface="Calibri"/>
                <a:cs typeface="Calibri"/>
              </a:rPr>
              <a:t>volunteering for a political party or candidate. These types </a:t>
            </a:r>
            <a:r>
              <a:rPr dirty="0" sz="1100">
                <a:latin typeface="Calibri"/>
                <a:cs typeface="Calibri"/>
              </a:rPr>
              <a:t>of </a:t>
            </a:r>
            <a:r>
              <a:rPr dirty="0" sz="1100" spc="-5">
                <a:latin typeface="Calibri"/>
                <a:cs typeface="Calibri"/>
              </a:rPr>
              <a:t>activities, however, are  significantly</a:t>
            </a:r>
            <a:r>
              <a:rPr dirty="0" sz="1100" spc="-25">
                <a:latin typeface="Calibri"/>
                <a:cs typeface="Calibri"/>
              </a:rPr>
              <a:t> </a:t>
            </a:r>
            <a:r>
              <a:rPr dirty="0" sz="1100" spc="-5">
                <a:latin typeface="Calibri"/>
                <a:cs typeface="Calibri"/>
              </a:rPr>
              <a:t>less</a:t>
            </a:r>
            <a:r>
              <a:rPr dirty="0" sz="1100" spc="-35">
                <a:latin typeface="Calibri"/>
                <a:cs typeface="Calibri"/>
              </a:rPr>
              <a:t> </a:t>
            </a:r>
            <a:r>
              <a:rPr dirty="0" sz="1100" spc="-5">
                <a:latin typeface="Calibri"/>
                <a:cs typeface="Calibri"/>
              </a:rPr>
              <a:t>popular</a:t>
            </a:r>
            <a:r>
              <a:rPr dirty="0" sz="1100" spc="-25">
                <a:latin typeface="Calibri"/>
                <a:cs typeface="Calibri"/>
              </a:rPr>
              <a:t> </a:t>
            </a:r>
            <a:r>
              <a:rPr dirty="0" sz="1100" spc="-5">
                <a:latin typeface="Calibri"/>
                <a:cs typeface="Calibri"/>
              </a:rPr>
              <a:t>among</a:t>
            </a:r>
            <a:r>
              <a:rPr dirty="0" sz="1100" spc="-30">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youth.</a:t>
            </a:r>
            <a:r>
              <a:rPr dirty="0" sz="1100" spc="-25">
                <a:latin typeface="Calibri"/>
                <a:cs typeface="Calibri"/>
              </a:rPr>
              <a:t> </a:t>
            </a:r>
            <a:r>
              <a:rPr dirty="0" sz="1100" spc="-5">
                <a:latin typeface="Calibri"/>
                <a:cs typeface="Calibri"/>
              </a:rPr>
              <a:t>Figure</a:t>
            </a:r>
            <a:r>
              <a:rPr dirty="0" sz="1100" spc="-30">
                <a:latin typeface="Calibri"/>
                <a:cs typeface="Calibri"/>
              </a:rPr>
              <a:t> </a:t>
            </a:r>
            <a:r>
              <a:rPr dirty="0" sz="1100" spc="-5">
                <a:latin typeface="Calibri"/>
                <a:cs typeface="Calibri"/>
              </a:rPr>
              <a:t>1</a:t>
            </a:r>
            <a:r>
              <a:rPr dirty="0" sz="1100" spc="-30">
                <a:latin typeface="Calibri"/>
                <a:cs typeface="Calibri"/>
              </a:rPr>
              <a:t> </a:t>
            </a:r>
            <a:r>
              <a:rPr dirty="0" sz="1100" spc="-5">
                <a:latin typeface="Calibri"/>
                <a:cs typeface="Calibri"/>
              </a:rPr>
              <a:t>reports</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proportion</a:t>
            </a:r>
            <a:r>
              <a:rPr dirty="0" sz="1100" spc="-35">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respondents</a:t>
            </a:r>
            <a:r>
              <a:rPr dirty="0" sz="1100" spc="-30">
                <a:latin typeface="Calibri"/>
                <a:cs typeface="Calibri"/>
              </a:rPr>
              <a:t> </a:t>
            </a:r>
            <a:r>
              <a:rPr dirty="0" sz="1100">
                <a:latin typeface="Calibri"/>
                <a:cs typeface="Calibri"/>
              </a:rPr>
              <a:t>in</a:t>
            </a:r>
            <a:r>
              <a:rPr dirty="0" sz="1100" spc="-30">
                <a:latin typeface="Calibri"/>
                <a:cs typeface="Calibri"/>
              </a:rPr>
              <a:t> </a:t>
            </a:r>
            <a:r>
              <a:rPr dirty="0" sz="1100" spc="-5">
                <a:latin typeface="Calibri"/>
                <a:cs typeface="Calibri"/>
              </a:rPr>
              <a:t>the</a:t>
            </a:r>
            <a:r>
              <a:rPr dirty="0" sz="1100" spc="-20">
                <a:latin typeface="Calibri"/>
                <a:cs typeface="Calibri"/>
              </a:rPr>
              <a:t> </a:t>
            </a:r>
            <a:r>
              <a:rPr dirty="0" sz="1100" spc="-5">
                <a:latin typeface="Calibri"/>
                <a:cs typeface="Calibri"/>
              </a:rPr>
              <a:t>GSS</a:t>
            </a:r>
            <a:r>
              <a:rPr dirty="0" sz="1100" spc="-30">
                <a:latin typeface="Calibri"/>
                <a:cs typeface="Calibri"/>
              </a:rPr>
              <a:t> </a:t>
            </a:r>
            <a:r>
              <a:rPr dirty="0" sz="1100">
                <a:latin typeface="Calibri"/>
                <a:cs typeface="Calibri"/>
              </a:rPr>
              <a:t>who  </a:t>
            </a:r>
            <a:r>
              <a:rPr dirty="0" sz="1100" spc="-5">
                <a:latin typeface="Calibri"/>
                <a:cs typeface="Calibri"/>
              </a:rPr>
              <a:t>have declared to have voted </a:t>
            </a:r>
            <a:r>
              <a:rPr dirty="0" sz="1100">
                <a:latin typeface="Calibri"/>
                <a:cs typeface="Calibri"/>
              </a:rPr>
              <a:t>in </a:t>
            </a:r>
            <a:r>
              <a:rPr dirty="0" sz="1100" spc="-5">
                <a:latin typeface="Calibri"/>
                <a:cs typeface="Calibri"/>
              </a:rPr>
              <a:t>the </a:t>
            </a:r>
            <a:r>
              <a:rPr dirty="0" sz="1100">
                <a:latin typeface="Calibri"/>
                <a:cs typeface="Calibri"/>
              </a:rPr>
              <a:t>last </a:t>
            </a:r>
            <a:r>
              <a:rPr dirty="0" sz="1100" spc="-5">
                <a:latin typeface="Calibri"/>
                <a:cs typeface="Calibri"/>
              </a:rPr>
              <a:t>federal, provincial and municipal elections. Voting rates were  calculated by dividing the number of respondents who declared having voted, by the number of possible  voters minus those not eligible to vote. While survey data of self-reported voter turnout tend to over-  state official election data by 10 to 20% (Elections Canada, 2005), between-group differences captured by  the GSS are statistically significant. Respondents aged 15 to 24 years have, on average, reported  significantly</a:t>
            </a:r>
            <a:r>
              <a:rPr dirty="0" sz="1100" spc="-40">
                <a:latin typeface="Calibri"/>
                <a:cs typeface="Calibri"/>
              </a:rPr>
              <a:t> </a:t>
            </a:r>
            <a:r>
              <a:rPr dirty="0" sz="1100" spc="-5">
                <a:latin typeface="Calibri"/>
                <a:cs typeface="Calibri"/>
              </a:rPr>
              <a:t>lower</a:t>
            </a:r>
            <a:r>
              <a:rPr dirty="0" sz="1100" spc="-35">
                <a:latin typeface="Calibri"/>
                <a:cs typeface="Calibri"/>
              </a:rPr>
              <a:t> </a:t>
            </a:r>
            <a:r>
              <a:rPr dirty="0" sz="1100" spc="-5">
                <a:latin typeface="Calibri"/>
                <a:cs typeface="Calibri"/>
              </a:rPr>
              <a:t>voter</a:t>
            </a:r>
            <a:r>
              <a:rPr dirty="0" sz="1100" spc="-40">
                <a:latin typeface="Calibri"/>
                <a:cs typeface="Calibri"/>
              </a:rPr>
              <a:t> </a:t>
            </a:r>
            <a:r>
              <a:rPr dirty="0" sz="1100" spc="-5">
                <a:latin typeface="Calibri"/>
                <a:cs typeface="Calibri"/>
              </a:rPr>
              <a:t>turnout</a:t>
            </a:r>
            <a:r>
              <a:rPr dirty="0" sz="1100" spc="-40">
                <a:latin typeface="Calibri"/>
                <a:cs typeface="Calibri"/>
              </a:rPr>
              <a:t> </a:t>
            </a:r>
            <a:r>
              <a:rPr dirty="0" sz="1100" spc="-5">
                <a:latin typeface="Calibri"/>
                <a:cs typeface="Calibri"/>
              </a:rPr>
              <a:t>rates</a:t>
            </a:r>
            <a:r>
              <a:rPr dirty="0" sz="1100" spc="-40">
                <a:latin typeface="Calibri"/>
                <a:cs typeface="Calibri"/>
              </a:rPr>
              <a:t> </a:t>
            </a:r>
            <a:r>
              <a:rPr dirty="0" sz="1100">
                <a:latin typeface="Calibri"/>
                <a:cs typeface="Calibri"/>
              </a:rPr>
              <a:t>than</a:t>
            </a:r>
            <a:r>
              <a:rPr dirty="0" sz="1100" spc="-40">
                <a:latin typeface="Calibri"/>
                <a:cs typeface="Calibri"/>
              </a:rPr>
              <a:t> </a:t>
            </a:r>
            <a:r>
              <a:rPr dirty="0" sz="1100" spc="-5">
                <a:latin typeface="Calibri"/>
                <a:cs typeface="Calibri"/>
              </a:rPr>
              <a:t>respondents</a:t>
            </a:r>
            <a:r>
              <a:rPr dirty="0" sz="1100" spc="-40">
                <a:latin typeface="Calibri"/>
                <a:cs typeface="Calibri"/>
              </a:rPr>
              <a:t> </a:t>
            </a:r>
            <a:r>
              <a:rPr dirty="0" sz="1100" spc="-5">
                <a:latin typeface="Calibri"/>
                <a:cs typeface="Calibri"/>
              </a:rPr>
              <a:t>aged</a:t>
            </a:r>
            <a:r>
              <a:rPr dirty="0" sz="1100" spc="-30">
                <a:latin typeface="Calibri"/>
                <a:cs typeface="Calibri"/>
              </a:rPr>
              <a:t> </a:t>
            </a:r>
            <a:r>
              <a:rPr dirty="0" sz="1100" spc="-5">
                <a:latin typeface="Calibri"/>
                <a:cs typeface="Calibri"/>
              </a:rPr>
              <a:t>25</a:t>
            </a:r>
            <a:r>
              <a:rPr dirty="0" sz="1100" spc="-40">
                <a:latin typeface="Calibri"/>
                <a:cs typeface="Calibri"/>
              </a:rPr>
              <a:t> </a:t>
            </a:r>
            <a:r>
              <a:rPr dirty="0" sz="1100">
                <a:latin typeface="Calibri"/>
                <a:cs typeface="Calibri"/>
              </a:rPr>
              <a:t>years</a:t>
            </a:r>
            <a:r>
              <a:rPr dirty="0" sz="1100" spc="-35">
                <a:latin typeface="Calibri"/>
                <a:cs typeface="Calibri"/>
              </a:rPr>
              <a:t> </a:t>
            </a:r>
            <a:r>
              <a:rPr dirty="0" sz="1100" spc="-5">
                <a:latin typeface="Calibri"/>
                <a:cs typeface="Calibri"/>
              </a:rPr>
              <a:t>or</a:t>
            </a:r>
            <a:r>
              <a:rPr dirty="0" sz="1100" spc="-40">
                <a:latin typeface="Calibri"/>
                <a:cs typeface="Calibri"/>
              </a:rPr>
              <a:t> </a:t>
            </a:r>
            <a:r>
              <a:rPr dirty="0" sz="1100" spc="-5">
                <a:latin typeface="Calibri"/>
                <a:cs typeface="Calibri"/>
              </a:rPr>
              <a:t>more.</a:t>
            </a:r>
            <a:r>
              <a:rPr dirty="0" sz="1100" spc="-35">
                <a:latin typeface="Calibri"/>
                <a:cs typeface="Calibri"/>
              </a:rPr>
              <a:t> </a:t>
            </a:r>
            <a:r>
              <a:rPr dirty="0" sz="1100" spc="-5">
                <a:latin typeface="Calibri"/>
                <a:cs typeface="Calibri"/>
              </a:rPr>
              <a:t>Additionally,</a:t>
            </a:r>
            <a:r>
              <a:rPr dirty="0" sz="1100" spc="-30">
                <a:latin typeface="Calibri"/>
                <a:cs typeface="Calibri"/>
              </a:rPr>
              <a:t> </a:t>
            </a:r>
            <a:r>
              <a:rPr dirty="0" sz="1100" spc="-5">
                <a:latin typeface="Calibri"/>
                <a:cs typeface="Calibri"/>
              </a:rPr>
              <a:t>respondents  of both age groups have reported higher voter turnout rates at federal and provincial elections than </a:t>
            </a:r>
            <a:r>
              <a:rPr dirty="0" sz="1100">
                <a:latin typeface="Calibri"/>
                <a:cs typeface="Calibri"/>
              </a:rPr>
              <a:t>at  </a:t>
            </a:r>
            <a:r>
              <a:rPr dirty="0" sz="1100" spc="-5">
                <a:latin typeface="Calibri"/>
                <a:cs typeface="Calibri"/>
              </a:rPr>
              <a:t>municipal elections.</a:t>
            </a:r>
            <a:endParaRPr sz="1100">
              <a:latin typeface="Calibri"/>
              <a:cs typeface="Calibri"/>
            </a:endParaRPr>
          </a:p>
          <a:p>
            <a:pPr>
              <a:lnSpc>
                <a:spcPct val="100000"/>
              </a:lnSpc>
            </a:pPr>
            <a:endParaRPr sz="1300">
              <a:latin typeface="Times New Roman"/>
              <a:cs typeface="Times New Roman"/>
            </a:endParaRPr>
          </a:p>
          <a:p>
            <a:pPr algn="just" marL="12700">
              <a:lnSpc>
                <a:spcPct val="100000"/>
              </a:lnSpc>
            </a:pPr>
            <a:r>
              <a:rPr dirty="0" sz="1100" spc="-5">
                <a:latin typeface="Calibri"/>
                <a:cs typeface="Calibri"/>
              </a:rPr>
              <a:t>Figure 1: Voting at Elections - Federal, Provincial and Municipal (2008,</a:t>
            </a:r>
            <a:r>
              <a:rPr dirty="0" sz="1100" spc="35">
                <a:latin typeface="Calibri"/>
                <a:cs typeface="Calibri"/>
              </a:rPr>
              <a:t> </a:t>
            </a:r>
            <a:r>
              <a:rPr dirty="0" sz="1100" spc="-5">
                <a:latin typeface="Calibri"/>
                <a:cs typeface="Calibri"/>
              </a:rPr>
              <a:t>2013)</a:t>
            </a:r>
            <a:endParaRPr sz="1100">
              <a:latin typeface="Calibri"/>
              <a:cs typeface="Calibri"/>
            </a:endParaRPr>
          </a:p>
          <a:p>
            <a:pPr>
              <a:lnSpc>
                <a:spcPct val="100000"/>
              </a:lnSpc>
              <a:spcBef>
                <a:spcPts val="15"/>
              </a:spcBef>
            </a:pPr>
            <a:endParaRPr sz="1250">
              <a:latin typeface="Times New Roman"/>
              <a:cs typeface="Times New Roman"/>
            </a:endParaRPr>
          </a:p>
          <a:p>
            <a:pPr algn="ctr" marR="5018405">
              <a:lnSpc>
                <a:spcPct val="100000"/>
              </a:lnSpc>
            </a:pPr>
            <a:r>
              <a:rPr dirty="0" sz="900" b="1">
                <a:latin typeface="Calibri"/>
                <a:cs typeface="Calibri"/>
              </a:rPr>
              <a:t>100%</a:t>
            </a:r>
            <a:endParaRPr sz="900">
              <a:latin typeface="Calibri"/>
              <a:cs typeface="Calibri"/>
            </a:endParaRPr>
          </a:p>
          <a:p>
            <a:pPr>
              <a:lnSpc>
                <a:spcPct val="100000"/>
              </a:lnSpc>
            </a:pPr>
            <a:endParaRPr sz="900">
              <a:latin typeface="Times New Roman"/>
              <a:cs typeface="Times New Roman"/>
            </a:endParaRPr>
          </a:p>
          <a:p>
            <a:pPr marL="400685">
              <a:lnSpc>
                <a:spcPct val="100000"/>
              </a:lnSpc>
              <a:spcBef>
                <a:spcPts val="590"/>
              </a:spcBef>
            </a:pPr>
            <a:r>
              <a:rPr dirty="0" sz="900" b="1">
                <a:latin typeface="Calibri"/>
                <a:cs typeface="Calibri"/>
              </a:rPr>
              <a:t>80%</a:t>
            </a:r>
            <a:endParaRPr sz="900">
              <a:latin typeface="Calibri"/>
              <a:cs typeface="Calibri"/>
            </a:endParaRPr>
          </a:p>
          <a:p>
            <a:pPr>
              <a:lnSpc>
                <a:spcPct val="100000"/>
              </a:lnSpc>
            </a:pPr>
            <a:endParaRPr sz="900">
              <a:latin typeface="Times New Roman"/>
              <a:cs typeface="Times New Roman"/>
            </a:endParaRPr>
          </a:p>
          <a:p>
            <a:pPr marL="400685">
              <a:lnSpc>
                <a:spcPct val="100000"/>
              </a:lnSpc>
              <a:spcBef>
                <a:spcPts val="585"/>
              </a:spcBef>
            </a:pPr>
            <a:r>
              <a:rPr dirty="0" sz="900" b="1">
                <a:latin typeface="Calibri"/>
                <a:cs typeface="Calibri"/>
              </a:rPr>
              <a:t>60%</a:t>
            </a:r>
            <a:endParaRPr sz="900">
              <a:latin typeface="Calibri"/>
              <a:cs typeface="Calibri"/>
            </a:endParaRPr>
          </a:p>
          <a:p>
            <a:pPr>
              <a:lnSpc>
                <a:spcPct val="100000"/>
              </a:lnSpc>
            </a:pPr>
            <a:endParaRPr sz="900">
              <a:latin typeface="Times New Roman"/>
              <a:cs typeface="Times New Roman"/>
            </a:endParaRPr>
          </a:p>
          <a:p>
            <a:pPr marL="400685">
              <a:lnSpc>
                <a:spcPct val="100000"/>
              </a:lnSpc>
              <a:spcBef>
                <a:spcPts val="590"/>
              </a:spcBef>
            </a:pPr>
            <a:r>
              <a:rPr dirty="0" sz="900" b="1">
                <a:latin typeface="Calibri"/>
                <a:cs typeface="Calibri"/>
              </a:rPr>
              <a:t>40%</a:t>
            </a:r>
            <a:endParaRPr sz="900">
              <a:latin typeface="Calibri"/>
              <a:cs typeface="Calibri"/>
            </a:endParaRPr>
          </a:p>
          <a:p>
            <a:pPr>
              <a:lnSpc>
                <a:spcPct val="100000"/>
              </a:lnSpc>
            </a:pPr>
            <a:endParaRPr sz="900">
              <a:latin typeface="Times New Roman"/>
              <a:cs typeface="Times New Roman"/>
            </a:endParaRPr>
          </a:p>
          <a:p>
            <a:pPr marL="400685">
              <a:lnSpc>
                <a:spcPct val="100000"/>
              </a:lnSpc>
              <a:spcBef>
                <a:spcPts val="590"/>
              </a:spcBef>
            </a:pPr>
            <a:r>
              <a:rPr dirty="0" sz="900" b="1">
                <a:latin typeface="Calibri"/>
                <a:cs typeface="Calibri"/>
              </a:rPr>
              <a:t>20%</a:t>
            </a:r>
            <a:endParaRPr sz="900">
              <a:latin typeface="Calibri"/>
              <a:cs typeface="Calibri"/>
            </a:endParaRPr>
          </a:p>
          <a:p>
            <a:pPr>
              <a:lnSpc>
                <a:spcPct val="100000"/>
              </a:lnSpc>
            </a:pPr>
            <a:endParaRPr sz="900">
              <a:latin typeface="Times New Roman"/>
              <a:cs typeface="Times New Roman"/>
            </a:endParaRPr>
          </a:p>
          <a:p>
            <a:pPr algn="ctr" marR="4902200">
              <a:lnSpc>
                <a:spcPct val="100000"/>
              </a:lnSpc>
              <a:spcBef>
                <a:spcPts val="590"/>
              </a:spcBef>
            </a:pPr>
            <a:r>
              <a:rPr dirty="0" sz="900" b="1">
                <a:latin typeface="Calibri"/>
                <a:cs typeface="Calibri"/>
              </a:rPr>
              <a:t>0%</a:t>
            </a:r>
            <a:endParaRPr sz="900">
              <a:latin typeface="Calibri"/>
              <a:cs typeface="Calibri"/>
            </a:endParaRPr>
          </a:p>
        </p:txBody>
      </p:sp>
      <p:sp>
        <p:nvSpPr>
          <p:cNvPr id="49" name="object 49"/>
          <p:cNvSpPr txBox="1"/>
          <p:nvPr/>
        </p:nvSpPr>
        <p:spPr>
          <a:xfrm>
            <a:off x="1870033" y="715289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50" name="object 50"/>
          <p:cNvSpPr txBox="1"/>
          <p:nvPr/>
        </p:nvSpPr>
        <p:spPr>
          <a:xfrm>
            <a:off x="2652416" y="715289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51" name="object 51"/>
          <p:cNvSpPr txBox="1"/>
          <p:nvPr/>
        </p:nvSpPr>
        <p:spPr>
          <a:xfrm>
            <a:off x="3434800" y="715289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52" name="object 52"/>
          <p:cNvSpPr txBox="1"/>
          <p:nvPr/>
        </p:nvSpPr>
        <p:spPr>
          <a:xfrm>
            <a:off x="4217183" y="715289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53" name="object 53"/>
          <p:cNvSpPr txBox="1"/>
          <p:nvPr/>
        </p:nvSpPr>
        <p:spPr>
          <a:xfrm>
            <a:off x="4999566" y="715289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54" name="object 54"/>
          <p:cNvSpPr txBox="1"/>
          <p:nvPr/>
        </p:nvSpPr>
        <p:spPr>
          <a:xfrm>
            <a:off x="5781950" y="715289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55" name="object 55"/>
          <p:cNvSpPr txBox="1"/>
          <p:nvPr/>
        </p:nvSpPr>
        <p:spPr>
          <a:xfrm>
            <a:off x="2200131" y="7374525"/>
            <a:ext cx="2000885" cy="162560"/>
          </a:xfrm>
          <a:prstGeom prst="rect">
            <a:avLst/>
          </a:prstGeom>
        </p:spPr>
        <p:txBody>
          <a:bodyPr wrap="square" lIns="0" tIns="12700" rIns="0" bIns="0" rtlCol="0" vert="horz">
            <a:spAutoFit/>
          </a:bodyPr>
          <a:lstStyle/>
          <a:p>
            <a:pPr marL="12700">
              <a:lnSpc>
                <a:spcPct val="100000"/>
              </a:lnSpc>
              <a:spcBef>
                <a:spcPts val="100"/>
              </a:spcBef>
              <a:tabLst>
                <a:tab pos="1520825" algn="l"/>
              </a:tabLst>
            </a:pPr>
            <a:r>
              <a:rPr dirty="0" sz="900" spc="-5" b="1">
                <a:latin typeface="Calibri"/>
                <a:cs typeface="Calibri"/>
              </a:rPr>
              <a:t>Federal	Provincial</a:t>
            </a:r>
            <a:endParaRPr sz="900">
              <a:latin typeface="Calibri"/>
              <a:cs typeface="Calibri"/>
            </a:endParaRPr>
          </a:p>
        </p:txBody>
      </p:sp>
      <p:sp>
        <p:nvSpPr>
          <p:cNvPr id="56" name="object 56"/>
          <p:cNvSpPr txBox="1"/>
          <p:nvPr/>
        </p:nvSpPr>
        <p:spPr>
          <a:xfrm>
            <a:off x="5270458" y="7374525"/>
            <a:ext cx="49784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Municipal</a:t>
            </a:r>
            <a:endParaRPr sz="900">
              <a:latin typeface="Calibri"/>
              <a:cs typeface="Calibri"/>
            </a:endParaRPr>
          </a:p>
        </p:txBody>
      </p:sp>
      <p:sp>
        <p:nvSpPr>
          <p:cNvPr id="57" name="object 57"/>
          <p:cNvSpPr/>
          <p:nvPr/>
        </p:nvSpPr>
        <p:spPr>
          <a:xfrm>
            <a:off x="2994520" y="7593431"/>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58" name="object 58"/>
          <p:cNvSpPr/>
          <p:nvPr/>
        </p:nvSpPr>
        <p:spPr>
          <a:xfrm>
            <a:off x="2994520" y="7593431"/>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59" name="object 59"/>
          <p:cNvSpPr/>
          <p:nvPr/>
        </p:nvSpPr>
        <p:spPr>
          <a:xfrm>
            <a:off x="3892956" y="7593431"/>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60" name="object 60"/>
          <p:cNvSpPr/>
          <p:nvPr/>
        </p:nvSpPr>
        <p:spPr>
          <a:xfrm>
            <a:off x="3892956" y="7593431"/>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61" name="object 61"/>
          <p:cNvSpPr txBox="1"/>
          <p:nvPr/>
        </p:nvSpPr>
        <p:spPr>
          <a:xfrm>
            <a:off x="900829" y="7530730"/>
            <a:ext cx="5970270" cy="1607820"/>
          </a:xfrm>
          <a:prstGeom prst="rect">
            <a:avLst/>
          </a:prstGeom>
        </p:spPr>
        <p:txBody>
          <a:bodyPr wrap="square" lIns="0" tIns="12700" rIns="0" bIns="0" rtlCol="0" vert="horz">
            <a:spAutoFit/>
          </a:bodyPr>
          <a:lstStyle/>
          <a:p>
            <a:pPr algn="ctr" marL="144780">
              <a:lnSpc>
                <a:spcPts val="1065"/>
              </a:lnSpc>
              <a:spcBef>
                <a:spcPts val="100"/>
              </a:spcBef>
              <a:tabLst>
                <a:tab pos="1043305" algn="l"/>
              </a:tabLst>
            </a:pPr>
            <a:r>
              <a:rPr dirty="0" sz="900">
                <a:latin typeface="Calibri"/>
                <a:cs typeface="Calibri"/>
              </a:rPr>
              <a:t>15 </a:t>
            </a:r>
            <a:r>
              <a:rPr dirty="0" sz="900" spc="-5">
                <a:latin typeface="Calibri"/>
                <a:cs typeface="Calibri"/>
              </a:rPr>
              <a:t>to</a:t>
            </a:r>
            <a:r>
              <a:rPr dirty="0" sz="900" spc="5">
                <a:latin typeface="Calibri"/>
                <a:cs typeface="Calibri"/>
              </a:rPr>
              <a:t> </a:t>
            </a:r>
            <a:r>
              <a:rPr dirty="0" sz="900">
                <a:latin typeface="Calibri"/>
                <a:cs typeface="Calibri"/>
              </a:rPr>
              <a:t>24</a:t>
            </a:r>
            <a:r>
              <a:rPr dirty="0" sz="900" spc="5">
                <a:latin typeface="Calibri"/>
                <a:cs typeface="Calibri"/>
              </a:rPr>
              <a:t> </a:t>
            </a:r>
            <a:r>
              <a:rPr dirty="0" sz="900" spc="-5">
                <a:latin typeface="Calibri"/>
                <a:cs typeface="Calibri"/>
              </a:rPr>
              <a:t>years	25  years </a:t>
            </a:r>
            <a:r>
              <a:rPr dirty="0" sz="900">
                <a:latin typeface="Calibri"/>
                <a:cs typeface="Calibri"/>
              </a:rPr>
              <a:t>and</a:t>
            </a:r>
            <a:r>
              <a:rPr dirty="0" sz="900" spc="10">
                <a:latin typeface="Calibri"/>
                <a:cs typeface="Calibri"/>
              </a:rPr>
              <a:t> </a:t>
            </a:r>
            <a:r>
              <a:rPr dirty="0" sz="900" spc="-5">
                <a:latin typeface="Calibri"/>
                <a:cs typeface="Calibri"/>
              </a:rPr>
              <a:t>over</a:t>
            </a:r>
            <a:endParaRPr sz="900">
              <a:latin typeface="Calibri"/>
              <a:cs typeface="Calibri"/>
            </a:endParaRPr>
          </a:p>
          <a:p>
            <a:pPr marL="371475">
              <a:lnSpc>
                <a:spcPts val="944"/>
              </a:lnSpc>
            </a:pPr>
            <a:r>
              <a:rPr dirty="0" sz="800" spc="-10" i="1">
                <a:latin typeface="Calibri"/>
                <a:cs typeface="Calibri"/>
              </a:rPr>
              <a:t>n(2008) </a:t>
            </a:r>
            <a:r>
              <a:rPr dirty="0" sz="800" spc="-5" i="1">
                <a:latin typeface="Calibri"/>
                <a:cs typeface="Calibri"/>
              </a:rPr>
              <a:t>= </a:t>
            </a:r>
            <a:r>
              <a:rPr dirty="0" sz="800" spc="-10" i="1">
                <a:latin typeface="Calibri"/>
                <a:cs typeface="Calibri"/>
              </a:rPr>
              <a:t>20,401; n(2013) </a:t>
            </a:r>
            <a:r>
              <a:rPr dirty="0" sz="800" spc="-5" i="1">
                <a:latin typeface="Calibri"/>
                <a:cs typeface="Calibri"/>
              </a:rPr>
              <a:t>=</a:t>
            </a:r>
            <a:r>
              <a:rPr dirty="0" sz="800" spc="85" i="1">
                <a:latin typeface="Calibri"/>
                <a:cs typeface="Calibri"/>
              </a:rPr>
              <a:t> </a:t>
            </a:r>
            <a:r>
              <a:rPr dirty="0" sz="800" spc="-10" i="1">
                <a:latin typeface="Calibri"/>
                <a:cs typeface="Calibri"/>
              </a:rPr>
              <a:t>27,534</a:t>
            </a:r>
            <a:endParaRPr sz="800">
              <a:latin typeface="Calibri"/>
              <a:cs typeface="Calibri"/>
            </a:endParaRPr>
          </a:p>
          <a:p>
            <a:pPr marL="371475">
              <a:lnSpc>
                <a:spcPct val="100000"/>
              </a:lnSpc>
              <a:spcBef>
                <a:spcPts val="15"/>
              </a:spcBef>
            </a:pPr>
            <a:r>
              <a:rPr dirty="0" sz="800" spc="-5" i="1">
                <a:latin typeface="Calibri"/>
                <a:cs typeface="Calibri"/>
              </a:rPr>
              <a:t>* 0.01 &lt; p &lt; 0.05 ; ** p &gt;</a:t>
            </a:r>
            <a:r>
              <a:rPr dirty="0" sz="800" spc="35" i="1">
                <a:latin typeface="Calibri"/>
                <a:cs typeface="Calibri"/>
              </a:rPr>
              <a:t> </a:t>
            </a:r>
            <a:r>
              <a:rPr dirty="0" sz="800" spc="-5" i="1">
                <a:latin typeface="Calibri"/>
                <a:cs typeface="Calibri"/>
              </a:rPr>
              <a:t>0.05</a:t>
            </a:r>
            <a:endParaRPr sz="800">
              <a:latin typeface="Calibri"/>
              <a:cs typeface="Calibri"/>
            </a:endParaRPr>
          </a:p>
          <a:p>
            <a:pPr marL="371475">
              <a:lnSpc>
                <a:spcPct val="100000"/>
              </a:lnSpc>
              <a:spcBef>
                <a:spcPts val="1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22 SN </a:t>
            </a:r>
            <a:r>
              <a:rPr dirty="0" sz="800" spc="-10" i="1">
                <a:latin typeface="Calibri"/>
                <a:cs typeface="Calibri"/>
              </a:rPr>
              <a:t>(2008), </a:t>
            </a:r>
            <a:r>
              <a:rPr dirty="0" sz="800" spc="-5" i="1">
                <a:latin typeface="Calibri"/>
                <a:cs typeface="Calibri"/>
              </a:rPr>
              <a:t>GSS 27 SI</a:t>
            </a:r>
            <a:r>
              <a:rPr dirty="0" sz="800" spc="114" i="1">
                <a:latin typeface="Calibri"/>
                <a:cs typeface="Calibri"/>
              </a:rPr>
              <a:t> </a:t>
            </a:r>
            <a:r>
              <a:rPr dirty="0" sz="800" spc="-10" i="1">
                <a:latin typeface="Calibri"/>
                <a:cs typeface="Calibri"/>
              </a:rPr>
              <a:t>(2013)</a:t>
            </a:r>
            <a:endParaRPr sz="800">
              <a:latin typeface="Calibri"/>
              <a:cs typeface="Calibri"/>
            </a:endParaRPr>
          </a:p>
          <a:p>
            <a:pPr algn="just" marL="12700" marR="5080">
              <a:lnSpc>
                <a:spcPct val="152600"/>
              </a:lnSpc>
              <a:spcBef>
                <a:spcPts val="440"/>
              </a:spcBef>
            </a:pPr>
            <a:r>
              <a:rPr dirty="0" sz="1100" spc="-5">
                <a:latin typeface="Calibri"/>
                <a:cs typeface="Calibri"/>
              </a:rPr>
              <a:t>Moreover,</a:t>
            </a:r>
            <a:r>
              <a:rPr dirty="0" sz="1100" spc="-30">
                <a:latin typeface="Calibri"/>
                <a:cs typeface="Calibri"/>
              </a:rPr>
              <a:t> </a:t>
            </a:r>
            <a:r>
              <a:rPr dirty="0" sz="1100" spc="-5">
                <a:latin typeface="Calibri"/>
                <a:cs typeface="Calibri"/>
              </a:rPr>
              <a:t>reported</a:t>
            </a:r>
            <a:r>
              <a:rPr dirty="0" sz="1100" spc="-30">
                <a:latin typeface="Calibri"/>
                <a:cs typeface="Calibri"/>
              </a:rPr>
              <a:t> </a:t>
            </a:r>
            <a:r>
              <a:rPr dirty="0" sz="1100" spc="-5">
                <a:latin typeface="Calibri"/>
                <a:cs typeface="Calibri"/>
              </a:rPr>
              <a:t>voter</a:t>
            </a:r>
            <a:r>
              <a:rPr dirty="0" sz="1100" spc="-15">
                <a:latin typeface="Calibri"/>
                <a:cs typeface="Calibri"/>
              </a:rPr>
              <a:t> </a:t>
            </a:r>
            <a:r>
              <a:rPr dirty="0" sz="1100" spc="-5">
                <a:latin typeface="Calibri"/>
                <a:cs typeface="Calibri"/>
              </a:rPr>
              <a:t>turnout</a:t>
            </a:r>
            <a:r>
              <a:rPr dirty="0" sz="1100" spc="-25">
                <a:latin typeface="Calibri"/>
                <a:cs typeface="Calibri"/>
              </a:rPr>
              <a:t> </a:t>
            </a:r>
            <a:r>
              <a:rPr dirty="0" sz="1100" spc="-5">
                <a:latin typeface="Calibri"/>
                <a:cs typeface="Calibri"/>
              </a:rPr>
              <a:t>in</a:t>
            </a:r>
            <a:r>
              <a:rPr dirty="0" sz="1100" spc="-20">
                <a:latin typeface="Calibri"/>
                <a:cs typeface="Calibri"/>
              </a:rPr>
              <a:t> </a:t>
            </a:r>
            <a:r>
              <a:rPr dirty="0" sz="1100">
                <a:latin typeface="Calibri"/>
                <a:cs typeface="Calibri"/>
              </a:rPr>
              <a:t>the</a:t>
            </a:r>
            <a:r>
              <a:rPr dirty="0" sz="1100" spc="-30">
                <a:latin typeface="Calibri"/>
                <a:cs typeface="Calibri"/>
              </a:rPr>
              <a:t> </a:t>
            </a:r>
            <a:r>
              <a:rPr dirty="0" sz="1100" spc="-5">
                <a:latin typeface="Calibri"/>
                <a:cs typeface="Calibri"/>
              </a:rPr>
              <a:t>GSS</a:t>
            </a:r>
            <a:r>
              <a:rPr dirty="0" sz="1100" spc="-30">
                <a:latin typeface="Calibri"/>
                <a:cs typeface="Calibri"/>
              </a:rPr>
              <a:t> </a:t>
            </a:r>
            <a:r>
              <a:rPr dirty="0" sz="1100" spc="-5">
                <a:latin typeface="Calibri"/>
                <a:cs typeface="Calibri"/>
              </a:rPr>
              <a:t>increased</a:t>
            </a:r>
            <a:r>
              <a:rPr dirty="0" sz="1100" spc="-25">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all</a:t>
            </a:r>
            <a:r>
              <a:rPr dirty="0" sz="1100" spc="-25">
                <a:latin typeface="Calibri"/>
                <a:cs typeface="Calibri"/>
              </a:rPr>
              <a:t> </a:t>
            </a:r>
            <a:r>
              <a:rPr dirty="0" sz="1100" spc="-5">
                <a:latin typeface="Calibri"/>
                <a:cs typeface="Calibri"/>
              </a:rPr>
              <a:t>age</a:t>
            </a:r>
            <a:r>
              <a:rPr dirty="0" sz="1100" spc="-15">
                <a:latin typeface="Calibri"/>
                <a:cs typeface="Calibri"/>
              </a:rPr>
              <a:t> </a:t>
            </a:r>
            <a:r>
              <a:rPr dirty="0" sz="1100" spc="-5">
                <a:latin typeface="Calibri"/>
                <a:cs typeface="Calibri"/>
              </a:rPr>
              <a:t>groups</a:t>
            </a:r>
            <a:r>
              <a:rPr dirty="0" sz="1100" spc="-25">
                <a:latin typeface="Calibri"/>
                <a:cs typeface="Calibri"/>
              </a:rPr>
              <a:t> </a:t>
            </a:r>
            <a:r>
              <a:rPr dirty="0" sz="1100" spc="-5">
                <a:latin typeface="Calibri"/>
                <a:cs typeface="Calibri"/>
              </a:rPr>
              <a:t>and</a:t>
            </a:r>
            <a:r>
              <a:rPr dirty="0" sz="1100" spc="-20">
                <a:latin typeface="Calibri"/>
                <a:cs typeface="Calibri"/>
              </a:rPr>
              <a:t> </a:t>
            </a:r>
            <a:r>
              <a:rPr dirty="0" sz="1100">
                <a:latin typeface="Calibri"/>
                <a:cs typeface="Calibri"/>
              </a:rPr>
              <a:t>all</a:t>
            </a:r>
            <a:r>
              <a:rPr dirty="0" sz="1100" spc="-30">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federal</a:t>
            </a:r>
            <a:r>
              <a:rPr dirty="0" sz="1100" spc="-20">
                <a:latin typeface="Calibri"/>
                <a:cs typeface="Calibri"/>
              </a:rPr>
              <a:t> </a:t>
            </a:r>
            <a:r>
              <a:rPr dirty="0" sz="1100" spc="-5">
                <a:latin typeface="Calibri"/>
                <a:cs typeface="Calibri"/>
              </a:rPr>
              <a:t>and</a:t>
            </a:r>
            <a:r>
              <a:rPr dirty="0" sz="1100" spc="-25">
                <a:latin typeface="Calibri"/>
                <a:cs typeface="Calibri"/>
              </a:rPr>
              <a:t> </a:t>
            </a:r>
            <a:r>
              <a:rPr dirty="0" sz="1100" spc="-5">
                <a:latin typeface="Calibri"/>
                <a:cs typeface="Calibri"/>
              </a:rPr>
              <a:t>provincial  elections from 2008 to </a:t>
            </a:r>
            <a:r>
              <a:rPr dirty="0" sz="1100">
                <a:latin typeface="Calibri"/>
                <a:cs typeface="Calibri"/>
              </a:rPr>
              <a:t>2013. </a:t>
            </a:r>
            <a:r>
              <a:rPr dirty="0" sz="1100" spc="-5">
                <a:latin typeface="Calibri"/>
                <a:cs typeface="Calibri"/>
              </a:rPr>
              <a:t>This increase in reported voter turnout from 2008 to 2013, however, must  be considered within the context of </a:t>
            </a:r>
            <a:r>
              <a:rPr dirty="0" sz="1100">
                <a:latin typeface="Calibri"/>
                <a:cs typeface="Calibri"/>
              </a:rPr>
              <a:t>the </a:t>
            </a:r>
            <a:r>
              <a:rPr dirty="0" sz="1100" spc="-5">
                <a:latin typeface="Calibri"/>
                <a:cs typeface="Calibri"/>
              </a:rPr>
              <a:t>general decline </a:t>
            </a:r>
            <a:r>
              <a:rPr dirty="0" sz="1100">
                <a:latin typeface="Calibri"/>
                <a:cs typeface="Calibri"/>
              </a:rPr>
              <a:t>in </a:t>
            </a:r>
            <a:r>
              <a:rPr dirty="0" sz="1100" spc="-5">
                <a:latin typeface="Calibri"/>
                <a:cs typeface="Calibri"/>
              </a:rPr>
              <a:t>voter turnout over the past half century. </a:t>
            </a:r>
            <a:r>
              <a:rPr dirty="0" sz="1100">
                <a:latin typeface="Calibri"/>
                <a:cs typeface="Calibri"/>
              </a:rPr>
              <a:t>The  </a:t>
            </a:r>
            <a:r>
              <a:rPr dirty="0" sz="1100" spc="-5">
                <a:latin typeface="Calibri"/>
                <a:cs typeface="Calibri"/>
              </a:rPr>
              <a:t>figure below presents the evolution of federal election voter turnout </a:t>
            </a:r>
            <a:r>
              <a:rPr dirty="0" sz="1100">
                <a:latin typeface="Calibri"/>
                <a:cs typeface="Calibri"/>
              </a:rPr>
              <a:t>in </a:t>
            </a:r>
            <a:r>
              <a:rPr dirty="0" sz="1100" spc="-5">
                <a:latin typeface="Calibri"/>
                <a:cs typeface="Calibri"/>
              </a:rPr>
              <a:t>Canada from 1953 to</a:t>
            </a:r>
            <a:r>
              <a:rPr dirty="0" sz="1100" spc="114">
                <a:latin typeface="Calibri"/>
                <a:cs typeface="Calibri"/>
              </a:rPr>
              <a:t> </a:t>
            </a:r>
            <a:r>
              <a:rPr dirty="0" sz="1100" spc="-5">
                <a:latin typeface="Calibri"/>
                <a:cs typeface="Calibri"/>
              </a:rPr>
              <a:t>2011.</a:t>
            </a:r>
            <a:endParaRPr sz="1100">
              <a:latin typeface="Calibri"/>
              <a:cs typeface="Calibri"/>
            </a:endParaRPr>
          </a:p>
        </p:txBody>
      </p:sp>
      <p:sp>
        <p:nvSpPr>
          <p:cNvPr id="62" name="object 62"/>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86293" y="1274584"/>
            <a:ext cx="4887595" cy="1474470"/>
          </a:xfrm>
          <a:custGeom>
            <a:avLst/>
            <a:gdLst/>
            <a:ahLst/>
            <a:cxnLst/>
            <a:rect l="l" t="t" r="r" b="b"/>
            <a:pathLst>
              <a:path w="4887595" h="1474470">
                <a:moveTo>
                  <a:pt x="0" y="0"/>
                </a:moveTo>
                <a:lnTo>
                  <a:pt x="4887595" y="0"/>
                </a:lnTo>
                <a:lnTo>
                  <a:pt x="4887595" y="1474012"/>
                </a:lnTo>
                <a:lnTo>
                  <a:pt x="0" y="1474012"/>
                </a:lnTo>
                <a:lnTo>
                  <a:pt x="0" y="0"/>
                </a:lnTo>
                <a:close/>
              </a:path>
            </a:pathLst>
          </a:custGeom>
          <a:ln w="9525">
            <a:solidFill>
              <a:srgbClr val="000000"/>
            </a:solidFill>
          </a:ln>
        </p:spPr>
        <p:txBody>
          <a:bodyPr wrap="square" lIns="0" tIns="0" rIns="0" bIns="0" rtlCol="0"/>
          <a:lstStyle/>
          <a:p/>
        </p:txBody>
      </p:sp>
      <p:sp>
        <p:nvSpPr>
          <p:cNvPr id="3" name="object 3"/>
          <p:cNvSpPr/>
          <p:nvPr/>
        </p:nvSpPr>
        <p:spPr>
          <a:xfrm>
            <a:off x="1586297" y="1549730"/>
            <a:ext cx="4887595" cy="1198880"/>
          </a:xfrm>
          <a:custGeom>
            <a:avLst/>
            <a:gdLst/>
            <a:ahLst/>
            <a:cxnLst/>
            <a:rect l="l" t="t" r="r" b="b"/>
            <a:pathLst>
              <a:path w="4887595" h="1198880">
                <a:moveTo>
                  <a:pt x="421576" y="0"/>
                </a:moveTo>
                <a:lnTo>
                  <a:pt x="336994" y="260781"/>
                </a:lnTo>
                <a:lnTo>
                  <a:pt x="0" y="584631"/>
                </a:lnTo>
                <a:lnTo>
                  <a:pt x="0" y="1198867"/>
                </a:lnTo>
                <a:lnTo>
                  <a:pt x="4887595" y="1198867"/>
                </a:lnTo>
                <a:lnTo>
                  <a:pt x="4887595" y="1012113"/>
                </a:lnTo>
                <a:lnTo>
                  <a:pt x="4634674" y="1012113"/>
                </a:lnTo>
                <a:lnTo>
                  <a:pt x="4575109" y="909243"/>
                </a:lnTo>
                <a:lnTo>
                  <a:pt x="4297870" y="909243"/>
                </a:lnTo>
                <a:lnTo>
                  <a:pt x="3960304" y="894003"/>
                </a:lnTo>
                <a:lnTo>
                  <a:pt x="3708082" y="609015"/>
                </a:lnTo>
                <a:lnTo>
                  <a:pt x="3408779" y="496239"/>
                </a:lnTo>
                <a:lnTo>
                  <a:pt x="2275522" y="496239"/>
                </a:lnTo>
                <a:lnTo>
                  <a:pt x="2252994" y="412419"/>
                </a:lnTo>
                <a:lnTo>
                  <a:pt x="1769554" y="412419"/>
                </a:lnTo>
                <a:lnTo>
                  <a:pt x="1657234" y="225729"/>
                </a:lnTo>
                <a:lnTo>
                  <a:pt x="1011364" y="225729"/>
                </a:lnTo>
                <a:lnTo>
                  <a:pt x="926782" y="118287"/>
                </a:lnTo>
                <a:lnTo>
                  <a:pt x="850624" y="19989"/>
                </a:lnTo>
                <a:lnTo>
                  <a:pt x="758367" y="19989"/>
                </a:lnTo>
                <a:lnTo>
                  <a:pt x="421576" y="0"/>
                </a:lnTo>
                <a:close/>
              </a:path>
              <a:path w="4887595" h="1198880">
                <a:moveTo>
                  <a:pt x="4887595" y="899337"/>
                </a:moveTo>
                <a:lnTo>
                  <a:pt x="4803076" y="936675"/>
                </a:lnTo>
                <a:lnTo>
                  <a:pt x="4719256" y="974775"/>
                </a:lnTo>
                <a:lnTo>
                  <a:pt x="4634674" y="1012113"/>
                </a:lnTo>
                <a:lnTo>
                  <a:pt x="4887595" y="1012113"/>
                </a:lnTo>
                <a:lnTo>
                  <a:pt x="4887595" y="899337"/>
                </a:lnTo>
                <a:close/>
              </a:path>
              <a:path w="4887595" h="1198880">
                <a:moveTo>
                  <a:pt x="4466259" y="722553"/>
                </a:moveTo>
                <a:lnTo>
                  <a:pt x="4381677" y="815517"/>
                </a:lnTo>
                <a:lnTo>
                  <a:pt x="4297870" y="909243"/>
                </a:lnTo>
                <a:lnTo>
                  <a:pt x="4575109" y="909243"/>
                </a:lnTo>
                <a:lnTo>
                  <a:pt x="4550841" y="867333"/>
                </a:lnTo>
                <a:lnTo>
                  <a:pt x="4466259" y="722553"/>
                </a:lnTo>
                <a:close/>
              </a:path>
              <a:path w="4887595" h="1198880">
                <a:moveTo>
                  <a:pt x="2949130" y="201345"/>
                </a:moveTo>
                <a:lnTo>
                  <a:pt x="2612313" y="201345"/>
                </a:lnTo>
                <a:lnTo>
                  <a:pt x="2443924" y="349173"/>
                </a:lnTo>
                <a:lnTo>
                  <a:pt x="2359342" y="422325"/>
                </a:lnTo>
                <a:lnTo>
                  <a:pt x="2275522" y="496239"/>
                </a:lnTo>
                <a:lnTo>
                  <a:pt x="3408779" y="496239"/>
                </a:lnTo>
                <a:lnTo>
                  <a:pt x="3370516" y="481761"/>
                </a:lnTo>
                <a:lnTo>
                  <a:pt x="3286683" y="373557"/>
                </a:lnTo>
                <a:lnTo>
                  <a:pt x="2949130" y="201345"/>
                </a:lnTo>
                <a:close/>
              </a:path>
              <a:path w="4887595" h="1198880">
                <a:moveTo>
                  <a:pt x="2190940" y="181533"/>
                </a:moveTo>
                <a:lnTo>
                  <a:pt x="2022525" y="274497"/>
                </a:lnTo>
                <a:lnTo>
                  <a:pt x="1937943" y="320217"/>
                </a:lnTo>
                <a:lnTo>
                  <a:pt x="1854136" y="366699"/>
                </a:lnTo>
                <a:lnTo>
                  <a:pt x="1769554" y="412419"/>
                </a:lnTo>
                <a:lnTo>
                  <a:pt x="2252994" y="412419"/>
                </a:lnTo>
                <a:lnTo>
                  <a:pt x="2190940" y="181533"/>
                </a:lnTo>
                <a:close/>
              </a:path>
              <a:path w="4887595" h="1198880">
                <a:moveTo>
                  <a:pt x="1601152" y="132765"/>
                </a:moveTo>
                <a:lnTo>
                  <a:pt x="1264348" y="181533"/>
                </a:lnTo>
                <a:lnTo>
                  <a:pt x="1011364" y="225729"/>
                </a:lnTo>
                <a:lnTo>
                  <a:pt x="1657234" y="225729"/>
                </a:lnTo>
                <a:lnTo>
                  <a:pt x="1601152" y="132765"/>
                </a:lnTo>
                <a:close/>
              </a:path>
              <a:path w="4887595" h="1198880">
                <a:moveTo>
                  <a:pt x="842949" y="10083"/>
                </a:moveTo>
                <a:lnTo>
                  <a:pt x="758367" y="19989"/>
                </a:lnTo>
                <a:lnTo>
                  <a:pt x="850624" y="19989"/>
                </a:lnTo>
                <a:lnTo>
                  <a:pt x="842949" y="10083"/>
                </a:lnTo>
                <a:close/>
              </a:path>
            </a:pathLst>
          </a:custGeom>
          <a:solidFill>
            <a:srgbClr val="1F4E79"/>
          </a:solidFill>
        </p:spPr>
        <p:txBody>
          <a:bodyPr wrap="square" lIns="0" tIns="0" rIns="0" bIns="0" rtlCol="0"/>
          <a:lstStyle/>
          <a:p/>
        </p:txBody>
      </p:sp>
      <p:sp>
        <p:nvSpPr>
          <p:cNvPr id="4" name="object 4"/>
          <p:cNvSpPr/>
          <p:nvPr/>
        </p:nvSpPr>
        <p:spPr>
          <a:xfrm>
            <a:off x="1586297" y="1549730"/>
            <a:ext cx="4887595" cy="1198880"/>
          </a:xfrm>
          <a:custGeom>
            <a:avLst/>
            <a:gdLst/>
            <a:ahLst/>
            <a:cxnLst/>
            <a:rect l="l" t="t" r="r" b="b"/>
            <a:pathLst>
              <a:path w="4887595" h="1198880">
                <a:moveTo>
                  <a:pt x="0" y="584631"/>
                </a:moveTo>
                <a:lnTo>
                  <a:pt x="84010" y="503859"/>
                </a:lnTo>
                <a:lnTo>
                  <a:pt x="168592" y="422325"/>
                </a:lnTo>
                <a:lnTo>
                  <a:pt x="253174" y="341553"/>
                </a:lnTo>
                <a:lnTo>
                  <a:pt x="336994" y="260781"/>
                </a:lnTo>
                <a:lnTo>
                  <a:pt x="421576" y="0"/>
                </a:lnTo>
                <a:lnTo>
                  <a:pt x="505396" y="4749"/>
                </a:lnTo>
                <a:lnTo>
                  <a:pt x="589978" y="10083"/>
                </a:lnTo>
                <a:lnTo>
                  <a:pt x="673798" y="14655"/>
                </a:lnTo>
                <a:lnTo>
                  <a:pt x="758380" y="19989"/>
                </a:lnTo>
                <a:lnTo>
                  <a:pt x="842962" y="10083"/>
                </a:lnTo>
                <a:lnTo>
                  <a:pt x="926782" y="118287"/>
                </a:lnTo>
                <a:lnTo>
                  <a:pt x="1011364" y="225729"/>
                </a:lnTo>
                <a:lnTo>
                  <a:pt x="1095184" y="211251"/>
                </a:lnTo>
                <a:lnTo>
                  <a:pt x="1179766" y="196773"/>
                </a:lnTo>
                <a:lnTo>
                  <a:pt x="1264348" y="181533"/>
                </a:lnTo>
                <a:lnTo>
                  <a:pt x="1348168" y="169341"/>
                </a:lnTo>
                <a:lnTo>
                  <a:pt x="1432750" y="157149"/>
                </a:lnTo>
                <a:lnTo>
                  <a:pt x="1516570" y="144957"/>
                </a:lnTo>
                <a:lnTo>
                  <a:pt x="1601152" y="132765"/>
                </a:lnTo>
                <a:lnTo>
                  <a:pt x="1685734" y="272973"/>
                </a:lnTo>
                <a:lnTo>
                  <a:pt x="1769554" y="412419"/>
                </a:lnTo>
                <a:lnTo>
                  <a:pt x="1854136" y="366699"/>
                </a:lnTo>
                <a:lnTo>
                  <a:pt x="1937956" y="320217"/>
                </a:lnTo>
                <a:lnTo>
                  <a:pt x="2022538" y="274497"/>
                </a:lnTo>
                <a:lnTo>
                  <a:pt x="2106358" y="228015"/>
                </a:lnTo>
                <a:lnTo>
                  <a:pt x="2190940" y="181533"/>
                </a:lnTo>
                <a:lnTo>
                  <a:pt x="2275522" y="496239"/>
                </a:lnTo>
                <a:lnTo>
                  <a:pt x="2359342" y="422325"/>
                </a:lnTo>
                <a:lnTo>
                  <a:pt x="2443924" y="349173"/>
                </a:lnTo>
                <a:lnTo>
                  <a:pt x="2527744" y="275259"/>
                </a:lnTo>
                <a:lnTo>
                  <a:pt x="2612326" y="201345"/>
                </a:lnTo>
                <a:lnTo>
                  <a:pt x="2696908" y="201345"/>
                </a:lnTo>
                <a:lnTo>
                  <a:pt x="2780728" y="201345"/>
                </a:lnTo>
                <a:lnTo>
                  <a:pt x="2865310" y="201345"/>
                </a:lnTo>
                <a:lnTo>
                  <a:pt x="2949130" y="201345"/>
                </a:lnTo>
                <a:lnTo>
                  <a:pt x="3033712" y="244779"/>
                </a:lnTo>
                <a:lnTo>
                  <a:pt x="3118294" y="287451"/>
                </a:lnTo>
                <a:lnTo>
                  <a:pt x="3202114" y="330123"/>
                </a:lnTo>
                <a:lnTo>
                  <a:pt x="3286696" y="373557"/>
                </a:lnTo>
                <a:lnTo>
                  <a:pt x="3370516" y="481761"/>
                </a:lnTo>
                <a:lnTo>
                  <a:pt x="3455098" y="513765"/>
                </a:lnTo>
                <a:lnTo>
                  <a:pt x="3539680" y="545769"/>
                </a:lnTo>
                <a:lnTo>
                  <a:pt x="3623500" y="577011"/>
                </a:lnTo>
                <a:lnTo>
                  <a:pt x="3708082" y="609015"/>
                </a:lnTo>
                <a:lnTo>
                  <a:pt x="3791902" y="704265"/>
                </a:lnTo>
                <a:lnTo>
                  <a:pt x="3876484" y="799515"/>
                </a:lnTo>
                <a:lnTo>
                  <a:pt x="3960304" y="894003"/>
                </a:lnTo>
                <a:lnTo>
                  <a:pt x="4044886" y="897813"/>
                </a:lnTo>
                <a:lnTo>
                  <a:pt x="4129468" y="901623"/>
                </a:lnTo>
                <a:lnTo>
                  <a:pt x="4213288" y="905433"/>
                </a:lnTo>
                <a:lnTo>
                  <a:pt x="4297870" y="909243"/>
                </a:lnTo>
                <a:lnTo>
                  <a:pt x="4381690" y="815517"/>
                </a:lnTo>
                <a:lnTo>
                  <a:pt x="4466272" y="722553"/>
                </a:lnTo>
                <a:lnTo>
                  <a:pt x="4550854" y="867333"/>
                </a:lnTo>
                <a:lnTo>
                  <a:pt x="4634674" y="1012113"/>
                </a:lnTo>
                <a:lnTo>
                  <a:pt x="4719256" y="974775"/>
                </a:lnTo>
                <a:lnTo>
                  <a:pt x="4803076" y="936675"/>
                </a:lnTo>
                <a:lnTo>
                  <a:pt x="4887595" y="899337"/>
                </a:lnTo>
                <a:lnTo>
                  <a:pt x="4887595" y="1198867"/>
                </a:lnTo>
                <a:lnTo>
                  <a:pt x="4803076" y="1198867"/>
                </a:lnTo>
                <a:lnTo>
                  <a:pt x="4719256" y="1198867"/>
                </a:lnTo>
                <a:lnTo>
                  <a:pt x="0" y="1198867"/>
                </a:lnTo>
                <a:lnTo>
                  <a:pt x="0" y="584631"/>
                </a:lnTo>
                <a:close/>
              </a:path>
            </a:pathLst>
          </a:custGeom>
          <a:ln w="15875">
            <a:solidFill>
              <a:srgbClr val="000000"/>
            </a:solidFill>
          </a:ln>
        </p:spPr>
        <p:txBody>
          <a:bodyPr wrap="square" lIns="0" tIns="0" rIns="0" bIns="0" rtlCol="0"/>
          <a:lstStyle/>
          <a:p/>
        </p:txBody>
      </p:sp>
      <p:sp>
        <p:nvSpPr>
          <p:cNvPr id="5" name="object 5"/>
          <p:cNvSpPr/>
          <p:nvPr/>
        </p:nvSpPr>
        <p:spPr>
          <a:xfrm>
            <a:off x="1586297" y="2748597"/>
            <a:ext cx="4887595" cy="0"/>
          </a:xfrm>
          <a:custGeom>
            <a:avLst/>
            <a:gdLst/>
            <a:ahLst/>
            <a:cxnLst/>
            <a:rect l="l" t="t" r="r" b="b"/>
            <a:pathLst>
              <a:path w="4887595" h="0">
                <a:moveTo>
                  <a:pt x="0" y="0"/>
                </a:moveTo>
                <a:lnTo>
                  <a:pt x="4887595" y="0"/>
                </a:lnTo>
              </a:path>
            </a:pathLst>
          </a:custGeom>
          <a:ln w="9525">
            <a:solidFill>
              <a:srgbClr val="000000"/>
            </a:solidFill>
          </a:ln>
        </p:spPr>
        <p:txBody>
          <a:bodyPr wrap="square" lIns="0" tIns="0" rIns="0" bIns="0" rtlCol="0"/>
          <a:lstStyle/>
          <a:p/>
        </p:txBody>
      </p:sp>
      <p:sp>
        <p:nvSpPr>
          <p:cNvPr id="6" name="object 6"/>
          <p:cNvSpPr/>
          <p:nvPr/>
        </p:nvSpPr>
        <p:spPr>
          <a:xfrm>
            <a:off x="158629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7" name="object 7"/>
          <p:cNvSpPr/>
          <p:nvPr/>
        </p:nvSpPr>
        <p:spPr>
          <a:xfrm>
            <a:off x="167030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8" name="object 8"/>
          <p:cNvSpPr/>
          <p:nvPr/>
        </p:nvSpPr>
        <p:spPr>
          <a:xfrm>
            <a:off x="175488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9" name="object 9"/>
          <p:cNvSpPr/>
          <p:nvPr/>
        </p:nvSpPr>
        <p:spPr>
          <a:xfrm>
            <a:off x="183947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0" name="object 10"/>
          <p:cNvSpPr/>
          <p:nvPr/>
        </p:nvSpPr>
        <p:spPr>
          <a:xfrm>
            <a:off x="192329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1" name="object 11"/>
          <p:cNvSpPr/>
          <p:nvPr/>
        </p:nvSpPr>
        <p:spPr>
          <a:xfrm>
            <a:off x="200787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2" name="object 12"/>
          <p:cNvSpPr/>
          <p:nvPr/>
        </p:nvSpPr>
        <p:spPr>
          <a:xfrm>
            <a:off x="209169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3" name="object 13"/>
          <p:cNvSpPr/>
          <p:nvPr/>
        </p:nvSpPr>
        <p:spPr>
          <a:xfrm>
            <a:off x="217627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4" name="object 14"/>
          <p:cNvSpPr/>
          <p:nvPr/>
        </p:nvSpPr>
        <p:spPr>
          <a:xfrm>
            <a:off x="226009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5" name="object 15"/>
          <p:cNvSpPr/>
          <p:nvPr/>
        </p:nvSpPr>
        <p:spPr>
          <a:xfrm>
            <a:off x="234467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6" name="object 16"/>
          <p:cNvSpPr/>
          <p:nvPr/>
        </p:nvSpPr>
        <p:spPr>
          <a:xfrm>
            <a:off x="242925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7" name="object 17"/>
          <p:cNvSpPr/>
          <p:nvPr/>
        </p:nvSpPr>
        <p:spPr>
          <a:xfrm>
            <a:off x="251307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8" name="object 18"/>
          <p:cNvSpPr/>
          <p:nvPr/>
        </p:nvSpPr>
        <p:spPr>
          <a:xfrm>
            <a:off x="259766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19" name="object 19"/>
          <p:cNvSpPr/>
          <p:nvPr/>
        </p:nvSpPr>
        <p:spPr>
          <a:xfrm>
            <a:off x="268148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0" name="object 20"/>
          <p:cNvSpPr/>
          <p:nvPr/>
        </p:nvSpPr>
        <p:spPr>
          <a:xfrm>
            <a:off x="276606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1" name="object 21"/>
          <p:cNvSpPr/>
          <p:nvPr/>
        </p:nvSpPr>
        <p:spPr>
          <a:xfrm>
            <a:off x="285064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2" name="object 22"/>
          <p:cNvSpPr/>
          <p:nvPr/>
        </p:nvSpPr>
        <p:spPr>
          <a:xfrm>
            <a:off x="293446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3" name="object 23"/>
          <p:cNvSpPr/>
          <p:nvPr/>
        </p:nvSpPr>
        <p:spPr>
          <a:xfrm>
            <a:off x="301904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4" name="object 24"/>
          <p:cNvSpPr/>
          <p:nvPr/>
        </p:nvSpPr>
        <p:spPr>
          <a:xfrm>
            <a:off x="310286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5" name="object 25"/>
          <p:cNvSpPr/>
          <p:nvPr/>
        </p:nvSpPr>
        <p:spPr>
          <a:xfrm>
            <a:off x="318744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6" name="object 26"/>
          <p:cNvSpPr/>
          <p:nvPr/>
        </p:nvSpPr>
        <p:spPr>
          <a:xfrm>
            <a:off x="327203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7" name="object 27"/>
          <p:cNvSpPr/>
          <p:nvPr/>
        </p:nvSpPr>
        <p:spPr>
          <a:xfrm>
            <a:off x="335585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8" name="object 28"/>
          <p:cNvSpPr/>
          <p:nvPr/>
        </p:nvSpPr>
        <p:spPr>
          <a:xfrm>
            <a:off x="344043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29" name="object 29"/>
          <p:cNvSpPr/>
          <p:nvPr/>
        </p:nvSpPr>
        <p:spPr>
          <a:xfrm>
            <a:off x="352425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0" name="object 30"/>
          <p:cNvSpPr/>
          <p:nvPr/>
        </p:nvSpPr>
        <p:spPr>
          <a:xfrm>
            <a:off x="360883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1" name="object 31"/>
          <p:cNvSpPr/>
          <p:nvPr/>
        </p:nvSpPr>
        <p:spPr>
          <a:xfrm>
            <a:off x="369265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2" name="object 32"/>
          <p:cNvSpPr/>
          <p:nvPr/>
        </p:nvSpPr>
        <p:spPr>
          <a:xfrm>
            <a:off x="377723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3" name="object 33"/>
          <p:cNvSpPr/>
          <p:nvPr/>
        </p:nvSpPr>
        <p:spPr>
          <a:xfrm>
            <a:off x="386181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4" name="object 34"/>
          <p:cNvSpPr/>
          <p:nvPr/>
        </p:nvSpPr>
        <p:spPr>
          <a:xfrm>
            <a:off x="394563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5" name="object 35"/>
          <p:cNvSpPr/>
          <p:nvPr/>
        </p:nvSpPr>
        <p:spPr>
          <a:xfrm>
            <a:off x="403022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6" name="object 36"/>
          <p:cNvSpPr/>
          <p:nvPr/>
        </p:nvSpPr>
        <p:spPr>
          <a:xfrm>
            <a:off x="411404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7" name="object 37"/>
          <p:cNvSpPr/>
          <p:nvPr/>
        </p:nvSpPr>
        <p:spPr>
          <a:xfrm>
            <a:off x="419862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8" name="object 38"/>
          <p:cNvSpPr/>
          <p:nvPr/>
        </p:nvSpPr>
        <p:spPr>
          <a:xfrm>
            <a:off x="428320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39" name="object 39"/>
          <p:cNvSpPr/>
          <p:nvPr/>
        </p:nvSpPr>
        <p:spPr>
          <a:xfrm>
            <a:off x="436702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0" name="object 40"/>
          <p:cNvSpPr/>
          <p:nvPr/>
        </p:nvSpPr>
        <p:spPr>
          <a:xfrm>
            <a:off x="445160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1" name="object 41"/>
          <p:cNvSpPr/>
          <p:nvPr/>
        </p:nvSpPr>
        <p:spPr>
          <a:xfrm>
            <a:off x="453542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2" name="object 42"/>
          <p:cNvSpPr/>
          <p:nvPr/>
        </p:nvSpPr>
        <p:spPr>
          <a:xfrm>
            <a:off x="462000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3" name="object 43"/>
          <p:cNvSpPr/>
          <p:nvPr/>
        </p:nvSpPr>
        <p:spPr>
          <a:xfrm>
            <a:off x="470459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4" name="object 44"/>
          <p:cNvSpPr/>
          <p:nvPr/>
        </p:nvSpPr>
        <p:spPr>
          <a:xfrm>
            <a:off x="478841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5" name="object 45"/>
          <p:cNvSpPr/>
          <p:nvPr/>
        </p:nvSpPr>
        <p:spPr>
          <a:xfrm>
            <a:off x="487299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6" name="object 46"/>
          <p:cNvSpPr/>
          <p:nvPr/>
        </p:nvSpPr>
        <p:spPr>
          <a:xfrm>
            <a:off x="495681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7" name="object 47"/>
          <p:cNvSpPr/>
          <p:nvPr/>
        </p:nvSpPr>
        <p:spPr>
          <a:xfrm>
            <a:off x="504139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8" name="object 48"/>
          <p:cNvSpPr/>
          <p:nvPr/>
        </p:nvSpPr>
        <p:spPr>
          <a:xfrm>
            <a:off x="512597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49" name="object 49"/>
          <p:cNvSpPr/>
          <p:nvPr/>
        </p:nvSpPr>
        <p:spPr>
          <a:xfrm>
            <a:off x="520979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0" name="object 50"/>
          <p:cNvSpPr/>
          <p:nvPr/>
        </p:nvSpPr>
        <p:spPr>
          <a:xfrm>
            <a:off x="529437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1" name="object 51"/>
          <p:cNvSpPr/>
          <p:nvPr/>
        </p:nvSpPr>
        <p:spPr>
          <a:xfrm>
            <a:off x="537819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2" name="object 52"/>
          <p:cNvSpPr/>
          <p:nvPr/>
        </p:nvSpPr>
        <p:spPr>
          <a:xfrm>
            <a:off x="546278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3" name="object 53"/>
          <p:cNvSpPr/>
          <p:nvPr/>
        </p:nvSpPr>
        <p:spPr>
          <a:xfrm>
            <a:off x="554660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4" name="object 54"/>
          <p:cNvSpPr/>
          <p:nvPr/>
        </p:nvSpPr>
        <p:spPr>
          <a:xfrm>
            <a:off x="563118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5" name="object 55"/>
          <p:cNvSpPr/>
          <p:nvPr/>
        </p:nvSpPr>
        <p:spPr>
          <a:xfrm>
            <a:off x="571576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6" name="object 56"/>
          <p:cNvSpPr/>
          <p:nvPr/>
        </p:nvSpPr>
        <p:spPr>
          <a:xfrm>
            <a:off x="5799585"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7" name="object 57"/>
          <p:cNvSpPr/>
          <p:nvPr/>
        </p:nvSpPr>
        <p:spPr>
          <a:xfrm>
            <a:off x="588416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8" name="object 58"/>
          <p:cNvSpPr/>
          <p:nvPr/>
        </p:nvSpPr>
        <p:spPr>
          <a:xfrm>
            <a:off x="5967987"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59" name="object 59"/>
          <p:cNvSpPr/>
          <p:nvPr/>
        </p:nvSpPr>
        <p:spPr>
          <a:xfrm>
            <a:off x="6052569"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60" name="object 60"/>
          <p:cNvSpPr/>
          <p:nvPr/>
        </p:nvSpPr>
        <p:spPr>
          <a:xfrm>
            <a:off x="613715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61" name="object 61"/>
          <p:cNvSpPr/>
          <p:nvPr/>
        </p:nvSpPr>
        <p:spPr>
          <a:xfrm>
            <a:off x="6220971"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62" name="object 62"/>
          <p:cNvSpPr/>
          <p:nvPr/>
        </p:nvSpPr>
        <p:spPr>
          <a:xfrm>
            <a:off x="630555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63" name="object 63"/>
          <p:cNvSpPr/>
          <p:nvPr/>
        </p:nvSpPr>
        <p:spPr>
          <a:xfrm>
            <a:off x="6389373"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64" name="object 64"/>
          <p:cNvSpPr/>
          <p:nvPr/>
        </p:nvSpPr>
        <p:spPr>
          <a:xfrm>
            <a:off x="6473892" y="2748597"/>
            <a:ext cx="0" cy="36830"/>
          </a:xfrm>
          <a:custGeom>
            <a:avLst/>
            <a:gdLst/>
            <a:ahLst/>
            <a:cxnLst/>
            <a:rect l="l" t="t" r="r" b="b"/>
            <a:pathLst>
              <a:path w="0" h="36830">
                <a:moveTo>
                  <a:pt x="0" y="0"/>
                </a:moveTo>
                <a:lnTo>
                  <a:pt x="0" y="36283"/>
                </a:lnTo>
              </a:path>
            </a:pathLst>
          </a:custGeom>
          <a:ln w="9525">
            <a:solidFill>
              <a:srgbClr val="000000"/>
            </a:solidFill>
          </a:ln>
        </p:spPr>
        <p:txBody>
          <a:bodyPr wrap="square" lIns="0" tIns="0" rIns="0" bIns="0" rtlCol="0"/>
          <a:lstStyle/>
          <a:p/>
        </p:txBody>
      </p:sp>
      <p:sp>
        <p:nvSpPr>
          <p:cNvPr id="65" name="object 65"/>
          <p:cNvSpPr txBox="1"/>
          <p:nvPr/>
        </p:nvSpPr>
        <p:spPr>
          <a:xfrm>
            <a:off x="901665" y="894791"/>
            <a:ext cx="3848100" cy="192278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Figure 2: Voter Turnout </a:t>
            </a:r>
            <a:r>
              <a:rPr dirty="0" sz="1100">
                <a:latin typeface="Calibri"/>
                <a:cs typeface="Calibri"/>
              </a:rPr>
              <a:t>at </a:t>
            </a:r>
            <a:r>
              <a:rPr dirty="0" sz="1100" spc="-5">
                <a:latin typeface="Calibri"/>
                <a:cs typeface="Calibri"/>
              </a:rPr>
              <a:t>Canadian Federal Elections (1953 -</a:t>
            </a:r>
            <a:r>
              <a:rPr dirty="0" sz="1100" spc="45">
                <a:latin typeface="Calibri"/>
                <a:cs typeface="Calibri"/>
              </a:rPr>
              <a:t> </a:t>
            </a:r>
            <a:r>
              <a:rPr dirty="0" sz="1100">
                <a:latin typeface="Calibri"/>
                <a:cs typeface="Calibri"/>
              </a:rPr>
              <a:t>2011)</a:t>
            </a:r>
            <a:endParaRPr sz="1100">
              <a:latin typeface="Calibri"/>
              <a:cs typeface="Calibri"/>
            </a:endParaRPr>
          </a:p>
          <a:p>
            <a:pPr marL="379095">
              <a:lnSpc>
                <a:spcPct val="100000"/>
              </a:lnSpc>
              <a:spcBef>
                <a:spcPts val="935"/>
              </a:spcBef>
            </a:pPr>
            <a:r>
              <a:rPr dirty="0" sz="900" b="1">
                <a:latin typeface="Calibri"/>
                <a:cs typeface="Calibri"/>
              </a:rPr>
              <a:t>85%</a:t>
            </a:r>
            <a:endParaRPr sz="900">
              <a:latin typeface="Calibri"/>
              <a:cs typeface="Calibri"/>
            </a:endParaRPr>
          </a:p>
          <a:p>
            <a:pPr>
              <a:lnSpc>
                <a:spcPct val="100000"/>
              </a:lnSpc>
              <a:spcBef>
                <a:spcPts val="50"/>
              </a:spcBef>
            </a:pPr>
            <a:endParaRPr sz="700">
              <a:latin typeface="Times New Roman"/>
              <a:cs typeface="Times New Roman"/>
            </a:endParaRPr>
          </a:p>
          <a:p>
            <a:pPr marL="379095">
              <a:lnSpc>
                <a:spcPct val="100000"/>
              </a:lnSpc>
            </a:pPr>
            <a:r>
              <a:rPr dirty="0" sz="900" b="1">
                <a:latin typeface="Calibri"/>
                <a:cs typeface="Calibri"/>
              </a:rPr>
              <a:t>80%</a:t>
            </a:r>
            <a:endParaRPr sz="900">
              <a:latin typeface="Calibri"/>
              <a:cs typeface="Calibri"/>
            </a:endParaRPr>
          </a:p>
          <a:p>
            <a:pPr>
              <a:lnSpc>
                <a:spcPct val="100000"/>
              </a:lnSpc>
              <a:spcBef>
                <a:spcPts val="45"/>
              </a:spcBef>
            </a:pPr>
            <a:endParaRPr sz="700">
              <a:latin typeface="Times New Roman"/>
              <a:cs typeface="Times New Roman"/>
            </a:endParaRPr>
          </a:p>
          <a:p>
            <a:pPr marL="379095">
              <a:lnSpc>
                <a:spcPct val="100000"/>
              </a:lnSpc>
              <a:spcBef>
                <a:spcPts val="5"/>
              </a:spcBef>
            </a:pPr>
            <a:r>
              <a:rPr dirty="0" sz="900" b="1">
                <a:latin typeface="Calibri"/>
                <a:cs typeface="Calibri"/>
              </a:rPr>
              <a:t>75%</a:t>
            </a:r>
            <a:endParaRPr sz="900">
              <a:latin typeface="Calibri"/>
              <a:cs typeface="Calibri"/>
            </a:endParaRPr>
          </a:p>
          <a:p>
            <a:pPr>
              <a:lnSpc>
                <a:spcPct val="100000"/>
              </a:lnSpc>
              <a:spcBef>
                <a:spcPts val="45"/>
              </a:spcBef>
            </a:pPr>
            <a:endParaRPr sz="700">
              <a:latin typeface="Times New Roman"/>
              <a:cs typeface="Times New Roman"/>
            </a:endParaRPr>
          </a:p>
          <a:p>
            <a:pPr marL="379095">
              <a:lnSpc>
                <a:spcPct val="100000"/>
              </a:lnSpc>
            </a:pPr>
            <a:r>
              <a:rPr dirty="0" sz="900" b="1">
                <a:latin typeface="Calibri"/>
                <a:cs typeface="Calibri"/>
              </a:rPr>
              <a:t>70%</a:t>
            </a:r>
            <a:endParaRPr sz="900">
              <a:latin typeface="Calibri"/>
              <a:cs typeface="Calibri"/>
            </a:endParaRPr>
          </a:p>
          <a:p>
            <a:pPr>
              <a:lnSpc>
                <a:spcPct val="100000"/>
              </a:lnSpc>
              <a:spcBef>
                <a:spcPts val="50"/>
              </a:spcBef>
            </a:pPr>
            <a:endParaRPr sz="700">
              <a:latin typeface="Times New Roman"/>
              <a:cs typeface="Times New Roman"/>
            </a:endParaRPr>
          </a:p>
          <a:p>
            <a:pPr marL="379095">
              <a:lnSpc>
                <a:spcPct val="100000"/>
              </a:lnSpc>
            </a:pPr>
            <a:r>
              <a:rPr dirty="0" sz="900" b="1">
                <a:latin typeface="Calibri"/>
                <a:cs typeface="Calibri"/>
              </a:rPr>
              <a:t>65%</a:t>
            </a:r>
            <a:endParaRPr sz="900">
              <a:latin typeface="Calibri"/>
              <a:cs typeface="Calibri"/>
            </a:endParaRPr>
          </a:p>
          <a:p>
            <a:pPr>
              <a:lnSpc>
                <a:spcPct val="100000"/>
              </a:lnSpc>
              <a:spcBef>
                <a:spcPts val="50"/>
              </a:spcBef>
            </a:pPr>
            <a:endParaRPr sz="700">
              <a:latin typeface="Times New Roman"/>
              <a:cs typeface="Times New Roman"/>
            </a:endParaRPr>
          </a:p>
          <a:p>
            <a:pPr marL="379095">
              <a:lnSpc>
                <a:spcPct val="100000"/>
              </a:lnSpc>
            </a:pPr>
            <a:r>
              <a:rPr dirty="0" sz="900" b="1">
                <a:latin typeface="Calibri"/>
                <a:cs typeface="Calibri"/>
              </a:rPr>
              <a:t>60%</a:t>
            </a:r>
            <a:endParaRPr sz="900">
              <a:latin typeface="Calibri"/>
              <a:cs typeface="Calibri"/>
            </a:endParaRPr>
          </a:p>
          <a:p>
            <a:pPr>
              <a:lnSpc>
                <a:spcPct val="100000"/>
              </a:lnSpc>
              <a:spcBef>
                <a:spcPts val="50"/>
              </a:spcBef>
            </a:pPr>
            <a:endParaRPr sz="700">
              <a:latin typeface="Times New Roman"/>
              <a:cs typeface="Times New Roman"/>
            </a:endParaRPr>
          </a:p>
          <a:p>
            <a:pPr marL="379095">
              <a:lnSpc>
                <a:spcPct val="100000"/>
              </a:lnSpc>
            </a:pPr>
            <a:r>
              <a:rPr dirty="0" sz="900" b="1">
                <a:latin typeface="Calibri"/>
                <a:cs typeface="Calibri"/>
              </a:rPr>
              <a:t>55%</a:t>
            </a:r>
            <a:endParaRPr sz="900">
              <a:latin typeface="Calibri"/>
              <a:cs typeface="Calibri"/>
            </a:endParaRPr>
          </a:p>
        </p:txBody>
      </p:sp>
      <p:sp>
        <p:nvSpPr>
          <p:cNvPr id="66" name="object 66"/>
          <p:cNvSpPr txBox="1"/>
          <p:nvPr/>
        </p:nvSpPr>
        <p:spPr>
          <a:xfrm>
            <a:off x="1527083"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1953</a:t>
            </a:r>
            <a:endParaRPr sz="900">
              <a:latin typeface="Calibri"/>
              <a:cs typeface="Calibri"/>
            </a:endParaRPr>
          </a:p>
        </p:txBody>
      </p:sp>
      <p:sp>
        <p:nvSpPr>
          <p:cNvPr id="67" name="object 67"/>
          <p:cNvSpPr txBox="1"/>
          <p:nvPr/>
        </p:nvSpPr>
        <p:spPr>
          <a:xfrm>
            <a:off x="1864154" y="2808303"/>
            <a:ext cx="224154" cy="257810"/>
          </a:xfrm>
          <a:prstGeom prst="rect">
            <a:avLst/>
          </a:prstGeom>
        </p:spPr>
        <p:txBody>
          <a:bodyPr wrap="square" lIns="0" tIns="0" rIns="0" bIns="0" rtlCol="0" vert="vert270">
            <a:spAutoFit/>
          </a:bodyPr>
          <a:lstStyle/>
          <a:p>
            <a:pPr marL="12700">
              <a:lnSpc>
                <a:spcPts val="745"/>
              </a:lnSpc>
            </a:pPr>
            <a:r>
              <a:rPr dirty="0" sz="900" b="1">
                <a:latin typeface="Calibri"/>
                <a:cs typeface="Calibri"/>
              </a:rPr>
              <a:t>1957</a:t>
            </a:r>
            <a:endParaRPr sz="900">
              <a:latin typeface="Calibri"/>
              <a:cs typeface="Calibri"/>
            </a:endParaRPr>
          </a:p>
          <a:p>
            <a:pPr marL="12700">
              <a:lnSpc>
                <a:spcPts val="869"/>
              </a:lnSpc>
            </a:pPr>
            <a:r>
              <a:rPr dirty="0" sz="900" b="1">
                <a:latin typeface="Calibri"/>
                <a:cs typeface="Calibri"/>
              </a:rPr>
              <a:t>1958</a:t>
            </a:r>
            <a:endParaRPr sz="900">
              <a:latin typeface="Calibri"/>
              <a:cs typeface="Calibri"/>
            </a:endParaRPr>
          </a:p>
        </p:txBody>
      </p:sp>
      <p:sp>
        <p:nvSpPr>
          <p:cNvPr id="68" name="object 68"/>
          <p:cNvSpPr txBox="1"/>
          <p:nvPr/>
        </p:nvSpPr>
        <p:spPr>
          <a:xfrm>
            <a:off x="2285463" y="2808303"/>
            <a:ext cx="393065" cy="257810"/>
          </a:xfrm>
          <a:prstGeom prst="rect">
            <a:avLst/>
          </a:prstGeom>
        </p:spPr>
        <p:txBody>
          <a:bodyPr wrap="square" lIns="0" tIns="0" rIns="0" bIns="0" rtlCol="0" vert="vert270">
            <a:spAutoFit/>
          </a:bodyPr>
          <a:lstStyle/>
          <a:p>
            <a:pPr marL="12700">
              <a:lnSpc>
                <a:spcPts val="745"/>
              </a:lnSpc>
            </a:pPr>
            <a:r>
              <a:rPr dirty="0" sz="900" b="1">
                <a:latin typeface="Calibri"/>
                <a:cs typeface="Calibri"/>
              </a:rPr>
              <a:t>1962</a:t>
            </a:r>
            <a:endParaRPr sz="900">
              <a:latin typeface="Calibri"/>
              <a:cs typeface="Calibri"/>
            </a:endParaRPr>
          </a:p>
          <a:p>
            <a:pPr marL="12700">
              <a:lnSpc>
                <a:spcPts val="869"/>
              </a:lnSpc>
            </a:pPr>
            <a:r>
              <a:rPr dirty="0" sz="900" b="1">
                <a:latin typeface="Calibri"/>
                <a:cs typeface="Calibri"/>
              </a:rPr>
              <a:t>1963</a:t>
            </a:r>
            <a:endParaRPr sz="900">
              <a:latin typeface="Calibri"/>
              <a:cs typeface="Calibri"/>
            </a:endParaRPr>
          </a:p>
          <a:p>
            <a:pPr marL="12700">
              <a:lnSpc>
                <a:spcPct val="100000"/>
              </a:lnSpc>
              <a:spcBef>
                <a:spcPts val="245"/>
              </a:spcBef>
            </a:pPr>
            <a:r>
              <a:rPr dirty="0" sz="900" b="1">
                <a:latin typeface="Calibri"/>
                <a:cs typeface="Calibri"/>
              </a:rPr>
              <a:t>1965</a:t>
            </a:r>
            <a:endParaRPr sz="900">
              <a:latin typeface="Calibri"/>
              <a:cs typeface="Calibri"/>
            </a:endParaRPr>
          </a:p>
        </p:txBody>
      </p:sp>
      <p:sp>
        <p:nvSpPr>
          <p:cNvPr id="69" name="object 69"/>
          <p:cNvSpPr txBox="1"/>
          <p:nvPr/>
        </p:nvSpPr>
        <p:spPr>
          <a:xfrm>
            <a:off x="2791127"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1968</a:t>
            </a:r>
            <a:endParaRPr sz="900">
              <a:latin typeface="Calibri"/>
              <a:cs typeface="Calibri"/>
            </a:endParaRPr>
          </a:p>
        </p:txBody>
      </p:sp>
      <p:sp>
        <p:nvSpPr>
          <p:cNvPr id="70" name="object 70"/>
          <p:cNvSpPr txBox="1"/>
          <p:nvPr/>
        </p:nvSpPr>
        <p:spPr>
          <a:xfrm>
            <a:off x="3128198" y="2808303"/>
            <a:ext cx="30861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1972</a:t>
            </a:r>
            <a:endParaRPr sz="900">
              <a:latin typeface="Calibri"/>
              <a:cs typeface="Calibri"/>
            </a:endParaRPr>
          </a:p>
          <a:p>
            <a:pPr marL="12700">
              <a:lnSpc>
                <a:spcPct val="100000"/>
              </a:lnSpc>
              <a:spcBef>
                <a:spcPts val="245"/>
              </a:spcBef>
            </a:pPr>
            <a:r>
              <a:rPr dirty="0" sz="900" b="1">
                <a:latin typeface="Calibri"/>
                <a:cs typeface="Calibri"/>
              </a:rPr>
              <a:t>1974</a:t>
            </a:r>
            <a:endParaRPr sz="900">
              <a:latin typeface="Calibri"/>
              <a:cs typeface="Calibri"/>
            </a:endParaRPr>
          </a:p>
        </p:txBody>
      </p:sp>
      <p:sp>
        <p:nvSpPr>
          <p:cNvPr id="71" name="object 71"/>
          <p:cNvSpPr txBox="1"/>
          <p:nvPr/>
        </p:nvSpPr>
        <p:spPr>
          <a:xfrm>
            <a:off x="3718100" y="2808303"/>
            <a:ext cx="224154" cy="257810"/>
          </a:xfrm>
          <a:prstGeom prst="rect">
            <a:avLst/>
          </a:prstGeom>
        </p:spPr>
        <p:txBody>
          <a:bodyPr wrap="square" lIns="0" tIns="0" rIns="0" bIns="0" rtlCol="0" vert="vert270">
            <a:spAutoFit/>
          </a:bodyPr>
          <a:lstStyle/>
          <a:p>
            <a:pPr marL="12700">
              <a:lnSpc>
                <a:spcPts val="745"/>
              </a:lnSpc>
            </a:pPr>
            <a:r>
              <a:rPr dirty="0" sz="900" b="1">
                <a:latin typeface="Calibri"/>
                <a:cs typeface="Calibri"/>
              </a:rPr>
              <a:t>1979</a:t>
            </a:r>
            <a:endParaRPr sz="900">
              <a:latin typeface="Calibri"/>
              <a:cs typeface="Calibri"/>
            </a:endParaRPr>
          </a:p>
          <a:p>
            <a:pPr marL="12700">
              <a:lnSpc>
                <a:spcPts val="869"/>
              </a:lnSpc>
            </a:pPr>
            <a:r>
              <a:rPr dirty="0" sz="900" b="1">
                <a:latin typeface="Calibri"/>
                <a:cs typeface="Calibri"/>
              </a:rPr>
              <a:t>1980</a:t>
            </a:r>
            <a:endParaRPr sz="900">
              <a:latin typeface="Calibri"/>
              <a:cs typeface="Calibri"/>
            </a:endParaRPr>
          </a:p>
        </p:txBody>
      </p:sp>
      <p:sp>
        <p:nvSpPr>
          <p:cNvPr id="72" name="object 72"/>
          <p:cNvSpPr txBox="1"/>
          <p:nvPr/>
        </p:nvSpPr>
        <p:spPr>
          <a:xfrm>
            <a:off x="4139410"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1984</a:t>
            </a:r>
            <a:endParaRPr sz="900">
              <a:latin typeface="Calibri"/>
              <a:cs typeface="Calibri"/>
            </a:endParaRPr>
          </a:p>
        </p:txBody>
      </p:sp>
      <p:sp>
        <p:nvSpPr>
          <p:cNvPr id="73" name="object 73"/>
          <p:cNvSpPr txBox="1"/>
          <p:nvPr/>
        </p:nvSpPr>
        <p:spPr>
          <a:xfrm>
            <a:off x="4476480"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1988</a:t>
            </a:r>
            <a:endParaRPr sz="900">
              <a:latin typeface="Calibri"/>
              <a:cs typeface="Calibri"/>
            </a:endParaRPr>
          </a:p>
        </p:txBody>
      </p:sp>
      <p:sp>
        <p:nvSpPr>
          <p:cNvPr id="74" name="object 74"/>
          <p:cNvSpPr txBox="1"/>
          <p:nvPr/>
        </p:nvSpPr>
        <p:spPr>
          <a:xfrm>
            <a:off x="4813551" y="2808303"/>
            <a:ext cx="224154" cy="257810"/>
          </a:xfrm>
          <a:prstGeom prst="rect">
            <a:avLst/>
          </a:prstGeom>
        </p:spPr>
        <p:txBody>
          <a:bodyPr wrap="square" lIns="0" tIns="0" rIns="0" bIns="0" rtlCol="0" vert="vert270">
            <a:spAutoFit/>
          </a:bodyPr>
          <a:lstStyle/>
          <a:p>
            <a:pPr marL="12700">
              <a:lnSpc>
                <a:spcPts val="745"/>
              </a:lnSpc>
            </a:pPr>
            <a:r>
              <a:rPr dirty="0" sz="900" b="1">
                <a:latin typeface="Calibri"/>
                <a:cs typeface="Calibri"/>
              </a:rPr>
              <a:t>1992</a:t>
            </a:r>
            <a:endParaRPr sz="900">
              <a:latin typeface="Calibri"/>
              <a:cs typeface="Calibri"/>
            </a:endParaRPr>
          </a:p>
          <a:p>
            <a:pPr marL="12700">
              <a:lnSpc>
                <a:spcPts val="869"/>
              </a:lnSpc>
            </a:pPr>
            <a:r>
              <a:rPr dirty="0" sz="900" b="1">
                <a:latin typeface="Calibri"/>
                <a:cs typeface="Calibri"/>
              </a:rPr>
              <a:t>1993</a:t>
            </a:r>
            <a:endParaRPr sz="900">
              <a:latin typeface="Calibri"/>
              <a:cs typeface="Calibri"/>
            </a:endParaRPr>
          </a:p>
        </p:txBody>
      </p:sp>
      <p:sp>
        <p:nvSpPr>
          <p:cNvPr id="75" name="object 75"/>
          <p:cNvSpPr txBox="1"/>
          <p:nvPr/>
        </p:nvSpPr>
        <p:spPr>
          <a:xfrm>
            <a:off x="5234861"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1997</a:t>
            </a:r>
            <a:endParaRPr sz="900">
              <a:latin typeface="Calibri"/>
              <a:cs typeface="Calibri"/>
            </a:endParaRPr>
          </a:p>
        </p:txBody>
      </p:sp>
      <p:sp>
        <p:nvSpPr>
          <p:cNvPr id="76" name="object 76"/>
          <p:cNvSpPr txBox="1"/>
          <p:nvPr/>
        </p:nvSpPr>
        <p:spPr>
          <a:xfrm>
            <a:off x="5487692"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2000</a:t>
            </a:r>
            <a:endParaRPr sz="900">
              <a:latin typeface="Calibri"/>
              <a:cs typeface="Calibri"/>
            </a:endParaRPr>
          </a:p>
        </p:txBody>
      </p:sp>
      <p:sp>
        <p:nvSpPr>
          <p:cNvPr id="77" name="object 77"/>
          <p:cNvSpPr txBox="1"/>
          <p:nvPr/>
        </p:nvSpPr>
        <p:spPr>
          <a:xfrm>
            <a:off x="5824763" y="2808303"/>
            <a:ext cx="476884"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2004</a:t>
            </a:r>
            <a:endParaRPr sz="900">
              <a:latin typeface="Calibri"/>
              <a:cs typeface="Calibri"/>
            </a:endParaRPr>
          </a:p>
          <a:p>
            <a:pPr marL="12700">
              <a:lnSpc>
                <a:spcPct val="100000"/>
              </a:lnSpc>
              <a:spcBef>
                <a:spcPts val="245"/>
              </a:spcBef>
            </a:pPr>
            <a:r>
              <a:rPr dirty="0" sz="900" b="1">
                <a:latin typeface="Calibri"/>
                <a:cs typeface="Calibri"/>
              </a:rPr>
              <a:t>2006</a:t>
            </a:r>
            <a:endParaRPr sz="900">
              <a:latin typeface="Calibri"/>
              <a:cs typeface="Calibri"/>
            </a:endParaRPr>
          </a:p>
          <a:p>
            <a:pPr marL="12700">
              <a:lnSpc>
                <a:spcPct val="100000"/>
              </a:lnSpc>
              <a:spcBef>
                <a:spcPts val="250"/>
              </a:spcBef>
            </a:pPr>
            <a:r>
              <a:rPr dirty="0" sz="900" b="1">
                <a:latin typeface="Calibri"/>
                <a:cs typeface="Calibri"/>
              </a:rPr>
              <a:t>2008</a:t>
            </a:r>
            <a:endParaRPr sz="900">
              <a:latin typeface="Calibri"/>
              <a:cs typeface="Calibri"/>
            </a:endParaRPr>
          </a:p>
        </p:txBody>
      </p:sp>
      <p:sp>
        <p:nvSpPr>
          <p:cNvPr id="78" name="object 78"/>
          <p:cNvSpPr txBox="1"/>
          <p:nvPr/>
        </p:nvSpPr>
        <p:spPr>
          <a:xfrm>
            <a:off x="6414780" y="2808303"/>
            <a:ext cx="139700" cy="257810"/>
          </a:xfrm>
          <a:prstGeom prst="rect">
            <a:avLst/>
          </a:prstGeom>
        </p:spPr>
        <p:txBody>
          <a:bodyPr wrap="square" lIns="0" tIns="0" rIns="0" bIns="0" rtlCol="0" vert="vert270">
            <a:spAutoFit/>
          </a:bodyPr>
          <a:lstStyle/>
          <a:p>
            <a:pPr marL="12700">
              <a:lnSpc>
                <a:spcPts val="955"/>
              </a:lnSpc>
            </a:pPr>
            <a:r>
              <a:rPr dirty="0" sz="900" b="1">
                <a:latin typeface="Calibri"/>
                <a:cs typeface="Calibri"/>
              </a:rPr>
              <a:t>2011</a:t>
            </a:r>
            <a:endParaRPr sz="900">
              <a:latin typeface="Calibri"/>
              <a:cs typeface="Calibri"/>
            </a:endParaRPr>
          </a:p>
        </p:txBody>
      </p:sp>
      <p:sp>
        <p:nvSpPr>
          <p:cNvPr id="79" name="object 79"/>
          <p:cNvSpPr/>
          <p:nvPr/>
        </p:nvSpPr>
        <p:spPr>
          <a:xfrm>
            <a:off x="1324571" y="5391010"/>
            <a:ext cx="5400040" cy="2248535"/>
          </a:xfrm>
          <a:custGeom>
            <a:avLst/>
            <a:gdLst/>
            <a:ahLst/>
            <a:cxnLst/>
            <a:rect l="l" t="t" r="r" b="b"/>
            <a:pathLst>
              <a:path w="5400040" h="2248534">
                <a:moveTo>
                  <a:pt x="0" y="0"/>
                </a:moveTo>
                <a:lnTo>
                  <a:pt x="5399989" y="0"/>
                </a:lnTo>
                <a:lnTo>
                  <a:pt x="5399989" y="2248522"/>
                </a:lnTo>
                <a:lnTo>
                  <a:pt x="0" y="2248522"/>
                </a:lnTo>
                <a:lnTo>
                  <a:pt x="0" y="0"/>
                </a:lnTo>
                <a:close/>
              </a:path>
            </a:pathLst>
          </a:custGeom>
          <a:ln w="9525">
            <a:solidFill>
              <a:srgbClr val="000000"/>
            </a:solidFill>
          </a:ln>
        </p:spPr>
        <p:txBody>
          <a:bodyPr wrap="square" lIns="0" tIns="0" rIns="0" bIns="0" rtlCol="0"/>
          <a:lstStyle/>
          <a:p/>
        </p:txBody>
      </p:sp>
      <p:sp>
        <p:nvSpPr>
          <p:cNvPr id="80" name="object 80"/>
          <p:cNvSpPr/>
          <p:nvPr/>
        </p:nvSpPr>
        <p:spPr>
          <a:xfrm>
            <a:off x="1427988" y="6295644"/>
            <a:ext cx="94615" cy="1344295"/>
          </a:xfrm>
          <a:custGeom>
            <a:avLst/>
            <a:gdLst/>
            <a:ahLst/>
            <a:cxnLst/>
            <a:rect l="l" t="t" r="r" b="b"/>
            <a:pathLst>
              <a:path w="94615" h="1344295">
                <a:moveTo>
                  <a:pt x="94487" y="0"/>
                </a:moveTo>
                <a:lnTo>
                  <a:pt x="0" y="0"/>
                </a:lnTo>
                <a:lnTo>
                  <a:pt x="0" y="1343888"/>
                </a:lnTo>
                <a:lnTo>
                  <a:pt x="94487" y="1343888"/>
                </a:lnTo>
                <a:lnTo>
                  <a:pt x="94487" y="0"/>
                </a:lnTo>
                <a:close/>
              </a:path>
            </a:pathLst>
          </a:custGeom>
          <a:solidFill>
            <a:srgbClr val="1F4E79"/>
          </a:solidFill>
        </p:spPr>
        <p:txBody>
          <a:bodyPr wrap="square" lIns="0" tIns="0" rIns="0" bIns="0" rtlCol="0"/>
          <a:lstStyle/>
          <a:p/>
        </p:txBody>
      </p:sp>
      <p:sp>
        <p:nvSpPr>
          <p:cNvPr id="81" name="object 81"/>
          <p:cNvSpPr/>
          <p:nvPr/>
        </p:nvSpPr>
        <p:spPr>
          <a:xfrm>
            <a:off x="2327910" y="6733031"/>
            <a:ext cx="94615" cy="906780"/>
          </a:xfrm>
          <a:custGeom>
            <a:avLst/>
            <a:gdLst/>
            <a:ahLst/>
            <a:cxnLst/>
            <a:rect l="l" t="t" r="r" b="b"/>
            <a:pathLst>
              <a:path w="94614" h="906779">
                <a:moveTo>
                  <a:pt x="94487" y="0"/>
                </a:moveTo>
                <a:lnTo>
                  <a:pt x="0" y="0"/>
                </a:lnTo>
                <a:lnTo>
                  <a:pt x="0" y="906500"/>
                </a:lnTo>
                <a:lnTo>
                  <a:pt x="94487" y="906500"/>
                </a:lnTo>
                <a:lnTo>
                  <a:pt x="94487" y="0"/>
                </a:lnTo>
                <a:close/>
              </a:path>
            </a:pathLst>
          </a:custGeom>
          <a:solidFill>
            <a:srgbClr val="1F4E79"/>
          </a:solidFill>
        </p:spPr>
        <p:txBody>
          <a:bodyPr wrap="square" lIns="0" tIns="0" rIns="0" bIns="0" rtlCol="0"/>
          <a:lstStyle/>
          <a:p/>
        </p:txBody>
      </p:sp>
      <p:sp>
        <p:nvSpPr>
          <p:cNvPr id="82" name="object 82"/>
          <p:cNvSpPr/>
          <p:nvPr/>
        </p:nvSpPr>
        <p:spPr>
          <a:xfrm>
            <a:off x="3227832" y="6225540"/>
            <a:ext cx="94615" cy="1414145"/>
          </a:xfrm>
          <a:custGeom>
            <a:avLst/>
            <a:gdLst/>
            <a:ahLst/>
            <a:cxnLst/>
            <a:rect l="l" t="t" r="r" b="b"/>
            <a:pathLst>
              <a:path w="94614" h="1414145">
                <a:moveTo>
                  <a:pt x="94488" y="0"/>
                </a:moveTo>
                <a:lnTo>
                  <a:pt x="0" y="0"/>
                </a:lnTo>
                <a:lnTo>
                  <a:pt x="0" y="1413992"/>
                </a:lnTo>
                <a:lnTo>
                  <a:pt x="94488" y="1413992"/>
                </a:lnTo>
                <a:lnTo>
                  <a:pt x="94488" y="0"/>
                </a:lnTo>
                <a:close/>
              </a:path>
            </a:pathLst>
          </a:custGeom>
          <a:solidFill>
            <a:srgbClr val="1F4E79"/>
          </a:solidFill>
        </p:spPr>
        <p:txBody>
          <a:bodyPr wrap="square" lIns="0" tIns="0" rIns="0" bIns="0" rtlCol="0"/>
          <a:lstStyle/>
          <a:p/>
        </p:txBody>
      </p:sp>
      <p:sp>
        <p:nvSpPr>
          <p:cNvPr id="83" name="object 83"/>
          <p:cNvSpPr/>
          <p:nvPr/>
        </p:nvSpPr>
        <p:spPr>
          <a:xfrm>
            <a:off x="4127753" y="6609588"/>
            <a:ext cx="94615" cy="1029969"/>
          </a:xfrm>
          <a:custGeom>
            <a:avLst/>
            <a:gdLst/>
            <a:ahLst/>
            <a:cxnLst/>
            <a:rect l="l" t="t" r="r" b="b"/>
            <a:pathLst>
              <a:path w="94614" h="1029970">
                <a:moveTo>
                  <a:pt x="94487" y="0"/>
                </a:moveTo>
                <a:lnTo>
                  <a:pt x="0" y="0"/>
                </a:lnTo>
                <a:lnTo>
                  <a:pt x="0" y="1029944"/>
                </a:lnTo>
                <a:lnTo>
                  <a:pt x="94487" y="1029944"/>
                </a:lnTo>
                <a:lnTo>
                  <a:pt x="94487" y="0"/>
                </a:lnTo>
                <a:close/>
              </a:path>
            </a:pathLst>
          </a:custGeom>
          <a:solidFill>
            <a:srgbClr val="1F4E79"/>
          </a:solidFill>
        </p:spPr>
        <p:txBody>
          <a:bodyPr wrap="square" lIns="0" tIns="0" rIns="0" bIns="0" rtlCol="0"/>
          <a:lstStyle/>
          <a:p/>
        </p:txBody>
      </p:sp>
      <p:sp>
        <p:nvSpPr>
          <p:cNvPr id="84" name="object 84"/>
          <p:cNvSpPr/>
          <p:nvPr/>
        </p:nvSpPr>
        <p:spPr>
          <a:xfrm>
            <a:off x="5027676" y="5667755"/>
            <a:ext cx="94615" cy="1972310"/>
          </a:xfrm>
          <a:custGeom>
            <a:avLst/>
            <a:gdLst/>
            <a:ahLst/>
            <a:cxnLst/>
            <a:rect l="l" t="t" r="r" b="b"/>
            <a:pathLst>
              <a:path w="94614" h="1972309">
                <a:moveTo>
                  <a:pt x="94487" y="0"/>
                </a:moveTo>
                <a:lnTo>
                  <a:pt x="0" y="0"/>
                </a:lnTo>
                <a:lnTo>
                  <a:pt x="0" y="1971776"/>
                </a:lnTo>
                <a:lnTo>
                  <a:pt x="94487" y="1971776"/>
                </a:lnTo>
                <a:lnTo>
                  <a:pt x="94487" y="0"/>
                </a:lnTo>
                <a:close/>
              </a:path>
            </a:pathLst>
          </a:custGeom>
          <a:solidFill>
            <a:srgbClr val="1F4E79"/>
          </a:solidFill>
        </p:spPr>
        <p:txBody>
          <a:bodyPr wrap="square" lIns="0" tIns="0" rIns="0" bIns="0" rtlCol="0"/>
          <a:lstStyle/>
          <a:p/>
        </p:txBody>
      </p:sp>
      <p:sp>
        <p:nvSpPr>
          <p:cNvPr id="85" name="object 85"/>
          <p:cNvSpPr/>
          <p:nvPr/>
        </p:nvSpPr>
        <p:spPr>
          <a:xfrm>
            <a:off x="5927597" y="6255258"/>
            <a:ext cx="94615" cy="1384300"/>
          </a:xfrm>
          <a:custGeom>
            <a:avLst/>
            <a:gdLst/>
            <a:ahLst/>
            <a:cxnLst/>
            <a:rect l="l" t="t" r="r" b="b"/>
            <a:pathLst>
              <a:path w="94614" h="1384300">
                <a:moveTo>
                  <a:pt x="94487" y="0"/>
                </a:moveTo>
                <a:lnTo>
                  <a:pt x="0" y="0"/>
                </a:lnTo>
                <a:lnTo>
                  <a:pt x="0" y="1384274"/>
                </a:lnTo>
                <a:lnTo>
                  <a:pt x="94487" y="1384274"/>
                </a:lnTo>
                <a:lnTo>
                  <a:pt x="94487" y="0"/>
                </a:lnTo>
                <a:close/>
              </a:path>
            </a:pathLst>
          </a:custGeom>
          <a:solidFill>
            <a:srgbClr val="1F4E79"/>
          </a:solidFill>
        </p:spPr>
        <p:txBody>
          <a:bodyPr wrap="square" lIns="0" tIns="0" rIns="0" bIns="0" rtlCol="0"/>
          <a:lstStyle/>
          <a:p/>
        </p:txBody>
      </p:sp>
      <p:sp>
        <p:nvSpPr>
          <p:cNvPr id="86" name="object 86"/>
          <p:cNvSpPr/>
          <p:nvPr/>
        </p:nvSpPr>
        <p:spPr>
          <a:xfrm>
            <a:off x="1427988" y="6295644"/>
            <a:ext cx="94615" cy="1344295"/>
          </a:xfrm>
          <a:custGeom>
            <a:avLst/>
            <a:gdLst/>
            <a:ahLst/>
            <a:cxnLst/>
            <a:rect l="l" t="t" r="r" b="b"/>
            <a:pathLst>
              <a:path w="94615" h="1344295">
                <a:moveTo>
                  <a:pt x="0" y="0"/>
                </a:moveTo>
                <a:lnTo>
                  <a:pt x="94487" y="0"/>
                </a:lnTo>
                <a:lnTo>
                  <a:pt x="94487" y="1343888"/>
                </a:lnTo>
                <a:lnTo>
                  <a:pt x="0" y="1343888"/>
                </a:lnTo>
                <a:lnTo>
                  <a:pt x="0" y="0"/>
                </a:lnTo>
                <a:close/>
              </a:path>
            </a:pathLst>
          </a:custGeom>
          <a:ln w="9525">
            <a:solidFill>
              <a:srgbClr val="000000"/>
            </a:solidFill>
          </a:ln>
        </p:spPr>
        <p:txBody>
          <a:bodyPr wrap="square" lIns="0" tIns="0" rIns="0" bIns="0" rtlCol="0"/>
          <a:lstStyle/>
          <a:p/>
        </p:txBody>
      </p:sp>
      <p:sp>
        <p:nvSpPr>
          <p:cNvPr id="87" name="object 87"/>
          <p:cNvSpPr/>
          <p:nvPr/>
        </p:nvSpPr>
        <p:spPr>
          <a:xfrm>
            <a:off x="2327910" y="6733031"/>
            <a:ext cx="94615" cy="906780"/>
          </a:xfrm>
          <a:custGeom>
            <a:avLst/>
            <a:gdLst/>
            <a:ahLst/>
            <a:cxnLst/>
            <a:rect l="l" t="t" r="r" b="b"/>
            <a:pathLst>
              <a:path w="94614" h="906779">
                <a:moveTo>
                  <a:pt x="0" y="0"/>
                </a:moveTo>
                <a:lnTo>
                  <a:pt x="94487" y="0"/>
                </a:lnTo>
                <a:lnTo>
                  <a:pt x="94487" y="906500"/>
                </a:lnTo>
                <a:lnTo>
                  <a:pt x="0" y="906500"/>
                </a:lnTo>
                <a:lnTo>
                  <a:pt x="0" y="0"/>
                </a:lnTo>
                <a:close/>
              </a:path>
            </a:pathLst>
          </a:custGeom>
          <a:ln w="9525">
            <a:solidFill>
              <a:srgbClr val="000000"/>
            </a:solidFill>
          </a:ln>
        </p:spPr>
        <p:txBody>
          <a:bodyPr wrap="square" lIns="0" tIns="0" rIns="0" bIns="0" rtlCol="0"/>
          <a:lstStyle/>
          <a:p/>
        </p:txBody>
      </p:sp>
      <p:sp>
        <p:nvSpPr>
          <p:cNvPr id="88" name="object 88"/>
          <p:cNvSpPr/>
          <p:nvPr/>
        </p:nvSpPr>
        <p:spPr>
          <a:xfrm>
            <a:off x="3227832" y="6225540"/>
            <a:ext cx="94615" cy="1414145"/>
          </a:xfrm>
          <a:custGeom>
            <a:avLst/>
            <a:gdLst/>
            <a:ahLst/>
            <a:cxnLst/>
            <a:rect l="l" t="t" r="r" b="b"/>
            <a:pathLst>
              <a:path w="94614" h="1414145">
                <a:moveTo>
                  <a:pt x="0" y="0"/>
                </a:moveTo>
                <a:lnTo>
                  <a:pt x="94488" y="0"/>
                </a:lnTo>
                <a:lnTo>
                  <a:pt x="94488" y="1413992"/>
                </a:lnTo>
                <a:lnTo>
                  <a:pt x="0" y="1413992"/>
                </a:lnTo>
                <a:lnTo>
                  <a:pt x="0" y="0"/>
                </a:lnTo>
                <a:close/>
              </a:path>
            </a:pathLst>
          </a:custGeom>
          <a:ln w="9525">
            <a:solidFill>
              <a:srgbClr val="000000"/>
            </a:solidFill>
          </a:ln>
        </p:spPr>
        <p:txBody>
          <a:bodyPr wrap="square" lIns="0" tIns="0" rIns="0" bIns="0" rtlCol="0"/>
          <a:lstStyle/>
          <a:p/>
        </p:txBody>
      </p:sp>
      <p:sp>
        <p:nvSpPr>
          <p:cNvPr id="89" name="object 89"/>
          <p:cNvSpPr/>
          <p:nvPr/>
        </p:nvSpPr>
        <p:spPr>
          <a:xfrm>
            <a:off x="4127753" y="6609588"/>
            <a:ext cx="94615" cy="1029969"/>
          </a:xfrm>
          <a:custGeom>
            <a:avLst/>
            <a:gdLst/>
            <a:ahLst/>
            <a:cxnLst/>
            <a:rect l="l" t="t" r="r" b="b"/>
            <a:pathLst>
              <a:path w="94614" h="1029970">
                <a:moveTo>
                  <a:pt x="0" y="0"/>
                </a:moveTo>
                <a:lnTo>
                  <a:pt x="94487" y="0"/>
                </a:lnTo>
                <a:lnTo>
                  <a:pt x="94487" y="1029944"/>
                </a:lnTo>
                <a:lnTo>
                  <a:pt x="0" y="1029944"/>
                </a:lnTo>
                <a:lnTo>
                  <a:pt x="0" y="0"/>
                </a:lnTo>
                <a:close/>
              </a:path>
            </a:pathLst>
          </a:custGeom>
          <a:ln w="9524">
            <a:solidFill>
              <a:srgbClr val="000000"/>
            </a:solidFill>
          </a:ln>
        </p:spPr>
        <p:txBody>
          <a:bodyPr wrap="square" lIns="0" tIns="0" rIns="0" bIns="0" rtlCol="0"/>
          <a:lstStyle/>
          <a:p/>
        </p:txBody>
      </p:sp>
      <p:sp>
        <p:nvSpPr>
          <p:cNvPr id="90" name="object 90"/>
          <p:cNvSpPr/>
          <p:nvPr/>
        </p:nvSpPr>
        <p:spPr>
          <a:xfrm>
            <a:off x="5027676" y="5667755"/>
            <a:ext cx="94615" cy="1972310"/>
          </a:xfrm>
          <a:custGeom>
            <a:avLst/>
            <a:gdLst/>
            <a:ahLst/>
            <a:cxnLst/>
            <a:rect l="l" t="t" r="r" b="b"/>
            <a:pathLst>
              <a:path w="94614" h="1972309">
                <a:moveTo>
                  <a:pt x="0" y="0"/>
                </a:moveTo>
                <a:lnTo>
                  <a:pt x="94487" y="0"/>
                </a:lnTo>
                <a:lnTo>
                  <a:pt x="94487" y="1971776"/>
                </a:lnTo>
                <a:lnTo>
                  <a:pt x="0" y="1971776"/>
                </a:lnTo>
                <a:lnTo>
                  <a:pt x="0" y="0"/>
                </a:lnTo>
                <a:close/>
              </a:path>
            </a:pathLst>
          </a:custGeom>
          <a:ln w="9525">
            <a:solidFill>
              <a:srgbClr val="000000"/>
            </a:solidFill>
          </a:ln>
        </p:spPr>
        <p:txBody>
          <a:bodyPr wrap="square" lIns="0" tIns="0" rIns="0" bIns="0" rtlCol="0"/>
          <a:lstStyle/>
          <a:p/>
        </p:txBody>
      </p:sp>
      <p:sp>
        <p:nvSpPr>
          <p:cNvPr id="91" name="object 91"/>
          <p:cNvSpPr/>
          <p:nvPr/>
        </p:nvSpPr>
        <p:spPr>
          <a:xfrm>
            <a:off x="5927597" y="6255258"/>
            <a:ext cx="94615" cy="1384300"/>
          </a:xfrm>
          <a:custGeom>
            <a:avLst/>
            <a:gdLst/>
            <a:ahLst/>
            <a:cxnLst/>
            <a:rect l="l" t="t" r="r" b="b"/>
            <a:pathLst>
              <a:path w="94614" h="1384300">
                <a:moveTo>
                  <a:pt x="0" y="0"/>
                </a:moveTo>
                <a:lnTo>
                  <a:pt x="94487" y="0"/>
                </a:lnTo>
                <a:lnTo>
                  <a:pt x="94487" y="1384274"/>
                </a:lnTo>
                <a:lnTo>
                  <a:pt x="0" y="1384274"/>
                </a:lnTo>
                <a:lnTo>
                  <a:pt x="0" y="0"/>
                </a:lnTo>
                <a:close/>
              </a:path>
            </a:pathLst>
          </a:custGeom>
          <a:ln w="9525">
            <a:solidFill>
              <a:srgbClr val="000000"/>
            </a:solidFill>
          </a:ln>
        </p:spPr>
        <p:txBody>
          <a:bodyPr wrap="square" lIns="0" tIns="0" rIns="0" bIns="0" rtlCol="0"/>
          <a:lstStyle/>
          <a:p/>
        </p:txBody>
      </p:sp>
      <p:sp>
        <p:nvSpPr>
          <p:cNvPr id="92" name="object 92"/>
          <p:cNvSpPr/>
          <p:nvPr/>
        </p:nvSpPr>
        <p:spPr>
          <a:xfrm>
            <a:off x="1547622" y="6938009"/>
            <a:ext cx="94615" cy="701675"/>
          </a:xfrm>
          <a:custGeom>
            <a:avLst/>
            <a:gdLst/>
            <a:ahLst/>
            <a:cxnLst/>
            <a:rect l="l" t="t" r="r" b="b"/>
            <a:pathLst>
              <a:path w="94614" h="701675">
                <a:moveTo>
                  <a:pt x="94488" y="0"/>
                </a:moveTo>
                <a:lnTo>
                  <a:pt x="0" y="0"/>
                </a:lnTo>
                <a:lnTo>
                  <a:pt x="0" y="701522"/>
                </a:lnTo>
                <a:lnTo>
                  <a:pt x="94488" y="701522"/>
                </a:lnTo>
                <a:lnTo>
                  <a:pt x="94488" y="0"/>
                </a:lnTo>
                <a:close/>
              </a:path>
            </a:pathLst>
          </a:custGeom>
          <a:solidFill>
            <a:srgbClr val="AFABAB"/>
          </a:solidFill>
        </p:spPr>
        <p:txBody>
          <a:bodyPr wrap="square" lIns="0" tIns="0" rIns="0" bIns="0" rtlCol="0"/>
          <a:lstStyle/>
          <a:p/>
        </p:txBody>
      </p:sp>
      <p:sp>
        <p:nvSpPr>
          <p:cNvPr id="93" name="object 93"/>
          <p:cNvSpPr/>
          <p:nvPr/>
        </p:nvSpPr>
        <p:spPr>
          <a:xfrm>
            <a:off x="2447544" y="6877811"/>
            <a:ext cx="94615" cy="762000"/>
          </a:xfrm>
          <a:custGeom>
            <a:avLst/>
            <a:gdLst/>
            <a:ahLst/>
            <a:cxnLst/>
            <a:rect l="l" t="t" r="r" b="b"/>
            <a:pathLst>
              <a:path w="94614" h="762000">
                <a:moveTo>
                  <a:pt x="94487" y="0"/>
                </a:moveTo>
                <a:lnTo>
                  <a:pt x="0" y="0"/>
                </a:lnTo>
                <a:lnTo>
                  <a:pt x="0" y="761720"/>
                </a:lnTo>
                <a:lnTo>
                  <a:pt x="94487" y="761720"/>
                </a:lnTo>
                <a:lnTo>
                  <a:pt x="94487" y="0"/>
                </a:lnTo>
                <a:close/>
              </a:path>
            </a:pathLst>
          </a:custGeom>
          <a:solidFill>
            <a:srgbClr val="AFABAB"/>
          </a:solidFill>
        </p:spPr>
        <p:txBody>
          <a:bodyPr wrap="square" lIns="0" tIns="0" rIns="0" bIns="0" rtlCol="0"/>
          <a:lstStyle/>
          <a:p/>
        </p:txBody>
      </p:sp>
      <p:sp>
        <p:nvSpPr>
          <p:cNvPr id="94" name="object 94"/>
          <p:cNvSpPr/>
          <p:nvPr/>
        </p:nvSpPr>
        <p:spPr>
          <a:xfrm>
            <a:off x="3347465" y="6784847"/>
            <a:ext cx="94615" cy="854710"/>
          </a:xfrm>
          <a:custGeom>
            <a:avLst/>
            <a:gdLst/>
            <a:ahLst/>
            <a:cxnLst/>
            <a:rect l="l" t="t" r="r" b="b"/>
            <a:pathLst>
              <a:path w="94614" h="854709">
                <a:moveTo>
                  <a:pt x="94487" y="0"/>
                </a:moveTo>
                <a:lnTo>
                  <a:pt x="0" y="0"/>
                </a:lnTo>
                <a:lnTo>
                  <a:pt x="0" y="854684"/>
                </a:lnTo>
                <a:lnTo>
                  <a:pt x="94487" y="854684"/>
                </a:lnTo>
                <a:lnTo>
                  <a:pt x="94487" y="0"/>
                </a:lnTo>
                <a:close/>
              </a:path>
            </a:pathLst>
          </a:custGeom>
          <a:solidFill>
            <a:srgbClr val="AFABAB"/>
          </a:solidFill>
        </p:spPr>
        <p:txBody>
          <a:bodyPr wrap="square" lIns="0" tIns="0" rIns="0" bIns="0" rtlCol="0"/>
          <a:lstStyle/>
          <a:p/>
        </p:txBody>
      </p:sp>
      <p:sp>
        <p:nvSpPr>
          <p:cNvPr id="95" name="object 95"/>
          <p:cNvSpPr/>
          <p:nvPr/>
        </p:nvSpPr>
        <p:spPr>
          <a:xfrm>
            <a:off x="4247388" y="6632447"/>
            <a:ext cx="94615" cy="1007110"/>
          </a:xfrm>
          <a:custGeom>
            <a:avLst/>
            <a:gdLst/>
            <a:ahLst/>
            <a:cxnLst/>
            <a:rect l="l" t="t" r="r" b="b"/>
            <a:pathLst>
              <a:path w="94614" h="1007109">
                <a:moveTo>
                  <a:pt x="94487" y="0"/>
                </a:moveTo>
                <a:lnTo>
                  <a:pt x="0" y="0"/>
                </a:lnTo>
                <a:lnTo>
                  <a:pt x="0" y="1007084"/>
                </a:lnTo>
                <a:lnTo>
                  <a:pt x="94487" y="1007084"/>
                </a:lnTo>
                <a:lnTo>
                  <a:pt x="94487" y="0"/>
                </a:lnTo>
                <a:close/>
              </a:path>
            </a:pathLst>
          </a:custGeom>
          <a:solidFill>
            <a:srgbClr val="AFABAB"/>
          </a:solidFill>
        </p:spPr>
        <p:txBody>
          <a:bodyPr wrap="square" lIns="0" tIns="0" rIns="0" bIns="0" rtlCol="0"/>
          <a:lstStyle/>
          <a:p/>
        </p:txBody>
      </p:sp>
      <p:sp>
        <p:nvSpPr>
          <p:cNvPr id="96" name="object 96"/>
          <p:cNvSpPr/>
          <p:nvPr/>
        </p:nvSpPr>
        <p:spPr>
          <a:xfrm>
            <a:off x="5147309" y="6926580"/>
            <a:ext cx="94615" cy="713105"/>
          </a:xfrm>
          <a:custGeom>
            <a:avLst/>
            <a:gdLst/>
            <a:ahLst/>
            <a:cxnLst/>
            <a:rect l="l" t="t" r="r" b="b"/>
            <a:pathLst>
              <a:path w="94614" h="713104">
                <a:moveTo>
                  <a:pt x="94487" y="0"/>
                </a:moveTo>
                <a:lnTo>
                  <a:pt x="0" y="0"/>
                </a:lnTo>
                <a:lnTo>
                  <a:pt x="0" y="712952"/>
                </a:lnTo>
                <a:lnTo>
                  <a:pt x="94487" y="712952"/>
                </a:lnTo>
                <a:lnTo>
                  <a:pt x="94487" y="0"/>
                </a:lnTo>
                <a:close/>
              </a:path>
            </a:pathLst>
          </a:custGeom>
          <a:solidFill>
            <a:srgbClr val="AFABAB"/>
          </a:solidFill>
        </p:spPr>
        <p:txBody>
          <a:bodyPr wrap="square" lIns="0" tIns="0" rIns="0" bIns="0" rtlCol="0"/>
          <a:lstStyle/>
          <a:p/>
        </p:txBody>
      </p:sp>
      <p:sp>
        <p:nvSpPr>
          <p:cNvPr id="97" name="object 97"/>
          <p:cNvSpPr/>
          <p:nvPr/>
        </p:nvSpPr>
        <p:spPr>
          <a:xfrm>
            <a:off x="6047994" y="6774942"/>
            <a:ext cx="93980" cy="864869"/>
          </a:xfrm>
          <a:custGeom>
            <a:avLst/>
            <a:gdLst/>
            <a:ahLst/>
            <a:cxnLst/>
            <a:rect l="l" t="t" r="r" b="b"/>
            <a:pathLst>
              <a:path w="93979" h="864870">
                <a:moveTo>
                  <a:pt x="93725" y="0"/>
                </a:moveTo>
                <a:lnTo>
                  <a:pt x="0" y="0"/>
                </a:lnTo>
                <a:lnTo>
                  <a:pt x="0" y="864590"/>
                </a:lnTo>
                <a:lnTo>
                  <a:pt x="93725" y="864590"/>
                </a:lnTo>
                <a:lnTo>
                  <a:pt x="93725" y="0"/>
                </a:lnTo>
                <a:close/>
              </a:path>
            </a:pathLst>
          </a:custGeom>
          <a:solidFill>
            <a:srgbClr val="AFABAB"/>
          </a:solidFill>
        </p:spPr>
        <p:txBody>
          <a:bodyPr wrap="square" lIns="0" tIns="0" rIns="0" bIns="0" rtlCol="0"/>
          <a:lstStyle/>
          <a:p/>
        </p:txBody>
      </p:sp>
      <p:sp>
        <p:nvSpPr>
          <p:cNvPr id="98" name="object 98"/>
          <p:cNvSpPr/>
          <p:nvPr/>
        </p:nvSpPr>
        <p:spPr>
          <a:xfrm>
            <a:off x="1547622" y="6938009"/>
            <a:ext cx="94615" cy="701675"/>
          </a:xfrm>
          <a:custGeom>
            <a:avLst/>
            <a:gdLst/>
            <a:ahLst/>
            <a:cxnLst/>
            <a:rect l="l" t="t" r="r" b="b"/>
            <a:pathLst>
              <a:path w="94614" h="701675">
                <a:moveTo>
                  <a:pt x="0" y="0"/>
                </a:moveTo>
                <a:lnTo>
                  <a:pt x="94488" y="0"/>
                </a:lnTo>
                <a:lnTo>
                  <a:pt x="94488" y="701522"/>
                </a:lnTo>
                <a:lnTo>
                  <a:pt x="0" y="701522"/>
                </a:lnTo>
                <a:lnTo>
                  <a:pt x="0" y="0"/>
                </a:lnTo>
                <a:close/>
              </a:path>
            </a:pathLst>
          </a:custGeom>
          <a:ln w="9524">
            <a:solidFill>
              <a:srgbClr val="000000"/>
            </a:solidFill>
          </a:ln>
        </p:spPr>
        <p:txBody>
          <a:bodyPr wrap="square" lIns="0" tIns="0" rIns="0" bIns="0" rtlCol="0"/>
          <a:lstStyle/>
          <a:p/>
        </p:txBody>
      </p:sp>
      <p:sp>
        <p:nvSpPr>
          <p:cNvPr id="99" name="object 99"/>
          <p:cNvSpPr/>
          <p:nvPr/>
        </p:nvSpPr>
        <p:spPr>
          <a:xfrm>
            <a:off x="2447544" y="6877811"/>
            <a:ext cx="94615" cy="762000"/>
          </a:xfrm>
          <a:custGeom>
            <a:avLst/>
            <a:gdLst/>
            <a:ahLst/>
            <a:cxnLst/>
            <a:rect l="l" t="t" r="r" b="b"/>
            <a:pathLst>
              <a:path w="94614" h="762000">
                <a:moveTo>
                  <a:pt x="0" y="0"/>
                </a:moveTo>
                <a:lnTo>
                  <a:pt x="94487" y="0"/>
                </a:lnTo>
                <a:lnTo>
                  <a:pt x="94487" y="761720"/>
                </a:lnTo>
                <a:lnTo>
                  <a:pt x="0" y="761720"/>
                </a:lnTo>
                <a:lnTo>
                  <a:pt x="0" y="0"/>
                </a:lnTo>
                <a:close/>
              </a:path>
            </a:pathLst>
          </a:custGeom>
          <a:ln w="9525">
            <a:solidFill>
              <a:srgbClr val="000000"/>
            </a:solidFill>
          </a:ln>
        </p:spPr>
        <p:txBody>
          <a:bodyPr wrap="square" lIns="0" tIns="0" rIns="0" bIns="0" rtlCol="0"/>
          <a:lstStyle/>
          <a:p/>
        </p:txBody>
      </p:sp>
      <p:sp>
        <p:nvSpPr>
          <p:cNvPr id="100" name="object 100"/>
          <p:cNvSpPr/>
          <p:nvPr/>
        </p:nvSpPr>
        <p:spPr>
          <a:xfrm>
            <a:off x="3347465" y="6784847"/>
            <a:ext cx="94615" cy="854710"/>
          </a:xfrm>
          <a:custGeom>
            <a:avLst/>
            <a:gdLst/>
            <a:ahLst/>
            <a:cxnLst/>
            <a:rect l="l" t="t" r="r" b="b"/>
            <a:pathLst>
              <a:path w="94614" h="854709">
                <a:moveTo>
                  <a:pt x="0" y="0"/>
                </a:moveTo>
                <a:lnTo>
                  <a:pt x="94487" y="0"/>
                </a:lnTo>
                <a:lnTo>
                  <a:pt x="94487" y="854684"/>
                </a:lnTo>
                <a:lnTo>
                  <a:pt x="0" y="854684"/>
                </a:lnTo>
                <a:lnTo>
                  <a:pt x="0" y="0"/>
                </a:lnTo>
                <a:close/>
              </a:path>
            </a:pathLst>
          </a:custGeom>
          <a:ln w="9524">
            <a:solidFill>
              <a:srgbClr val="000000"/>
            </a:solidFill>
          </a:ln>
        </p:spPr>
        <p:txBody>
          <a:bodyPr wrap="square" lIns="0" tIns="0" rIns="0" bIns="0" rtlCol="0"/>
          <a:lstStyle/>
          <a:p/>
        </p:txBody>
      </p:sp>
      <p:sp>
        <p:nvSpPr>
          <p:cNvPr id="101" name="object 101"/>
          <p:cNvSpPr/>
          <p:nvPr/>
        </p:nvSpPr>
        <p:spPr>
          <a:xfrm>
            <a:off x="4247388" y="6632447"/>
            <a:ext cx="94615" cy="1007110"/>
          </a:xfrm>
          <a:custGeom>
            <a:avLst/>
            <a:gdLst/>
            <a:ahLst/>
            <a:cxnLst/>
            <a:rect l="l" t="t" r="r" b="b"/>
            <a:pathLst>
              <a:path w="94614" h="1007109">
                <a:moveTo>
                  <a:pt x="0" y="0"/>
                </a:moveTo>
                <a:lnTo>
                  <a:pt x="94487" y="0"/>
                </a:lnTo>
                <a:lnTo>
                  <a:pt x="94487" y="1007084"/>
                </a:lnTo>
                <a:lnTo>
                  <a:pt x="0" y="1007084"/>
                </a:lnTo>
                <a:lnTo>
                  <a:pt x="0" y="0"/>
                </a:lnTo>
                <a:close/>
              </a:path>
            </a:pathLst>
          </a:custGeom>
          <a:ln w="9524">
            <a:solidFill>
              <a:srgbClr val="000000"/>
            </a:solidFill>
          </a:ln>
        </p:spPr>
        <p:txBody>
          <a:bodyPr wrap="square" lIns="0" tIns="0" rIns="0" bIns="0" rtlCol="0"/>
          <a:lstStyle/>
          <a:p/>
        </p:txBody>
      </p:sp>
      <p:sp>
        <p:nvSpPr>
          <p:cNvPr id="102" name="object 102"/>
          <p:cNvSpPr/>
          <p:nvPr/>
        </p:nvSpPr>
        <p:spPr>
          <a:xfrm>
            <a:off x="5147309" y="6926580"/>
            <a:ext cx="94615" cy="713105"/>
          </a:xfrm>
          <a:custGeom>
            <a:avLst/>
            <a:gdLst/>
            <a:ahLst/>
            <a:cxnLst/>
            <a:rect l="l" t="t" r="r" b="b"/>
            <a:pathLst>
              <a:path w="94614" h="713104">
                <a:moveTo>
                  <a:pt x="0" y="0"/>
                </a:moveTo>
                <a:lnTo>
                  <a:pt x="94487" y="0"/>
                </a:lnTo>
                <a:lnTo>
                  <a:pt x="94487" y="712952"/>
                </a:lnTo>
                <a:lnTo>
                  <a:pt x="0" y="712952"/>
                </a:lnTo>
                <a:lnTo>
                  <a:pt x="0" y="0"/>
                </a:lnTo>
                <a:close/>
              </a:path>
            </a:pathLst>
          </a:custGeom>
          <a:ln w="9525">
            <a:solidFill>
              <a:srgbClr val="000000"/>
            </a:solidFill>
          </a:ln>
        </p:spPr>
        <p:txBody>
          <a:bodyPr wrap="square" lIns="0" tIns="0" rIns="0" bIns="0" rtlCol="0"/>
          <a:lstStyle/>
          <a:p/>
        </p:txBody>
      </p:sp>
      <p:sp>
        <p:nvSpPr>
          <p:cNvPr id="103" name="object 103"/>
          <p:cNvSpPr/>
          <p:nvPr/>
        </p:nvSpPr>
        <p:spPr>
          <a:xfrm>
            <a:off x="6047994" y="6774942"/>
            <a:ext cx="93980" cy="864869"/>
          </a:xfrm>
          <a:custGeom>
            <a:avLst/>
            <a:gdLst/>
            <a:ahLst/>
            <a:cxnLst/>
            <a:rect l="l" t="t" r="r" b="b"/>
            <a:pathLst>
              <a:path w="93979" h="864870">
                <a:moveTo>
                  <a:pt x="0" y="0"/>
                </a:moveTo>
                <a:lnTo>
                  <a:pt x="93725" y="0"/>
                </a:lnTo>
                <a:lnTo>
                  <a:pt x="93725" y="864590"/>
                </a:lnTo>
                <a:lnTo>
                  <a:pt x="0" y="864590"/>
                </a:lnTo>
                <a:lnTo>
                  <a:pt x="0" y="0"/>
                </a:lnTo>
                <a:close/>
              </a:path>
            </a:pathLst>
          </a:custGeom>
          <a:ln w="9525">
            <a:solidFill>
              <a:srgbClr val="000000"/>
            </a:solidFill>
          </a:ln>
        </p:spPr>
        <p:txBody>
          <a:bodyPr wrap="square" lIns="0" tIns="0" rIns="0" bIns="0" rtlCol="0"/>
          <a:lstStyle/>
          <a:p/>
        </p:txBody>
      </p:sp>
      <p:sp>
        <p:nvSpPr>
          <p:cNvPr id="104" name="object 104"/>
          <p:cNvSpPr/>
          <p:nvPr/>
        </p:nvSpPr>
        <p:spPr>
          <a:xfrm>
            <a:off x="1667255" y="7032497"/>
            <a:ext cx="94615" cy="607060"/>
          </a:xfrm>
          <a:custGeom>
            <a:avLst/>
            <a:gdLst/>
            <a:ahLst/>
            <a:cxnLst/>
            <a:rect l="l" t="t" r="r" b="b"/>
            <a:pathLst>
              <a:path w="94614" h="607059">
                <a:moveTo>
                  <a:pt x="94487" y="0"/>
                </a:moveTo>
                <a:lnTo>
                  <a:pt x="0" y="0"/>
                </a:lnTo>
                <a:lnTo>
                  <a:pt x="0" y="607034"/>
                </a:lnTo>
                <a:lnTo>
                  <a:pt x="94487" y="607034"/>
                </a:lnTo>
                <a:lnTo>
                  <a:pt x="94487" y="0"/>
                </a:lnTo>
                <a:close/>
              </a:path>
            </a:pathLst>
          </a:custGeom>
          <a:solidFill>
            <a:srgbClr val="5B9BD5"/>
          </a:solidFill>
        </p:spPr>
        <p:txBody>
          <a:bodyPr wrap="square" lIns="0" tIns="0" rIns="0" bIns="0" rtlCol="0"/>
          <a:lstStyle/>
          <a:p/>
        </p:txBody>
      </p:sp>
      <p:sp>
        <p:nvSpPr>
          <p:cNvPr id="105" name="object 105"/>
          <p:cNvSpPr/>
          <p:nvPr/>
        </p:nvSpPr>
        <p:spPr>
          <a:xfrm>
            <a:off x="2567177" y="6787133"/>
            <a:ext cx="94615" cy="852805"/>
          </a:xfrm>
          <a:custGeom>
            <a:avLst/>
            <a:gdLst/>
            <a:ahLst/>
            <a:cxnLst/>
            <a:rect l="l" t="t" r="r" b="b"/>
            <a:pathLst>
              <a:path w="94614" h="852804">
                <a:moveTo>
                  <a:pt x="94487" y="0"/>
                </a:moveTo>
                <a:lnTo>
                  <a:pt x="0" y="0"/>
                </a:lnTo>
                <a:lnTo>
                  <a:pt x="0" y="852398"/>
                </a:lnTo>
                <a:lnTo>
                  <a:pt x="94487" y="852398"/>
                </a:lnTo>
                <a:lnTo>
                  <a:pt x="94487" y="0"/>
                </a:lnTo>
                <a:close/>
              </a:path>
            </a:pathLst>
          </a:custGeom>
          <a:solidFill>
            <a:srgbClr val="5B9BD5"/>
          </a:solidFill>
        </p:spPr>
        <p:txBody>
          <a:bodyPr wrap="square" lIns="0" tIns="0" rIns="0" bIns="0" rtlCol="0"/>
          <a:lstStyle/>
          <a:p/>
        </p:txBody>
      </p:sp>
      <p:sp>
        <p:nvSpPr>
          <p:cNvPr id="106" name="object 106"/>
          <p:cNvSpPr/>
          <p:nvPr/>
        </p:nvSpPr>
        <p:spPr>
          <a:xfrm>
            <a:off x="3467861" y="7125461"/>
            <a:ext cx="93980" cy="514350"/>
          </a:xfrm>
          <a:custGeom>
            <a:avLst/>
            <a:gdLst/>
            <a:ahLst/>
            <a:cxnLst/>
            <a:rect l="l" t="t" r="r" b="b"/>
            <a:pathLst>
              <a:path w="93979" h="514350">
                <a:moveTo>
                  <a:pt x="93725" y="0"/>
                </a:moveTo>
                <a:lnTo>
                  <a:pt x="0" y="0"/>
                </a:lnTo>
                <a:lnTo>
                  <a:pt x="0" y="514070"/>
                </a:lnTo>
                <a:lnTo>
                  <a:pt x="93725" y="514070"/>
                </a:lnTo>
                <a:lnTo>
                  <a:pt x="93725" y="0"/>
                </a:lnTo>
                <a:close/>
              </a:path>
            </a:pathLst>
          </a:custGeom>
          <a:solidFill>
            <a:srgbClr val="5B9BD5"/>
          </a:solidFill>
        </p:spPr>
        <p:txBody>
          <a:bodyPr wrap="square" lIns="0" tIns="0" rIns="0" bIns="0" rtlCol="0"/>
          <a:lstStyle/>
          <a:p/>
        </p:txBody>
      </p:sp>
      <p:sp>
        <p:nvSpPr>
          <p:cNvPr id="107" name="object 107"/>
          <p:cNvSpPr/>
          <p:nvPr/>
        </p:nvSpPr>
        <p:spPr>
          <a:xfrm>
            <a:off x="4367784" y="6922769"/>
            <a:ext cx="93980" cy="716915"/>
          </a:xfrm>
          <a:custGeom>
            <a:avLst/>
            <a:gdLst/>
            <a:ahLst/>
            <a:cxnLst/>
            <a:rect l="l" t="t" r="r" b="b"/>
            <a:pathLst>
              <a:path w="93979" h="716915">
                <a:moveTo>
                  <a:pt x="93725" y="0"/>
                </a:moveTo>
                <a:lnTo>
                  <a:pt x="0" y="0"/>
                </a:lnTo>
                <a:lnTo>
                  <a:pt x="0" y="716762"/>
                </a:lnTo>
                <a:lnTo>
                  <a:pt x="93725" y="716762"/>
                </a:lnTo>
                <a:lnTo>
                  <a:pt x="93725" y="0"/>
                </a:lnTo>
                <a:close/>
              </a:path>
            </a:pathLst>
          </a:custGeom>
          <a:solidFill>
            <a:srgbClr val="5B9BD5"/>
          </a:solidFill>
        </p:spPr>
        <p:txBody>
          <a:bodyPr wrap="square" lIns="0" tIns="0" rIns="0" bIns="0" rtlCol="0"/>
          <a:lstStyle/>
          <a:p/>
        </p:txBody>
      </p:sp>
      <p:sp>
        <p:nvSpPr>
          <p:cNvPr id="108" name="object 108"/>
          <p:cNvSpPr/>
          <p:nvPr/>
        </p:nvSpPr>
        <p:spPr>
          <a:xfrm>
            <a:off x="5267705" y="7227569"/>
            <a:ext cx="94615" cy="412115"/>
          </a:xfrm>
          <a:custGeom>
            <a:avLst/>
            <a:gdLst/>
            <a:ahLst/>
            <a:cxnLst/>
            <a:rect l="l" t="t" r="r" b="b"/>
            <a:pathLst>
              <a:path w="94614" h="412115">
                <a:moveTo>
                  <a:pt x="94487" y="0"/>
                </a:moveTo>
                <a:lnTo>
                  <a:pt x="0" y="0"/>
                </a:lnTo>
                <a:lnTo>
                  <a:pt x="0" y="411962"/>
                </a:lnTo>
                <a:lnTo>
                  <a:pt x="94487" y="411962"/>
                </a:lnTo>
                <a:lnTo>
                  <a:pt x="94487" y="0"/>
                </a:lnTo>
                <a:close/>
              </a:path>
            </a:pathLst>
          </a:custGeom>
          <a:solidFill>
            <a:srgbClr val="5B9BD5"/>
          </a:solidFill>
        </p:spPr>
        <p:txBody>
          <a:bodyPr wrap="square" lIns="0" tIns="0" rIns="0" bIns="0" rtlCol="0"/>
          <a:lstStyle/>
          <a:p/>
        </p:txBody>
      </p:sp>
      <p:sp>
        <p:nvSpPr>
          <p:cNvPr id="109" name="object 109"/>
          <p:cNvSpPr/>
          <p:nvPr/>
        </p:nvSpPr>
        <p:spPr>
          <a:xfrm>
            <a:off x="6167628" y="7049261"/>
            <a:ext cx="94615" cy="590550"/>
          </a:xfrm>
          <a:custGeom>
            <a:avLst/>
            <a:gdLst/>
            <a:ahLst/>
            <a:cxnLst/>
            <a:rect l="l" t="t" r="r" b="b"/>
            <a:pathLst>
              <a:path w="94614" h="590550">
                <a:moveTo>
                  <a:pt x="94487" y="0"/>
                </a:moveTo>
                <a:lnTo>
                  <a:pt x="0" y="0"/>
                </a:lnTo>
                <a:lnTo>
                  <a:pt x="0" y="590270"/>
                </a:lnTo>
                <a:lnTo>
                  <a:pt x="94487" y="590270"/>
                </a:lnTo>
                <a:lnTo>
                  <a:pt x="94487" y="0"/>
                </a:lnTo>
                <a:close/>
              </a:path>
            </a:pathLst>
          </a:custGeom>
          <a:solidFill>
            <a:srgbClr val="5B9BD5"/>
          </a:solidFill>
        </p:spPr>
        <p:txBody>
          <a:bodyPr wrap="square" lIns="0" tIns="0" rIns="0" bIns="0" rtlCol="0"/>
          <a:lstStyle/>
          <a:p/>
        </p:txBody>
      </p:sp>
      <p:sp>
        <p:nvSpPr>
          <p:cNvPr id="110" name="object 110"/>
          <p:cNvSpPr/>
          <p:nvPr/>
        </p:nvSpPr>
        <p:spPr>
          <a:xfrm>
            <a:off x="1667255" y="7032497"/>
            <a:ext cx="94615" cy="607060"/>
          </a:xfrm>
          <a:custGeom>
            <a:avLst/>
            <a:gdLst/>
            <a:ahLst/>
            <a:cxnLst/>
            <a:rect l="l" t="t" r="r" b="b"/>
            <a:pathLst>
              <a:path w="94614" h="607059">
                <a:moveTo>
                  <a:pt x="0" y="0"/>
                </a:moveTo>
                <a:lnTo>
                  <a:pt x="94487" y="0"/>
                </a:lnTo>
                <a:lnTo>
                  <a:pt x="94487" y="607034"/>
                </a:lnTo>
                <a:lnTo>
                  <a:pt x="0" y="607034"/>
                </a:lnTo>
                <a:lnTo>
                  <a:pt x="0" y="0"/>
                </a:lnTo>
                <a:close/>
              </a:path>
            </a:pathLst>
          </a:custGeom>
          <a:ln w="9525">
            <a:solidFill>
              <a:srgbClr val="000000"/>
            </a:solidFill>
          </a:ln>
        </p:spPr>
        <p:txBody>
          <a:bodyPr wrap="square" lIns="0" tIns="0" rIns="0" bIns="0" rtlCol="0"/>
          <a:lstStyle/>
          <a:p/>
        </p:txBody>
      </p:sp>
      <p:sp>
        <p:nvSpPr>
          <p:cNvPr id="111" name="object 111"/>
          <p:cNvSpPr/>
          <p:nvPr/>
        </p:nvSpPr>
        <p:spPr>
          <a:xfrm>
            <a:off x="2567177" y="6787133"/>
            <a:ext cx="94615" cy="852805"/>
          </a:xfrm>
          <a:custGeom>
            <a:avLst/>
            <a:gdLst/>
            <a:ahLst/>
            <a:cxnLst/>
            <a:rect l="l" t="t" r="r" b="b"/>
            <a:pathLst>
              <a:path w="94614" h="852804">
                <a:moveTo>
                  <a:pt x="0" y="0"/>
                </a:moveTo>
                <a:lnTo>
                  <a:pt x="94487" y="0"/>
                </a:lnTo>
                <a:lnTo>
                  <a:pt x="94487" y="852398"/>
                </a:lnTo>
                <a:lnTo>
                  <a:pt x="0" y="852398"/>
                </a:lnTo>
                <a:lnTo>
                  <a:pt x="0" y="0"/>
                </a:lnTo>
                <a:close/>
              </a:path>
            </a:pathLst>
          </a:custGeom>
          <a:ln w="9524">
            <a:solidFill>
              <a:srgbClr val="000000"/>
            </a:solidFill>
          </a:ln>
        </p:spPr>
        <p:txBody>
          <a:bodyPr wrap="square" lIns="0" tIns="0" rIns="0" bIns="0" rtlCol="0"/>
          <a:lstStyle/>
          <a:p/>
        </p:txBody>
      </p:sp>
      <p:sp>
        <p:nvSpPr>
          <p:cNvPr id="112" name="object 112"/>
          <p:cNvSpPr/>
          <p:nvPr/>
        </p:nvSpPr>
        <p:spPr>
          <a:xfrm>
            <a:off x="3467861" y="7125461"/>
            <a:ext cx="93980" cy="514350"/>
          </a:xfrm>
          <a:custGeom>
            <a:avLst/>
            <a:gdLst/>
            <a:ahLst/>
            <a:cxnLst/>
            <a:rect l="l" t="t" r="r" b="b"/>
            <a:pathLst>
              <a:path w="93979" h="514350">
                <a:moveTo>
                  <a:pt x="0" y="0"/>
                </a:moveTo>
                <a:lnTo>
                  <a:pt x="93725" y="0"/>
                </a:lnTo>
                <a:lnTo>
                  <a:pt x="93725" y="514070"/>
                </a:lnTo>
                <a:lnTo>
                  <a:pt x="0" y="514070"/>
                </a:lnTo>
                <a:lnTo>
                  <a:pt x="0" y="0"/>
                </a:lnTo>
                <a:close/>
              </a:path>
            </a:pathLst>
          </a:custGeom>
          <a:ln w="9525">
            <a:solidFill>
              <a:srgbClr val="000000"/>
            </a:solidFill>
          </a:ln>
        </p:spPr>
        <p:txBody>
          <a:bodyPr wrap="square" lIns="0" tIns="0" rIns="0" bIns="0" rtlCol="0"/>
          <a:lstStyle/>
          <a:p/>
        </p:txBody>
      </p:sp>
      <p:sp>
        <p:nvSpPr>
          <p:cNvPr id="113" name="object 113"/>
          <p:cNvSpPr/>
          <p:nvPr/>
        </p:nvSpPr>
        <p:spPr>
          <a:xfrm>
            <a:off x="4367784" y="6922769"/>
            <a:ext cx="93980" cy="716915"/>
          </a:xfrm>
          <a:custGeom>
            <a:avLst/>
            <a:gdLst/>
            <a:ahLst/>
            <a:cxnLst/>
            <a:rect l="l" t="t" r="r" b="b"/>
            <a:pathLst>
              <a:path w="93979" h="716915">
                <a:moveTo>
                  <a:pt x="0" y="0"/>
                </a:moveTo>
                <a:lnTo>
                  <a:pt x="93725" y="0"/>
                </a:lnTo>
                <a:lnTo>
                  <a:pt x="93725" y="716762"/>
                </a:lnTo>
                <a:lnTo>
                  <a:pt x="0" y="716762"/>
                </a:lnTo>
                <a:lnTo>
                  <a:pt x="0" y="0"/>
                </a:lnTo>
                <a:close/>
              </a:path>
            </a:pathLst>
          </a:custGeom>
          <a:ln w="9525">
            <a:solidFill>
              <a:srgbClr val="000000"/>
            </a:solidFill>
          </a:ln>
        </p:spPr>
        <p:txBody>
          <a:bodyPr wrap="square" lIns="0" tIns="0" rIns="0" bIns="0" rtlCol="0"/>
          <a:lstStyle/>
          <a:p/>
        </p:txBody>
      </p:sp>
      <p:sp>
        <p:nvSpPr>
          <p:cNvPr id="114" name="object 114"/>
          <p:cNvSpPr/>
          <p:nvPr/>
        </p:nvSpPr>
        <p:spPr>
          <a:xfrm>
            <a:off x="5267705" y="7227569"/>
            <a:ext cx="94615" cy="412115"/>
          </a:xfrm>
          <a:custGeom>
            <a:avLst/>
            <a:gdLst/>
            <a:ahLst/>
            <a:cxnLst/>
            <a:rect l="l" t="t" r="r" b="b"/>
            <a:pathLst>
              <a:path w="94614" h="412115">
                <a:moveTo>
                  <a:pt x="0" y="0"/>
                </a:moveTo>
                <a:lnTo>
                  <a:pt x="94487" y="0"/>
                </a:lnTo>
                <a:lnTo>
                  <a:pt x="94487" y="411962"/>
                </a:lnTo>
                <a:lnTo>
                  <a:pt x="0" y="411962"/>
                </a:lnTo>
                <a:lnTo>
                  <a:pt x="0" y="0"/>
                </a:lnTo>
                <a:close/>
              </a:path>
            </a:pathLst>
          </a:custGeom>
          <a:ln w="9525">
            <a:solidFill>
              <a:srgbClr val="000000"/>
            </a:solidFill>
          </a:ln>
        </p:spPr>
        <p:txBody>
          <a:bodyPr wrap="square" lIns="0" tIns="0" rIns="0" bIns="0" rtlCol="0"/>
          <a:lstStyle/>
          <a:p/>
        </p:txBody>
      </p:sp>
      <p:sp>
        <p:nvSpPr>
          <p:cNvPr id="115" name="object 115"/>
          <p:cNvSpPr/>
          <p:nvPr/>
        </p:nvSpPr>
        <p:spPr>
          <a:xfrm>
            <a:off x="6167628" y="7049261"/>
            <a:ext cx="94615" cy="590550"/>
          </a:xfrm>
          <a:custGeom>
            <a:avLst/>
            <a:gdLst/>
            <a:ahLst/>
            <a:cxnLst/>
            <a:rect l="l" t="t" r="r" b="b"/>
            <a:pathLst>
              <a:path w="94614" h="590550">
                <a:moveTo>
                  <a:pt x="0" y="0"/>
                </a:moveTo>
                <a:lnTo>
                  <a:pt x="94487" y="0"/>
                </a:lnTo>
                <a:lnTo>
                  <a:pt x="94487" y="590270"/>
                </a:lnTo>
                <a:lnTo>
                  <a:pt x="0" y="590270"/>
                </a:lnTo>
                <a:lnTo>
                  <a:pt x="0" y="0"/>
                </a:lnTo>
                <a:close/>
              </a:path>
            </a:pathLst>
          </a:custGeom>
          <a:ln w="9525">
            <a:solidFill>
              <a:srgbClr val="000000"/>
            </a:solidFill>
          </a:ln>
        </p:spPr>
        <p:txBody>
          <a:bodyPr wrap="square" lIns="0" tIns="0" rIns="0" bIns="0" rtlCol="0"/>
          <a:lstStyle/>
          <a:p/>
        </p:txBody>
      </p:sp>
      <p:sp>
        <p:nvSpPr>
          <p:cNvPr id="116" name="object 116"/>
          <p:cNvSpPr/>
          <p:nvPr/>
        </p:nvSpPr>
        <p:spPr>
          <a:xfrm>
            <a:off x="1787651" y="7200138"/>
            <a:ext cx="93980" cy="439420"/>
          </a:xfrm>
          <a:custGeom>
            <a:avLst/>
            <a:gdLst/>
            <a:ahLst/>
            <a:cxnLst/>
            <a:rect l="l" t="t" r="r" b="b"/>
            <a:pathLst>
              <a:path w="93980" h="439420">
                <a:moveTo>
                  <a:pt x="93725" y="0"/>
                </a:moveTo>
                <a:lnTo>
                  <a:pt x="0" y="0"/>
                </a:lnTo>
                <a:lnTo>
                  <a:pt x="0" y="439394"/>
                </a:lnTo>
                <a:lnTo>
                  <a:pt x="93725" y="439394"/>
                </a:lnTo>
                <a:lnTo>
                  <a:pt x="93725" y="0"/>
                </a:lnTo>
                <a:close/>
              </a:path>
            </a:pathLst>
          </a:custGeom>
          <a:solidFill>
            <a:srgbClr val="FFC000"/>
          </a:solidFill>
        </p:spPr>
        <p:txBody>
          <a:bodyPr wrap="square" lIns="0" tIns="0" rIns="0" bIns="0" rtlCol="0"/>
          <a:lstStyle/>
          <a:p/>
        </p:txBody>
      </p:sp>
      <p:sp>
        <p:nvSpPr>
          <p:cNvPr id="117" name="object 117"/>
          <p:cNvSpPr/>
          <p:nvPr/>
        </p:nvSpPr>
        <p:spPr>
          <a:xfrm>
            <a:off x="2687573" y="7442454"/>
            <a:ext cx="93980" cy="197485"/>
          </a:xfrm>
          <a:custGeom>
            <a:avLst/>
            <a:gdLst/>
            <a:ahLst/>
            <a:cxnLst/>
            <a:rect l="l" t="t" r="r" b="b"/>
            <a:pathLst>
              <a:path w="93980" h="197484">
                <a:moveTo>
                  <a:pt x="93725" y="0"/>
                </a:moveTo>
                <a:lnTo>
                  <a:pt x="0" y="0"/>
                </a:lnTo>
                <a:lnTo>
                  <a:pt x="0" y="197078"/>
                </a:lnTo>
                <a:lnTo>
                  <a:pt x="93725" y="197078"/>
                </a:lnTo>
                <a:lnTo>
                  <a:pt x="93725" y="0"/>
                </a:lnTo>
                <a:close/>
              </a:path>
            </a:pathLst>
          </a:custGeom>
          <a:solidFill>
            <a:srgbClr val="FFC000"/>
          </a:solidFill>
        </p:spPr>
        <p:txBody>
          <a:bodyPr wrap="square" lIns="0" tIns="0" rIns="0" bIns="0" rtlCol="0"/>
          <a:lstStyle/>
          <a:p/>
        </p:txBody>
      </p:sp>
      <p:sp>
        <p:nvSpPr>
          <p:cNvPr id="118" name="object 118"/>
          <p:cNvSpPr/>
          <p:nvPr/>
        </p:nvSpPr>
        <p:spPr>
          <a:xfrm>
            <a:off x="3587496" y="7329678"/>
            <a:ext cx="94615" cy="309880"/>
          </a:xfrm>
          <a:custGeom>
            <a:avLst/>
            <a:gdLst/>
            <a:ahLst/>
            <a:cxnLst/>
            <a:rect l="l" t="t" r="r" b="b"/>
            <a:pathLst>
              <a:path w="94614" h="309879">
                <a:moveTo>
                  <a:pt x="94487" y="0"/>
                </a:moveTo>
                <a:lnTo>
                  <a:pt x="0" y="0"/>
                </a:lnTo>
                <a:lnTo>
                  <a:pt x="0" y="309854"/>
                </a:lnTo>
                <a:lnTo>
                  <a:pt x="94487" y="309854"/>
                </a:lnTo>
                <a:lnTo>
                  <a:pt x="94487" y="0"/>
                </a:lnTo>
                <a:close/>
              </a:path>
            </a:pathLst>
          </a:custGeom>
          <a:solidFill>
            <a:srgbClr val="FFC000"/>
          </a:solidFill>
        </p:spPr>
        <p:txBody>
          <a:bodyPr wrap="square" lIns="0" tIns="0" rIns="0" bIns="0" rtlCol="0"/>
          <a:lstStyle/>
          <a:p/>
        </p:txBody>
      </p:sp>
      <p:sp>
        <p:nvSpPr>
          <p:cNvPr id="119" name="object 119"/>
          <p:cNvSpPr/>
          <p:nvPr/>
        </p:nvSpPr>
        <p:spPr>
          <a:xfrm>
            <a:off x="4487417" y="7519416"/>
            <a:ext cx="94615" cy="120650"/>
          </a:xfrm>
          <a:custGeom>
            <a:avLst/>
            <a:gdLst/>
            <a:ahLst/>
            <a:cxnLst/>
            <a:rect l="l" t="t" r="r" b="b"/>
            <a:pathLst>
              <a:path w="94614" h="120650">
                <a:moveTo>
                  <a:pt x="94487" y="0"/>
                </a:moveTo>
                <a:lnTo>
                  <a:pt x="0" y="0"/>
                </a:lnTo>
                <a:lnTo>
                  <a:pt x="0" y="120116"/>
                </a:lnTo>
                <a:lnTo>
                  <a:pt x="94487" y="120116"/>
                </a:lnTo>
                <a:lnTo>
                  <a:pt x="94487" y="0"/>
                </a:lnTo>
                <a:close/>
              </a:path>
            </a:pathLst>
          </a:custGeom>
          <a:solidFill>
            <a:srgbClr val="FFC000"/>
          </a:solidFill>
        </p:spPr>
        <p:txBody>
          <a:bodyPr wrap="square" lIns="0" tIns="0" rIns="0" bIns="0" rtlCol="0"/>
          <a:lstStyle/>
          <a:p/>
        </p:txBody>
      </p:sp>
      <p:sp>
        <p:nvSpPr>
          <p:cNvPr id="120" name="object 120"/>
          <p:cNvSpPr/>
          <p:nvPr/>
        </p:nvSpPr>
        <p:spPr>
          <a:xfrm>
            <a:off x="5387340" y="7312152"/>
            <a:ext cx="94615" cy="327660"/>
          </a:xfrm>
          <a:custGeom>
            <a:avLst/>
            <a:gdLst/>
            <a:ahLst/>
            <a:cxnLst/>
            <a:rect l="l" t="t" r="r" b="b"/>
            <a:pathLst>
              <a:path w="94614" h="327659">
                <a:moveTo>
                  <a:pt x="94487" y="0"/>
                </a:moveTo>
                <a:lnTo>
                  <a:pt x="0" y="0"/>
                </a:lnTo>
                <a:lnTo>
                  <a:pt x="0" y="327380"/>
                </a:lnTo>
                <a:lnTo>
                  <a:pt x="94487" y="327380"/>
                </a:lnTo>
                <a:lnTo>
                  <a:pt x="94487" y="0"/>
                </a:lnTo>
                <a:close/>
              </a:path>
            </a:pathLst>
          </a:custGeom>
          <a:solidFill>
            <a:srgbClr val="FFC000"/>
          </a:solidFill>
        </p:spPr>
        <p:txBody>
          <a:bodyPr wrap="square" lIns="0" tIns="0" rIns="0" bIns="0" rtlCol="0"/>
          <a:lstStyle/>
          <a:p/>
        </p:txBody>
      </p:sp>
      <p:sp>
        <p:nvSpPr>
          <p:cNvPr id="121" name="object 121"/>
          <p:cNvSpPr/>
          <p:nvPr/>
        </p:nvSpPr>
        <p:spPr>
          <a:xfrm>
            <a:off x="6287261" y="7491983"/>
            <a:ext cx="94615" cy="147955"/>
          </a:xfrm>
          <a:custGeom>
            <a:avLst/>
            <a:gdLst/>
            <a:ahLst/>
            <a:cxnLst/>
            <a:rect l="l" t="t" r="r" b="b"/>
            <a:pathLst>
              <a:path w="94614" h="147954">
                <a:moveTo>
                  <a:pt x="94487" y="0"/>
                </a:moveTo>
                <a:lnTo>
                  <a:pt x="0" y="0"/>
                </a:lnTo>
                <a:lnTo>
                  <a:pt x="0" y="147548"/>
                </a:lnTo>
                <a:lnTo>
                  <a:pt x="94487" y="147548"/>
                </a:lnTo>
                <a:lnTo>
                  <a:pt x="94487" y="0"/>
                </a:lnTo>
                <a:close/>
              </a:path>
            </a:pathLst>
          </a:custGeom>
          <a:solidFill>
            <a:srgbClr val="FFC000"/>
          </a:solidFill>
        </p:spPr>
        <p:txBody>
          <a:bodyPr wrap="square" lIns="0" tIns="0" rIns="0" bIns="0" rtlCol="0"/>
          <a:lstStyle/>
          <a:p/>
        </p:txBody>
      </p:sp>
      <p:sp>
        <p:nvSpPr>
          <p:cNvPr id="122" name="object 122"/>
          <p:cNvSpPr/>
          <p:nvPr/>
        </p:nvSpPr>
        <p:spPr>
          <a:xfrm>
            <a:off x="1787651" y="7200138"/>
            <a:ext cx="93980" cy="439420"/>
          </a:xfrm>
          <a:custGeom>
            <a:avLst/>
            <a:gdLst/>
            <a:ahLst/>
            <a:cxnLst/>
            <a:rect l="l" t="t" r="r" b="b"/>
            <a:pathLst>
              <a:path w="93980" h="439420">
                <a:moveTo>
                  <a:pt x="0" y="0"/>
                </a:moveTo>
                <a:lnTo>
                  <a:pt x="93725" y="0"/>
                </a:lnTo>
                <a:lnTo>
                  <a:pt x="93725" y="439394"/>
                </a:lnTo>
                <a:lnTo>
                  <a:pt x="0" y="439394"/>
                </a:lnTo>
                <a:lnTo>
                  <a:pt x="0" y="0"/>
                </a:lnTo>
                <a:close/>
              </a:path>
            </a:pathLst>
          </a:custGeom>
          <a:ln w="9525">
            <a:solidFill>
              <a:srgbClr val="000000"/>
            </a:solidFill>
          </a:ln>
        </p:spPr>
        <p:txBody>
          <a:bodyPr wrap="square" lIns="0" tIns="0" rIns="0" bIns="0" rtlCol="0"/>
          <a:lstStyle/>
          <a:p/>
        </p:txBody>
      </p:sp>
      <p:sp>
        <p:nvSpPr>
          <p:cNvPr id="123" name="object 123"/>
          <p:cNvSpPr/>
          <p:nvPr/>
        </p:nvSpPr>
        <p:spPr>
          <a:xfrm>
            <a:off x="2687573" y="7442454"/>
            <a:ext cx="93980" cy="197485"/>
          </a:xfrm>
          <a:custGeom>
            <a:avLst/>
            <a:gdLst/>
            <a:ahLst/>
            <a:cxnLst/>
            <a:rect l="l" t="t" r="r" b="b"/>
            <a:pathLst>
              <a:path w="93980" h="197484">
                <a:moveTo>
                  <a:pt x="0" y="0"/>
                </a:moveTo>
                <a:lnTo>
                  <a:pt x="93725" y="0"/>
                </a:lnTo>
                <a:lnTo>
                  <a:pt x="93725" y="197078"/>
                </a:lnTo>
                <a:lnTo>
                  <a:pt x="0" y="197078"/>
                </a:lnTo>
                <a:lnTo>
                  <a:pt x="0" y="0"/>
                </a:lnTo>
                <a:close/>
              </a:path>
            </a:pathLst>
          </a:custGeom>
          <a:ln w="9524">
            <a:solidFill>
              <a:srgbClr val="000000"/>
            </a:solidFill>
          </a:ln>
        </p:spPr>
        <p:txBody>
          <a:bodyPr wrap="square" lIns="0" tIns="0" rIns="0" bIns="0" rtlCol="0"/>
          <a:lstStyle/>
          <a:p/>
        </p:txBody>
      </p:sp>
      <p:sp>
        <p:nvSpPr>
          <p:cNvPr id="124" name="object 124"/>
          <p:cNvSpPr/>
          <p:nvPr/>
        </p:nvSpPr>
        <p:spPr>
          <a:xfrm>
            <a:off x="3587496" y="7329678"/>
            <a:ext cx="94615" cy="309880"/>
          </a:xfrm>
          <a:custGeom>
            <a:avLst/>
            <a:gdLst/>
            <a:ahLst/>
            <a:cxnLst/>
            <a:rect l="l" t="t" r="r" b="b"/>
            <a:pathLst>
              <a:path w="94614" h="309879">
                <a:moveTo>
                  <a:pt x="0" y="0"/>
                </a:moveTo>
                <a:lnTo>
                  <a:pt x="94487" y="0"/>
                </a:lnTo>
                <a:lnTo>
                  <a:pt x="94487" y="309854"/>
                </a:lnTo>
                <a:lnTo>
                  <a:pt x="0" y="309854"/>
                </a:lnTo>
                <a:lnTo>
                  <a:pt x="0" y="0"/>
                </a:lnTo>
                <a:close/>
              </a:path>
            </a:pathLst>
          </a:custGeom>
          <a:ln w="9525">
            <a:solidFill>
              <a:srgbClr val="000000"/>
            </a:solidFill>
          </a:ln>
        </p:spPr>
        <p:txBody>
          <a:bodyPr wrap="square" lIns="0" tIns="0" rIns="0" bIns="0" rtlCol="0"/>
          <a:lstStyle/>
          <a:p/>
        </p:txBody>
      </p:sp>
      <p:sp>
        <p:nvSpPr>
          <p:cNvPr id="125" name="object 125"/>
          <p:cNvSpPr/>
          <p:nvPr/>
        </p:nvSpPr>
        <p:spPr>
          <a:xfrm>
            <a:off x="4487417" y="7519416"/>
            <a:ext cx="94615" cy="120650"/>
          </a:xfrm>
          <a:custGeom>
            <a:avLst/>
            <a:gdLst/>
            <a:ahLst/>
            <a:cxnLst/>
            <a:rect l="l" t="t" r="r" b="b"/>
            <a:pathLst>
              <a:path w="94614" h="120650">
                <a:moveTo>
                  <a:pt x="0" y="0"/>
                </a:moveTo>
                <a:lnTo>
                  <a:pt x="94487" y="0"/>
                </a:lnTo>
                <a:lnTo>
                  <a:pt x="94487" y="120116"/>
                </a:lnTo>
                <a:lnTo>
                  <a:pt x="0" y="120116"/>
                </a:lnTo>
                <a:lnTo>
                  <a:pt x="0" y="0"/>
                </a:lnTo>
                <a:close/>
              </a:path>
            </a:pathLst>
          </a:custGeom>
          <a:ln w="9525">
            <a:solidFill>
              <a:srgbClr val="000000"/>
            </a:solidFill>
          </a:ln>
        </p:spPr>
        <p:txBody>
          <a:bodyPr wrap="square" lIns="0" tIns="0" rIns="0" bIns="0" rtlCol="0"/>
          <a:lstStyle/>
          <a:p/>
        </p:txBody>
      </p:sp>
      <p:sp>
        <p:nvSpPr>
          <p:cNvPr id="126" name="object 126"/>
          <p:cNvSpPr/>
          <p:nvPr/>
        </p:nvSpPr>
        <p:spPr>
          <a:xfrm>
            <a:off x="5387340" y="7312152"/>
            <a:ext cx="94615" cy="327660"/>
          </a:xfrm>
          <a:custGeom>
            <a:avLst/>
            <a:gdLst/>
            <a:ahLst/>
            <a:cxnLst/>
            <a:rect l="l" t="t" r="r" b="b"/>
            <a:pathLst>
              <a:path w="94614" h="327659">
                <a:moveTo>
                  <a:pt x="0" y="0"/>
                </a:moveTo>
                <a:lnTo>
                  <a:pt x="94487" y="0"/>
                </a:lnTo>
                <a:lnTo>
                  <a:pt x="94487" y="327380"/>
                </a:lnTo>
                <a:lnTo>
                  <a:pt x="0" y="327380"/>
                </a:lnTo>
                <a:lnTo>
                  <a:pt x="0" y="0"/>
                </a:lnTo>
                <a:close/>
              </a:path>
            </a:pathLst>
          </a:custGeom>
          <a:ln w="9525">
            <a:solidFill>
              <a:srgbClr val="000000"/>
            </a:solidFill>
          </a:ln>
        </p:spPr>
        <p:txBody>
          <a:bodyPr wrap="square" lIns="0" tIns="0" rIns="0" bIns="0" rtlCol="0"/>
          <a:lstStyle/>
          <a:p/>
        </p:txBody>
      </p:sp>
      <p:sp>
        <p:nvSpPr>
          <p:cNvPr id="127" name="object 127"/>
          <p:cNvSpPr/>
          <p:nvPr/>
        </p:nvSpPr>
        <p:spPr>
          <a:xfrm>
            <a:off x="6287261" y="7491983"/>
            <a:ext cx="94615" cy="147955"/>
          </a:xfrm>
          <a:custGeom>
            <a:avLst/>
            <a:gdLst/>
            <a:ahLst/>
            <a:cxnLst/>
            <a:rect l="l" t="t" r="r" b="b"/>
            <a:pathLst>
              <a:path w="94614" h="147954">
                <a:moveTo>
                  <a:pt x="0" y="0"/>
                </a:moveTo>
                <a:lnTo>
                  <a:pt x="94487" y="0"/>
                </a:lnTo>
                <a:lnTo>
                  <a:pt x="94487" y="147548"/>
                </a:lnTo>
                <a:lnTo>
                  <a:pt x="0" y="147548"/>
                </a:lnTo>
                <a:lnTo>
                  <a:pt x="0" y="0"/>
                </a:lnTo>
                <a:close/>
              </a:path>
            </a:pathLst>
          </a:custGeom>
          <a:ln w="9525">
            <a:solidFill>
              <a:srgbClr val="000000"/>
            </a:solidFill>
          </a:ln>
        </p:spPr>
        <p:txBody>
          <a:bodyPr wrap="square" lIns="0" tIns="0" rIns="0" bIns="0" rtlCol="0"/>
          <a:lstStyle/>
          <a:p/>
        </p:txBody>
      </p:sp>
      <p:sp>
        <p:nvSpPr>
          <p:cNvPr id="128" name="object 128"/>
          <p:cNvSpPr/>
          <p:nvPr/>
        </p:nvSpPr>
        <p:spPr>
          <a:xfrm>
            <a:off x="1907285" y="7335011"/>
            <a:ext cx="94615" cy="304800"/>
          </a:xfrm>
          <a:custGeom>
            <a:avLst/>
            <a:gdLst/>
            <a:ahLst/>
            <a:cxnLst/>
            <a:rect l="l" t="t" r="r" b="b"/>
            <a:pathLst>
              <a:path w="94614" h="304800">
                <a:moveTo>
                  <a:pt x="94487" y="0"/>
                </a:moveTo>
                <a:lnTo>
                  <a:pt x="0" y="0"/>
                </a:lnTo>
                <a:lnTo>
                  <a:pt x="0" y="304520"/>
                </a:lnTo>
                <a:lnTo>
                  <a:pt x="94487" y="304520"/>
                </a:lnTo>
                <a:lnTo>
                  <a:pt x="94487" y="0"/>
                </a:lnTo>
                <a:close/>
              </a:path>
            </a:pathLst>
          </a:custGeom>
          <a:solidFill>
            <a:srgbClr val="70AD47"/>
          </a:solidFill>
        </p:spPr>
        <p:txBody>
          <a:bodyPr wrap="square" lIns="0" tIns="0" rIns="0" bIns="0" rtlCol="0"/>
          <a:lstStyle/>
          <a:p/>
        </p:txBody>
      </p:sp>
      <p:sp>
        <p:nvSpPr>
          <p:cNvPr id="129" name="object 129"/>
          <p:cNvSpPr/>
          <p:nvPr/>
        </p:nvSpPr>
        <p:spPr>
          <a:xfrm>
            <a:off x="2807207" y="7130795"/>
            <a:ext cx="94615" cy="509270"/>
          </a:xfrm>
          <a:custGeom>
            <a:avLst/>
            <a:gdLst/>
            <a:ahLst/>
            <a:cxnLst/>
            <a:rect l="l" t="t" r="r" b="b"/>
            <a:pathLst>
              <a:path w="94614" h="509270">
                <a:moveTo>
                  <a:pt x="94487" y="0"/>
                </a:moveTo>
                <a:lnTo>
                  <a:pt x="0" y="0"/>
                </a:lnTo>
                <a:lnTo>
                  <a:pt x="0" y="508736"/>
                </a:lnTo>
                <a:lnTo>
                  <a:pt x="94487" y="508736"/>
                </a:lnTo>
                <a:lnTo>
                  <a:pt x="94487" y="0"/>
                </a:lnTo>
                <a:close/>
              </a:path>
            </a:pathLst>
          </a:custGeom>
          <a:solidFill>
            <a:srgbClr val="70AD47"/>
          </a:solidFill>
        </p:spPr>
        <p:txBody>
          <a:bodyPr wrap="square" lIns="0" tIns="0" rIns="0" bIns="0" rtlCol="0"/>
          <a:lstStyle/>
          <a:p/>
        </p:txBody>
      </p:sp>
      <p:sp>
        <p:nvSpPr>
          <p:cNvPr id="130" name="object 130"/>
          <p:cNvSpPr/>
          <p:nvPr/>
        </p:nvSpPr>
        <p:spPr>
          <a:xfrm>
            <a:off x="3707129" y="7421880"/>
            <a:ext cx="94615" cy="217804"/>
          </a:xfrm>
          <a:custGeom>
            <a:avLst/>
            <a:gdLst/>
            <a:ahLst/>
            <a:cxnLst/>
            <a:rect l="l" t="t" r="r" b="b"/>
            <a:pathLst>
              <a:path w="94614" h="217804">
                <a:moveTo>
                  <a:pt x="94487" y="0"/>
                </a:moveTo>
                <a:lnTo>
                  <a:pt x="0" y="0"/>
                </a:lnTo>
                <a:lnTo>
                  <a:pt x="0" y="217652"/>
                </a:lnTo>
                <a:lnTo>
                  <a:pt x="94487" y="217652"/>
                </a:lnTo>
                <a:lnTo>
                  <a:pt x="94487" y="0"/>
                </a:lnTo>
                <a:close/>
              </a:path>
            </a:pathLst>
          </a:custGeom>
          <a:solidFill>
            <a:srgbClr val="70AD47"/>
          </a:solidFill>
        </p:spPr>
        <p:txBody>
          <a:bodyPr wrap="square" lIns="0" tIns="0" rIns="0" bIns="0" rtlCol="0"/>
          <a:lstStyle/>
          <a:p/>
        </p:txBody>
      </p:sp>
      <p:sp>
        <p:nvSpPr>
          <p:cNvPr id="131" name="object 131"/>
          <p:cNvSpPr/>
          <p:nvPr/>
        </p:nvSpPr>
        <p:spPr>
          <a:xfrm>
            <a:off x="4607052" y="7165085"/>
            <a:ext cx="94615" cy="474980"/>
          </a:xfrm>
          <a:custGeom>
            <a:avLst/>
            <a:gdLst/>
            <a:ahLst/>
            <a:cxnLst/>
            <a:rect l="l" t="t" r="r" b="b"/>
            <a:pathLst>
              <a:path w="94614" h="474979">
                <a:moveTo>
                  <a:pt x="94487" y="0"/>
                </a:moveTo>
                <a:lnTo>
                  <a:pt x="0" y="0"/>
                </a:lnTo>
                <a:lnTo>
                  <a:pt x="0" y="474446"/>
                </a:lnTo>
                <a:lnTo>
                  <a:pt x="94487" y="474446"/>
                </a:lnTo>
                <a:lnTo>
                  <a:pt x="94487" y="0"/>
                </a:lnTo>
                <a:close/>
              </a:path>
            </a:pathLst>
          </a:custGeom>
          <a:solidFill>
            <a:srgbClr val="70AD47"/>
          </a:solidFill>
        </p:spPr>
        <p:txBody>
          <a:bodyPr wrap="square" lIns="0" tIns="0" rIns="0" bIns="0" rtlCol="0"/>
          <a:lstStyle/>
          <a:p/>
        </p:txBody>
      </p:sp>
      <p:sp>
        <p:nvSpPr>
          <p:cNvPr id="132" name="object 132"/>
          <p:cNvSpPr/>
          <p:nvPr/>
        </p:nvSpPr>
        <p:spPr>
          <a:xfrm>
            <a:off x="5506973" y="7445502"/>
            <a:ext cx="94615" cy="194310"/>
          </a:xfrm>
          <a:custGeom>
            <a:avLst/>
            <a:gdLst/>
            <a:ahLst/>
            <a:cxnLst/>
            <a:rect l="l" t="t" r="r" b="b"/>
            <a:pathLst>
              <a:path w="94614" h="194309">
                <a:moveTo>
                  <a:pt x="94487" y="0"/>
                </a:moveTo>
                <a:lnTo>
                  <a:pt x="0" y="0"/>
                </a:lnTo>
                <a:lnTo>
                  <a:pt x="0" y="194030"/>
                </a:lnTo>
                <a:lnTo>
                  <a:pt x="94487" y="194030"/>
                </a:lnTo>
                <a:lnTo>
                  <a:pt x="94487" y="0"/>
                </a:lnTo>
                <a:close/>
              </a:path>
            </a:pathLst>
          </a:custGeom>
          <a:solidFill>
            <a:srgbClr val="70AD47"/>
          </a:solidFill>
        </p:spPr>
        <p:txBody>
          <a:bodyPr wrap="square" lIns="0" tIns="0" rIns="0" bIns="0" rtlCol="0"/>
          <a:lstStyle/>
          <a:p/>
        </p:txBody>
      </p:sp>
      <p:sp>
        <p:nvSpPr>
          <p:cNvPr id="133" name="object 133"/>
          <p:cNvSpPr/>
          <p:nvPr/>
        </p:nvSpPr>
        <p:spPr>
          <a:xfrm>
            <a:off x="6406896" y="7220711"/>
            <a:ext cx="94615" cy="419100"/>
          </a:xfrm>
          <a:custGeom>
            <a:avLst/>
            <a:gdLst/>
            <a:ahLst/>
            <a:cxnLst/>
            <a:rect l="l" t="t" r="r" b="b"/>
            <a:pathLst>
              <a:path w="94614" h="419100">
                <a:moveTo>
                  <a:pt x="94487" y="0"/>
                </a:moveTo>
                <a:lnTo>
                  <a:pt x="0" y="0"/>
                </a:lnTo>
                <a:lnTo>
                  <a:pt x="0" y="418820"/>
                </a:lnTo>
                <a:lnTo>
                  <a:pt x="94487" y="418820"/>
                </a:lnTo>
                <a:lnTo>
                  <a:pt x="94487" y="0"/>
                </a:lnTo>
                <a:close/>
              </a:path>
            </a:pathLst>
          </a:custGeom>
          <a:solidFill>
            <a:srgbClr val="70AD47"/>
          </a:solidFill>
        </p:spPr>
        <p:txBody>
          <a:bodyPr wrap="square" lIns="0" tIns="0" rIns="0" bIns="0" rtlCol="0"/>
          <a:lstStyle/>
          <a:p/>
        </p:txBody>
      </p:sp>
      <p:sp>
        <p:nvSpPr>
          <p:cNvPr id="134" name="object 134"/>
          <p:cNvSpPr/>
          <p:nvPr/>
        </p:nvSpPr>
        <p:spPr>
          <a:xfrm>
            <a:off x="1907285" y="7335011"/>
            <a:ext cx="94615" cy="304800"/>
          </a:xfrm>
          <a:custGeom>
            <a:avLst/>
            <a:gdLst/>
            <a:ahLst/>
            <a:cxnLst/>
            <a:rect l="l" t="t" r="r" b="b"/>
            <a:pathLst>
              <a:path w="94614" h="304800">
                <a:moveTo>
                  <a:pt x="0" y="0"/>
                </a:moveTo>
                <a:lnTo>
                  <a:pt x="94487" y="0"/>
                </a:lnTo>
                <a:lnTo>
                  <a:pt x="94487" y="304520"/>
                </a:lnTo>
                <a:lnTo>
                  <a:pt x="0" y="304520"/>
                </a:lnTo>
                <a:lnTo>
                  <a:pt x="0" y="0"/>
                </a:lnTo>
                <a:close/>
              </a:path>
            </a:pathLst>
          </a:custGeom>
          <a:ln w="9525">
            <a:solidFill>
              <a:srgbClr val="000000"/>
            </a:solidFill>
          </a:ln>
        </p:spPr>
        <p:txBody>
          <a:bodyPr wrap="square" lIns="0" tIns="0" rIns="0" bIns="0" rtlCol="0"/>
          <a:lstStyle/>
          <a:p/>
        </p:txBody>
      </p:sp>
      <p:sp>
        <p:nvSpPr>
          <p:cNvPr id="135" name="object 135"/>
          <p:cNvSpPr/>
          <p:nvPr/>
        </p:nvSpPr>
        <p:spPr>
          <a:xfrm>
            <a:off x="2807207" y="7130795"/>
            <a:ext cx="94615" cy="509270"/>
          </a:xfrm>
          <a:custGeom>
            <a:avLst/>
            <a:gdLst/>
            <a:ahLst/>
            <a:cxnLst/>
            <a:rect l="l" t="t" r="r" b="b"/>
            <a:pathLst>
              <a:path w="94614" h="509270">
                <a:moveTo>
                  <a:pt x="0" y="0"/>
                </a:moveTo>
                <a:lnTo>
                  <a:pt x="94487" y="0"/>
                </a:lnTo>
                <a:lnTo>
                  <a:pt x="94487" y="508736"/>
                </a:lnTo>
                <a:lnTo>
                  <a:pt x="0" y="508736"/>
                </a:lnTo>
                <a:lnTo>
                  <a:pt x="0" y="0"/>
                </a:lnTo>
                <a:close/>
              </a:path>
            </a:pathLst>
          </a:custGeom>
          <a:ln w="9525">
            <a:solidFill>
              <a:srgbClr val="000000"/>
            </a:solidFill>
          </a:ln>
        </p:spPr>
        <p:txBody>
          <a:bodyPr wrap="square" lIns="0" tIns="0" rIns="0" bIns="0" rtlCol="0"/>
          <a:lstStyle/>
          <a:p/>
        </p:txBody>
      </p:sp>
      <p:sp>
        <p:nvSpPr>
          <p:cNvPr id="136" name="object 136"/>
          <p:cNvSpPr/>
          <p:nvPr/>
        </p:nvSpPr>
        <p:spPr>
          <a:xfrm>
            <a:off x="3707129" y="7421880"/>
            <a:ext cx="94615" cy="217804"/>
          </a:xfrm>
          <a:custGeom>
            <a:avLst/>
            <a:gdLst/>
            <a:ahLst/>
            <a:cxnLst/>
            <a:rect l="l" t="t" r="r" b="b"/>
            <a:pathLst>
              <a:path w="94614" h="217804">
                <a:moveTo>
                  <a:pt x="0" y="0"/>
                </a:moveTo>
                <a:lnTo>
                  <a:pt x="94487" y="0"/>
                </a:lnTo>
                <a:lnTo>
                  <a:pt x="94487" y="217652"/>
                </a:lnTo>
                <a:lnTo>
                  <a:pt x="0" y="217652"/>
                </a:lnTo>
                <a:lnTo>
                  <a:pt x="0" y="0"/>
                </a:lnTo>
                <a:close/>
              </a:path>
            </a:pathLst>
          </a:custGeom>
          <a:ln w="9525">
            <a:solidFill>
              <a:srgbClr val="000000"/>
            </a:solidFill>
          </a:ln>
        </p:spPr>
        <p:txBody>
          <a:bodyPr wrap="square" lIns="0" tIns="0" rIns="0" bIns="0" rtlCol="0"/>
          <a:lstStyle/>
          <a:p/>
        </p:txBody>
      </p:sp>
      <p:sp>
        <p:nvSpPr>
          <p:cNvPr id="137" name="object 137"/>
          <p:cNvSpPr/>
          <p:nvPr/>
        </p:nvSpPr>
        <p:spPr>
          <a:xfrm>
            <a:off x="4607052" y="7165085"/>
            <a:ext cx="94615" cy="474980"/>
          </a:xfrm>
          <a:custGeom>
            <a:avLst/>
            <a:gdLst/>
            <a:ahLst/>
            <a:cxnLst/>
            <a:rect l="l" t="t" r="r" b="b"/>
            <a:pathLst>
              <a:path w="94614" h="474979">
                <a:moveTo>
                  <a:pt x="0" y="0"/>
                </a:moveTo>
                <a:lnTo>
                  <a:pt x="94487" y="0"/>
                </a:lnTo>
                <a:lnTo>
                  <a:pt x="94487" y="474446"/>
                </a:lnTo>
                <a:lnTo>
                  <a:pt x="0" y="474446"/>
                </a:lnTo>
                <a:lnTo>
                  <a:pt x="0" y="0"/>
                </a:lnTo>
                <a:close/>
              </a:path>
            </a:pathLst>
          </a:custGeom>
          <a:ln w="9525">
            <a:solidFill>
              <a:srgbClr val="000000"/>
            </a:solidFill>
          </a:ln>
        </p:spPr>
        <p:txBody>
          <a:bodyPr wrap="square" lIns="0" tIns="0" rIns="0" bIns="0" rtlCol="0"/>
          <a:lstStyle/>
          <a:p/>
        </p:txBody>
      </p:sp>
      <p:sp>
        <p:nvSpPr>
          <p:cNvPr id="138" name="object 138"/>
          <p:cNvSpPr/>
          <p:nvPr/>
        </p:nvSpPr>
        <p:spPr>
          <a:xfrm>
            <a:off x="5506973" y="7445502"/>
            <a:ext cx="94615" cy="194310"/>
          </a:xfrm>
          <a:custGeom>
            <a:avLst/>
            <a:gdLst/>
            <a:ahLst/>
            <a:cxnLst/>
            <a:rect l="l" t="t" r="r" b="b"/>
            <a:pathLst>
              <a:path w="94614" h="194309">
                <a:moveTo>
                  <a:pt x="0" y="0"/>
                </a:moveTo>
                <a:lnTo>
                  <a:pt x="94487" y="0"/>
                </a:lnTo>
                <a:lnTo>
                  <a:pt x="94487" y="194030"/>
                </a:lnTo>
                <a:lnTo>
                  <a:pt x="0" y="194030"/>
                </a:lnTo>
                <a:lnTo>
                  <a:pt x="0" y="0"/>
                </a:lnTo>
                <a:close/>
              </a:path>
            </a:pathLst>
          </a:custGeom>
          <a:ln w="9525">
            <a:solidFill>
              <a:srgbClr val="000000"/>
            </a:solidFill>
          </a:ln>
        </p:spPr>
        <p:txBody>
          <a:bodyPr wrap="square" lIns="0" tIns="0" rIns="0" bIns="0" rtlCol="0"/>
          <a:lstStyle/>
          <a:p/>
        </p:txBody>
      </p:sp>
      <p:sp>
        <p:nvSpPr>
          <p:cNvPr id="139" name="object 139"/>
          <p:cNvSpPr/>
          <p:nvPr/>
        </p:nvSpPr>
        <p:spPr>
          <a:xfrm>
            <a:off x="6406896" y="7220711"/>
            <a:ext cx="94615" cy="419100"/>
          </a:xfrm>
          <a:custGeom>
            <a:avLst/>
            <a:gdLst/>
            <a:ahLst/>
            <a:cxnLst/>
            <a:rect l="l" t="t" r="r" b="b"/>
            <a:pathLst>
              <a:path w="94614" h="419100">
                <a:moveTo>
                  <a:pt x="0" y="0"/>
                </a:moveTo>
                <a:lnTo>
                  <a:pt x="94487" y="0"/>
                </a:lnTo>
                <a:lnTo>
                  <a:pt x="94487" y="418820"/>
                </a:lnTo>
                <a:lnTo>
                  <a:pt x="0" y="418820"/>
                </a:lnTo>
                <a:lnTo>
                  <a:pt x="0" y="0"/>
                </a:lnTo>
                <a:close/>
              </a:path>
            </a:pathLst>
          </a:custGeom>
          <a:ln w="9525">
            <a:solidFill>
              <a:srgbClr val="000000"/>
            </a:solidFill>
          </a:ln>
        </p:spPr>
        <p:txBody>
          <a:bodyPr wrap="square" lIns="0" tIns="0" rIns="0" bIns="0" rtlCol="0"/>
          <a:lstStyle/>
          <a:p/>
        </p:txBody>
      </p:sp>
      <p:sp>
        <p:nvSpPr>
          <p:cNvPr id="140" name="object 140"/>
          <p:cNvSpPr/>
          <p:nvPr/>
        </p:nvSpPr>
        <p:spPr>
          <a:xfrm>
            <a:off x="2026920" y="7598143"/>
            <a:ext cx="94615" cy="0"/>
          </a:xfrm>
          <a:custGeom>
            <a:avLst/>
            <a:gdLst/>
            <a:ahLst/>
            <a:cxnLst/>
            <a:rect l="l" t="t" r="r" b="b"/>
            <a:pathLst>
              <a:path w="94614" h="0">
                <a:moveTo>
                  <a:pt x="0" y="0"/>
                </a:moveTo>
                <a:lnTo>
                  <a:pt x="94487" y="0"/>
                </a:lnTo>
              </a:path>
            </a:pathLst>
          </a:custGeom>
          <a:ln w="82778">
            <a:solidFill>
              <a:srgbClr val="FFFFFF"/>
            </a:solidFill>
          </a:ln>
        </p:spPr>
        <p:txBody>
          <a:bodyPr wrap="square" lIns="0" tIns="0" rIns="0" bIns="0" rtlCol="0"/>
          <a:lstStyle/>
          <a:p/>
        </p:txBody>
      </p:sp>
      <p:sp>
        <p:nvSpPr>
          <p:cNvPr id="141" name="object 141"/>
          <p:cNvSpPr/>
          <p:nvPr/>
        </p:nvSpPr>
        <p:spPr>
          <a:xfrm>
            <a:off x="3826764" y="7526273"/>
            <a:ext cx="94615" cy="113664"/>
          </a:xfrm>
          <a:custGeom>
            <a:avLst/>
            <a:gdLst/>
            <a:ahLst/>
            <a:cxnLst/>
            <a:rect l="l" t="t" r="r" b="b"/>
            <a:pathLst>
              <a:path w="94614" h="113665">
                <a:moveTo>
                  <a:pt x="94487" y="0"/>
                </a:moveTo>
                <a:lnTo>
                  <a:pt x="0" y="0"/>
                </a:lnTo>
                <a:lnTo>
                  <a:pt x="0" y="113258"/>
                </a:lnTo>
                <a:lnTo>
                  <a:pt x="94487" y="113258"/>
                </a:lnTo>
                <a:lnTo>
                  <a:pt x="94487" y="0"/>
                </a:lnTo>
                <a:close/>
              </a:path>
            </a:pathLst>
          </a:custGeom>
          <a:solidFill>
            <a:srgbClr val="FFFFFF"/>
          </a:solidFill>
        </p:spPr>
        <p:txBody>
          <a:bodyPr wrap="square" lIns="0" tIns="0" rIns="0" bIns="0" rtlCol="0"/>
          <a:lstStyle/>
          <a:p/>
        </p:txBody>
      </p:sp>
      <p:sp>
        <p:nvSpPr>
          <p:cNvPr id="142" name="object 142"/>
          <p:cNvSpPr/>
          <p:nvPr/>
        </p:nvSpPr>
        <p:spPr>
          <a:xfrm>
            <a:off x="4726685" y="7527035"/>
            <a:ext cx="94615" cy="113030"/>
          </a:xfrm>
          <a:custGeom>
            <a:avLst/>
            <a:gdLst/>
            <a:ahLst/>
            <a:cxnLst/>
            <a:rect l="l" t="t" r="r" b="b"/>
            <a:pathLst>
              <a:path w="94614" h="113029">
                <a:moveTo>
                  <a:pt x="94487" y="0"/>
                </a:moveTo>
                <a:lnTo>
                  <a:pt x="0" y="0"/>
                </a:lnTo>
                <a:lnTo>
                  <a:pt x="0" y="112496"/>
                </a:lnTo>
                <a:lnTo>
                  <a:pt x="94487" y="112496"/>
                </a:lnTo>
                <a:lnTo>
                  <a:pt x="94487" y="0"/>
                </a:lnTo>
                <a:close/>
              </a:path>
            </a:pathLst>
          </a:custGeom>
          <a:solidFill>
            <a:srgbClr val="FFFFFF"/>
          </a:solidFill>
        </p:spPr>
        <p:txBody>
          <a:bodyPr wrap="square" lIns="0" tIns="0" rIns="0" bIns="0" rtlCol="0"/>
          <a:lstStyle/>
          <a:p/>
        </p:txBody>
      </p:sp>
      <p:sp>
        <p:nvSpPr>
          <p:cNvPr id="143" name="object 143"/>
          <p:cNvSpPr/>
          <p:nvPr/>
        </p:nvSpPr>
        <p:spPr>
          <a:xfrm>
            <a:off x="5626608" y="7612240"/>
            <a:ext cx="94615" cy="0"/>
          </a:xfrm>
          <a:custGeom>
            <a:avLst/>
            <a:gdLst/>
            <a:ahLst/>
            <a:cxnLst/>
            <a:rect l="l" t="t" r="r" b="b"/>
            <a:pathLst>
              <a:path w="94614" h="0">
                <a:moveTo>
                  <a:pt x="0" y="0"/>
                </a:moveTo>
                <a:lnTo>
                  <a:pt x="94487" y="0"/>
                </a:lnTo>
              </a:path>
            </a:pathLst>
          </a:custGeom>
          <a:ln w="54584">
            <a:solidFill>
              <a:srgbClr val="FFFFFF"/>
            </a:solidFill>
          </a:ln>
        </p:spPr>
        <p:txBody>
          <a:bodyPr wrap="square" lIns="0" tIns="0" rIns="0" bIns="0" rtlCol="0"/>
          <a:lstStyle/>
          <a:p/>
        </p:txBody>
      </p:sp>
      <p:sp>
        <p:nvSpPr>
          <p:cNvPr id="144" name="object 144"/>
          <p:cNvSpPr/>
          <p:nvPr/>
        </p:nvSpPr>
        <p:spPr>
          <a:xfrm>
            <a:off x="6527292" y="7601953"/>
            <a:ext cx="93980" cy="0"/>
          </a:xfrm>
          <a:custGeom>
            <a:avLst/>
            <a:gdLst/>
            <a:ahLst/>
            <a:cxnLst/>
            <a:rect l="l" t="t" r="r" b="b"/>
            <a:pathLst>
              <a:path w="93979" h="0">
                <a:moveTo>
                  <a:pt x="0" y="0"/>
                </a:moveTo>
                <a:lnTo>
                  <a:pt x="93725" y="0"/>
                </a:lnTo>
              </a:path>
            </a:pathLst>
          </a:custGeom>
          <a:ln w="75158">
            <a:solidFill>
              <a:srgbClr val="FFFFFF"/>
            </a:solidFill>
          </a:ln>
        </p:spPr>
        <p:txBody>
          <a:bodyPr wrap="square" lIns="0" tIns="0" rIns="0" bIns="0" rtlCol="0"/>
          <a:lstStyle/>
          <a:p/>
        </p:txBody>
      </p:sp>
      <p:sp>
        <p:nvSpPr>
          <p:cNvPr id="145" name="object 145"/>
          <p:cNvSpPr/>
          <p:nvPr/>
        </p:nvSpPr>
        <p:spPr>
          <a:xfrm>
            <a:off x="2026920" y="7556754"/>
            <a:ext cx="94615" cy="83185"/>
          </a:xfrm>
          <a:custGeom>
            <a:avLst/>
            <a:gdLst/>
            <a:ahLst/>
            <a:cxnLst/>
            <a:rect l="l" t="t" r="r" b="b"/>
            <a:pathLst>
              <a:path w="94614" h="83184">
                <a:moveTo>
                  <a:pt x="0" y="0"/>
                </a:moveTo>
                <a:lnTo>
                  <a:pt x="94487" y="0"/>
                </a:lnTo>
                <a:lnTo>
                  <a:pt x="94487" y="82778"/>
                </a:lnTo>
                <a:lnTo>
                  <a:pt x="0" y="82778"/>
                </a:lnTo>
                <a:lnTo>
                  <a:pt x="0" y="0"/>
                </a:lnTo>
                <a:close/>
              </a:path>
            </a:pathLst>
          </a:custGeom>
          <a:ln w="9525">
            <a:solidFill>
              <a:srgbClr val="000000"/>
            </a:solidFill>
          </a:ln>
        </p:spPr>
        <p:txBody>
          <a:bodyPr wrap="square" lIns="0" tIns="0" rIns="0" bIns="0" rtlCol="0"/>
          <a:lstStyle/>
          <a:p/>
        </p:txBody>
      </p:sp>
      <p:sp>
        <p:nvSpPr>
          <p:cNvPr id="146" name="object 146"/>
          <p:cNvSpPr/>
          <p:nvPr/>
        </p:nvSpPr>
        <p:spPr>
          <a:xfrm>
            <a:off x="2926842" y="7520940"/>
            <a:ext cx="94615" cy="118745"/>
          </a:xfrm>
          <a:custGeom>
            <a:avLst/>
            <a:gdLst/>
            <a:ahLst/>
            <a:cxnLst/>
            <a:rect l="l" t="t" r="r" b="b"/>
            <a:pathLst>
              <a:path w="94614" h="118745">
                <a:moveTo>
                  <a:pt x="0" y="0"/>
                </a:moveTo>
                <a:lnTo>
                  <a:pt x="94487" y="0"/>
                </a:lnTo>
                <a:lnTo>
                  <a:pt x="94487" y="118592"/>
                </a:lnTo>
                <a:lnTo>
                  <a:pt x="0" y="118592"/>
                </a:lnTo>
                <a:lnTo>
                  <a:pt x="0" y="0"/>
                </a:lnTo>
                <a:close/>
              </a:path>
            </a:pathLst>
          </a:custGeom>
          <a:ln w="9525">
            <a:solidFill>
              <a:srgbClr val="000000"/>
            </a:solidFill>
          </a:ln>
        </p:spPr>
        <p:txBody>
          <a:bodyPr wrap="square" lIns="0" tIns="0" rIns="0" bIns="0" rtlCol="0"/>
          <a:lstStyle/>
          <a:p/>
        </p:txBody>
      </p:sp>
      <p:sp>
        <p:nvSpPr>
          <p:cNvPr id="147" name="object 147"/>
          <p:cNvSpPr/>
          <p:nvPr/>
        </p:nvSpPr>
        <p:spPr>
          <a:xfrm>
            <a:off x="3826764" y="7526273"/>
            <a:ext cx="94615" cy="113664"/>
          </a:xfrm>
          <a:custGeom>
            <a:avLst/>
            <a:gdLst/>
            <a:ahLst/>
            <a:cxnLst/>
            <a:rect l="l" t="t" r="r" b="b"/>
            <a:pathLst>
              <a:path w="94614" h="113665">
                <a:moveTo>
                  <a:pt x="0" y="0"/>
                </a:moveTo>
                <a:lnTo>
                  <a:pt x="94487" y="0"/>
                </a:lnTo>
                <a:lnTo>
                  <a:pt x="94487" y="113258"/>
                </a:lnTo>
                <a:lnTo>
                  <a:pt x="0" y="113258"/>
                </a:lnTo>
                <a:lnTo>
                  <a:pt x="0" y="0"/>
                </a:lnTo>
                <a:close/>
              </a:path>
            </a:pathLst>
          </a:custGeom>
          <a:ln w="9525">
            <a:solidFill>
              <a:srgbClr val="000000"/>
            </a:solidFill>
          </a:ln>
        </p:spPr>
        <p:txBody>
          <a:bodyPr wrap="square" lIns="0" tIns="0" rIns="0" bIns="0" rtlCol="0"/>
          <a:lstStyle/>
          <a:p/>
        </p:txBody>
      </p:sp>
      <p:sp>
        <p:nvSpPr>
          <p:cNvPr id="148" name="object 148"/>
          <p:cNvSpPr/>
          <p:nvPr/>
        </p:nvSpPr>
        <p:spPr>
          <a:xfrm>
            <a:off x="4726685" y="7527035"/>
            <a:ext cx="94615" cy="113030"/>
          </a:xfrm>
          <a:custGeom>
            <a:avLst/>
            <a:gdLst/>
            <a:ahLst/>
            <a:cxnLst/>
            <a:rect l="l" t="t" r="r" b="b"/>
            <a:pathLst>
              <a:path w="94614" h="113029">
                <a:moveTo>
                  <a:pt x="0" y="0"/>
                </a:moveTo>
                <a:lnTo>
                  <a:pt x="94487" y="0"/>
                </a:lnTo>
                <a:lnTo>
                  <a:pt x="94487" y="112496"/>
                </a:lnTo>
                <a:lnTo>
                  <a:pt x="0" y="112496"/>
                </a:lnTo>
                <a:lnTo>
                  <a:pt x="0" y="0"/>
                </a:lnTo>
                <a:close/>
              </a:path>
            </a:pathLst>
          </a:custGeom>
          <a:ln w="9525">
            <a:solidFill>
              <a:srgbClr val="000000"/>
            </a:solidFill>
          </a:ln>
        </p:spPr>
        <p:txBody>
          <a:bodyPr wrap="square" lIns="0" tIns="0" rIns="0" bIns="0" rtlCol="0"/>
          <a:lstStyle/>
          <a:p/>
        </p:txBody>
      </p:sp>
      <p:sp>
        <p:nvSpPr>
          <p:cNvPr id="149" name="object 149"/>
          <p:cNvSpPr/>
          <p:nvPr/>
        </p:nvSpPr>
        <p:spPr>
          <a:xfrm>
            <a:off x="5626608" y="7584947"/>
            <a:ext cx="94615" cy="54610"/>
          </a:xfrm>
          <a:custGeom>
            <a:avLst/>
            <a:gdLst/>
            <a:ahLst/>
            <a:cxnLst/>
            <a:rect l="l" t="t" r="r" b="b"/>
            <a:pathLst>
              <a:path w="94614" h="54609">
                <a:moveTo>
                  <a:pt x="0" y="0"/>
                </a:moveTo>
                <a:lnTo>
                  <a:pt x="94487" y="0"/>
                </a:lnTo>
                <a:lnTo>
                  <a:pt x="94487" y="54584"/>
                </a:lnTo>
                <a:lnTo>
                  <a:pt x="0" y="54584"/>
                </a:lnTo>
                <a:lnTo>
                  <a:pt x="0" y="0"/>
                </a:lnTo>
                <a:close/>
              </a:path>
            </a:pathLst>
          </a:custGeom>
          <a:ln w="9525">
            <a:solidFill>
              <a:srgbClr val="000000"/>
            </a:solidFill>
          </a:ln>
        </p:spPr>
        <p:txBody>
          <a:bodyPr wrap="square" lIns="0" tIns="0" rIns="0" bIns="0" rtlCol="0"/>
          <a:lstStyle/>
          <a:p/>
        </p:txBody>
      </p:sp>
      <p:sp>
        <p:nvSpPr>
          <p:cNvPr id="150" name="object 150"/>
          <p:cNvSpPr/>
          <p:nvPr/>
        </p:nvSpPr>
        <p:spPr>
          <a:xfrm>
            <a:off x="6527292" y="7564373"/>
            <a:ext cx="93980" cy="75565"/>
          </a:xfrm>
          <a:custGeom>
            <a:avLst/>
            <a:gdLst/>
            <a:ahLst/>
            <a:cxnLst/>
            <a:rect l="l" t="t" r="r" b="b"/>
            <a:pathLst>
              <a:path w="93979" h="75565">
                <a:moveTo>
                  <a:pt x="0" y="0"/>
                </a:moveTo>
                <a:lnTo>
                  <a:pt x="93725" y="0"/>
                </a:lnTo>
                <a:lnTo>
                  <a:pt x="93725" y="75158"/>
                </a:lnTo>
                <a:lnTo>
                  <a:pt x="0" y="75158"/>
                </a:lnTo>
                <a:lnTo>
                  <a:pt x="0" y="0"/>
                </a:lnTo>
                <a:close/>
              </a:path>
            </a:pathLst>
          </a:custGeom>
          <a:ln w="9525">
            <a:solidFill>
              <a:srgbClr val="000000"/>
            </a:solidFill>
          </a:ln>
        </p:spPr>
        <p:txBody>
          <a:bodyPr wrap="square" lIns="0" tIns="0" rIns="0" bIns="0" rtlCol="0"/>
          <a:lstStyle/>
          <a:p/>
        </p:txBody>
      </p:sp>
      <p:sp>
        <p:nvSpPr>
          <p:cNvPr id="151" name="object 151"/>
          <p:cNvSpPr/>
          <p:nvPr/>
        </p:nvSpPr>
        <p:spPr>
          <a:xfrm>
            <a:off x="1324573" y="7639532"/>
            <a:ext cx="5400040" cy="0"/>
          </a:xfrm>
          <a:custGeom>
            <a:avLst/>
            <a:gdLst/>
            <a:ahLst/>
            <a:cxnLst/>
            <a:rect l="l" t="t" r="r" b="b"/>
            <a:pathLst>
              <a:path w="5400040" h="0">
                <a:moveTo>
                  <a:pt x="0" y="0"/>
                </a:moveTo>
                <a:lnTo>
                  <a:pt x="5399989" y="0"/>
                </a:lnTo>
              </a:path>
            </a:pathLst>
          </a:custGeom>
          <a:ln w="9525">
            <a:solidFill>
              <a:srgbClr val="000000"/>
            </a:solidFill>
          </a:ln>
        </p:spPr>
        <p:txBody>
          <a:bodyPr wrap="square" lIns="0" tIns="0" rIns="0" bIns="0" rtlCol="0"/>
          <a:lstStyle/>
          <a:p/>
        </p:txBody>
      </p:sp>
      <p:sp>
        <p:nvSpPr>
          <p:cNvPr id="152" name="object 152"/>
          <p:cNvSpPr/>
          <p:nvPr/>
        </p:nvSpPr>
        <p:spPr>
          <a:xfrm>
            <a:off x="1324573" y="7639532"/>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3" name="object 153"/>
          <p:cNvSpPr/>
          <p:nvPr/>
        </p:nvSpPr>
        <p:spPr>
          <a:xfrm>
            <a:off x="3124201" y="7639532"/>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4" name="object 154"/>
          <p:cNvSpPr/>
          <p:nvPr/>
        </p:nvSpPr>
        <p:spPr>
          <a:xfrm>
            <a:off x="4924807" y="7639532"/>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5" name="object 155"/>
          <p:cNvSpPr/>
          <p:nvPr/>
        </p:nvSpPr>
        <p:spPr>
          <a:xfrm>
            <a:off x="6724562" y="7639532"/>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6" name="object 156"/>
          <p:cNvSpPr/>
          <p:nvPr/>
        </p:nvSpPr>
        <p:spPr>
          <a:xfrm>
            <a:off x="1324573" y="7861124"/>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7" name="object 157"/>
          <p:cNvSpPr/>
          <p:nvPr/>
        </p:nvSpPr>
        <p:spPr>
          <a:xfrm>
            <a:off x="3124201" y="7861124"/>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8" name="object 158"/>
          <p:cNvSpPr/>
          <p:nvPr/>
        </p:nvSpPr>
        <p:spPr>
          <a:xfrm>
            <a:off x="4924807" y="7861124"/>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59" name="object 159"/>
          <p:cNvSpPr/>
          <p:nvPr/>
        </p:nvSpPr>
        <p:spPr>
          <a:xfrm>
            <a:off x="6724562" y="7861124"/>
            <a:ext cx="0" cy="221615"/>
          </a:xfrm>
          <a:custGeom>
            <a:avLst/>
            <a:gdLst/>
            <a:ahLst/>
            <a:cxnLst/>
            <a:rect l="l" t="t" r="r" b="b"/>
            <a:pathLst>
              <a:path w="0" h="221615">
                <a:moveTo>
                  <a:pt x="0" y="0"/>
                </a:moveTo>
                <a:lnTo>
                  <a:pt x="0" y="221589"/>
                </a:lnTo>
              </a:path>
            </a:pathLst>
          </a:custGeom>
          <a:ln w="9525">
            <a:solidFill>
              <a:srgbClr val="000000"/>
            </a:solidFill>
          </a:ln>
        </p:spPr>
        <p:txBody>
          <a:bodyPr wrap="square" lIns="0" tIns="0" rIns="0" bIns="0" rtlCol="0"/>
          <a:lstStyle/>
          <a:p/>
        </p:txBody>
      </p:sp>
      <p:sp>
        <p:nvSpPr>
          <p:cNvPr id="160" name="object 160"/>
          <p:cNvSpPr txBox="1"/>
          <p:nvPr/>
        </p:nvSpPr>
        <p:spPr>
          <a:xfrm>
            <a:off x="1415830" y="6359151"/>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36%</a:t>
            </a:r>
            <a:endParaRPr sz="900">
              <a:latin typeface="Calibri"/>
              <a:cs typeface="Calibri"/>
            </a:endParaRPr>
          </a:p>
        </p:txBody>
      </p:sp>
      <p:sp>
        <p:nvSpPr>
          <p:cNvPr id="161" name="object 161"/>
          <p:cNvSpPr txBox="1"/>
          <p:nvPr/>
        </p:nvSpPr>
        <p:spPr>
          <a:xfrm>
            <a:off x="3215826" y="6288514"/>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38%</a:t>
            </a:r>
            <a:endParaRPr sz="900">
              <a:latin typeface="Calibri"/>
              <a:cs typeface="Calibri"/>
            </a:endParaRPr>
          </a:p>
        </p:txBody>
      </p:sp>
      <p:sp>
        <p:nvSpPr>
          <p:cNvPr id="162" name="object 162"/>
          <p:cNvSpPr txBox="1"/>
          <p:nvPr/>
        </p:nvSpPr>
        <p:spPr>
          <a:xfrm>
            <a:off x="5015822" y="5730844"/>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53%</a:t>
            </a:r>
            <a:endParaRPr sz="900">
              <a:latin typeface="Calibri"/>
              <a:cs typeface="Calibri"/>
            </a:endParaRPr>
          </a:p>
        </p:txBody>
      </p:sp>
      <p:sp>
        <p:nvSpPr>
          <p:cNvPr id="163" name="object 163"/>
          <p:cNvSpPr txBox="1"/>
          <p:nvPr/>
        </p:nvSpPr>
        <p:spPr>
          <a:xfrm>
            <a:off x="5915821" y="6318803"/>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37%</a:t>
            </a:r>
            <a:endParaRPr sz="900">
              <a:latin typeface="Calibri"/>
              <a:cs typeface="Calibri"/>
            </a:endParaRPr>
          </a:p>
        </p:txBody>
      </p:sp>
      <p:sp>
        <p:nvSpPr>
          <p:cNvPr id="164" name="object 164"/>
          <p:cNvSpPr txBox="1"/>
          <p:nvPr/>
        </p:nvSpPr>
        <p:spPr>
          <a:xfrm>
            <a:off x="3335613" y="6848126"/>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23%</a:t>
            </a:r>
            <a:endParaRPr sz="900">
              <a:latin typeface="Calibri"/>
              <a:cs typeface="Calibri"/>
            </a:endParaRPr>
          </a:p>
        </p:txBody>
      </p:sp>
      <p:sp>
        <p:nvSpPr>
          <p:cNvPr id="165" name="object 165"/>
          <p:cNvSpPr txBox="1"/>
          <p:nvPr/>
        </p:nvSpPr>
        <p:spPr>
          <a:xfrm>
            <a:off x="4115824" y="6673133"/>
            <a:ext cx="259715" cy="247650"/>
          </a:xfrm>
          <a:prstGeom prst="rect">
            <a:avLst/>
          </a:prstGeom>
        </p:spPr>
        <p:txBody>
          <a:bodyPr wrap="square" lIns="0" tIns="0" rIns="0" bIns="0" rtlCol="0" vert="vert270">
            <a:spAutoFit/>
          </a:bodyPr>
          <a:lstStyle/>
          <a:p>
            <a:pPr marL="34925">
              <a:lnSpc>
                <a:spcPts val="885"/>
              </a:lnSpc>
            </a:pPr>
            <a:r>
              <a:rPr dirty="0" sz="900" b="1">
                <a:solidFill>
                  <a:srgbClr val="FFFFFF"/>
                </a:solidFill>
                <a:latin typeface="Calibri"/>
                <a:cs typeface="Calibri"/>
              </a:rPr>
              <a:t>27%</a:t>
            </a:r>
            <a:endParaRPr sz="900">
              <a:latin typeface="Calibri"/>
              <a:cs typeface="Calibri"/>
            </a:endParaRPr>
          </a:p>
          <a:p>
            <a:pPr marL="12700">
              <a:lnSpc>
                <a:spcPts val="1010"/>
              </a:lnSpc>
            </a:pPr>
            <a:r>
              <a:rPr dirty="0" sz="900" b="1">
                <a:latin typeface="Calibri"/>
                <a:cs typeface="Calibri"/>
              </a:rPr>
              <a:t>27%</a:t>
            </a:r>
            <a:endParaRPr sz="900">
              <a:latin typeface="Calibri"/>
              <a:cs typeface="Calibri"/>
            </a:endParaRPr>
          </a:p>
        </p:txBody>
      </p:sp>
      <p:sp>
        <p:nvSpPr>
          <p:cNvPr id="166" name="object 166"/>
          <p:cNvSpPr txBox="1"/>
          <p:nvPr/>
        </p:nvSpPr>
        <p:spPr>
          <a:xfrm>
            <a:off x="5135609" y="6990087"/>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19%</a:t>
            </a:r>
            <a:endParaRPr sz="900">
              <a:latin typeface="Calibri"/>
              <a:cs typeface="Calibri"/>
            </a:endParaRPr>
          </a:p>
        </p:txBody>
      </p:sp>
      <p:sp>
        <p:nvSpPr>
          <p:cNvPr id="167" name="object 167"/>
          <p:cNvSpPr txBox="1"/>
          <p:nvPr/>
        </p:nvSpPr>
        <p:spPr>
          <a:xfrm>
            <a:off x="6035607" y="6838068"/>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23%</a:t>
            </a:r>
            <a:endParaRPr sz="900">
              <a:latin typeface="Calibri"/>
              <a:cs typeface="Calibri"/>
            </a:endParaRPr>
          </a:p>
        </p:txBody>
      </p:sp>
      <p:sp>
        <p:nvSpPr>
          <p:cNvPr id="168" name="object 168"/>
          <p:cNvSpPr txBox="1"/>
          <p:nvPr/>
        </p:nvSpPr>
        <p:spPr>
          <a:xfrm>
            <a:off x="2315828" y="6796120"/>
            <a:ext cx="379730" cy="370205"/>
          </a:xfrm>
          <a:prstGeom prst="rect">
            <a:avLst/>
          </a:prstGeom>
        </p:spPr>
        <p:txBody>
          <a:bodyPr wrap="square" lIns="0" tIns="0" rIns="0" bIns="0" rtlCol="0" vert="vert270">
            <a:spAutoFit/>
          </a:bodyPr>
          <a:lstStyle/>
          <a:p>
            <a:pPr marL="157480">
              <a:lnSpc>
                <a:spcPts val="885"/>
              </a:lnSpc>
            </a:pPr>
            <a:r>
              <a:rPr dirty="0" sz="900" b="1">
                <a:solidFill>
                  <a:srgbClr val="FFFFFF"/>
                </a:solidFill>
                <a:latin typeface="Calibri"/>
                <a:cs typeface="Calibri"/>
              </a:rPr>
              <a:t>24%</a:t>
            </a:r>
            <a:endParaRPr sz="900">
              <a:latin typeface="Calibri"/>
              <a:cs typeface="Calibri"/>
            </a:endParaRPr>
          </a:p>
          <a:p>
            <a:pPr marL="12700">
              <a:lnSpc>
                <a:spcPts val="944"/>
              </a:lnSpc>
            </a:pPr>
            <a:r>
              <a:rPr dirty="0" sz="900" b="1">
                <a:latin typeface="Calibri"/>
                <a:cs typeface="Calibri"/>
              </a:rPr>
              <a:t>20%</a:t>
            </a:r>
            <a:endParaRPr sz="900">
              <a:latin typeface="Calibri"/>
              <a:cs typeface="Calibri"/>
            </a:endParaRPr>
          </a:p>
          <a:p>
            <a:pPr marL="103505">
              <a:lnSpc>
                <a:spcPts val="1010"/>
              </a:lnSpc>
            </a:pPr>
            <a:r>
              <a:rPr dirty="0" sz="900" b="1">
                <a:latin typeface="Calibri"/>
                <a:cs typeface="Calibri"/>
              </a:rPr>
              <a:t>23%</a:t>
            </a:r>
            <a:endParaRPr sz="900">
              <a:latin typeface="Calibri"/>
              <a:cs typeface="Calibri"/>
            </a:endParaRPr>
          </a:p>
        </p:txBody>
      </p:sp>
      <p:sp>
        <p:nvSpPr>
          <p:cNvPr id="169" name="object 169"/>
          <p:cNvSpPr txBox="1"/>
          <p:nvPr/>
        </p:nvSpPr>
        <p:spPr>
          <a:xfrm>
            <a:off x="3455399" y="7188969"/>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14%</a:t>
            </a:r>
            <a:endParaRPr sz="900">
              <a:latin typeface="Calibri"/>
              <a:cs typeface="Calibri"/>
            </a:endParaRPr>
          </a:p>
        </p:txBody>
      </p:sp>
      <p:sp>
        <p:nvSpPr>
          <p:cNvPr id="170" name="object 170"/>
          <p:cNvSpPr txBox="1"/>
          <p:nvPr/>
        </p:nvSpPr>
        <p:spPr>
          <a:xfrm>
            <a:off x="4355397" y="6985972"/>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19%</a:t>
            </a:r>
            <a:endParaRPr sz="900">
              <a:latin typeface="Calibri"/>
              <a:cs typeface="Calibri"/>
            </a:endParaRPr>
          </a:p>
        </p:txBody>
      </p:sp>
      <p:sp>
        <p:nvSpPr>
          <p:cNvPr id="171" name="object 171"/>
          <p:cNvSpPr txBox="1"/>
          <p:nvPr/>
        </p:nvSpPr>
        <p:spPr>
          <a:xfrm>
            <a:off x="6155394" y="7112274"/>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16%</a:t>
            </a:r>
            <a:endParaRPr sz="900">
              <a:latin typeface="Calibri"/>
              <a:cs typeface="Calibri"/>
            </a:endParaRPr>
          </a:p>
        </p:txBody>
      </p:sp>
      <p:sp>
        <p:nvSpPr>
          <p:cNvPr id="172" name="object 172"/>
          <p:cNvSpPr txBox="1"/>
          <p:nvPr/>
        </p:nvSpPr>
        <p:spPr>
          <a:xfrm>
            <a:off x="2675187" y="7460774"/>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5%</a:t>
            </a:r>
            <a:endParaRPr sz="900">
              <a:latin typeface="Calibri"/>
              <a:cs typeface="Calibri"/>
            </a:endParaRPr>
          </a:p>
        </p:txBody>
      </p:sp>
      <p:sp>
        <p:nvSpPr>
          <p:cNvPr id="173" name="object 173"/>
          <p:cNvSpPr txBox="1"/>
          <p:nvPr/>
        </p:nvSpPr>
        <p:spPr>
          <a:xfrm>
            <a:off x="6275180" y="7467632"/>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4%</a:t>
            </a:r>
            <a:endParaRPr sz="900">
              <a:latin typeface="Calibri"/>
              <a:cs typeface="Calibri"/>
            </a:endParaRPr>
          </a:p>
        </p:txBody>
      </p:sp>
      <p:sp>
        <p:nvSpPr>
          <p:cNvPr id="174" name="object 174"/>
          <p:cNvSpPr txBox="1"/>
          <p:nvPr/>
        </p:nvSpPr>
        <p:spPr>
          <a:xfrm>
            <a:off x="2794974" y="7193884"/>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14%</a:t>
            </a:r>
            <a:endParaRPr sz="900">
              <a:latin typeface="Calibri"/>
              <a:cs typeface="Calibri"/>
            </a:endParaRPr>
          </a:p>
        </p:txBody>
      </p:sp>
      <p:sp>
        <p:nvSpPr>
          <p:cNvPr id="175" name="object 175"/>
          <p:cNvSpPr txBox="1"/>
          <p:nvPr/>
        </p:nvSpPr>
        <p:spPr>
          <a:xfrm>
            <a:off x="3575186" y="7393337"/>
            <a:ext cx="259715" cy="195580"/>
          </a:xfrm>
          <a:prstGeom prst="rect">
            <a:avLst/>
          </a:prstGeom>
        </p:spPr>
        <p:txBody>
          <a:bodyPr wrap="square" lIns="0" tIns="0" rIns="0" bIns="0" rtlCol="0" vert="vert270">
            <a:spAutoFit/>
          </a:bodyPr>
          <a:lstStyle/>
          <a:p>
            <a:pPr marL="40640">
              <a:lnSpc>
                <a:spcPts val="885"/>
              </a:lnSpc>
            </a:pPr>
            <a:r>
              <a:rPr dirty="0" sz="900" b="1">
                <a:latin typeface="Calibri"/>
                <a:cs typeface="Calibri"/>
              </a:rPr>
              <a:t>8%</a:t>
            </a:r>
            <a:endParaRPr sz="900">
              <a:latin typeface="Calibri"/>
              <a:cs typeface="Calibri"/>
            </a:endParaRPr>
          </a:p>
          <a:p>
            <a:pPr marL="12700">
              <a:lnSpc>
                <a:spcPts val="1010"/>
              </a:lnSpc>
            </a:pPr>
            <a:r>
              <a:rPr dirty="0" sz="900" b="1">
                <a:latin typeface="Calibri"/>
                <a:cs typeface="Calibri"/>
              </a:rPr>
              <a:t>6%</a:t>
            </a:r>
            <a:endParaRPr sz="900">
              <a:latin typeface="Calibri"/>
              <a:cs typeface="Calibri"/>
            </a:endParaRPr>
          </a:p>
        </p:txBody>
      </p:sp>
      <p:sp>
        <p:nvSpPr>
          <p:cNvPr id="176" name="object 176"/>
          <p:cNvSpPr txBox="1"/>
          <p:nvPr/>
        </p:nvSpPr>
        <p:spPr>
          <a:xfrm>
            <a:off x="6394967" y="7284181"/>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11%</a:t>
            </a:r>
            <a:endParaRPr sz="900">
              <a:latin typeface="Calibri"/>
              <a:cs typeface="Calibri"/>
            </a:endParaRPr>
          </a:p>
        </p:txBody>
      </p:sp>
      <p:sp>
        <p:nvSpPr>
          <p:cNvPr id="177" name="object 177"/>
          <p:cNvSpPr txBox="1"/>
          <p:nvPr/>
        </p:nvSpPr>
        <p:spPr>
          <a:xfrm>
            <a:off x="1535616" y="7001402"/>
            <a:ext cx="619125" cy="564515"/>
          </a:xfrm>
          <a:prstGeom prst="rect">
            <a:avLst/>
          </a:prstGeom>
        </p:spPr>
        <p:txBody>
          <a:bodyPr wrap="square" lIns="0" tIns="0" rIns="0" bIns="0" rtlCol="0" vert="vert270">
            <a:spAutoFit/>
          </a:bodyPr>
          <a:lstStyle/>
          <a:p>
            <a:pPr marL="351790">
              <a:lnSpc>
                <a:spcPts val="885"/>
              </a:lnSpc>
            </a:pPr>
            <a:r>
              <a:rPr dirty="0" sz="900" b="1">
                <a:latin typeface="Calibri"/>
                <a:cs typeface="Calibri"/>
              </a:rPr>
              <a:t>19%</a:t>
            </a:r>
            <a:endParaRPr sz="900">
              <a:latin typeface="Calibri"/>
              <a:cs typeface="Calibri"/>
            </a:endParaRPr>
          </a:p>
          <a:p>
            <a:pPr marL="257175">
              <a:lnSpc>
                <a:spcPts val="944"/>
              </a:lnSpc>
            </a:pPr>
            <a:r>
              <a:rPr dirty="0" sz="900" b="1">
                <a:latin typeface="Calibri"/>
                <a:cs typeface="Calibri"/>
              </a:rPr>
              <a:t>16%</a:t>
            </a:r>
            <a:endParaRPr sz="900">
              <a:latin typeface="Calibri"/>
              <a:cs typeface="Calibri"/>
            </a:endParaRPr>
          </a:p>
          <a:p>
            <a:pPr algn="ctr" marR="177165">
              <a:lnSpc>
                <a:spcPts val="944"/>
              </a:lnSpc>
            </a:pPr>
            <a:r>
              <a:rPr dirty="0" sz="900" b="1">
                <a:latin typeface="Calibri"/>
                <a:cs typeface="Calibri"/>
              </a:rPr>
              <a:t>12%</a:t>
            </a:r>
            <a:endParaRPr sz="900">
              <a:latin typeface="Calibri"/>
              <a:cs typeface="Calibri"/>
            </a:endParaRPr>
          </a:p>
          <a:p>
            <a:pPr marL="12700">
              <a:lnSpc>
                <a:spcPts val="944"/>
              </a:lnSpc>
            </a:pPr>
            <a:r>
              <a:rPr dirty="0" sz="900" b="1">
                <a:latin typeface="Calibri"/>
                <a:cs typeface="Calibri"/>
              </a:rPr>
              <a:t>8%</a:t>
            </a:r>
            <a:endParaRPr sz="900">
              <a:latin typeface="Calibri"/>
              <a:cs typeface="Calibri"/>
            </a:endParaRPr>
          </a:p>
          <a:p>
            <a:pPr marL="22225">
              <a:lnSpc>
                <a:spcPts val="1010"/>
              </a:lnSpc>
            </a:pPr>
            <a:r>
              <a:rPr dirty="0" sz="900" spc="-5" b="1">
                <a:latin typeface="Calibri"/>
                <a:cs typeface="Calibri"/>
              </a:rPr>
              <a:t>2%**</a:t>
            </a:r>
            <a:endParaRPr sz="900">
              <a:latin typeface="Calibri"/>
              <a:cs typeface="Calibri"/>
            </a:endParaRPr>
          </a:p>
        </p:txBody>
      </p:sp>
      <p:sp>
        <p:nvSpPr>
          <p:cNvPr id="178" name="object 178"/>
          <p:cNvSpPr txBox="1"/>
          <p:nvPr/>
        </p:nvSpPr>
        <p:spPr>
          <a:xfrm>
            <a:off x="2914760" y="7245795"/>
            <a:ext cx="139700" cy="280670"/>
          </a:xfrm>
          <a:prstGeom prst="rect">
            <a:avLst/>
          </a:prstGeom>
        </p:spPr>
        <p:txBody>
          <a:bodyPr wrap="square" lIns="0" tIns="0" rIns="0" bIns="0" rtlCol="0" vert="vert270">
            <a:spAutoFit/>
          </a:bodyPr>
          <a:lstStyle/>
          <a:p>
            <a:pPr marL="12700">
              <a:lnSpc>
                <a:spcPts val="955"/>
              </a:lnSpc>
            </a:pPr>
            <a:r>
              <a:rPr dirty="0" sz="900" b="1">
                <a:latin typeface="Calibri"/>
                <a:cs typeface="Calibri"/>
              </a:rPr>
              <a:t>3</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179" name="object 179"/>
          <p:cNvSpPr txBox="1"/>
          <p:nvPr/>
        </p:nvSpPr>
        <p:spPr>
          <a:xfrm>
            <a:off x="3814758" y="7231850"/>
            <a:ext cx="139700" cy="280670"/>
          </a:xfrm>
          <a:prstGeom prst="rect">
            <a:avLst/>
          </a:prstGeom>
        </p:spPr>
        <p:txBody>
          <a:bodyPr wrap="square" lIns="0" tIns="0" rIns="0" bIns="0" rtlCol="0" vert="vert270">
            <a:spAutoFit/>
          </a:bodyPr>
          <a:lstStyle/>
          <a:p>
            <a:pPr marL="12700">
              <a:lnSpc>
                <a:spcPts val="955"/>
              </a:lnSpc>
            </a:pPr>
            <a:r>
              <a:rPr dirty="0" sz="900" b="1">
                <a:latin typeface="Calibri"/>
                <a:cs typeface="Calibri"/>
              </a:rPr>
              <a:t>3</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180" name="object 180"/>
          <p:cNvSpPr txBox="1"/>
          <p:nvPr/>
        </p:nvSpPr>
        <p:spPr>
          <a:xfrm>
            <a:off x="4475184" y="7228174"/>
            <a:ext cx="379730" cy="297180"/>
          </a:xfrm>
          <a:prstGeom prst="rect">
            <a:avLst/>
          </a:prstGeom>
        </p:spPr>
        <p:txBody>
          <a:bodyPr wrap="square" lIns="0" tIns="0" rIns="0" bIns="0" rtlCol="0" vert="vert270">
            <a:spAutoFit/>
          </a:bodyPr>
          <a:lstStyle/>
          <a:p>
            <a:pPr marL="12700">
              <a:lnSpc>
                <a:spcPts val="885"/>
              </a:lnSpc>
            </a:pPr>
            <a:r>
              <a:rPr dirty="0" sz="900" b="1">
                <a:latin typeface="Calibri"/>
                <a:cs typeface="Calibri"/>
              </a:rPr>
              <a:t>3%</a:t>
            </a:r>
            <a:endParaRPr sz="900">
              <a:latin typeface="Calibri"/>
              <a:cs typeface="Calibri"/>
            </a:endParaRPr>
          </a:p>
          <a:p>
            <a:pPr marL="84455">
              <a:lnSpc>
                <a:spcPts val="944"/>
              </a:lnSpc>
            </a:pPr>
            <a:r>
              <a:rPr dirty="0" sz="900" b="1">
                <a:latin typeface="Calibri"/>
                <a:cs typeface="Calibri"/>
              </a:rPr>
              <a:t>13%</a:t>
            </a:r>
            <a:endParaRPr sz="900">
              <a:latin typeface="Calibri"/>
              <a:cs typeface="Calibri"/>
            </a:endParaRPr>
          </a:p>
          <a:p>
            <a:pPr marL="25400">
              <a:lnSpc>
                <a:spcPts val="1010"/>
              </a:lnSpc>
            </a:pPr>
            <a:r>
              <a:rPr dirty="0" sz="900" spc="-5" b="1">
                <a:latin typeface="Calibri"/>
                <a:cs typeface="Calibri"/>
              </a:rPr>
              <a:t>3%**</a:t>
            </a:r>
            <a:endParaRPr sz="900">
              <a:latin typeface="Calibri"/>
              <a:cs typeface="Calibri"/>
            </a:endParaRPr>
          </a:p>
        </p:txBody>
      </p:sp>
      <p:sp>
        <p:nvSpPr>
          <p:cNvPr id="181" name="object 181"/>
          <p:cNvSpPr txBox="1"/>
          <p:nvPr/>
        </p:nvSpPr>
        <p:spPr>
          <a:xfrm>
            <a:off x="5255395" y="7290696"/>
            <a:ext cx="499109" cy="323850"/>
          </a:xfrm>
          <a:prstGeom prst="rect">
            <a:avLst/>
          </a:prstGeom>
        </p:spPr>
        <p:txBody>
          <a:bodyPr wrap="square" lIns="0" tIns="0" rIns="0" bIns="0" rtlCol="0" vert="vert270">
            <a:spAutoFit/>
          </a:bodyPr>
          <a:lstStyle/>
          <a:p>
            <a:pPr marL="111125">
              <a:lnSpc>
                <a:spcPts val="885"/>
              </a:lnSpc>
            </a:pPr>
            <a:r>
              <a:rPr dirty="0" sz="900" b="1">
                <a:latin typeface="Calibri"/>
                <a:cs typeface="Calibri"/>
              </a:rPr>
              <a:t>11%</a:t>
            </a:r>
            <a:endParaRPr sz="900">
              <a:latin typeface="Calibri"/>
              <a:cs typeface="Calibri"/>
            </a:endParaRPr>
          </a:p>
          <a:p>
            <a:pPr marL="83820">
              <a:lnSpc>
                <a:spcPts val="944"/>
              </a:lnSpc>
            </a:pPr>
            <a:r>
              <a:rPr dirty="0" sz="900" b="1">
                <a:latin typeface="Calibri"/>
                <a:cs typeface="Calibri"/>
              </a:rPr>
              <a:t>9%</a:t>
            </a:r>
            <a:endParaRPr sz="900">
              <a:latin typeface="Calibri"/>
              <a:cs typeface="Calibri"/>
            </a:endParaRPr>
          </a:p>
          <a:p>
            <a:pPr marL="12700">
              <a:lnSpc>
                <a:spcPts val="944"/>
              </a:lnSpc>
            </a:pPr>
            <a:r>
              <a:rPr dirty="0" sz="900" b="1">
                <a:latin typeface="Calibri"/>
                <a:cs typeface="Calibri"/>
              </a:rPr>
              <a:t>5%</a:t>
            </a:r>
            <a:endParaRPr sz="900">
              <a:latin typeface="Calibri"/>
              <a:cs typeface="Calibri"/>
            </a:endParaRPr>
          </a:p>
          <a:p>
            <a:pPr marL="50165">
              <a:lnSpc>
                <a:spcPts val="1010"/>
              </a:lnSpc>
            </a:pPr>
            <a:r>
              <a:rPr dirty="0" sz="900" spc="-5" b="1">
                <a:latin typeface="Calibri"/>
                <a:cs typeface="Calibri"/>
              </a:rPr>
              <a:t>1%**</a:t>
            </a:r>
            <a:endParaRPr sz="900">
              <a:latin typeface="Calibri"/>
              <a:cs typeface="Calibri"/>
            </a:endParaRPr>
          </a:p>
        </p:txBody>
      </p:sp>
      <p:sp>
        <p:nvSpPr>
          <p:cNvPr id="182" name="object 182"/>
          <p:cNvSpPr txBox="1"/>
          <p:nvPr/>
        </p:nvSpPr>
        <p:spPr>
          <a:xfrm>
            <a:off x="6514753" y="7285914"/>
            <a:ext cx="139700" cy="280670"/>
          </a:xfrm>
          <a:prstGeom prst="rect">
            <a:avLst/>
          </a:prstGeom>
        </p:spPr>
        <p:txBody>
          <a:bodyPr wrap="square" lIns="0" tIns="0" rIns="0" bIns="0" rtlCol="0" vert="vert270">
            <a:spAutoFit/>
          </a:bodyPr>
          <a:lstStyle/>
          <a:p>
            <a:pPr marL="12700">
              <a:lnSpc>
                <a:spcPts val="955"/>
              </a:lnSpc>
            </a:pPr>
            <a:r>
              <a:rPr dirty="0" sz="900" b="1">
                <a:latin typeface="Calibri"/>
                <a:cs typeface="Calibri"/>
              </a:rPr>
              <a:t>2</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183" name="object 183"/>
          <p:cNvSpPr txBox="1"/>
          <p:nvPr/>
        </p:nvSpPr>
        <p:spPr>
          <a:xfrm>
            <a:off x="901386" y="3172035"/>
            <a:ext cx="5969000" cy="4536440"/>
          </a:xfrm>
          <a:prstGeom prst="rect">
            <a:avLst/>
          </a:prstGeom>
        </p:spPr>
        <p:txBody>
          <a:bodyPr wrap="square" lIns="0" tIns="12065" rIns="0" bIns="0" rtlCol="0" vert="horz">
            <a:spAutoFit/>
          </a:bodyPr>
          <a:lstStyle/>
          <a:p>
            <a:pPr marL="327025">
              <a:lnSpc>
                <a:spcPct val="100000"/>
              </a:lnSpc>
              <a:spcBef>
                <a:spcPts val="95"/>
              </a:spcBef>
            </a:pPr>
            <a:r>
              <a:rPr dirty="0" sz="800" spc="-5" i="1">
                <a:latin typeface="Calibri"/>
                <a:cs typeface="Calibri"/>
              </a:rPr>
              <a:t>Source: Elections</a:t>
            </a:r>
            <a:r>
              <a:rPr dirty="0" sz="800" spc="5" i="1">
                <a:latin typeface="Calibri"/>
                <a:cs typeface="Calibri"/>
              </a:rPr>
              <a:t> </a:t>
            </a:r>
            <a:r>
              <a:rPr dirty="0" sz="800" spc="-10" i="1">
                <a:latin typeface="Calibri"/>
                <a:cs typeface="Calibri"/>
              </a:rPr>
              <a:t>Canada</a:t>
            </a:r>
            <a:endParaRPr sz="800">
              <a:latin typeface="Calibri"/>
              <a:cs typeface="Calibri"/>
            </a:endParaRPr>
          </a:p>
          <a:p>
            <a:pPr algn="just" marL="12700" marR="5080">
              <a:lnSpc>
                <a:spcPct val="152700"/>
              </a:lnSpc>
              <a:spcBef>
                <a:spcPts val="125"/>
              </a:spcBef>
            </a:pPr>
            <a:r>
              <a:rPr dirty="0" sz="1100" spc="-5">
                <a:latin typeface="Calibri"/>
                <a:cs typeface="Calibri"/>
              </a:rPr>
              <a:t>Meanwhile, other forms of political participation provide alternative channels of political expression. </a:t>
            </a:r>
            <a:r>
              <a:rPr dirty="0" sz="1100">
                <a:latin typeface="Calibri"/>
                <a:cs typeface="Calibri"/>
              </a:rPr>
              <a:t>In  </a:t>
            </a:r>
            <a:r>
              <a:rPr dirty="0" sz="1100" spc="-5">
                <a:latin typeface="Calibri"/>
                <a:cs typeface="Calibri"/>
              </a:rPr>
              <a:t>2013,</a:t>
            </a:r>
            <a:r>
              <a:rPr dirty="0" sz="1100" spc="-60">
                <a:latin typeface="Calibri"/>
                <a:cs typeface="Calibri"/>
              </a:rPr>
              <a:t> </a:t>
            </a:r>
            <a:r>
              <a:rPr dirty="0" sz="1100" spc="-5">
                <a:latin typeface="Calibri"/>
                <a:cs typeface="Calibri"/>
              </a:rPr>
              <a:t>22%</a:t>
            </a:r>
            <a:r>
              <a:rPr dirty="0" sz="1100" spc="-55">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Canadians</a:t>
            </a:r>
            <a:r>
              <a:rPr dirty="0" sz="1100" spc="-55">
                <a:latin typeface="Calibri"/>
                <a:cs typeface="Calibri"/>
              </a:rPr>
              <a:t> </a:t>
            </a:r>
            <a:r>
              <a:rPr dirty="0" sz="1100" spc="-5">
                <a:latin typeface="Calibri"/>
                <a:cs typeface="Calibri"/>
              </a:rPr>
              <a:t>above</a:t>
            </a:r>
            <a:r>
              <a:rPr dirty="0" sz="1100" spc="-60">
                <a:latin typeface="Calibri"/>
                <a:cs typeface="Calibri"/>
              </a:rPr>
              <a:t> </a:t>
            </a:r>
            <a:r>
              <a:rPr dirty="0" sz="1100" spc="-5">
                <a:latin typeface="Calibri"/>
                <a:cs typeface="Calibri"/>
              </a:rPr>
              <a:t>15</a:t>
            </a:r>
            <a:r>
              <a:rPr dirty="0" sz="1100" spc="-55">
                <a:latin typeface="Calibri"/>
                <a:cs typeface="Calibri"/>
              </a:rPr>
              <a:t> </a:t>
            </a:r>
            <a:r>
              <a:rPr dirty="0" sz="1100" spc="-5">
                <a:latin typeface="Calibri"/>
                <a:cs typeface="Calibri"/>
              </a:rPr>
              <a:t>years</a:t>
            </a:r>
            <a:r>
              <a:rPr dirty="0" sz="1100" spc="-55">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age</a:t>
            </a:r>
            <a:r>
              <a:rPr dirty="0" sz="1100" spc="-55">
                <a:latin typeface="Calibri"/>
                <a:cs typeface="Calibri"/>
              </a:rPr>
              <a:t> </a:t>
            </a:r>
            <a:r>
              <a:rPr dirty="0" sz="1100" spc="-5">
                <a:latin typeface="Calibri"/>
                <a:cs typeface="Calibri"/>
              </a:rPr>
              <a:t>boycotted</a:t>
            </a:r>
            <a:r>
              <a:rPr dirty="0" sz="1100" spc="-60">
                <a:latin typeface="Calibri"/>
                <a:cs typeface="Calibri"/>
              </a:rPr>
              <a:t> </a:t>
            </a:r>
            <a:r>
              <a:rPr dirty="0" sz="1100" spc="-5">
                <a:latin typeface="Calibri"/>
                <a:cs typeface="Calibri"/>
              </a:rPr>
              <a:t>or</a:t>
            </a:r>
            <a:r>
              <a:rPr dirty="0" sz="1100" spc="-45">
                <a:latin typeface="Calibri"/>
                <a:cs typeface="Calibri"/>
              </a:rPr>
              <a:t> </a:t>
            </a:r>
            <a:r>
              <a:rPr dirty="0" sz="1100" spc="-5">
                <a:latin typeface="Calibri"/>
                <a:cs typeface="Calibri"/>
              </a:rPr>
              <a:t>chose</a:t>
            </a:r>
            <a:r>
              <a:rPr dirty="0" sz="1100" spc="-50">
                <a:latin typeface="Calibri"/>
                <a:cs typeface="Calibri"/>
              </a:rPr>
              <a:t> </a:t>
            </a:r>
            <a:r>
              <a:rPr dirty="0" sz="1100" spc="-5">
                <a:latin typeface="Calibri"/>
                <a:cs typeface="Calibri"/>
              </a:rPr>
              <a:t>a</a:t>
            </a:r>
            <a:r>
              <a:rPr dirty="0" sz="1100" spc="-60">
                <a:latin typeface="Calibri"/>
                <a:cs typeface="Calibri"/>
              </a:rPr>
              <a:t> </a:t>
            </a:r>
            <a:r>
              <a:rPr dirty="0" sz="1100" spc="-5">
                <a:latin typeface="Calibri"/>
                <a:cs typeface="Calibri"/>
              </a:rPr>
              <a:t>product</a:t>
            </a:r>
            <a:r>
              <a:rPr dirty="0" sz="1100" spc="-55">
                <a:latin typeface="Calibri"/>
                <a:cs typeface="Calibri"/>
              </a:rPr>
              <a:t> </a:t>
            </a:r>
            <a:r>
              <a:rPr dirty="0" sz="1100" spc="-5">
                <a:latin typeface="Calibri"/>
                <a:cs typeface="Calibri"/>
              </a:rPr>
              <a:t>for</a:t>
            </a:r>
            <a:r>
              <a:rPr dirty="0" sz="1100" spc="-50">
                <a:latin typeface="Calibri"/>
                <a:cs typeface="Calibri"/>
              </a:rPr>
              <a:t> </a:t>
            </a:r>
            <a:r>
              <a:rPr dirty="0" sz="1100" spc="-5">
                <a:latin typeface="Calibri"/>
                <a:cs typeface="Calibri"/>
              </a:rPr>
              <a:t>ethical</a:t>
            </a:r>
            <a:r>
              <a:rPr dirty="0" sz="1100" spc="-55">
                <a:latin typeface="Calibri"/>
                <a:cs typeface="Calibri"/>
              </a:rPr>
              <a:t> </a:t>
            </a:r>
            <a:r>
              <a:rPr dirty="0" sz="1100" spc="-5">
                <a:latin typeface="Calibri"/>
                <a:cs typeface="Calibri"/>
              </a:rPr>
              <a:t>reasons.</a:t>
            </a:r>
            <a:r>
              <a:rPr dirty="0" sz="1100" spc="-55">
                <a:latin typeface="Calibri"/>
                <a:cs typeface="Calibri"/>
              </a:rPr>
              <a:t> </a:t>
            </a:r>
            <a:r>
              <a:rPr dirty="0" sz="1100" spc="-5">
                <a:latin typeface="Calibri"/>
                <a:cs typeface="Calibri"/>
              </a:rPr>
              <a:t>Moreover,  14% expressed views on a political or social issue through an Internet </a:t>
            </a:r>
            <a:r>
              <a:rPr dirty="0" sz="1100">
                <a:latin typeface="Calibri"/>
                <a:cs typeface="Calibri"/>
              </a:rPr>
              <a:t>forum </a:t>
            </a:r>
            <a:r>
              <a:rPr dirty="0" sz="1100" spc="-5">
                <a:latin typeface="Calibri"/>
                <a:cs typeface="Calibri"/>
              </a:rPr>
              <a:t>or news website and 5%  participated </a:t>
            </a:r>
            <a:r>
              <a:rPr dirty="0" sz="1100">
                <a:latin typeface="Calibri"/>
                <a:cs typeface="Calibri"/>
              </a:rPr>
              <a:t>in </a:t>
            </a:r>
            <a:r>
              <a:rPr dirty="0" sz="1100" spc="-5">
                <a:latin typeface="Calibri"/>
                <a:cs typeface="Calibri"/>
              </a:rPr>
              <a:t>a demonstration or march. These figures contrast with the 2% of Canadians older than 15  who volunteered for a political party that year. The following </a:t>
            </a:r>
            <a:r>
              <a:rPr dirty="0" sz="1100">
                <a:latin typeface="Calibri"/>
                <a:cs typeface="Calibri"/>
              </a:rPr>
              <a:t>figure </a:t>
            </a:r>
            <a:r>
              <a:rPr dirty="0" sz="1100" spc="-5">
                <a:latin typeface="Calibri"/>
                <a:cs typeface="Calibri"/>
              </a:rPr>
              <a:t>presents the reported participation  rates of political activities </a:t>
            </a:r>
            <a:r>
              <a:rPr dirty="0" sz="1100">
                <a:latin typeface="Calibri"/>
                <a:cs typeface="Calibri"/>
              </a:rPr>
              <a:t>in </a:t>
            </a:r>
            <a:r>
              <a:rPr dirty="0" sz="1100" spc="-5">
                <a:latin typeface="Calibri"/>
                <a:cs typeface="Calibri"/>
              </a:rPr>
              <a:t>2003, 2008 and 2013 for younger </a:t>
            </a:r>
            <a:r>
              <a:rPr dirty="0" sz="1100">
                <a:latin typeface="Calibri"/>
                <a:cs typeface="Calibri"/>
              </a:rPr>
              <a:t>and </a:t>
            </a:r>
            <a:r>
              <a:rPr dirty="0" sz="1100" spc="-5">
                <a:latin typeface="Calibri"/>
                <a:cs typeface="Calibri"/>
              </a:rPr>
              <a:t>older</a:t>
            </a:r>
            <a:r>
              <a:rPr dirty="0" sz="1100" spc="35">
                <a:latin typeface="Calibri"/>
                <a:cs typeface="Calibri"/>
              </a:rPr>
              <a:t> </a:t>
            </a:r>
            <a:r>
              <a:rPr dirty="0" sz="1100" spc="-5">
                <a:latin typeface="Calibri"/>
                <a:cs typeface="Calibri"/>
              </a:rPr>
              <a:t>Canadians.</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3: Political Participation in the </a:t>
            </a:r>
            <a:r>
              <a:rPr dirty="0" sz="1100">
                <a:latin typeface="Calibri"/>
                <a:cs typeface="Calibri"/>
              </a:rPr>
              <a:t>Past </a:t>
            </a:r>
            <a:r>
              <a:rPr dirty="0" sz="1100" spc="-5">
                <a:latin typeface="Calibri"/>
                <a:cs typeface="Calibri"/>
              </a:rPr>
              <a:t>12 Months (2003, 2008,</a:t>
            </a:r>
            <a:r>
              <a:rPr dirty="0" sz="1100" spc="25">
                <a:latin typeface="Calibri"/>
                <a:cs typeface="Calibri"/>
              </a:rPr>
              <a:t> </a:t>
            </a:r>
            <a:r>
              <a:rPr dirty="0" sz="1100" spc="-5">
                <a:latin typeface="Calibri"/>
                <a:cs typeface="Calibri"/>
              </a:rPr>
              <a:t>2013)</a:t>
            </a:r>
            <a:endParaRPr sz="1100">
              <a:latin typeface="Calibri"/>
              <a:cs typeface="Calibri"/>
            </a:endParaRPr>
          </a:p>
          <a:p>
            <a:pPr marL="117475">
              <a:lnSpc>
                <a:spcPct val="100000"/>
              </a:lnSpc>
              <a:spcBef>
                <a:spcPts val="745"/>
              </a:spcBef>
            </a:pPr>
            <a:r>
              <a:rPr dirty="0" sz="900" b="1">
                <a:latin typeface="Calibri"/>
                <a:cs typeface="Calibri"/>
              </a:rPr>
              <a:t>60%</a:t>
            </a:r>
            <a:endParaRPr sz="900">
              <a:latin typeface="Calibri"/>
              <a:cs typeface="Calibri"/>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17475">
              <a:lnSpc>
                <a:spcPct val="100000"/>
              </a:lnSpc>
            </a:pPr>
            <a:r>
              <a:rPr dirty="0" sz="900" b="1">
                <a:latin typeface="Calibri"/>
                <a:cs typeface="Calibri"/>
              </a:rPr>
              <a:t>50%</a:t>
            </a:r>
            <a:endParaRPr sz="900">
              <a:latin typeface="Calibri"/>
              <a:cs typeface="Calibri"/>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17475">
              <a:lnSpc>
                <a:spcPct val="100000"/>
              </a:lnSpc>
            </a:pPr>
            <a:r>
              <a:rPr dirty="0" sz="900" b="1">
                <a:latin typeface="Calibri"/>
                <a:cs typeface="Calibri"/>
              </a:rPr>
              <a:t>40%</a:t>
            </a:r>
            <a:endParaRPr sz="900">
              <a:latin typeface="Calibri"/>
              <a:cs typeface="Calibri"/>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17475">
              <a:lnSpc>
                <a:spcPct val="100000"/>
              </a:lnSpc>
              <a:spcBef>
                <a:spcPts val="5"/>
              </a:spcBef>
            </a:pPr>
            <a:r>
              <a:rPr dirty="0" sz="900" b="1">
                <a:latin typeface="Calibri"/>
                <a:cs typeface="Calibri"/>
              </a:rPr>
              <a:t>30%</a:t>
            </a:r>
            <a:endParaRPr sz="900">
              <a:latin typeface="Calibri"/>
              <a:cs typeface="Calibri"/>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17475">
              <a:lnSpc>
                <a:spcPct val="100000"/>
              </a:lnSpc>
            </a:pPr>
            <a:r>
              <a:rPr dirty="0" sz="900" b="1">
                <a:latin typeface="Calibri"/>
                <a:cs typeface="Calibri"/>
              </a:rPr>
              <a:t>20%</a:t>
            </a:r>
            <a:endParaRPr sz="900">
              <a:latin typeface="Calibri"/>
              <a:cs typeface="Calibri"/>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17475">
              <a:lnSpc>
                <a:spcPct val="100000"/>
              </a:lnSpc>
            </a:pPr>
            <a:r>
              <a:rPr dirty="0" sz="900" b="1">
                <a:latin typeface="Calibri"/>
                <a:cs typeface="Calibri"/>
              </a:rPr>
              <a:t>10%</a:t>
            </a:r>
            <a:endParaRPr sz="900">
              <a:latin typeface="Calibri"/>
              <a:cs typeface="Calibri"/>
            </a:endParaRPr>
          </a:p>
          <a:p>
            <a:pPr>
              <a:lnSpc>
                <a:spcPct val="100000"/>
              </a:lnSpc>
            </a:pPr>
            <a:endParaRPr sz="900">
              <a:latin typeface="Times New Roman"/>
              <a:cs typeface="Times New Roman"/>
            </a:endParaRPr>
          </a:p>
          <a:p>
            <a:pPr>
              <a:lnSpc>
                <a:spcPct val="100000"/>
              </a:lnSpc>
              <a:spcBef>
                <a:spcPts val="30"/>
              </a:spcBef>
            </a:pPr>
            <a:endParaRPr sz="700">
              <a:latin typeface="Times New Roman"/>
              <a:cs typeface="Times New Roman"/>
            </a:endParaRPr>
          </a:p>
          <a:p>
            <a:pPr marL="175895">
              <a:lnSpc>
                <a:spcPct val="100000"/>
              </a:lnSpc>
            </a:pPr>
            <a:r>
              <a:rPr dirty="0" sz="900" b="1">
                <a:latin typeface="Calibri"/>
                <a:cs typeface="Calibri"/>
              </a:rPr>
              <a:t>0%</a:t>
            </a:r>
            <a:endParaRPr sz="900">
              <a:latin typeface="Calibri"/>
              <a:cs typeface="Calibri"/>
            </a:endParaRPr>
          </a:p>
        </p:txBody>
      </p:sp>
      <p:sp>
        <p:nvSpPr>
          <p:cNvPr id="184" name="object 184"/>
          <p:cNvSpPr txBox="1"/>
          <p:nvPr/>
        </p:nvSpPr>
        <p:spPr>
          <a:xfrm>
            <a:off x="1429543" y="7694055"/>
            <a:ext cx="1678939" cy="162560"/>
          </a:xfrm>
          <a:prstGeom prst="rect">
            <a:avLst/>
          </a:prstGeom>
        </p:spPr>
        <p:txBody>
          <a:bodyPr wrap="square" lIns="0" tIns="12700" rIns="0" bIns="0" rtlCol="0" vert="horz">
            <a:spAutoFit/>
          </a:bodyPr>
          <a:lstStyle/>
          <a:p>
            <a:pPr marL="12700">
              <a:lnSpc>
                <a:spcPct val="100000"/>
              </a:lnSpc>
              <a:spcBef>
                <a:spcPts val="100"/>
              </a:spcBef>
              <a:tabLst>
                <a:tab pos="824230"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185" name="object 185"/>
          <p:cNvSpPr txBox="1"/>
          <p:nvPr/>
        </p:nvSpPr>
        <p:spPr>
          <a:xfrm>
            <a:off x="3229540" y="7694055"/>
            <a:ext cx="1678939" cy="162560"/>
          </a:xfrm>
          <a:prstGeom prst="rect">
            <a:avLst/>
          </a:prstGeom>
        </p:spPr>
        <p:txBody>
          <a:bodyPr wrap="square" lIns="0" tIns="12700" rIns="0" bIns="0" rtlCol="0" vert="horz">
            <a:spAutoFit/>
          </a:bodyPr>
          <a:lstStyle/>
          <a:p>
            <a:pPr marL="12700">
              <a:lnSpc>
                <a:spcPct val="100000"/>
              </a:lnSpc>
              <a:spcBef>
                <a:spcPts val="100"/>
              </a:spcBef>
              <a:tabLst>
                <a:tab pos="824230"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186" name="object 186"/>
          <p:cNvSpPr txBox="1"/>
          <p:nvPr/>
        </p:nvSpPr>
        <p:spPr>
          <a:xfrm>
            <a:off x="5029536" y="7694055"/>
            <a:ext cx="1678939" cy="162560"/>
          </a:xfrm>
          <a:prstGeom prst="rect">
            <a:avLst/>
          </a:prstGeom>
        </p:spPr>
        <p:txBody>
          <a:bodyPr wrap="square" lIns="0" tIns="12700" rIns="0" bIns="0" rtlCol="0" vert="horz">
            <a:spAutoFit/>
          </a:bodyPr>
          <a:lstStyle/>
          <a:p>
            <a:pPr marL="12700">
              <a:lnSpc>
                <a:spcPct val="100000"/>
              </a:lnSpc>
              <a:spcBef>
                <a:spcPts val="100"/>
              </a:spcBef>
              <a:tabLst>
                <a:tab pos="824230"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187" name="object 187"/>
          <p:cNvSpPr txBox="1"/>
          <p:nvPr/>
        </p:nvSpPr>
        <p:spPr>
          <a:xfrm>
            <a:off x="2096027" y="7915682"/>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2003</a:t>
            </a:r>
            <a:endParaRPr sz="900">
              <a:latin typeface="Calibri"/>
              <a:cs typeface="Calibri"/>
            </a:endParaRPr>
          </a:p>
        </p:txBody>
      </p:sp>
      <p:sp>
        <p:nvSpPr>
          <p:cNvPr id="188" name="object 188"/>
          <p:cNvSpPr txBox="1"/>
          <p:nvPr/>
        </p:nvSpPr>
        <p:spPr>
          <a:xfrm>
            <a:off x="3896023" y="7915682"/>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189" name="object 189"/>
          <p:cNvSpPr txBox="1"/>
          <p:nvPr/>
        </p:nvSpPr>
        <p:spPr>
          <a:xfrm>
            <a:off x="5696019" y="7915682"/>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190" name="object 190"/>
          <p:cNvSpPr/>
          <p:nvPr/>
        </p:nvSpPr>
        <p:spPr>
          <a:xfrm>
            <a:off x="1816976" y="8212264"/>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191" name="object 191"/>
          <p:cNvSpPr/>
          <p:nvPr/>
        </p:nvSpPr>
        <p:spPr>
          <a:xfrm>
            <a:off x="1816976" y="8212264"/>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92" name="object 192"/>
          <p:cNvSpPr/>
          <p:nvPr/>
        </p:nvSpPr>
        <p:spPr>
          <a:xfrm>
            <a:off x="4360570" y="8212264"/>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AFABAB"/>
          </a:solidFill>
        </p:spPr>
        <p:txBody>
          <a:bodyPr wrap="square" lIns="0" tIns="0" rIns="0" bIns="0" rtlCol="0"/>
          <a:lstStyle/>
          <a:p/>
        </p:txBody>
      </p:sp>
      <p:sp>
        <p:nvSpPr>
          <p:cNvPr id="193" name="object 193"/>
          <p:cNvSpPr/>
          <p:nvPr/>
        </p:nvSpPr>
        <p:spPr>
          <a:xfrm>
            <a:off x="4360570" y="8212264"/>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94" name="object 194"/>
          <p:cNvSpPr/>
          <p:nvPr/>
        </p:nvSpPr>
        <p:spPr>
          <a:xfrm>
            <a:off x="1816976" y="8350453"/>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5B9BD5"/>
          </a:solidFill>
        </p:spPr>
        <p:txBody>
          <a:bodyPr wrap="square" lIns="0" tIns="0" rIns="0" bIns="0" rtlCol="0"/>
          <a:lstStyle/>
          <a:p/>
        </p:txBody>
      </p:sp>
      <p:sp>
        <p:nvSpPr>
          <p:cNvPr id="195" name="object 195"/>
          <p:cNvSpPr/>
          <p:nvPr/>
        </p:nvSpPr>
        <p:spPr>
          <a:xfrm>
            <a:off x="1816976" y="8350453"/>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96" name="object 196"/>
          <p:cNvSpPr/>
          <p:nvPr/>
        </p:nvSpPr>
        <p:spPr>
          <a:xfrm>
            <a:off x="4360570" y="8350453"/>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FFC000"/>
          </a:solidFill>
        </p:spPr>
        <p:txBody>
          <a:bodyPr wrap="square" lIns="0" tIns="0" rIns="0" bIns="0" rtlCol="0"/>
          <a:lstStyle/>
          <a:p/>
        </p:txBody>
      </p:sp>
      <p:sp>
        <p:nvSpPr>
          <p:cNvPr id="197" name="object 197"/>
          <p:cNvSpPr/>
          <p:nvPr/>
        </p:nvSpPr>
        <p:spPr>
          <a:xfrm>
            <a:off x="4360570" y="8350453"/>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98" name="object 198"/>
          <p:cNvSpPr/>
          <p:nvPr/>
        </p:nvSpPr>
        <p:spPr>
          <a:xfrm>
            <a:off x="1816976" y="8488641"/>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70AD47"/>
          </a:solidFill>
        </p:spPr>
        <p:txBody>
          <a:bodyPr wrap="square" lIns="0" tIns="0" rIns="0" bIns="0" rtlCol="0"/>
          <a:lstStyle/>
          <a:p/>
        </p:txBody>
      </p:sp>
      <p:sp>
        <p:nvSpPr>
          <p:cNvPr id="199" name="object 199"/>
          <p:cNvSpPr/>
          <p:nvPr/>
        </p:nvSpPr>
        <p:spPr>
          <a:xfrm>
            <a:off x="1816976" y="8488641"/>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00" name="object 200"/>
          <p:cNvSpPr/>
          <p:nvPr/>
        </p:nvSpPr>
        <p:spPr>
          <a:xfrm>
            <a:off x="4360570" y="8488641"/>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01" name="object 201"/>
          <p:cNvSpPr txBox="1"/>
          <p:nvPr/>
        </p:nvSpPr>
        <p:spPr>
          <a:xfrm>
            <a:off x="4437279" y="8149566"/>
            <a:ext cx="1498600" cy="439420"/>
          </a:xfrm>
          <a:prstGeom prst="rect">
            <a:avLst/>
          </a:prstGeom>
        </p:spPr>
        <p:txBody>
          <a:bodyPr wrap="square" lIns="0" tIns="12700" rIns="0" bIns="0" rtlCol="0" vert="horz">
            <a:spAutoFit/>
          </a:bodyPr>
          <a:lstStyle/>
          <a:p>
            <a:pPr marL="12700" marR="5080">
              <a:lnSpc>
                <a:spcPct val="100000"/>
              </a:lnSpc>
              <a:spcBef>
                <a:spcPts val="100"/>
              </a:spcBef>
            </a:pPr>
            <a:r>
              <a:rPr dirty="0" sz="900" spc="-5">
                <a:latin typeface="Calibri"/>
                <a:cs typeface="Calibri"/>
              </a:rPr>
              <a:t>Product choice ethical reasons  Participated in </a:t>
            </a:r>
            <a:r>
              <a:rPr dirty="0" sz="900">
                <a:latin typeface="Calibri"/>
                <a:cs typeface="Calibri"/>
              </a:rPr>
              <a:t>a </a:t>
            </a:r>
            <a:r>
              <a:rPr dirty="0" sz="900" spc="-5">
                <a:latin typeface="Calibri"/>
                <a:cs typeface="Calibri"/>
              </a:rPr>
              <a:t>demonstration  Volunteered for political party</a:t>
            </a:r>
            <a:endParaRPr sz="900">
              <a:latin typeface="Calibri"/>
              <a:cs typeface="Calibri"/>
            </a:endParaRPr>
          </a:p>
        </p:txBody>
      </p:sp>
      <p:sp>
        <p:nvSpPr>
          <p:cNvPr id="204" name="object 204"/>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9</a:t>
            </a:r>
          </a:p>
        </p:txBody>
      </p:sp>
      <p:sp>
        <p:nvSpPr>
          <p:cNvPr id="202" name="object 202"/>
          <p:cNvSpPr txBox="1"/>
          <p:nvPr/>
        </p:nvSpPr>
        <p:spPr>
          <a:xfrm>
            <a:off x="993139" y="8149566"/>
            <a:ext cx="2496820" cy="744855"/>
          </a:xfrm>
          <a:prstGeom prst="rect">
            <a:avLst/>
          </a:prstGeom>
        </p:spPr>
        <p:txBody>
          <a:bodyPr wrap="square" lIns="0" tIns="12700" rIns="0" bIns="0" rtlCol="0" vert="horz">
            <a:spAutoFit/>
          </a:bodyPr>
          <a:lstStyle/>
          <a:p>
            <a:pPr marL="913130" marR="5080">
              <a:lnSpc>
                <a:spcPct val="100000"/>
              </a:lnSpc>
              <a:spcBef>
                <a:spcPts val="100"/>
              </a:spcBef>
            </a:pPr>
            <a:r>
              <a:rPr dirty="0" sz="900" spc="-5">
                <a:latin typeface="Calibri"/>
                <a:cs typeface="Calibri"/>
              </a:rPr>
              <a:t>Searched for information  Attended public meeting  Expressed views </a:t>
            </a:r>
            <a:r>
              <a:rPr dirty="0" sz="900">
                <a:latin typeface="Calibri"/>
                <a:cs typeface="Calibri"/>
              </a:rPr>
              <a:t>-</a:t>
            </a:r>
            <a:r>
              <a:rPr dirty="0" sz="900" spc="-5">
                <a:latin typeface="Calibri"/>
                <a:cs typeface="Calibri"/>
              </a:rPr>
              <a:t> News/politician</a:t>
            </a:r>
            <a:endParaRPr sz="900">
              <a:latin typeface="Calibri"/>
              <a:cs typeface="Calibri"/>
            </a:endParaRPr>
          </a:p>
          <a:p>
            <a:pPr marL="12700">
              <a:lnSpc>
                <a:spcPct val="100000"/>
              </a:lnSpc>
              <a:spcBef>
                <a:spcPts val="480"/>
              </a:spcBef>
            </a:pPr>
            <a:r>
              <a:rPr dirty="0" sz="800" spc="-10" i="1">
                <a:latin typeface="Calibri"/>
                <a:cs typeface="Calibri"/>
              </a:rPr>
              <a:t>n(2003) </a:t>
            </a:r>
            <a:r>
              <a:rPr dirty="0" sz="800" spc="-5" i="1">
                <a:latin typeface="Calibri"/>
                <a:cs typeface="Calibri"/>
              </a:rPr>
              <a:t>= </a:t>
            </a:r>
            <a:r>
              <a:rPr dirty="0" sz="800" spc="-10" i="1">
                <a:latin typeface="Calibri"/>
                <a:cs typeface="Calibri"/>
              </a:rPr>
              <a:t>24,951; n(2008) </a:t>
            </a:r>
            <a:r>
              <a:rPr dirty="0" sz="800" spc="-5" i="1">
                <a:latin typeface="Calibri"/>
                <a:cs typeface="Calibri"/>
              </a:rPr>
              <a:t>= </a:t>
            </a:r>
            <a:r>
              <a:rPr dirty="0" sz="800" spc="-10" i="1">
                <a:latin typeface="Calibri"/>
                <a:cs typeface="Calibri"/>
              </a:rPr>
              <a:t>20,401; n(2013) </a:t>
            </a:r>
            <a:r>
              <a:rPr dirty="0" sz="800" spc="-5" i="1">
                <a:latin typeface="Calibri"/>
                <a:cs typeface="Calibri"/>
              </a:rPr>
              <a:t>=</a:t>
            </a:r>
            <a:r>
              <a:rPr dirty="0" sz="800" spc="10" i="1">
                <a:latin typeface="Calibri"/>
                <a:cs typeface="Calibri"/>
              </a:rPr>
              <a:t>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30" i="1">
                <a:latin typeface="Calibri"/>
                <a:cs typeface="Calibri"/>
              </a:rPr>
              <a:t> </a:t>
            </a:r>
            <a:r>
              <a:rPr dirty="0" sz="800" spc="-5" i="1">
                <a:latin typeface="Calibri"/>
                <a:cs typeface="Calibri"/>
              </a:rPr>
              <a:t>0.05</a:t>
            </a:r>
            <a:endParaRPr sz="800">
              <a:latin typeface="Calibri"/>
              <a:cs typeface="Calibri"/>
            </a:endParaRPr>
          </a:p>
        </p:txBody>
      </p:sp>
      <p:sp>
        <p:nvSpPr>
          <p:cNvPr id="203" name="object 203"/>
          <p:cNvSpPr txBox="1"/>
          <p:nvPr/>
        </p:nvSpPr>
        <p:spPr>
          <a:xfrm>
            <a:off x="993139" y="8870273"/>
            <a:ext cx="3596004" cy="14732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Source</a:t>
            </a:r>
            <a:r>
              <a:rPr dirty="0" sz="800" spc="10" i="1">
                <a:latin typeface="Calibri"/>
                <a:cs typeface="Calibri"/>
              </a:rPr>
              <a:t> </a:t>
            </a:r>
            <a:r>
              <a:rPr dirty="0" sz="800" spc="-5" i="1">
                <a:latin typeface="Calibri"/>
                <a:cs typeface="Calibri"/>
              </a:rPr>
              <a:t>of</a:t>
            </a:r>
            <a:r>
              <a:rPr dirty="0" sz="800" spc="10" i="1">
                <a:latin typeface="Calibri"/>
                <a:cs typeface="Calibri"/>
              </a:rPr>
              <a:t> </a:t>
            </a:r>
            <a:r>
              <a:rPr dirty="0" sz="800" spc="-5" i="1">
                <a:latin typeface="Calibri"/>
                <a:cs typeface="Calibri"/>
              </a:rPr>
              <a:t>Data:</a:t>
            </a:r>
            <a:r>
              <a:rPr dirty="0" sz="800" spc="5" i="1">
                <a:latin typeface="Calibri"/>
                <a:cs typeface="Calibri"/>
              </a:rPr>
              <a:t> </a:t>
            </a:r>
            <a:r>
              <a:rPr dirty="0" sz="800" spc="-5" i="1">
                <a:latin typeface="Calibri"/>
                <a:cs typeface="Calibri"/>
              </a:rPr>
              <a:t>Statistics</a:t>
            </a:r>
            <a:r>
              <a:rPr dirty="0" sz="800" spc="10" i="1">
                <a:latin typeface="Calibri"/>
                <a:cs typeface="Calibri"/>
              </a:rPr>
              <a:t> </a:t>
            </a:r>
            <a:r>
              <a:rPr dirty="0" sz="800" spc="-10" i="1">
                <a:latin typeface="Calibri"/>
                <a:cs typeface="Calibri"/>
              </a:rPr>
              <a:t>Canada:</a:t>
            </a:r>
            <a:r>
              <a:rPr dirty="0" sz="800" spc="20" i="1">
                <a:latin typeface="Calibri"/>
                <a:cs typeface="Calibri"/>
              </a:rPr>
              <a:t> </a:t>
            </a:r>
            <a:r>
              <a:rPr dirty="0" sz="800" spc="-5" i="1">
                <a:latin typeface="Calibri"/>
                <a:cs typeface="Calibri"/>
              </a:rPr>
              <a:t>GSS</a:t>
            </a:r>
            <a:r>
              <a:rPr dirty="0" sz="800" spc="5" i="1">
                <a:latin typeface="Calibri"/>
                <a:cs typeface="Calibri"/>
              </a:rPr>
              <a:t> </a:t>
            </a:r>
            <a:r>
              <a:rPr dirty="0" sz="800" spc="-5" i="1">
                <a:latin typeface="Calibri"/>
                <a:cs typeface="Calibri"/>
              </a:rPr>
              <a:t>17</a:t>
            </a:r>
            <a:r>
              <a:rPr dirty="0" sz="800" spc="5" i="1">
                <a:latin typeface="Calibri"/>
                <a:cs typeface="Calibri"/>
              </a:rPr>
              <a:t> </a:t>
            </a:r>
            <a:r>
              <a:rPr dirty="0" sz="800" spc="-5" i="1">
                <a:latin typeface="Calibri"/>
                <a:cs typeface="Calibri"/>
              </a:rPr>
              <a:t>SE</a:t>
            </a:r>
            <a:r>
              <a:rPr dirty="0" sz="800" spc="15" i="1">
                <a:latin typeface="Calibri"/>
                <a:cs typeface="Calibri"/>
              </a:rPr>
              <a:t> </a:t>
            </a:r>
            <a:r>
              <a:rPr dirty="0" sz="800" spc="-10" i="1">
                <a:latin typeface="Calibri"/>
                <a:cs typeface="Calibri"/>
              </a:rPr>
              <a:t>(2003),</a:t>
            </a:r>
            <a:r>
              <a:rPr dirty="0" sz="800" spc="20" i="1">
                <a:latin typeface="Calibri"/>
                <a:cs typeface="Calibri"/>
              </a:rPr>
              <a:t> </a:t>
            </a:r>
            <a:r>
              <a:rPr dirty="0" sz="800" spc="-5" i="1">
                <a:latin typeface="Calibri"/>
                <a:cs typeface="Calibri"/>
              </a:rPr>
              <a:t>GSS</a:t>
            </a:r>
            <a:r>
              <a:rPr dirty="0" sz="800" spc="5" i="1">
                <a:latin typeface="Calibri"/>
                <a:cs typeface="Calibri"/>
              </a:rPr>
              <a:t> </a:t>
            </a:r>
            <a:r>
              <a:rPr dirty="0" sz="800" spc="-5" i="1">
                <a:latin typeface="Calibri"/>
                <a:cs typeface="Calibri"/>
              </a:rPr>
              <a:t>22</a:t>
            </a:r>
            <a:r>
              <a:rPr dirty="0" sz="800" spc="10" i="1">
                <a:latin typeface="Calibri"/>
                <a:cs typeface="Calibri"/>
              </a:rPr>
              <a:t> </a:t>
            </a:r>
            <a:r>
              <a:rPr dirty="0" sz="800" spc="-5" i="1">
                <a:latin typeface="Calibri"/>
                <a:cs typeface="Calibri"/>
              </a:rPr>
              <a:t>SN</a:t>
            </a:r>
            <a:r>
              <a:rPr dirty="0" sz="800" spc="10" i="1">
                <a:latin typeface="Calibri"/>
                <a:cs typeface="Calibri"/>
              </a:rPr>
              <a:t> </a:t>
            </a:r>
            <a:r>
              <a:rPr dirty="0" sz="800" spc="-10" i="1">
                <a:latin typeface="Calibri"/>
                <a:cs typeface="Calibri"/>
              </a:rPr>
              <a:t>(2008),</a:t>
            </a:r>
            <a:r>
              <a:rPr dirty="0" sz="800" spc="20" i="1">
                <a:latin typeface="Calibri"/>
                <a:cs typeface="Calibri"/>
              </a:rPr>
              <a:t> </a:t>
            </a:r>
            <a:r>
              <a:rPr dirty="0" sz="800" spc="-5" i="1">
                <a:latin typeface="Calibri"/>
                <a:cs typeface="Calibri"/>
              </a:rPr>
              <a:t>GSS</a:t>
            </a:r>
            <a:r>
              <a:rPr dirty="0" sz="800" spc="5" i="1">
                <a:latin typeface="Calibri"/>
                <a:cs typeface="Calibri"/>
              </a:rPr>
              <a:t> </a:t>
            </a:r>
            <a:r>
              <a:rPr dirty="0" sz="800" spc="-5" i="1">
                <a:latin typeface="Calibri"/>
                <a:cs typeface="Calibri"/>
              </a:rPr>
              <a:t>27</a:t>
            </a:r>
            <a:r>
              <a:rPr dirty="0" sz="800" spc="10" i="1">
                <a:latin typeface="Calibri"/>
                <a:cs typeface="Calibri"/>
              </a:rPr>
              <a:t> </a:t>
            </a:r>
            <a:r>
              <a:rPr dirty="0" sz="800" spc="-5" i="1">
                <a:latin typeface="Calibri"/>
                <a:cs typeface="Calibri"/>
              </a:rPr>
              <a:t>SI</a:t>
            </a:r>
            <a:r>
              <a:rPr dirty="0" sz="800" spc="5" i="1">
                <a:latin typeface="Calibri"/>
                <a:cs typeface="Calibri"/>
              </a:rPr>
              <a:t> </a:t>
            </a:r>
            <a:r>
              <a:rPr dirty="0" sz="800" spc="-10" i="1">
                <a:latin typeface="Calibri"/>
                <a:cs typeface="Calibri"/>
              </a:rPr>
              <a:t>(2013)</a:t>
            </a:r>
            <a:endParaRPr sz="800">
              <a:latin typeface="Calibri"/>
              <a:cs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3" name="object 3"/>
          <p:cNvSpPr txBox="1"/>
          <p:nvPr/>
        </p:nvSpPr>
        <p:spPr>
          <a:xfrm>
            <a:off x="901597" y="806103"/>
            <a:ext cx="5969635" cy="8341995"/>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In 2013, respondents aged 15 to 24 were more likely to have searched for information about a political  issue (53%) or to have participated in a demonstration or march (9%) than respondents aged 25 and </a:t>
            </a:r>
            <a:r>
              <a:rPr dirty="0" sz="1100">
                <a:latin typeface="Calibri"/>
                <a:cs typeface="Calibri"/>
              </a:rPr>
              <a:t>over  </a:t>
            </a:r>
            <a:r>
              <a:rPr dirty="0" sz="1100" spc="-5">
                <a:latin typeface="Calibri"/>
                <a:cs typeface="Calibri"/>
              </a:rPr>
              <a:t>(37%</a:t>
            </a:r>
            <a:r>
              <a:rPr dirty="0" sz="1100" spc="-45">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4%,</a:t>
            </a:r>
            <a:r>
              <a:rPr dirty="0" sz="1100" spc="-40">
                <a:latin typeface="Calibri"/>
                <a:cs typeface="Calibri"/>
              </a:rPr>
              <a:t> </a:t>
            </a:r>
            <a:r>
              <a:rPr dirty="0" sz="1100" spc="-5">
                <a:latin typeface="Calibri"/>
                <a:cs typeface="Calibri"/>
              </a:rPr>
              <a:t>respectively).</a:t>
            </a:r>
            <a:r>
              <a:rPr dirty="0" sz="1100" spc="-40">
                <a:latin typeface="Calibri"/>
                <a:cs typeface="Calibri"/>
              </a:rPr>
              <a:t> </a:t>
            </a:r>
            <a:r>
              <a:rPr dirty="0" sz="1100" spc="-5">
                <a:latin typeface="Calibri"/>
                <a:cs typeface="Calibri"/>
              </a:rPr>
              <a:t>However,</a:t>
            </a:r>
            <a:r>
              <a:rPr dirty="0" sz="1100" spc="-40">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informal</a:t>
            </a:r>
            <a:r>
              <a:rPr dirty="0" sz="1100" spc="-45">
                <a:latin typeface="Calibri"/>
                <a:cs typeface="Calibri"/>
              </a:rPr>
              <a:t> </a:t>
            </a:r>
            <a:r>
              <a:rPr dirty="0" sz="1100" spc="-5">
                <a:latin typeface="Calibri"/>
                <a:cs typeface="Calibri"/>
              </a:rPr>
              <a:t>political</a:t>
            </a:r>
            <a:r>
              <a:rPr dirty="0" sz="1100" spc="-50">
                <a:latin typeface="Calibri"/>
                <a:cs typeface="Calibri"/>
              </a:rPr>
              <a:t> </a:t>
            </a:r>
            <a:r>
              <a:rPr dirty="0" sz="1100" spc="-5">
                <a:latin typeface="Calibri"/>
                <a:cs typeface="Calibri"/>
              </a:rPr>
              <a:t>participation</a:t>
            </a:r>
            <a:r>
              <a:rPr dirty="0" sz="1100" spc="-45">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young</a:t>
            </a:r>
            <a:r>
              <a:rPr dirty="0" sz="1100" spc="-45">
                <a:latin typeface="Calibri"/>
                <a:cs typeface="Calibri"/>
              </a:rPr>
              <a:t> </a:t>
            </a:r>
            <a:r>
              <a:rPr dirty="0" sz="1100" spc="-5">
                <a:latin typeface="Calibri"/>
                <a:cs typeface="Calibri"/>
              </a:rPr>
              <a:t>Canadians</a:t>
            </a:r>
            <a:r>
              <a:rPr dirty="0" sz="1100" spc="-40">
                <a:latin typeface="Calibri"/>
                <a:cs typeface="Calibri"/>
              </a:rPr>
              <a:t> </a:t>
            </a:r>
            <a:r>
              <a:rPr dirty="0" sz="1100">
                <a:latin typeface="Calibri"/>
                <a:cs typeface="Calibri"/>
              </a:rPr>
              <a:t>has</a:t>
            </a:r>
            <a:r>
              <a:rPr dirty="0" sz="1100" spc="-45">
                <a:latin typeface="Calibri"/>
                <a:cs typeface="Calibri"/>
              </a:rPr>
              <a:t> </a:t>
            </a:r>
            <a:r>
              <a:rPr dirty="0" sz="1100" spc="-5">
                <a:latin typeface="Calibri"/>
                <a:cs typeface="Calibri"/>
              </a:rPr>
              <a:t>generally  been decreasing from </a:t>
            </a:r>
            <a:r>
              <a:rPr dirty="0" sz="1100">
                <a:latin typeface="Calibri"/>
                <a:cs typeface="Calibri"/>
              </a:rPr>
              <a:t>2003 </a:t>
            </a:r>
            <a:r>
              <a:rPr dirty="0" sz="1100" spc="-5">
                <a:latin typeface="Calibri"/>
                <a:cs typeface="Calibri"/>
              </a:rPr>
              <a:t>to 2013, with the exception of searching for information on a political issue.  Over this period, informal political participation </a:t>
            </a:r>
            <a:r>
              <a:rPr dirty="0" sz="1100">
                <a:latin typeface="Calibri"/>
                <a:cs typeface="Calibri"/>
              </a:rPr>
              <a:t>has </a:t>
            </a:r>
            <a:r>
              <a:rPr dirty="0" sz="1100" spc="-5">
                <a:latin typeface="Calibri"/>
                <a:cs typeface="Calibri"/>
              </a:rPr>
              <a:t>been declining for older respondents as </a:t>
            </a:r>
            <a:r>
              <a:rPr dirty="0" sz="1100">
                <a:latin typeface="Calibri"/>
                <a:cs typeface="Calibri"/>
              </a:rPr>
              <a:t>well.  </a:t>
            </a:r>
            <a:r>
              <a:rPr dirty="0" sz="1100" spc="-5">
                <a:latin typeface="Calibri"/>
                <a:cs typeface="Calibri"/>
              </a:rPr>
              <a:t>Nonetheless, across 2003, 2008 </a:t>
            </a:r>
            <a:r>
              <a:rPr dirty="0" sz="1100">
                <a:latin typeface="Calibri"/>
                <a:cs typeface="Calibri"/>
              </a:rPr>
              <a:t>and 2013, </a:t>
            </a:r>
            <a:r>
              <a:rPr dirty="0" sz="1100" spc="-5">
                <a:latin typeface="Calibri"/>
                <a:cs typeface="Calibri"/>
              </a:rPr>
              <a:t>respondents 25 years and over have been more likely than  those 15 to 24 years old to boycott or chose a product for ethical reasons, to have attended a public  meeting, to </a:t>
            </a:r>
            <a:r>
              <a:rPr dirty="0" sz="1100">
                <a:latin typeface="Calibri"/>
                <a:cs typeface="Calibri"/>
              </a:rPr>
              <a:t>have </a:t>
            </a:r>
            <a:r>
              <a:rPr dirty="0" sz="1100" spc="-5">
                <a:latin typeface="Calibri"/>
                <a:cs typeface="Calibri"/>
              </a:rPr>
              <a:t>expressed their views on an issue </a:t>
            </a:r>
            <a:r>
              <a:rPr dirty="0" sz="1100">
                <a:latin typeface="Calibri"/>
                <a:cs typeface="Calibri"/>
              </a:rPr>
              <a:t>by </a:t>
            </a:r>
            <a:r>
              <a:rPr dirty="0" sz="1100" spc="-5">
                <a:latin typeface="Calibri"/>
                <a:cs typeface="Calibri"/>
              </a:rPr>
              <a:t>contacting a newspaper or politician, or to have  volunteered </a:t>
            </a:r>
            <a:r>
              <a:rPr dirty="0" sz="1100">
                <a:latin typeface="Calibri"/>
                <a:cs typeface="Calibri"/>
              </a:rPr>
              <a:t>for </a:t>
            </a:r>
            <a:r>
              <a:rPr dirty="0" sz="1100" spc="-5">
                <a:latin typeface="Calibri"/>
                <a:cs typeface="Calibri"/>
              </a:rPr>
              <a:t>a political</a:t>
            </a:r>
            <a:r>
              <a:rPr dirty="0" sz="1100">
                <a:latin typeface="Calibri"/>
                <a:cs typeface="Calibri"/>
              </a:rPr>
              <a:t> </a:t>
            </a:r>
            <a:r>
              <a:rPr dirty="0" sz="1100" spc="-5">
                <a:latin typeface="Calibri"/>
                <a:cs typeface="Calibri"/>
              </a:rPr>
              <a:t>party.</a:t>
            </a:r>
            <a:endParaRPr sz="1100">
              <a:latin typeface="Calibri"/>
              <a:cs typeface="Calibri"/>
            </a:endParaRPr>
          </a:p>
          <a:p>
            <a:pPr algn="just" marL="12700" marR="5080">
              <a:lnSpc>
                <a:spcPct val="152800"/>
              </a:lnSpc>
              <a:spcBef>
                <a:spcPts val="790"/>
              </a:spcBef>
            </a:pPr>
            <a:r>
              <a:rPr dirty="0" sz="1100" spc="-5">
                <a:latin typeface="Calibri"/>
                <a:cs typeface="Calibri"/>
              </a:rPr>
              <a:t>While informal, these types of political activities permit the communication </a:t>
            </a:r>
            <a:r>
              <a:rPr dirty="0" sz="1100">
                <a:latin typeface="Calibri"/>
                <a:cs typeface="Calibri"/>
              </a:rPr>
              <a:t>of </a:t>
            </a:r>
            <a:r>
              <a:rPr dirty="0" sz="1100" spc="-5">
                <a:latin typeface="Calibri"/>
                <a:cs typeface="Calibri"/>
              </a:rPr>
              <a:t>a more nuanced political  view than voting or volunteering for a party. Through frequent and varied opportunities, Canadians  express themselves and </a:t>
            </a:r>
            <a:r>
              <a:rPr dirty="0" sz="1100">
                <a:latin typeface="Calibri"/>
                <a:cs typeface="Calibri"/>
              </a:rPr>
              <a:t>are </a:t>
            </a:r>
            <a:r>
              <a:rPr dirty="0" sz="1100" spc="-5">
                <a:latin typeface="Calibri"/>
                <a:cs typeface="Calibri"/>
              </a:rPr>
              <a:t>involved politically in diverse</a:t>
            </a:r>
            <a:r>
              <a:rPr dirty="0" sz="1100" spc="5">
                <a:latin typeface="Calibri"/>
                <a:cs typeface="Calibri"/>
              </a:rPr>
              <a:t> </a:t>
            </a:r>
            <a:r>
              <a:rPr dirty="0" sz="1100" spc="-5">
                <a:latin typeface="Calibri"/>
                <a:cs typeface="Calibri"/>
              </a:rPr>
              <a:t>ways.</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pPr>
            <a:r>
              <a:rPr dirty="0" sz="1300" spc="-10" b="0">
                <a:latin typeface="Calibri Light"/>
                <a:cs typeface="Calibri Light"/>
              </a:rPr>
              <a:t>Civic</a:t>
            </a:r>
            <a:r>
              <a:rPr dirty="0" sz="1300" spc="-20" b="0">
                <a:latin typeface="Calibri Light"/>
                <a:cs typeface="Calibri Light"/>
              </a:rPr>
              <a:t> </a:t>
            </a:r>
            <a:r>
              <a:rPr dirty="0" sz="1300" spc="-15" b="0">
                <a:latin typeface="Calibri Light"/>
                <a:cs typeface="Calibri Light"/>
              </a:rPr>
              <a:t>Engagement</a:t>
            </a:r>
            <a:endParaRPr sz="1300">
              <a:latin typeface="Calibri Light"/>
              <a:cs typeface="Calibri Light"/>
            </a:endParaRPr>
          </a:p>
          <a:p>
            <a:pPr algn="just" marL="12700">
              <a:lnSpc>
                <a:spcPct val="100000"/>
              </a:lnSpc>
              <a:spcBef>
                <a:spcPts val="160"/>
              </a:spcBef>
            </a:pPr>
            <a:r>
              <a:rPr dirty="0" sz="1100" spc="-5">
                <a:latin typeface="Calibri"/>
                <a:cs typeface="Calibri"/>
              </a:rPr>
              <a:t>Evidence</a:t>
            </a:r>
            <a:r>
              <a:rPr dirty="0" sz="1100" spc="170">
                <a:latin typeface="Calibri"/>
                <a:cs typeface="Calibri"/>
              </a:rPr>
              <a:t> </a:t>
            </a:r>
            <a:r>
              <a:rPr dirty="0" sz="1100" spc="-5">
                <a:latin typeface="Calibri"/>
                <a:cs typeface="Calibri"/>
              </a:rPr>
              <a:t>on</a:t>
            </a:r>
            <a:r>
              <a:rPr dirty="0" sz="1100" spc="180">
                <a:latin typeface="Calibri"/>
                <a:cs typeface="Calibri"/>
              </a:rPr>
              <a:t> </a:t>
            </a:r>
            <a:r>
              <a:rPr dirty="0" sz="1100" spc="-5">
                <a:latin typeface="Calibri"/>
                <a:cs typeface="Calibri"/>
              </a:rPr>
              <a:t>correlation</a:t>
            </a:r>
            <a:r>
              <a:rPr dirty="0" sz="1100" spc="170">
                <a:latin typeface="Calibri"/>
                <a:cs typeface="Calibri"/>
              </a:rPr>
              <a:t> </a:t>
            </a:r>
            <a:r>
              <a:rPr dirty="0" sz="1100" spc="-5">
                <a:latin typeface="Calibri"/>
                <a:cs typeface="Calibri"/>
              </a:rPr>
              <a:t>between</a:t>
            </a:r>
            <a:r>
              <a:rPr dirty="0" sz="1100" spc="180">
                <a:latin typeface="Calibri"/>
                <a:cs typeface="Calibri"/>
              </a:rPr>
              <a:t> </a:t>
            </a:r>
            <a:r>
              <a:rPr dirty="0" sz="1100" spc="-5">
                <a:latin typeface="Calibri"/>
                <a:cs typeface="Calibri"/>
              </a:rPr>
              <a:t>political</a:t>
            </a:r>
            <a:r>
              <a:rPr dirty="0" sz="1100" spc="170">
                <a:latin typeface="Calibri"/>
                <a:cs typeface="Calibri"/>
              </a:rPr>
              <a:t> </a:t>
            </a:r>
            <a:r>
              <a:rPr dirty="0" sz="1100" spc="-5">
                <a:latin typeface="Calibri"/>
                <a:cs typeface="Calibri"/>
              </a:rPr>
              <a:t>participations</a:t>
            </a:r>
            <a:r>
              <a:rPr dirty="0" sz="1100" spc="175">
                <a:latin typeface="Calibri"/>
                <a:cs typeface="Calibri"/>
              </a:rPr>
              <a:t> </a:t>
            </a:r>
            <a:r>
              <a:rPr dirty="0" sz="1100" spc="-5">
                <a:latin typeface="Calibri"/>
                <a:cs typeface="Calibri"/>
              </a:rPr>
              <a:t>and</a:t>
            </a:r>
            <a:r>
              <a:rPr dirty="0" sz="1100" spc="170">
                <a:latin typeface="Calibri"/>
                <a:cs typeface="Calibri"/>
              </a:rPr>
              <a:t> </a:t>
            </a:r>
            <a:r>
              <a:rPr dirty="0" sz="1100" spc="-5">
                <a:latin typeface="Calibri"/>
                <a:cs typeface="Calibri"/>
              </a:rPr>
              <a:t>membership</a:t>
            </a:r>
            <a:r>
              <a:rPr dirty="0" sz="1100" spc="180">
                <a:latin typeface="Calibri"/>
                <a:cs typeface="Calibri"/>
              </a:rPr>
              <a:t> </a:t>
            </a:r>
            <a:r>
              <a:rPr dirty="0" sz="1100" spc="-5">
                <a:latin typeface="Calibri"/>
                <a:cs typeface="Calibri"/>
              </a:rPr>
              <a:t>in</a:t>
            </a:r>
            <a:r>
              <a:rPr dirty="0" sz="1100" spc="180">
                <a:latin typeface="Calibri"/>
                <a:cs typeface="Calibri"/>
              </a:rPr>
              <a:t> </a:t>
            </a:r>
            <a:r>
              <a:rPr dirty="0" sz="1100" spc="-5">
                <a:latin typeface="Calibri"/>
                <a:cs typeface="Calibri"/>
              </a:rPr>
              <a:t>voluntary</a:t>
            </a:r>
            <a:r>
              <a:rPr dirty="0" sz="1100" spc="170">
                <a:latin typeface="Calibri"/>
                <a:cs typeface="Calibri"/>
              </a:rPr>
              <a:t> </a:t>
            </a:r>
            <a:r>
              <a:rPr dirty="0" sz="1100" spc="-5">
                <a:latin typeface="Calibri"/>
                <a:cs typeface="Calibri"/>
              </a:rPr>
              <a:t>associations</a:t>
            </a:r>
            <a:r>
              <a:rPr dirty="0" sz="1100" spc="180">
                <a:latin typeface="Calibri"/>
                <a:cs typeface="Calibri"/>
              </a:rPr>
              <a:t> </a:t>
            </a:r>
            <a:r>
              <a:rPr dirty="0" sz="1100">
                <a:latin typeface="Calibri"/>
                <a:cs typeface="Calibri"/>
              </a:rPr>
              <a:t>is</a:t>
            </a:r>
            <a:endParaRPr sz="1100">
              <a:latin typeface="Calibri"/>
              <a:cs typeface="Calibri"/>
            </a:endParaRPr>
          </a:p>
          <a:p>
            <a:pPr algn="just" marL="12700" marR="6350" indent="-635">
              <a:lnSpc>
                <a:spcPts val="2020"/>
              </a:lnSpc>
              <a:spcBef>
                <a:spcPts val="180"/>
              </a:spcBef>
            </a:pPr>
            <a:r>
              <a:rPr dirty="0" sz="1100" spc="-5">
                <a:latin typeface="Calibri"/>
                <a:cs typeface="Calibri"/>
              </a:rPr>
              <a:t>mounting (Tossutti, 2007). In his article, </a:t>
            </a:r>
            <a:r>
              <a:rPr dirty="0" sz="1100" spc="-5" i="1">
                <a:latin typeface="Calibri"/>
                <a:cs typeface="Calibri"/>
              </a:rPr>
              <a:t>Voluntary Associations and the Political Engagement of Young  </a:t>
            </a:r>
            <a:r>
              <a:rPr dirty="0" sz="1100" spc="-5" i="1">
                <a:latin typeface="Calibri"/>
                <a:cs typeface="Calibri"/>
              </a:rPr>
              <a:t>Canadians, </a:t>
            </a:r>
            <a:r>
              <a:rPr dirty="0" sz="1100" spc="-5">
                <a:latin typeface="Calibri"/>
                <a:cs typeface="Calibri"/>
              </a:rPr>
              <a:t>Tossutti explains</a:t>
            </a:r>
            <a:r>
              <a:rPr dirty="0" sz="1100" spc="-10">
                <a:latin typeface="Calibri"/>
                <a:cs typeface="Calibri"/>
              </a:rPr>
              <a:t> </a:t>
            </a:r>
            <a:r>
              <a:rPr dirty="0" sz="1100" spc="-5">
                <a:latin typeface="Calibri"/>
                <a:cs typeface="Calibri"/>
              </a:rPr>
              <a:t>that:</a:t>
            </a:r>
            <a:endParaRPr sz="1100">
              <a:latin typeface="Calibri"/>
              <a:cs typeface="Calibri"/>
            </a:endParaRPr>
          </a:p>
          <a:p>
            <a:pPr algn="just" marL="241300" marR="5715" indent="-635">
              <a:lnSpc>
                <a:spcPct val="152700"/>
              </a:lnSpc>
              <a:spcBef>
                <a:spcPts val="610"/>
              </a:spcBef>
            </a:pPr>
            <a:r>
              <a:rPr dirty="0" sz="1100" spc="-5">
                <a:latin typeface="Calibri"/>
                <a:cs typeface="Calibri"/>
              </a:rPr>
              <a:t>“Empirical studies conducted in Europe, North America, </a:t>
            </a:r>
            <a:r>
              <a:rPr dirty="0" sz="1100">
                <a:latin typeface="Calibri"/>
                <a:cs typeface="Calibri"/>
              </a:rPr>
              <a:t>and </a:t>
            </a:r>
            <a:r>
              <a:rPr dirty="0" sz="1100" spc="-5">
                <a:latin typeface="Calibri"/>
                <a:cs typeface="Calibri"/>
              </a:rPr>
              <a:t>Central America have shown that  voluntary organizations can serve as recruitment networks for political activities or as incubators for  the civic attitudes and skills necessary </a:t>
            </a:r>
            <a:r>
              <a:rPr dirty="0" sz="1100">
                <a:latin typeface="Calibri"/>
                <a:cs typeface="Calibri"/>
              </a:rPr>
              <a:t>for </a:t>
            </a:r>
            <a:r>
              <a:rPr dirty="0" sz="1100" spc="-5">
                <a:latin typeface="Calibri"/>
                <a:cs typeface="Calibri"/>
              </a:rPr>
              <a:t>political</a:t>
            </a:r>
            <a:r>
              <a:rPr dirty="0" sz="1100" spc="5">
                <a:latin typeface="Calibri"/>
                <a:cs typeface="Calibri"/>
              </a:rPr>
              <a:t> </a:t>
            </a:r>
            <a:r>
              <a:rPr dirty="0" sz="1100">
                <a:latin typeface="Calibri"/>
                <a:cs typeface="Calibri"/>
              </a:rPr>
              <a:t>participation.”</a:t>
            </a:r>
            <a:r>
              <a:rPr dirty="0" baseline="31746" sz="1050">
                <a:latin typeface="Calibri"/>
                <a:cs typeface="Calibri"/>
                <a:hlinkClick r:id="rId2" action="ppaction://hlinksldjump"/>
              </a:rPr>
              <a:t>2</a:t>
            </a:r>
            <a:endParaRPr baseline="31746" sz="1050">
              <a:latin typeface="Calibri"/>
              <a:cs typeface="Calibri"/>
            </a:endParaRPr>
          </a:p>
          <a:p>
            <a:pPr algn="just" marL="12700" marR="5080">
              <a:lnSpc>
                <a:spcPct val="152700"/>
              </a:lnSpc>
              <a:spcBef>
                <a:spcPts val="790"/>
              </a:spcBef>
            </a:pPr>
            <a:r>
              <a:rPr dirty="0" sz="1100" spc="-5">
                <a:latin typeface="Calibri"/>
                <a:cs typeface="Calibri"/>
              </a:rPr>
              <a:t>Broadly speaking, civic participation can be grouped into three principle activities: volunteering, donating  to charities and organizations, and participating in civic associations (Reed &amp; Selbee, 2001). There </a:t>
            </a:r>
            <a:r>
              <a:rPr dirty="0" sz="1100">
                <a:latin typeface="Calibri"/>
                <a:cs typeface="Calibri"/>
              </a:rPr>
              <a:t>are,  </a:t>
            </a:r>
            <a:r>
              <a:rPr dirty="0" sz="1100" spc="-5">
                <a:latin typeface="Calibri"/>
                <a:cs typeface="Calibri"/>
              </a:rPr>
              <a:t>however, different conceptualizations of civic participation, and within the </a:t>
            </a:r>
            <a:r>
              <a:rPr dirty="0" sz="1100">
                <a:latin typeface="Calibri"/>
                <a:cs typeface="Calibri"/>
              </a:rPr>
              <a:t>realm </a:t>
            </a:r>
            <a:r>
              <a:rPr dirty="0" sz="1100" spc="-5">
                <a:latin typeface="Calibri"/>
                <a:cs typeface="Calibri"/>
              </a:rPr>
              <a:t>of certain discussions </a:t>
            </a:r>
            <a:r>
              <a:rPr dirty="0" sz="1100" spc="-10">
                <a:latin typeface="Calibri"/>
                <a:cs typeface="Calibri"/>
              </a:rPr>
              <a:t>it  </a:t>
            </a:r>
            <a:r>
              <a:rPr dirty="0" sz="1100" spc="-5">
                <a:latin typeface="Calibri"/>
                <a:cs typeface="Calibri"/>
              </a:rPr>
              <a:t>can </a:t>
            </a:r>
            <a:r>
              <a:rPr dirty="0" sz="1100">
                <a:latin typeface="Calibri"/>
                <a:cs typeface="Calibri"/>
              </a:rPr>
              <a:t>be </a:t>
            </a:r>
            <a:r>
              <a:rPr dirty="0" sz="1100" spc="-5">
                <a:latin typeface="Calibri"/>
                <a:cs typeface="Calibri"/>
              </a:rPr>
              <a:t>more appropriate to focus on the broader concept of social participation, which applies broader  measures of volunteering and caregiving (Gaudet,</a:t>
            </a:r>
            <a:r>
              <a:rPr dirty="0" sz="1100" spc="5">
                <a:latin typeface="Calibri"/>
                <a:cs typeface="Calibri"/>
              </a:rPr>
              <a:t> </a:t>
            </a:r>
            <a:r>
              <a:rPr dirty="0" sz="1100" spc="-5">
                <a:latin typeface="Calibri"/>
                <a:cs typeface="Calibri"/>
              </a:rPr>
              <a:t>2011).</a:t>
            </a:r>
            <a:endParaRPr sz="1100">
              <a:latin typeface="Calibri"/>
              <a:cs typeface="Calibri"/>
            </a:endParaRPr>
          </a:p>
          <a:p>
            <a:pPr algn="just" marL="12700" marR="5080">
              <a:lnSpc>
                <a:spcPct val="152600"/>
              </a:lnSpc>
              <a:spcBef>
                <a:spcPts val="795"/>
              </a:spcBef>
            </a:pPr>
            <a:r>
              <a:rPr dirty="0" sz="1100" spc="-5">
                <a:latin typeface="Calibri"/>
                <a:cs typeface="Calibri"/>
              </a:rPr>
              <a:t>Over the three GSS cycles examined </a:t>
            </a:r>
            <a:r>
              <a:rPr dirty="0" sz="1100">
                <a:latin typeface="Calibri"/>
                <a:cs typeface="Calibri"/>
              </a:rPr>
              <a:t>in </a:t>
            </a:r>
            <a:r>
              <a:rPr dirty="0" sz="1100" spc="-5">
                <a:latin typeface="Calibri"/>
                <a:cs typeface="Calibri"/>
              </a:rPr>
              <a:t>this study, younger respondents have systematically reported  higher rates of volunteering than their older counterparts, which can </a:t>
            </a:r>
            <a:r>
              <a:rPr dirty="0" sz="1100">
                <a:latin typeface="Calibri"/>
                <a:cs typeface="Calibri"/>
              </a:rPr>
              <a:t>in </a:t>
            </a:r>
            <a:r>
              <a:rPr dirty="0" sz="1100" spc="-5">
                <a:latin typeface="Calibri"/>
                <a:cs typeface="Calibri"/>
              </a:rPr>
              <a:t>part </a:t>
            </a:r>
            <a:r>
              <a:rPr dirty="0" sz="1100">
                <a:latin typeface="Calibri"/>
                <a:cs typeface="Calibri"/>
              </a:rPr>
              <a:t>be </a:t>
            </a:r>
            <a:r>
              <a:rPr dirty="0" sz="1100" spc="-5">
                <a:latin typeface="Calibri"/>
                <a:cs typeface="Calibri"/>
              </a:rPr>
              <a:t>explained </a:t>
            </a:r>
            <a:r>
              <a:rPr dirty="0" sz="1100">
                <a:latin typeface="Calibri"/>
                <a:cs typeface="Calibri"/>
              </a:rPr>
              <a:t>by </a:t>
            </a:r>
            <a:r>
              <a:rPr dirty="0" sz="1100" spc="-5">
                <a:latin typeface="Calibri"/>
                <a:cs typeface="Calibri"/>
              </a:rPr>
              <a:t>compulsory  volunteering requirements in high schools. Differences </a:t>
            </a:r>
            <a:r>
              <a:rPr dirty="0" sz="1100">
                <a:latin typeface="Calibri"/>
                <a:cs typeface="Calibri"/>
              </a:rPr>
              <a:t>in </a:t>
            </a:r>
            <a:r>
              <a:rPr dirty="0" sz="1100" spc="-5">
                <a:latin typeface="Calibri"/>
                <a:cs typeface="Calibri"/>
              </a:rPr>
              <a:t>volunteering </a:t>
            </a:r>
            <a:r>
              <a:rPr dirty="0" sz="1100">
                <a:latin typeface="Calibri"/>
                <a:cs typeface="Calibri"/>
              </a:rPr>
              <a:t>rates, </a:t>
            </a:r>
            <a:r>
              <a:rPr dirty="0" sz="1100" spc="-5">
                <a:latin typeface="Calibri"/>
                <a:cs typeface="Calibri"/>
              </a:rPr>
              <a:t>however, can also be  analyzed </a:t>
            </a:r>
            <a:r>
              <a:rPr dirty="0" sz="1100">
                <a:latin typeface="Calibri"/>
                <a:cs typeface="Calibri"/>
              </a:rPr>
              <a:t>in </a:t>
            </a:r>
            <a:r>
              <a:rPr dirty="0" sz="1100" spc="-5">
                <a:latin typeface="Calibri"/>
                <a:cs typeface="Calibri"/>
              </a:rPr>
              <a:t>terms of age cohorts. For example, the life-cycle approach can provide approximations </a:t>
            </a:r>
            <a:r>
              <a:rPr dirty="0" sz="1100">
                <a:latin typeface="Calibri"/>
                <a:cs typeface="Calibri"/>
              </a:rPr>
              <a:t>of  </a:t>
            </a:r>
            <a:r>
              <a:rPr dirty="0" sz="1100" spc="-5">
                <a:latin typeface="Calibri"/>
                <a:cs typeface="Calibri"/>
              </a:rPr>
              <a:t>sequential</a:t>
            </a:r>
            <a:r>
              <a:rPr dirty="0" sz="1100" spc="100">
                <a:latin typeface="Calibri"/>
                <a:cs typeface="Calibri"/>
              </a:rPr>
              <a:t> </a:t>
            </a:r>
            <a:r>
              <a:rPr dirty="0" sz="1100" spc="-5">
                <a:latin typeface="Calibri"/>
                <a:cs typeface="Calibri"/>
              </a:rPr>
              <a:t>life</a:t>
            </a:r>
            <a:r>
              <a:rPr dirty="0" sz="1100" spc="105">
                <a:latin typeface="Calibri"/>
                <a:cs typeface="Calibri"/>
              </a:rPr>
              <a:t> </a:t>
            </a:r>
            <a:r>
              <a:rPr dirty="0" sz="1100" spc="-5">
                <a:latin typeface="Calibri"/>
                <a:cs typeface="Calibri"/>
              </a:rPr>
              <a:t>phases</a:t>
            </a:r>
            <a:r>
              <a:rPr dirty="0" sz="1100" spc="105">
                <a:latin typeface="Calibri"/>
                <a:cs typeface="Calibri"/>
              </a:rPr>
              <a:t> </a:t>
            </a:r>
            <a:r>
              <a:rPr dirty="0" sz="1100" spc="-5">
                <a:latin typeface="Calibri"/>
                <a:cs typeface="Calibri"/>
              </a:rPr>
              <a:t>without</a:t>
            </a:r>
            <a:r>
              <a:rPr dirty="0" sz="1100" spc="110">
                <a:latin typeface="Calibri"/>
                <a:cs typeface="Calibri"/>
              </a:rPr>
              <a:t> </a:t>
            </a:r>
            <a:r>
              <a:rPr dirty="0" sz="1100" spc="-5">
                <a:latin typeface="Calibri"/>
                <a:cs typeface="Calibri"/>
              </a:rPr>
              <a:t>the</a:t>
            </a:r>
            <a:r>
              <a:rPr dirty="0" sz="1100" spc="114">
                <a:latin typeface="Calibri"/>
                <a:cs typeface="Calibri"/>
              </a:rPr>
              <a:t> </a:t>
            </a:r>
            <a:r>
              <a:rPr dirty="0" sz="1100" spc="-5">
                <a:latin typeface="Calibri"/>
                <a:cs typeface="Calibri"/>
              </a:rPr>
              <a:t>use</a:t>
            </a:r>
            <a:r>
              <a:rPr dirty="0" sz="1100" spc="110">
                <a:latin typeface="Calibri"/>
                <a:cs typeface="Calibri"/>
              </a:rPr>
              <a:t> </a:t>
            </a:r>
            <a:r>
              <a:rPr dirty="0" sz="1100" spc="-5">
                <a:latin typeface="Calibri"/>
                <a:cs typeface="Calibri"/>
              </a:rPr>
              <a:t>of</a:t>
            </a:r>
            <a:r>
              <a:rPr dirty="0" sz="1100" spc="110">
                <a:latin typeface="Calibri"/>
                <a:cs typeface="Calibri"/>
              </a:rPr>
              <a:t> </a:t>
            </a:r>
            <a:r>
              <a:rPr dirty="0" sz="1100" spc="-5">
                <a:latin typeface="Calibri"/>
                <a:cs typeface="Calibri"/>
              </a:rPr>
              <a:t>longitudinal</a:t>
            </a:r>
            <a:r>
              <a:rPr dirty="0" sz="1100" spc="105">
                <a:latin typeface="Calibri"/>
                <a:cs typeface="Calibri"/>
              </a:rPr>
              <a:t> </a:t>
            </a:r>
            <a:r>
              <a:rPr dirty="0" sz="1100" spc="-5">
                <a:latin typeface="Calibri"/>
                <a:cs typeface="Calibri"/>
              </a:rPr>
              <a:t>data</a:t>
            </a:r>
            <a:r>
              <a:rPr dirty="0" sz="1100" spc="110">
                <a:latin typeface="Calibri"/>
                <a:cs typeface="Calibri"/>
              </a:rPr>
              <a:t> </a:t>
            </a:r>
            <a:r>
              <a:rPr dirty="0" sz="1100" spc="-5">
                <a:latin typeface="Calibri"/>
                <a:cs typeface="Calibri"/>
              </a:rPr>
              <a:t>(Gaudet,</a:t>
            </a:r>
            <a:r>
              <a:rPr dirty="0" sz="1100" spc="110">
                <a:latin typeface="Calibri"/>
                <a:cs typeface="Calibri"/>
              </a:rPr>
              <a:t> </a:t>
            </a:r>
            <a:r>
              <a:rPr dirty="0" sz="1100" spc="-5">
                <a:latin typeface="Calibri"/>
                <a:cs typeface="Calibri"/>
              </a:rPr>
              <a:t>2011).</a:t>
            </a:r>
            <a:r>
              <a:rPr dirty="0" sz="1100" spc="110">
                <a:latin typeface="Calibri"/>
                <a:cs typeface="Calibri"/>
              </a:rPr>
              <a:t> </a:t>
            </a:r>
            <a:r>
              <a:rPr dirty="0" sz="1100" spc="-5">
                <a:latin typeface="Calibri"/>
                <a:cs typeface="Calibri"/>
              </a:rPr>
              <a:t>In</a:t>
            </a:r>
            <a:r>
              <a:rPr dirty="0" sz="1100" spc="100">
                <a:latin typeface="Calibri"/>
                <a:cs typeface="Calibri"/>
              </a:rPr>
              <a:t> </a:t>
            </a:r>
            <a:r>
              <a:rPr dirty="0" sz="1100" spc="-5">
                <a:latin typeface="Calibri"/>
                <a:cs typeface="Calibri"/>
              </a:rPr>
              <a:t>the</a:t>
            </a:r>
            <a:r>
              <a:rPr dirty="0" sz="1100" spc="105">
                <a:latin typeface="Calibri"/>
                <a:cs typeface="Calibri"/>
              </a:rPr>
              <a:t> </a:t>
            </a:r>
            <a:r>
              <a:rPr dirty="0" sz="1100" spc="-5">
                <a:latin typeface="Calibri"/>
                <a:cs typeface="Calibri"/>
              </a:rPr>
              <a:t>following</a:t>
            </a:r>
            <a:r>
              <a:rPr dirty="0" sz="1100" spc="105">
                <a:latin typeface="Calibri"/>
                <a:cs typeface="Calibri"/>
              </a:rPr>
              <a:t> </a:t>
            </a:r>
            <a:r>
              <a:rPr dirty="0" sz="1100" spc="-5">
                <a:latin typeface="Calibri"/>
                <a:cs typeface="Calibri"/>
              </a:rPr>
              <a:t>figure,</a:t>
            </a:r>
            <a:r>
              <a:rPr dirty="0" sz="1100" spc="105">
                <a:latin typeface="Calibri"/>
                <a:cs typeface="Calibri"/>
              </a:rPr>
              <a:t> </a:t>
            </a:r>
            <a:r>
              <a:rPr dirty="0" sz="1100">
                <a:latin typeface="Calibri"/>
                <a:cs typeface="Calibri"/>
              </a:rPr>
              <a:t>the</a:t>
            </a:r>
            <a:endParaRPr sz="1100">
              <a:latin typeface="Calibri"/>
              <a:cs typeface="Calibri"/>
            </a:endParaRPr>
          </a:p>
          <a:p>
            <a:pPr>
              <a:lnSpc>
                <a:spcPct val="100000"/>
              </a:lnSpc>
            </a:pPr>
            <a:endParaRPr sz="1100">
              <a:latin typeface="Times New Roman"/>
              <a:cs typeface="Times New Roman"/>
            </a:endParaRPr>
          </a:p>
          <a:p>
            <a:pPr algn="just" marL="12700">
              <a:lnSpc>
                <a:spcPct val="100000"/>
              </a:lnSpc>
              <a:spcBef>
                <a:spcPts val="905"/>
              </a:spcBef>
            </a:pPr>
            <a:r>
              <a:rPr dirty="0" baseline="29914" sz="975" spc="-7">
                <a:latin typeface="Calibri"/>
                <a:cs typeface="Calibri"/>
              </a:rPr>
              <a:t>2 </a:t>
            </a:r>
            <a:r>
              <a:rPr dirty="0" sz="1000" spc="-5">
                <a:latin typeface="Calibri"/>
                <a:cs typeface="Calibri"/>
              </a:rPr>
              <a:t>Tossutti (2007),</a:t>
            </a:r>
            <a:r>
              <a:rPr dirty="0" sz="1000" spc="-60">
                <a:latin typeface="Calibri"/>
                <a:cs typeface="Calibri"/>
              </a:rPr>
              <a:t> </a:t>
            </a:r>
            <a:r>
              <a:rPr dirty="0" sz="1000" spc="-5">
                <a:latin typeface="Calibri"/>
                <a:cs typeface="Calibri"/>
              </a:rPr>
              <a:t>p.101</a:t>
            </a:r>
            <a:endParaRPr sz="1000">
              <a:latin typeface="Calibri"/>
              <a:cs typeface="Calibri"/>
            </a:endParaRPr>
          </a:p>
        </p:txBody>
      </p:sp>
      <p:sp>
        <p:nvSpPr>
          <p:cNvPr id="4" name="object 4"/>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080" y="4778362"/>
            <a:ext cx="5969635" cy="4322445"/>
          </a:xfrm>
          <a:prstGeom prst="rect">
            <a:avLst/>
          </a:prstGeom>
        </p:spPr>
        <p:txBody>
          <a:bodyPr wrap="square" lIns="0" tIns="12700" rIns="0" bIns="0" rtlCol="0" vert="horz">
            <a:spAutoFit/>
          </a:bodyPr>
          <a:lstStyle/>
          <a:p>
            <a:pPr algn="just" marL="12700" marR="5080">
              <a:lnSpc>
                <a:spcPct val="152600"/>
              </a:lnSpc>
              <a:spcBef>
                <a:spcPts val="100"/>
              </a:spcBef>
            </a:pPr>
            <a:r>
              <a:rPr dirty="0" sz="1100" spc="-5">
                <a:latin typeface="Calibri"/>
                <a:cs typeface="Calibri"/>
              </a:rPr>
              <a:t>By comparing the plotted responses of these three GSS cycles, cohort and life-cycle effects that persist  through time become apparent. Namely, respondents aged </a:t>
            </a:r>
            <a:r>
              <a:rPr dirty="0" sz="1100">
                <a:latin typeface="Calibri"/>
                <a:cs typeface="Calibri"/>
              </a:rPr>
              <a:t>15 </a:t>
            </a:r>
            <a:r>
              <a:rPr dirty="0" sz="1100" spc="-5">
                <a:latin typeface="Calibri"/>
                <a:cs typeface="Calibri"/>
              </a:rPr>
              <a:t>to 24 reported the highest rates of  volunteering</a:t>
            </a:r>
            <a:r>
              <a:rPr dirty="0" sz="1100" spc="-35">
                <a:latin typeface="Calibri"/>
                <a:cs typeface="Calibri"/>
              </a:rPr>
              <a:t> </a:t>
            </a:r>
            <a:r>
              <a:rPr dirty="0" sz="1100" spc="-5">
                <a:latin typeface="Calibri"/>
                <a:cs typeface="Calibri"/>
              </a:rPr>
              <a:t>when</a:t>
            </a:r>
            <a:r>
              <a:rPr dirty="0" sz="1100" spc="-30">
                <a:latin typeface="Calibri"/>
                <a:cs typeface="Calibri"/>
              </a:rPr>
              <a:t> </a:t>
            </a:r>
            <a:r>
              <a:rPr dirty="0" sz="1100" spc="-5">
                <a:latin typeface="Calibri"/>
                <a:cs typeface="Calibri"/>
              </a:rPr>
              <a:t>compared</a:t>
            </a:r>
            <a:r>
              <a:rPr dirty="0" sz="1100" spc="-3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other</a:t>
            </a:r>
            <a:r>
              <a:rPr dirty="0" sz="1100" spc="-35">
                <a:latin typeface="Calibri"/>
                <a:cs typeface="Calibri"/>
              </a:rPr>
              <a:t> </a:t>
            </a:r>
            <a:r>
              <a:rPr dirty="0" sz="1100" spc="-5">
                <a:latin typeface="Calibri"/>
                <a:cs typeface="Calibri"/>
              </a:rPr>
              <a:t>age</a:t>
            </a:r>
            <a:r>
              <a:rPr dirty="0" sz="1100" spc="-40">
                <a:latin typeface="Calibri"/>
                <a:cs typeface="Calibri"/>
              </a:rPr>
              <a:t> </a:t>
            </a:r>
            <a:r>
              <a:rPr dirty="0" sz="1100" spc="-5">
                <a:latin typeface="Calibri"/>
                <a:cs typeface="Calibri"/>
              </a:rPr>
              <a:t>cohorts.</a:t>
            </a:r>
            <a:r>
              <a:rPr dirty="0" sz="1100" spc="-40">
                <a:latin typeface="Calibri"/>
                <a:cs typeface="Calibri"/>
              </a:rPr>
              <a:t> </a:t>
            </a:r>
            <a:r>
              <a:rPr dirty="0" sz="1100" spc="-5">
                <a:latin typeface="Calibri"/>
                <a:cs typeface="Calibri"/>
              </a:rPr>
              <a:t>Subsequently,</a:t>
            </a:r>
            <a:r>
              <a:rPr dirty="0" sz="1100" spc="-30">
                <a:latin typeface="Calibri"/>
                <a:cs typeface="Calibri"/>
              </a:rPr>
              <a:t> </a:t>
            </a:r>
            <a:r>
              <a:rPr dirty="0" sz="1100" spc="-5">
                <a:latin typeface="Calibri"/>
                <a:cs typeface="Calibri"/>
              </a:rPr>
              <a:t>volunteering</a:t>
            </a:r>
            <a:r>
              <a:rPr dirty="0" sz="1100" spc="-30">
                <a:latin typeface="Calibri"/>
                <a:cs typeface="Calibri"/>
              </a:rPr>
              <a:t> </a:t>
            </a:r>
            <a:r>
              <a:rPr dirty="0" sz="1100" spc="-5">
                <a:latin typeface="Calibri"/>
                <a:cs typeface="Calibri"/>
              </a:rPr>
              <a:t>rates</a:t>
            </a:r>
            <a:r>
              <a:rPr dirty="0" sz="1100" spc="-35">
                <a:latin typeface="Calibri"/>
                <a:cs typeface="Calibri"/>
              </a:rPr>
              <a:t> </a:t>
            </a:r>
            <a:r>
              <a:rPr dirty="0" sz="1100" spc="-5">
                <a:latin typeface="Calibri"/>
                <a:cs typeface="Calibri"/>
              </a:rPr>
              <a:t>drop</a:t>
            </a:r>
            <a:r>
              <a:rPr dirty="0" sz="1100" spc="-45">
                <a:latin typeface="Calibri"/>
                <a:cs typeface="Calibri"/>
              </a:rPr>
              <a:t> </a:t>
            </a:r>
            <a:r>
              <a:rPr dirty="0" sz="1100" spc="-5">
                <a:latin typeface="Calibri"/>
                <a:cs typeface="Calibri"/>
              </a:rPr>
              <a:t>significantly</a:t>
            </a:r>
            <a:r>
              <a:rPr dirty="0" sz="1100" spc="-35">
                <a:latin typeface="Calibri"/>
                <a:cs typeface="Calibri"/>
              </a:rPr>
              <a:t> </a:t>
            </a:r>
            <a:r>
              <a:rPr dirty="0" sz="1100" spc="-5">
                <a:latin typeface="Calibri"/>
                <a:cs typeface="Calibri"/>
              </a:rPr>
              <a:t>for  respondents aged 25 to </a:t>
            </a:r>
            <a:r>
              <a:rPr dirty="0" sz="1100">
                <a:latin typeface="Calibri"/>
                <a:cs typeface="Calibri"/>
              </a:rPr>
              <a:t>34. </a:t>
            </a:r>
            <a:r>
              <a:rPr dirty="0" sz="1100" spc="-5">
                <a:latin typeface="Calibri"/>
                <a:cs typeface="Calibri"/>
              </a:rPr>
              <a:t>The rate of volunteering increases for respondents aged 35 to </a:t>
            </a:r>
            <a:r>
              <a:rPr dirty="0" sz="1100">
                <a:latin typeface="Calibri"/>
                <a:cs typeface="Calibri"/>
              </a:rPr>
              <a:t>44, </a:t>
            </a:r>
            <a:r>
              <a:rPr dirty="0" sz="1100" spc="-5">
                <a:latin typeface="Calibri"/>
                <a:cs typeface="Calibri"/>
              </a:rPr>
              <a:t>and </a:t>
            </a:r>
            <a:r>
              <a:rPr dirty="0" sz="1100" spc="-10">
                <a:latin typeface="Calibri"/>
                <a:cs typeface="Calibri"/>
              </a:rPr>
              <a:t>then  </a:t>
            </a:r>
            <a:r>
              <a:rPr dirty="0" sz="1100" spc="-5">
                <a:latin typeface="Calibri"/>
                <a:cs typeface="Calibri"/>
              </a:rPr>
              <a:t>declines moderately with age for respondents aged between 35 and 74. Finally, the rate of volunteering  drops to its lowest values </a:t>
            </a:r>
            <a:r>
              <a:rPr dirty="0" sz="1100">
                <a:latin typeface="Calibri"/>
                <a:cs typeface="Calibri"/>
              </a:rPr>
              <a:t>for </a:t>
            </a:r>
            <a:r>
              <a:rPr dirty="0" sz="1100" spc="-5">
                <a:latin typeface="Calibri"/>
                <a:cs typeface="Calibri"/>
              </a:rPr>
              <a:t>respondents 75 years and</a:t>
            </a:r>
            <a:r>
              <a:rPr dirty="0" sz="1100" spc="5">
                <a:latin typeface="Calibri"/>
                <a:cs typeface="Calibri"/>
              </a:rPr>
              <a:t> </a:t>
            </a:r>
            <a:r>
              <a:rPr dirty="0" sz="1100" spc="-5">
                <a:latin typeface="Calibri"/>
                <a:cs typeface="Calibri"/>
              </a:rPr>
              <a:t>over.</a:t>
            </a:r>
            <a:endParaRPr sz="1100">
              <a:latin typeface="Calibri"/>
              <a:cs typeface="Calibri"/>
            </a:endParaRPr>
          </a:p>
          <a:p>
            <a:pPr algn="just" marL="12700" marR="5080">
              <a:lnSpc>
                <a:spcPct val="152700"/>
              </a:lnSpc>
              <a:spcBef>
                <a:spcPts val="790"/>
              </a:spcBef>
            </a:pPr>
            <a:r>
              <a:rPr dirty="0" sz="1100" spc="-5">
                <a:latin typeface="Calibri"/>
                <a:cs typeface="Calibri"/>
              </a:rPr>
              <a:t>Also from the figure above, level effects that reflect changes in volunteering rates over time for all age  groups can </a:t>
            </a:r>
            <a:r>
              <a:rPr dirty="0" sz="1100">
                <a:latin typeface="Calibri"/>
                <a:cs typeface="Calibri"/>
              </a:rPr>
              <a:t>be </a:t>
            </a:r>
            <a:r>
              <a:rPr dirty="0" sz="1100" spc="-5">
                <a:latin typeface="Calibri"/>
                <a:cs typeface="Calibri"/>
              </a:rPr>
              <a:t>observed. </a:t>
            </a:r>
            <a:r>
              <a:rPr dirty="0" sz="1100">
                <a:latin typeface="Calibri"/>
                <a:cs typeface="Calibri"/>
              </a:rPr>
              <a:t>From </a:t>
            </a:r>
            <a:r>
              <a:rPr dirty="0" sz="1100" spc="-5">
                <a:latin typeface="Calibri"/>
                <a:cs typeface="Calibri"/>
              </a:rPr>
              <a:t>2003 to 2008, the </a:t>
            </a:r>
            <a:r>
              <a:rPr dirty="0" sz="1100">
                <a:latin typeface="Calibri"/>
                <a:cs typeface="Calibri"/>
              </a:rPr>
              <a:t>rate </a:t>
            </a:r>
            <a:r>
              <a:rPr dirty="0" sz="1100" spc="-5">
                <a:latin typeface="Calibri"/>
                <a:cs typeface="Calibri"/>
              </a:rPr>
              <a:t>of volunteering increased for all </a:t>
            </a:r>
            <a:r>
              <a:rPr dirty="0" sz="1100">
                <a:latin typeface="Calibri"/>
                <a:cs typeface="Calibri"/>
              </a:rPr>
              <a:t>age </a:t>
            </a:r>
            <a:r>
              <a:rPr dirty="0" sz="1100" spc="-5">
                <a:latin typeface="Calibri"/>
                <a:cs typeface="Calibri"/>
              </a:rPr>
              <a:t>groups, which  can be observed through the upward </a:t>
            </a:r>
            <a:r>
              <a:rPr dirty="0" sz="1100">
                <a:latin typeface="Calibri"/>
                <a:cs typeface="Calibri"/>
              </a:rPr>
              <a:t>shift in </a:t>
            </a:r>
            <a:r>
              <a:rPr dirty="0" sz="1100" spc="-5">
                <a:latin typeface="Calibri"/>
                <a:cs typeface="Calibri"/>
              </a:rPr>
              <a:t>dotted curves. Rates of volunteering decrease </a:t>
            </a:r>
            <a:r>
              <a:rPr dirty="0" sz="1100">
                <a:latin typeface="Calibri"/>
                <a:cs typeface="Calibri"/>
              </a:rPr>
              <a:t>from </a:t>
            </a:r>
            <a:r>
              <a:rPr dirty="0" sz="1100" spc="-5">
                <a:latin typeface="Calibri"/>
                <a:cs typeface="Calibri"/>
              </a:rPr>
              <a:t>2008 to  2013,</a:t>
            </a:r>
            <a:r>
              <a:rPr dirty="0" sz="1100" spc="-35">
                <a:latin typeface="Calibri"/>
                <a:cs typeface="Calibri"/>
              </a:rPr>
              <a:t> </a:t>
            </a:r>
            <a:r>
              <a:rPr dirty="0" sz="1100" spc="-5">
                <a:latin typeface="Calibri"/>
                <a:cs typeface="Calibri"/>
              </a:rPr>
              <a:t>though</a:t>
            </a:r>
            <a:r>
              <a:rPr dirty="0" sz="1100" spc="-30">
                <a:latin typeface="Calibri"/>
                <a:cs typeface="Calibri"/>
              </a:rPr>
              <a:t> </a:t>
            </a:r>
            <a:r>
              <a:rPr dirty="0" sz="1100" spc="-5">
                <a:latin typeface="Calibri"/>
                <a:cs typeface="Calibri"/>
              </a:rPr>
              <a:t>more</a:t>
            </a:r>
            <a:r>
              <a:rPr dirty="0" sz="1100" spc="-35">
                <a:latin typeface="Calibri"/>
                <a:cs typeface="Calibri"/>
              </a:rPr>
              <a:t> </a:t>
            </a:r>
            <a:r>
              <a:rPr dirty="0" sz="1100" spc="-5">
                <a:latin typeface="Calibri"/>
                <a:cs typeface="Calibri"/>
              </a:rPr>
              <a:t>significantly</a:t>
            </a:r>
            <a:r>
              <a:rPr dirty="0" sz="1100" spc="-35">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respondents</a:t>
            </a:r>
            <a:r>
              <a:rPr dirty="0" sz="1100" spc="-35">
                <a:latin typeface="Calibri"/>
                <a:cs typeface="Calibri"/>
              </a:rPr>
              <a:t> </a:t>
            </a:r>
            <a:r>
              <a:rPr dirty="0" sz="1100" spc="-5">
                <a:latin typeface="Calibri"/>
                <a:cs typeface="Calibri"/>
              </a:rPr>
              <a:t>aged</a:t>
            </a:r>
            <a:r>
              <a:rPr dirty="0" sz="1100" spc="-30">
                <a:latin typeface="Calibri"/>
                <a:cs typeface="Calibri"/>
              </a:rPr>
              <a:t> </a:t>
            </a:r>
            <a:r>
              <a:rPr dirty="0" sz="1100" spc="-5">
                <a:latin typeface="Calibri"/>
                <a:cs typeface="Calibri"/>
              </a:rPr>
              <a:t>45</a:t>
            </a:r>
            <a:r>
              <a:rPr dirty="0" sz="1100" spc="-35">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65,</a:t>
            </a:r>
            <a:r>
              <a:rPr dirty="0" sz="1100" spc="-35">
                <a:latin typeface="Calibri"/>
                <a:cs typeface="Calibri"/>
              </a:rPr>
              <a:t> </a:t>
            </a:r>
            <a:r>
              <a:rPr dirty="0" sz="1100" spc="-5">
                <a:latin typeface="Calibri"/>
                <a:cs typeface="Calibri"/>
              </a:rPr>
              <a:t>and</a:t>
            </a:r>
            <a:r>
              <a:rPr dirty="0" sz="1100" spc="-35">
                <a:latin typeface="Calibri"/>
                <a:cs typeface="Calibri"/>
              </a:rPr>
              <a:t> </a:t>
            </a:r>
            <a:r>
              <a:rPr dirty="0" sz="1100" spc="-5">
                <a:latin typeface="Calibri"/>
                <a:cs typeface="Calibri"/>
              </a:rPr>
              <a:t>less</a:t>
            </a:r>
            <a:r>
              <a:rPr dirty="0" sz="1100" spc="-35">
                <a:latin typeface="Calibri"/>
                <a:cs typeface="Calibri"/>
              </a:rPr>
              <a:t> </a:t>
            </a:r>
            <a:r>
              <a:rPr dirty="0" sz="1100" spc="-5">
                <a:latin typeface="Calibri"/>
                <a:cs typeface="Calibri"/>
              </a:rPr>
              <a:t>significantly</a:t>
            </a:r>
            <a:r>
              <a:rPr dirty="0" sz="1100" spc="-35">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respondents</a:t>
            </a:r>
            <a:r>
              <a:rPr dirty="0" sz="1100" spc="-35">
                <a:latin typeface="Calibri"/>
                <a:cs typeface="Calibri"/>
              </a:rPr>
              <a:t> </a:t>
            </a:r>
            <a:r>
              <a:rPr dirty="0" sz="1100" spc="-5">
                <a:latin typeface="Calibri"/>
                <a:cs typeface="Calibri"/>
              </a:rPr>
              <a:t>aged  65 years </a:t>
            </a:r>
            <a:r>
              <a:rPr dirty="0" sz="1100">
                <a:latin typeface="Calibri"/>
                <a:cs typeface="Calibri"/>
              </a:rPr>
              <a:t>and </a:t>
            </a:r>
            <a:r>
              <a:rPr dirty="0" sz="1100" spc="-5">
                <a:latin typeface="Calibri"/>
                <a:cs typeface="Calibri"/>
              </a:rPr>
              <a:t>over. Furthermore, the general shape of these three curves remain similar across the  considered time span, which suggests that </a:t>
            </a:r>
            <a:r>
              <a:rPr dirty="0" sz="1100">
                <a:latin typeface="Calibri"/>
                <a:cs typeface="Calibri"/>
              </a:rPr>
              <a:t>age </a:t>
            </a:r>
            <a:r>
              <a:rPr dirty="0" sz="1100" spc="-5">
                <a:latin typeface="Calibri"/>
                <a:cs typeface="Calibri"/>
              </a:rPr>
              <a:t>and life-cycle considerations are relevant to volunteering.  That is to say that individuals are more likely to volunteer </a:t>
            </a:r>
            <a:r>
              <a:rPr dirty="0" sz="1100">
                <a:latin typeface="Calibri"/>
                <a:cs typeface="Calibri"/>
              </a:rPr>
              <a:t>in </a:t>
            </a:r>
            <a:r>
              <a:rPr dirty="0" sz="1100" spc="-5">
                <a:latin typeface="Calibri"/>
                <a:cs typeface="Calibri"/>
              </a:rPr>
              <a:t>certain stages of life than in</a:t>
            </a:r>
            <a:r>
              <a:rPr dirty="0" sz="1100" spc="90">
                <a:latin typeface="Calibri"/>
                <a:cs typeface="Calibri"/>
              </a:rPr>
              <a:t> </a:t>
            </a:r>
            <a:r>
              <a:rPr dirty="0" sz="1100" spc="-5">
                <a:latin typeface="Calibri"/>
                <a:cs typeface="Calibri"/>
              </a:rPr>
              <a:t>others.</a:t>
            </a:r>
            <a:endParaRPr sz="1100">
              <a:latin typeface="Calibri"/>
              <a:cs typeface="Calibri"/>
            </a:endParaRPr>
          </a:p>
          <a:p>
            <a:pPr algn="just" marL="12700" marR="5715">
              <a:lnSpc>
                <a:spcPct val="152800"/>
              </a:lnSpc>
              <a:spcBef>
                <a:spcPts val="795"/>
              </a:spcBef>
            </a:pPr>
            <a:r>
              <a:rPr dirty="0" sz="1100" spc="-5">
                <a:latin typeface="Calibri"/>
                <a:cs typeface="Calibri"/>
              </a:rPr>
              <a:t>Among individuals who do volunteer, life-cycle characteristics also play an important role in the amount  of time allocated to volunteering. Figure 5 presents the proportion of individuals that volunteer on  average more than 5 hours per month (having declared to have volunteered over the last 12</a:t>
            </a:r>
            <a:r>
              <a:rPr dirty="0" sz="1100" spc="120">
                <a:latin typeface="Calibri"/>
                <a:cs typeface="Calibri"/>
              </a:rPr>
              <a:t> </a:t>
            </a:r>
            <a:r>
              <a:rPr dirty="0" sz="1100" spc="-5">
                <a:latin typeface="Calibri"/>
                <a:cs typeface="Calibri"/>
              </a:rPr>
              <a:t>months).</a:t>
            </a:r>
            <a:endParaRPr sz="1100">
              <a:latin typeface="Calibri"/>
              <a:cs typeface="Calibri"/>
            </a:endParaRPr>
          </a:p>
        </p:txBody>
      </p:sp>
      <p:sp>
        <p:nvSpPr>
          <p:cNvPr id="3" name="object 3"/>
          <p:cNvSpPr/>
          <p:nvPr/>
        </p:nvSpPr>
        <p:spPr>
          <a:xfrm>
            <a:off x="1562468" y="2109673"/>
            <a:ext cx="4879975" cy="1855470"/>
          </a:xfrm>
          <a:custGeom>
            <a:avLst/>
            <a:gdLst/>
            <a:ahLst/>
            <a:cxnLst/>
            <a:rect l="l" t="t" r="r" b="b"/>
            <a:pathLst>
              <a:path w="4879975" h="1855470">
                <a:moveTo>
                  <a:pt x="0" y="0"/>
                </a:moveTo>
                <a:lnTo>
                  <a:pt x="4879809" y="0"/>
                </a:lnTo>
                <a:lnTo>
                  <a:pt x="4879809" y="1854873"/>
                </a:lnTo>
                <a:lnTo>
                  <a:pt x="0" y="1854873"/>
                </a:lnTo>
                <a:lnTo>
                  <a:pt x="0" y="0"/>
                </a:lnTo>
                <a:close/>
              </a:path>
            </a:pathLst>
          </a:custGeom>
          <a:ln w="9525">
            <a:solidFill>
              <a:srgbClr val="000000"/>
            </a:solidFill>
          </a:ln>
        </p:spPr>
        <p:txBody>
          <a:bodyPr wrap="square" lIns="0" tIns="0" rIns="0" bIns="0" rtlCol="0"/>
          <a:lstStyle/>
          <a:p/>
        </p:txBody>
      </p:sp>
      <p:sp>
        <p:nvSpPr>
          <p:cNvPr id="4" name="object 4"/>
          <p:cNvSpPr/>
          <p:nvPr/>
        </p:nvSpPr>
        <p:spPr>
          <a:xfrm>
            <a:off x="1562469" y="3964534"/>
            <a:ext cx="4879975" cy="0"/>
          </a:xfrm>
          <a:custGeom>
            <a:avLst/>
            <a:gdLst/>
            <a:ahLst/>
            <a:cxnLst/>
            <a:rect l="l" t="t" r="r" b="b"/>
            <a:pathLst>
              <a:path w="4879975" h="0">
                <a:moveTo>
                  <a:pt x="0" y="0"/>
                </a:moveTo>
                <a:lnTo>
                  <a:pt x="4879809" y="0"/>
                </a:lnTo>
              </a:path>
            </a:pathLst>
          </a:custGeom>
          <a:ln w="9525">
            <a:solidFill>
              <a:srgbClr val="000000"/>
            </a:solidFill>
          </a:ln>
        </p:spPr>
        <p:txBody>
          <a:bodyPr wrap="square" lIns="0" tIns="0" rIns="0" bIns="0" rtlCol="0"/>
          <a:lstStyle/>
          <a:p/>
        </p:txBody>
      </p:sp>
      <p:sp>
        <p:nvSpPr>
          <p:cNvPr id="5" name="object 5"/>
          <p:cNvSpPr/>
          <p:nvPr/>
        </p:nvSpPr>
        <p:spPr>
          <a:xfrm>
            <a:off x="1911027"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6" name="object 6"/>
          <p:cNvSpPr/>
          <p:nvPr/>
        </p:nvSpPr>
        <p:spPr>
          <a:xfrm>
            <a:off x="2608320"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7" name="object 7"/>
          <p:cNvSpPr/>
          <p:nvPr/>
        </p:nvSpPr>
        <p:spPr>
          <a:xfrm>
            <a:off x="3305550"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8" name="object 8"/>
          <p:cNvSpPr/>
          <p:nvPr/>
        </p:nvSpPr>
        <p:spPr>
          <a:xfrm>
            <a:off x="4002018"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9" name="object 9"/>
          <p:cNvSpPr/>
          <p:nvPr/>
        </p:nvSpPr>
        <p:spPr>
          <a:xfrm>
            <a:off x="4699248"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10" name="object 10"/>
          <p:cNvSpPr/>
          <p:nvPr/>
        </p:nvSpPr>
        <p:spPr>
          <a:xfrm>
            <a:off x="5396478"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11" name="object 11"/>
          <p:cNvSpPr/>
          <p:nvPr/>
        </p:nvSpPr>
        <p:spPr>
          <a:xfrm>
            <a:off x="6093709"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12" name="object 12"/>
          <p:cNvSpPr/>
          <p:nvPr/>
        </p:nvSpPr>
        <p:spPr>
          <a:xfrm>
            <a:off x="6442273" y="3937326"/>
            <a:ext cx="0" cy="27305"/>
          </a:xfrm>
          <a:custGeom>
            <a:avLst/>
            <a:gdLst/>
            <a:ahLst/>
            <a:cxnLst/>
            <a:rect l="l" t="t" r="r" b="b"/>
            <a:pathLst>
              <a:path w="0" h="27304">
                <a:moveTo>
                  <a:pt x="0" y="0"/>
                </a:moveTo>
                <a:lnTo>
                  <a:pt x="0" y="27203"/>
                </a:lnTo>
              </a:path>
            </a:pathLst>
          </a:custGeom>
          <a:ln w="9525">
            <a:solidFill>
              <a:srgbClr val="000000"/>
            </a:solidFill>
          </a:ln>
        </p:spPr>
        <p:txBody>
          <a:bodyPr wrap="square" lIns="0" tIns="0" rIns="0" bIns="0" rtlCol="0"/>
          <a:lstStyle/>
          <a:p/>
        </p:txBody>
      </p:sp>
      <p:sp>
        <p:nvSpPr>
          <p:cNvPr id="13" name="object 13"/>
          <p:cNvSpPr/>
          <p:nvPr/>
        </p:nvSpPr>
        <p:spPr>
          <a:xfrm>
            <a:off x="1911027" y="2855775"/>
            <a:ext cx="4182745" cy="1092835"/>
          </a:xfrm>
          <a:custGeom>
            <a:avLst/>
            <a:gdLst/>
            <a:ahLst/>
            <a:cxnLst/>
            <a:rect l="l" t="t" r="r" b="b"/>
            <a:pathLst>
              <a:path w="4182745" h="1092835">
                <a:moveTo>
                  <a:pt x="0" y="0"/>
                </a:moveTo>
                <a:lnTo>
                  <a:pt x="36690" y="30548"/>
                </a:lnTo>
                <a:lnTo>
                  <a:pt x="73380" y="63357"/>
                </a:lnTo>
                <a:lnTo>
                  <a:pt x="110070" y="98002"/>
                </a:lnTo>
                <a:lnTo>
                  <a:pt x="146761" y="134060"/>
                </a:lnTo>
                <a:lnTo>
                  <a:pt x="183451" y="171108"/>
                </a:lnTo>
                <a:lnTo>
                  <a:pt x="220141" y="208720"/>
                </a:lnTo>
                <a:lnTo>
                  <a:pt x="256832" y="246474"/>
                </a:lnTo>
                <a:lnTo>
                  <a:pt x="293522" y="283945"/>
                </a:lnTo>
                <a:lnTo>
                  <a:pt x="330212" y="320709"/>
                </a:lnTo>
                <a:lnTo>
                  <a:pt x="366902" y="356344"/>
                </a:lnTo>
                <a:lnTo>
                  <a:pt x="403593" y="390424"/>
                </a:lnTo>
                <a:lnTo>
                  <a:pt x="440283" y="422526"/>
                </a:lnTo>
                <a:lnTo>
                  <a:pt x="476973" y="452227"/>
                </a:lnTo>
                <a:lnTo>
                  <a:pt x="513664" y="479102"/>
                </a:lnTo>
                <a:lnTo>
                  <a:pt x="550354" y="502728"/>
                </a:lnTo>
                <a:lnTo>
                  <a:pt x="587044" y="522680"/>
                </a:lnTo>
                <a:lnTo>
                  <a:pt x="623735" y="538536"/>
                </a:lnTo>
                <a:lnTo>
                  <a:pt x="660425" y="549870"/>
                </a:lnTo>
                <a:lnTo>
                  <a:pt x="735844" y="556765"/>
                </a:lnTo>
                <a:lnTo>
                  <a:pt x="774573" y="550778"/>
                </a:lnTo>
                <a:lnTo>
                  <a:pt x="813301" y="538998"/>
                </a:lnTo>
                <a:lnTo>
                  <a:pt x="852030" y="522127"/>
                </a:lnTo>
                <a:lnTo>
                  <a:pt x="890758" y="500863"/>
                </a:lnTo>
                <a:lnTo>
                  <a:pt x="929487" y="475908"/>
                </a:lnTo>
                <a:lnTo>
                  <a:pt x="968216" y="447963"/>
                </a:lnTo>
                <a:lnTo>
                  <a:pt x="1006944" y="417727"/>
                </a:lnTo>
                <a:lnTo>
                  <a:pt x="1045673" y="385902"/>
                </a:lnTo>
                <a:lnTo>
                  <a:pt x="1084402" y="353187"/>
                </a:lnTo>
                <a:lnTo>
                  <a:pt x="1123130" y="320282"/>
                </a:lnTo>
                <a:lnTo>
                  <a:pt x="1161859" y="287890"/>
                </a:lnTo>
                <a:lnTo>
                  <a:pt x="1200588" y="256709"/>
                </a:lnTo>
                <a:lnTo>
                  <a:pt x="1239316" y="227440"/>
                </a:lnTo>
                <a:lnTo>
                  <a:pt x="1278045" y="200784"/>
                </a:lnTo>
                <a:lnTo>
                  <a:pt x="1316774" y="177441"/>
                </a:lnTo>
                <a:lnTo>
                  <a:pt x="1355502" y="158112"/>
                </a:lnTo>
                <a:lnTo>
                  <a:pt x="1394231" y="143497"/>
                </a:lnTo>
                <a:lnTo>
                  <a:pt x="1444025" y="129717"/>
                </a:lnTo>
                <a:lnTo>
                  <a:pt x="1493819" y="119096"/>
                </a:lnTo>
                <a:lnTo>
                  <a:pt x="1543613" y="111317"/>
                </a:lnTo>
                <a:lnTo>
                  <a:pt x="1593407" y="106066"/>
                </a:lnTo>
                <a:lnTo>
                  <a:pt x="1643201" y="103028"/>
                </a:lnTo>
                <a:lnTo>
                  <a:pt x="1692995" y="101888"/>
                </a:lnTo>
                <a:lnTo>
                  <a:pt x="1742789" y="102331"/>
                </a:lnTo>
                <a:lnTo>
                  <a:pt x="1792583" y="104043"/>
                </a:lnTo>
                <a:lnTo>
                  <a:pt x="1842377" y="106708"/>
                </a:lnTo>
                <a:lnTo>
                  <a:pt x="1892171" y="110012"/>
                </a:lnTo>
                <a:lnTo>
                  <a:pt x="1941965" y="113640"/>
                </a:lnTo>
                <a:lnTo>
                  <a:pt x="1991759" y="117276"/>
                </a:lnTo>
                <a:lnTo>
                  <a:pt x="2041553" y="120607"/>
                </a:lnTo>
                <a:lnTo>
                  <a:pt x="2091347" y="123317"/>
                </a:lnTo>
                <a:lnTo>
                  <a:pt x="2141141" y="126159"/>
                </a:lnTo>
                <a:lnTo>
                  <a:pt x="2190935" y="130012"/>
                </a:lnTo>
                <a:lnTo>
                  <a:pt x="2240729" y="134745"/>
                </a:lnTo>
                <a:lnTo>
                  <a:pt x="2290523" y="140229"/>
                </a:lnTo>
                <a:lnTo>
                  <a:pt x="2340316" y="146333"/>
                </a:lnTo>
                <a:lnTo>
                  <a:pt x="2390110" y="152927"/>
                </a:lnTo>
                <a:lnTo>
                  <a:pt x="2439904" y="159881"/>
                </a:lnTo>
                <a:lnTo>
                  <a:pt x="2489698" y="167066"/>
                </a:lnTo>
                <a:lnTo>
                  <a:pt x="2539492" y="174351"/>
                </a:lnTo>
                <a:lnTo>
                  <a:pt x="2589286" y="181607"/>
                </a:lnTo>
                <a:lnTo>
                  <a:pt x="2639080" y="188703"/>
                </a:lnTo>
                <a:lnTo>
                  <a:pt x="2688874" y="195509"/>
                </a:lnTo>
                <a:lnTo>
                  <a:pt x="2738668" y="201896"/>
                </a:lnTo>
                <a:lnTo>
                  <a:pt x="2788462" y="207733"/>
                </a:lnTo>
                <a:lnTo>
                  <a:pt x="2834937" y="211276"/>
                </a:lnTo>
                <a:lnTo>
                  <a:pt x="2881411" y="212056"/>
                </a:lnTo>
                <a:lnTo>
                  <a:pt x="2927885" y="210749"/>
                </a:lnTo>
                <a:lnTo>
                  <a:pt x="2974360" y="208029"/>
                </a:lnTo>
                <a:lnTo>
                  <a:pt x="3020834" y="204571"/>
                </a:lnTo>
                <a:lnTo>
                  <a:pt x="3067309" y="201048"/>
                </a:lnTo>
                <a:lnTo>
                  <a:pt x="3113783" y="198137"/>
                </a:lnTo>
                <a:lnTo>
                  <a:pt x="3160257" y="196511"/>
                </a:lnTo>
                <a:lnTo>
                  <a:pt x="3206732" y="196845"/>
                </a:lnTo>
                <a:lnTo>
                  <a:pt x="3253206" y="199813"/>
                </a:lnTo>
                <a:lnTo>
                  <a:pt x="3299680" y="206091"/>
                </a:lnTo>
                <a:lnTo>
                  <a:pt x="3346155" y="216353"/>
                </a:lnTo>
                <a:lnTo>
                  <a:pt x="3392629" y="231273"/>
                </a:lnTo>
                <a:lnTo>
                  <a:pt x="3439104" y="251526"/>
                </a:lnTo>
                <a:lnTo>
                  <a:pt x="3485578" y="277787"/>
                </a:lnTo>
                <a:lnTo>
                  <a:pt x="3518774" y="300501"/>
                </a:lnTo>
                <a:lnTo>
                  <a:pt x="3551970" y="326350"/>
                </a:lnTo>
                <a:lnTo>
                  <a:pt x="3585166" y="355095"/>
                </a:lnTo>
                <a:lnTo>
                  <a:pt x="3618362" y="386492"/>
                </a:lnTo>
                <a:lnTo>
                  <a:pt x="3651558" y="420302"/>
                </a:lnTo>
                <a:lnTo>
                  <a:pt x="3684754" y="456283"/>
                </a:lnTo>
                <a:lnTo>
                  <a:pt x="3717950" y="494193"/>
                </a:lnTo>
                <a:lnTo>
                  <a:pt x="3751146" y="533792"/>
                </a:lnTo>
                <a:lnTo>
                  <a:pt x="3784342" y="574838"/>
                </a:lnTo>
                <a:lnTo>
                  <a:pt x="3817538" y="617091"/>
                </a:lnTo>
                <a:lnTo>
                  <a:pt x="3850734" y="660308"/>
                </a:lnTo>
                <a:lnTo>
                  <a:pt x="3883930" y="704248"/>
                </a:lnTo>
                <a:lnTo>
                  <a:pt x="3917126" y="748672"/>
                </a:lnTo>
                <a:lnTo>
                  <a:pt x="3950322" y="793336"/>
                </a:lnTo>
                <a:lnTo>
                  <a:pt x="3983518" y="838000"/>
                </a:lnTo>
                <a:lnTo>
                  <a:pt x="4016714" y="882424"/>
                </a:lnTo>
                <a:lnTo>
                  <a:pt x="4049910" y="926364"/>
                </a:lnTo>
                <a:lnTo>
                  <a:pt x="4083106" y="969582"/>
                </a:lnTo>
                <a:lnTo>
                  <a:pt x="4116302" y="1011834"/>
                </a:lnTo>
                <a:lnTo>
                  <a:pt x="4149498" y="1052880"/>
                </a:lnTo>
                <a:lnTo>
                  <a:pt x="4182694" y="1092479"/>
                </a:lnTo>
              </a:path>
            </a:pathLst>
          </a:custGeom>
          <a:ln w="28575">
            <a:solidFill>
              <a:srgbClr val="1F4E79"/>
            </a:solidFill>
            <a:prstDash val="dot"/>
          </a:ln>
        </p:spPr>
        <p:txBody>
          <a:bodyPr wrap="square" lIns="0" tIns="0" rIns="0" bIns="0" rtlCol="0"/>
          <a:lstStyle/>
          <a:p/>
        </p:txBody>
      </p:sp>
      <p:sp>
        <p:nvSpPr>
          <p:cNvPr id="14" name="object 14"/>
          <p:cNvSpPr/>
          <p:nvPr/>
        </p:nvSpPr>
        <p:spPr>
          <a:xfrm>
            <a:off x="1911027" y="2179831"/>
            <a:ext cx="4182745" cy="1290955"/>
          </a:xfrm>
          <a:custGeom>
            <a:avLst/>
            <a:gdLst/>
            <a:ahLst/>
            <a:cxnLst/>
            <a:rect l="l" t="t" r="r" b="b"/>
            <a:pathLst>
              <a:path w="4182745" h="1290954">
                <a:moveTo>
                  <a:pt x="0" y="0"/>
                </a:moveTo>
                <a:lnTo>
                  <a:pt x="30309" y="37796"/>
                </a:lnTo>
                <a:lnTo>
                  <a:pt x="60618" y="77815"/>
                </a:lnTo>
                <a:lnTo>
                  <a:pt x="90928" y="119723"/>
                </a:lnTo>
                <a:lnTo>
                  <a:pt x="121237" y="163187"/>
                </a:lnTo>
                <a:lnTo>
                  <a:pt x="151546" y="207874"/>
                </a:lnTo>
                <a:lnTo>
                  <a:pt x="181856" y="253449"/>
                </a:lnTo>
                <a:lnTo>
                  <a:pt x="212165" y="299580"/>
                </a:lnTo>
                <a:lnTo>
                  <a:pt x="242475" y="345933"/>
                </a:lnTo>
                <a:lnTo>
                  <a:pt x="272784" y="392175"/>
                </a:lnTo>
                <a:lnTo>
                  <a:pt x="303093" y="437972"/>
                </a:lnTo>
                <a:lnTo>
                  <a:pt x="333403" y="482992"/>
                </a:lnTo>
                <a:lnTo>
                  <a:pt x="363712" y="526900"/>
                </a:lnTo>
                <a:lnTo>
                  <a:pt x="394021" y="569364"/>
                </a:lnTo>
                <a:lnTo>
                  <a:pt x="424331" y="610050"/>
                </a:lnTo>
                <a:lnTo>
                  <a:pt x="454640" y="648624"/>
                </a:lnTo>
                <a:lnTo>
                  <a:pt x="484950" y="684754"/>
                </a:lnTo>
                <a:lnTo>
                  <a:pt x="515259" y="718106"/>
                </a:lnTo>
                <a:lnTo>
                  <a:pt x="545568" y="748346"/>
                </a:lnTo>
                <a:lnTo>
                  <a:pt x="575878" y="775142"/>
                </a:lnTo>
                <a:lnTo>
                  <a:pt x="636496" y="817065"/>
                </a:lnTo>
                <a:lnTo>
                  <a:pt x="697115" y="841209"/>
                </a:lnTo>
                <a:lnTo>
                  <a:pt x="731971" y="845565"/>
                </a:lnTo>
                <a:lnTo>
                  <a:pt x="766827" y="842577"/>
                </a:lnTo>
                <a:lnTo>
                  <a:pt x="836538" y="817368"/>
                </a:lnTo>
                <a:lnTo>
                  <a:pt x="871394" y="796546"/>
                </a:lnTo>
                <a:lnTo>
                  <a:pt x="906250" y="771179"/>
                </a:lnTo>
                <a:lnTo>
                  <a:pt x="941106" y="741965"/>
                </a:lnTo>
                <a:lnTo>
                  <a:pt x="975961" y="709604"/>
                </a:lnTo>
                <a:lnTo>
                  <a:pt x="1010817" y="674796"/>
                </a:lnTo>
                <a:lnTo>
                  <a:pt x="1045673" y="638240"/>
                </a:lnTo>
                <a:lnTo>
                  <a:pt x="1080529" y="600634"/>
                </a:lnTo>
                <a:lnTo>
                  <a:pt x="1115385" y="562680"/>
                </a:lnTo>
                <a:lnTo>
                  <a:pt x="1150240" y="525075"/>
                </a:lnTo>
                <a:lnTo>
                  <a:pt x="1185096" y="488519"/>
                </a:lnTo>
                <a:lnTo>
                  <a:pt x="1219952" y="453713"/>
                </a:lnTo>
                <a:lnTo>
                  <a:pt x="1254808" y="421354"/>
                </a:lnTo>
                <a:lnTo>
                  <a:pt x="1289664" y="392143"/>
                </a:lnTo>
                <a:lnTo>
                  <a:pt x="1324519" y="366779"/>
                </a:lnTo>
                <a:lnTo>
                  <a:pt x="1359375" y="345962"/>
                </a:lnTo>
                <a:lnTo>
                  <a:pt x="1394231" y="330390"/>
                </a:lnTo>
                <a:lnTo>
                  <a:pt x="1444025" y="314350"/>
                </a:lnTo>
                <a:lnTo>
                  <a:pt x="1493819" y="302307"/>
                </a:lnTo>
                <a:lnTo>
                  <a:pt x="1543613" y="293883"/>
                </a:lnTo>
                <a:lnTo>
                  <a:pt x="1593407" y="288703"/>
                </a:lnTo>
                <a:lnTo>
                  <a:pt x="1643201" y="286392"/>
                </a:lnTo>
                <a:lnTo>
                  <a:pt x="1692995" y="286572"/>
                </a:lnTo>
                <a:lnTo>
                  <a:pt x="1742789" y="288869"/>
                </a:lnTo>
                <a:lnTo>
                  <a:pt x="1792583" y="292906"/>
                </a:lnTo>
                <a:lnTo>
                  <a:pt x="1842377" y="298308"/>
                </a:lnTo>
                <a:lnTo>
                  <a:pt x="1892171" y="304698"/>
                </a:lnTo>
                <a:lnTo>
                  <a:pt x="1941965" y="311701"/>
                </a:lnTo>
                <a:lnTo>
                  <a:pt x="1991759" y="318940"/>
                </a:lnTo>
                <a:lnTo>
                  <a:pt x="2041553" y="326040"/>
                </a:lnTo>
                <a:lnTo>
                  <a:pt x="2091347" y="332625"/>
                </a:lnTo>
                <a:lnTo>
                  <a:pt x="2141141" y="339600"/>
                </a:lnTo>
                <a:lnTo>
                  <a:pt x="2190935" y="348020"/>
                </a:lnTo>
                <a:lnTo>
                  <a:pt x="2240729" y="357726"/>
                </a:lnTo>
                <a:lnTo>
                  <a:pt x="2290523" y="368561"/>
                </a:lnTo>
                <a:lnTo>
                  <a:pt x="2340316" y="380364"/>
                </a:lnTo>
                <a:lnTo>
                  <a:pt x="2390110" y="392979"/>
                </a:lnTo>
                <a:lnTo>
                  <a:pt x="2439904" y="406246"/>
                </a:lnTo>
                <a:lnTo>
                  <a:pt x="2489698" y="420006"/>
                </a:lnTo>
                <a:lnTo>
                  <a:pt x="2539492" y="434101"/>
                </a:lnTo>
                <a:lnTo>
                  <a:pt x="2589286" y="448372"/>
                </a:lnTo>
                <a:lnTo>
                  <a:pt x="2639080" y="462661"/>
                </a:lnTo>
                <a:lnTo>
                  <a:pt x="2688874" y="476810"/>
                </a:lnTo>
                <a:lnTo>
                  <a:pt x="2738668" y="490659"/>
                </a:lnTo>
                <a:lnTo>
                  <a:pt x="2788462" y="504050"/>
                </a:lnTo>
                <a:lnTo>
                  <a:pt x="2834937" y="515569"/>
                </a:lnTo>
                <a:lnTo>
                  <a:pt x="2881411" y="525878"/>
                </a:lnTo>
                <a:lnTo>
                  <a:pt x="2927885" y="535305"/>
                </a:lnTo>
                <a:lnTo>
                  <a:pt x="2974360" y="544180"/>
                </a:lnTo>
                <a:lnTo>
                  <a:pt x="3020834" y="552834"/>
                </a:lnTo>
                <a:lnTo>
                  <a:pt x="3067309" y="561595"/>
                </a:lnTo>
                <a:lnTo>
                  <a:pt x="3113783" y="570794"/>
                </a:lnTo>
                <a:lnTo>
                  <a:pt x="3160257" y="580760"/>
                </a:lnTo>
                <a:lnTo>
                  <a:pt x="3206732" y="591823"/>
                </a:lnTo>
                <a:lnTo>
                  <a:pt x="3253206" y="604313"/>
                </a:lnTo>
                <a:lnTo>
                  <a:pt x="3299680" y="618560"/>
                </a:lnTo>
                <a:lnTo>
                  <a:pt x="3346155" y="634892"/>
                </a:lnTo>
                <a:lnTo>
                  <a:pt x="3392629" y="653641"/>
                </a:lnTo>
                <a:lnTo>
                  <a:pt x="3439104" y="675136"/>
                </a:lnTo>
                <a:lnTo>
                  <a:pt x="3485578" y="699706"/>
                </a:lnTo>
                <a:lnTo>
                  <a:pt x="3524307" y="722742"/>
                </a:lnTo>
                <a:lnTo>
                  <a:pt x="3563035" y="748015"/>
                </a:lnTo>
                <a:lnTo>
                  <a:pt x="3601764" y="775321"/>
                </a:lnTo>
                <a:lnTo>
                  <a:pt x="3640493" y="804457"/>
                </a:lnTo>
                <a:lnTo>
                  <a:pt x="3679221" y="835220"/>
                </a:lnTo>
                <a:lnTo>
                  <a:pt x="3717950" y="867405"/>
                </a:lnTo>
                <a:lnTo>
                  <a:pt x="3756679" y="900811"/>
                </a:lnTo>
                <a:lnTo>
                  <a:pt x="3795407" y="935233"/>
                </a:lnTo>
                <a:lnTo>
                  <a:pt x="3834136" y="970468"/>
                </a:lnTo>
                <a:lnTo>
                  <a:pt x="3872865" y="1006314"/>
                </a:lnTo>
                <a:lnTo>
                  <a:pt x="3911593" y="1042566"/>
                </a:lnTo>
                <a:lnTo>
                  <a:pt x="3950322" y="1079021"/>
                </a:lnTo>
                <a:lnTo>
                  <a:pt x="3989050" y="1115476"/>
                </a:lnTo>
                <a:lnTo>
                  <a:pt x="4027779" y="1151728"/>
                </a:lnTo>
                <a:lnTo>
                  <a:pt x="4066508" y="1187574"/>
                </a:lnTo>
                <a:lnTo>
                  <a:pt x="4105236" y="1222809"/>
                </a:lnTo>
                <a:lnTo>
                  <a:pt x="4143965" y="1257231"/>
                </a:lnTo>
                <a:lnTo>
                  <a:pt x="4182694" y="1290637"/>
                </a:lnTo>
              </a:path>
            </a:pathLst>
          </a:custGeom>
          <a:ln w="28575">
            <a:solidFill>
              <a:srgbClr val="1F4E79"/>
            </a:solidFill>
            <a:prstDash val="dash"/>
          </a:ln>
        </p:spPr>
        <p:txBody>
          <a:bodyPr wrap="square" lIns="0" tIns="0" rIns="0" bIns="0" rtlCol="0"/>
          <a:lstStyle/>
          <a:p/>
        </p:txBody>
      </p:sp>
      <p:sp>
        <p:nvSpPr>
          <p:cNvPr id="15" name="object 15"/>
          <p:cNvSpPr/>
          <p:nvPr/>
        </p:nvSpPr>
        <p:spPr>
          <a:xfrm>
            <a:off x="1911027" y="2509955"/>
            <a:ext cx="4182745" cy="1041400"/>
          </a:xfrm>
          <a:custGeom>
            <a:avLst/>
            <a:gdLst/>
            <a:ahLst/>
            <a:cxnLst/>
            <a:rect l="l" t="t" r="r" b="b"/>
            <a:pathLst>
              <a:path w="4182745" h="1041400">
                <a:moveTo>
                  <a:pt x="0" y="0"/>
                </a:moveTo>
                <a:lnTo>
                  <a:pt x="33195" y="36984"/>
                </a:lnTo>
                <a:lnTo>
                  <a:pt x="66391" y="76160"/>
                </a:lnTo>
                <a:lnTo>
                  <a:pt x="99587" y="117162"/>
                </a:lnTo>
                <a:lnTo>
                  <a:pt x="132783" y="159626"/>
                </a:lnTo>
                <a:lnTo>
                  <a:pt x="165979" y="203185"/>
                </a:lnTo>
                <a:lnTo>
                  <a:pt x="199175" y="247475"/>
                </a:lnTo>
                <a:lnTo>
                  <a:pt x="232371" y="292131"/>
                </a:lnTo>
                <a:lnTo>
                  <a:pt x="265567" y="336786"/>
                </a:lnTo>
                <a:lnTo>
                  <a:pt x="298763" y="381076"/>
                </a:lnTo>
                <a:lnTo>
                  <a:pt x="331959" y="424635"/>
                </a:lnTo>
                <a:lnTo>
                  <a:pt x="365155" y="467099"/>
                </a:lnTo>
                <a:lnTo>
                  <a:pt x="398351" y="508101"/>
                </a:lnTo>
                <a:lnTo>
                  <a:pt x="431547" y="547277"/>
                </a:lnTo>
                <a:lnTo>
                  <a:pt x="464743" y="584262"/>
                </a:lnTo>
                <a:lnTo>
                  <a:pt x="497939" y="618689"/>
                </a:lnTo>
                <a:lnTo>
                  <a:pt x="531135" y="650194"/>
                </a:lnTo>
                <a:lnTo>
                  <a:pt x="564331" y="678412"/>
                </a:lnTo>
                <a:lnTo>
                  <a:pt x="597527" y="702977"/>
                </a:lnTo>
                <a:lnTo>
                  <a:pt x="630723" y="723524"/>
                </a:lnTo>
                <a:lnTo>
                  <a:pt x="697115" y="751103"/>
                </a:lnTo>
                <a:lnTo>
                  <a:pt x="735844" y="757435"/>
                </a:lnTo>
                <a:lnTo>
                  <a:pt x="774573" y="756167"/>
                </a:lnTo>
                <a:lnTo>
                  <a:pt x="813301" y="748122"/>
                </a:lnTo>
                <a:lnTo>
                  <a:pt x="852030" y="734124"/>
                </a:lnTo>
                <a:lnTo>
                  <a:pt x="890758" y="714997"/>
                </a:lnTo>
                <a:lnTo>
                  <a:pt x="929487" y="691566"/>
                </a:lnTo>
                <a:lnTo>
                  <a:pt x="968216" y="664655"/>
                </a:lnTo>
                <a:lnTo>
                  <a:pt x="1006944" y="635087"/>
                </a:lnTo>
                <a:lnTo>
                  <a:pt x="1045673" y="603688"/>
                </a:lnTo>
                <a:lnTo>
                  <a:pt x="1084402" y="571280"/>
                </a:lnTo>
                <a:lnTo>
                  <a:pt x="1123130" y="538688"/>
                </a:lnTo>
                <a:lnTo>
                  <a:pt x="1161859" y="506737"/>
                </a:lnTo>
                <a:lnTo>
                  <a:pt x="1200588" y="476250"/>
                </a:lnTo>
                <a:lnTo>
                  <a:pt x="1239316" y="448051"/>
                </a:lnTo>
                <a:lnTo>
                  <a:pt x="1278045" y="422965"/>
                </a:lnTo>
                <a:lnTo>
                  <a:pt x="1316774" y="401816"/>
                </a:lnTo>
                <a:lnTo>
                  <a:pt x="1355502" y="385428"/>
                </a:lnTo>
                <a:lnTo>
                  <a:pt x="1394231" y="374624"/>
                </a:lnTo>
                <a:lnTo>
                  <a:pt x="1444025" y="366833"/>
                </a:lnTo>
                <a:lnTo>
                  <a:pt x="1493819" y="363062"/>
                </a:lnTo>
                <a:lnTo>
                  <a:pt x="1543613" y="362876"/>
                </a:lnTo>
                <a:lnTo>
                  <a:pt x="1593407" y="365837"/>
                </a:lnTo>
                <a:lnTo>
                  <a:pt x="1643201" y="371510"/>
                </a:lnTo>
                <a:lnTo>
                  <a:pt x="1692995" y="379457"/>
                </a:lnTo>
                <a:lnTo>
                  <a:pt x="1742789" y="389243"/>
                </a:lnTo>
                <a:lnTo>
                  <a:pt x="1792583" y="400432"/>
                </a:lnTo>
                <a:lnTo>
                  <a:pt x="1842377" y="412585"/>
                </a:lnTo>
                <a:lnTo>
                  <a:pt x="1892171" y="425269"/>
                </a:lnTo>
                <a:lnTo>
                  <a:pt x="1941965" y="438045"/>
                </a:lnTo>
                <a:lnTo>
                  <a:pt x="1991759" y="450477"/>
                </a:lnTo>
                <a:lnTo>
                  <a:pt x="2041553" y="462130"/>
                </a:lnTo>
                <a:lnTo>
                  <a:pt x="2091347" y="472567"/>
                </a:lnTo>
                <a:lnTo>
                  <a:pt x="2137821" y="482774"/>
                </a:lnTo>
                <a:lnTo>
                  <a:pt x="2184295" y="495037"/>
                </a:lnTo>
                <a:lnTo>
                  <a:pt x="2230770" y="508923"/>
                </a:lnTo>
                <a:lnTo>
                  <a:pt x="2277244" y="524004"/>
                </a:lnTo>
                <a:lnTo>
                  <a:pt x="2323719" y="539849"/>
                </a:lnTo>
                <a:lnTo>
                  <a:pt x="2370193" y="556028"/>
                </a:lnTo>
                <a:lnTo>
                  <a:pt x="2416667" y="572112"/>
                </a:lnTo>
                <a:lnTo>
                  <a:pt x="2463142" y="587669"/>
                </a:lnTo>
                <a:lnTo>
                  <a:pt x="2509616" y="602270"/>
                </a:lnTo>
                <a:lnTo>
                  <a:pt x="2556090" y="615486"/>
                </a:lnTo>
                <a:lnTo>
                  <a:pt x="2602565" y="626885"/>
                </a:lnTo>
                <a:lnTo>
                  <a:pt x="2649039" y="636038"/>
                </a:lnTo>
                <a:lnTo>
                  <a:pt x="2695514" y="642514"/>
                </a:lnTo>
                <a:lnTo>
                  <a:pt x="2741988" y="645884"/>
                </a:lnTo>
                <a:lnTo>
                  <a:pt x="2788462" y="645718"/>
                </a:lnTo>
                <a:lnTo>
                  <a:pt x="2829469" y="641100"/>
                </a:lnTo>
                <a:lnTo>
                  <a:pt x="2870476" y="631435"/>
                </a:lnTo>
                <a:lnTo>
                  <a:pt x="2911483" y="617501"/>
                </a:lnTo>
                <a:lnTo>
                  <a:pt x="2952490" y="600078"/>
                </a:lnTo>
                <a:lnTo>
                  <a:pt x="2993496" y="579943"/>
                </a:lnTo>
                <a:lnTo>
                  <a:pt x="3034503" y="557876"/>
                </a:lnTo>
                <a:lnTo>
                  <a:pt x="3075510" y="534654"/>
                </a:lnTo>
                <a:lnTo>
                  <a:pt x="3116517" y="511056"/>
                </a:lnTo>
                <a:lnTo>
                  <a:pt x="3157524" y="487860"/>
                </a:lnTo>
                <a:lnTo>
                  <a:pt x="3198530" y="465845"/>
                </a:lnTo>
                <a:lnTo>
                  <a:pt x="3239537" y="445790"/>
                </a:lnTo>
                <a:lnTo>
                  <a:pt x="3280544" y="428472"/>
                </a:lnTo>
                <a:lnTo>
                  <a:pt x="3321551" y="414671"/>
                </a:lnTo>
                <a:lnTo>
                  <a:pt x="3362558" y="405164"/>
                </a:lnTo>
                <a:lnTo>
                  <a:pt x="3403564" y="400730"/>
                </a:lnTo>
                <a:lnTo>
                  <a:pt x="3444571" y="402149"/>
                </a:lnTo>
                <a:lnTo>
                  <a:pt x="3485578" y="410197"/>
                </a:lnTo>
                <a:lnTo>
                  <a:pt x="3522268" y="422930"/>
                </a:lnTo>
                <a:lnTo>
                  <a:pt x="3558959" y="440084"/>
                </a:lnTo>
                <a:lnTo>
                  <a:pt x="3595649" y="461278"/>
                </a:lnTo>
                <a:lnTo>
                  <a:pt x="3632339" y="486135"/>
                </a:lnTo>
                <a:lnTo>
                  <a:pt x="3669030" y="514274"/>
                </a:lnTo>
                <a:lnTo>
                  <a:pt x="3705720" y="545319"/>
                </a:lnTo>
                <a:lnTo>
                  <a:pt x="3742410" y="578889"/>
                </a:lnTo>
                <a:lnTo>
                  <a:pt x="3779100" y="614605"/>
                </a:lnTo>
                <a:lnTo>
                  <a:pt x="3815791" y="652090"/>
                </a:lnTo>
                <a:lnTo>
                  <a:pt x="3852481" y="690964"/>
                </a:lnTo>
                <a:lnTo>
                  <a:pt x="3889171" y="730848"/>
                </a:lnTo>
                <a:lnTo>
                  <a:pt x="3925862" y="771363"/>
                </a:lnTo>
                <a:lnTo>
                  <a:pt x="3962552" y="812131"/>
                </a:lnTo>
                <a:lnTo>
                  <a:pt x="3999242" y="852773"/>
                </a:lnTo>
                <a:lnTo>
                  <a:pt x="4035933" y="892910"/>
                </a:lnTo>
                <a:lnTo>
                  <a:pt x="4072623" y="932162"/>
                </a:lnTo>
                <a:lnTo>
                  <a:pt x="4109313" y="970152"/>
                </a:lnTo>
                <a:lnTo>
                  <a:pt x="4146003" y="1006500"/>
                </a:lnTo>
                <a:lnTo>
                  <a:pt x="4182694" y="1040828"/>
                </a:lnTo>
              </a:path>
            </a:pathLst>
          </a:custGeom>
          <a:ln w="28575">
            <a:solidFill>
              <a:srgbClr val="1F4E79"/>
            </a:solidFill>
          </a:ln>
        </p:spPr>
        <p:txBody>
          <a:bodyPr wrap="square" lIns="0" tIns="0" rIns="0" bIns="0" rtlCol="0"/>
          <a:lstStyle/>
          <a:p/>
        </p:txBody>
      </p:sp>
      <p:sp>
        <p:nvSpPr>
          <p:cNvPr id="16" name="object 16"/>
          <p:cNvSpPr txBox="1"/>
          <p:nvPr/>
        </p:nvSpPr>
        <p:spPr>
          <a:xfrm>
            <a:off x="901498" y="806103"/>
            <a:ext cx="5969000" cy="322707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proportion of respondents in the GSS who have declared having volunteered over the last 12 months </a:t>
            </a:r>
            <a:r>
              <a:rPr dirty="0" sz="1100">
                <a:latin typeface="Calibri"/>
                <a:cs typeface="Calibri"/>
              </a:rPr>
              <a:t>is  </a:t>
            </a:r>
            <a:r>
              <a:rPr dirty="0" sz="1100" spc="-5">
                <a:latin typeface="Calibri"/>
                <a:cs typeface="Calibri"/>
              </a:rPr>
              <a:t>presented by age group. Additionally, volunteering rates are plotted to reflect responses from the 2003,  2008 and </a:t>
            </a:r>
            <a:r>
              <a:rPr dirty="0" sz="1100">
                <a:latin typeface="Calibri"/>
                <a:cs typeface="Calibri"/>
              </a:rPr>
              <a:t>2013 </a:t>
            </a:r>
            <a:r>
              <a:rPr dirty="0" sz="1100" spc="-5">
                <a:latin typeface="Calibri"/>
                <a:cs typeface="Calibri"/>
              </a:rPr>
              <a:t>cycles of </a:t>
            </a:r>
            <a:r>
              <a:rPr dirty="0" sz="1100">
                <a:latin typeface="Calibri"/>
                <a:cs typeface="Calibri"/>
              </a:rPr>
              <a:t>the</a:t>
            </a:r>
            <a:r>
              <a:rPr dirty="0" sz="1100" spc="-15">
                <a:latin typeface="Calibri"/>
                <a:cs typeface="Calibri"/>
              </a:rPr>
              <a:t> </a:t>
            </a:r>
            <a:r>
              <a:rPr dirty="0" sz="1100" spc="-5">
                <a:latin typeface="Calibri"/>
                <a:cs typeface="Calibri"/>
              </a:rPr>
              <a:t>GSS.</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4: Volunteering in the Last 12 Months by Age Group (2003, 2008, and</a:t>
            </a:r>
            <a:r>
              <a:rPr dirty="0" sz="1100" spc="45">
                <a:latin typeface="Calibri"/>
                <a:cs typeface="Calibri"/>
              </a:rPr>
              <a:t> </a:t>
            </a:r>
            <a:r>
              <a:rPr dirty="0" sz="1100">
                <a:latin typeface="Calibri"/>
                <a:cs typeface="Calibri"/>
              </a:rPr>
              <a:t>2013)</a:t>
            </a:r>
            <a:endParaRPr sz="1100">
              <a:latin typeface="Calibri"/>
              <a:cs typeface="Calibri"/>
            </a:endParaRPr>
          </a:p>
          <a:p>
            <a:pPr marL="355600">
              <a:lnSpc>
                <a:spcPct val="100000"/>
              </a:lnSpc>
              <a:spcBef>
                <a:spcPts val="665"/>
              </a:spcBef>
            </a:pPr>
            <a:r>
              <a:rPr dirty="0" sz="900" b="1">
                <a:latin typeface="Calibri"/>
                <a:cs typeface="Calibri"/>
              </a:rPr>
              <a:t>50%</a:t>
            </a:r>
            <a:endParaRPr sz="900">
              <a:latin typeface="Calibri"/>
              <a:cs typeface="Calibri"/>
            </a:endParaRPr>
          </a:p>
          <a:p>
            <a:pPr>
              <a:lnSpc>
                <a:spcPct val="100000"/>
              </a:lnSpc>
              <a:spcBef>
                <a:spcPts val="30"/>
              </a:spcBef>
            </a:pPr>
            <a:endParaRPr sz="1150">
              <a:latin typeface="Times New Roman"/>
              <a:cs typeface="Times New Roman"/>
            </a:endParaRPr>
          </a:p>
          <a:p>
            <a:pPr marL="355600">
              <a:lnSpc>
                <a:spcPct val="100000"/>
              </a:lnSpc>
            </a:pPr>
            <a:r>
              <a:rPr dirty="0" sz="900" b="1">
                <a:latin typeface="Calibri"/>
                <a:cs typeface="Calibri"/>
              </a:rPr>
              <a:t>45%</a:t>
            </a:r>
            <a:endParaRPr sz="900">
              <a:latin typeface="Calibri"/>
              <a:cs typeface="Calibri"/>
            </a:endParaRPr>
          </a:p>
          <a:p>
            <a:pPr>
              <a:lnSpc>
                <a:spcPct val="100000"/>
              </a:lnSpc>
              <a:spcBef>
                <a:spcPts val="35"/>
              </a:spcBef>
            </a:pPr>
            <a:endParaRPr sz="1150">
              <a:latin typeface="Times New Roman"/>
              <a:cs typeface="Times New Roman"/>
            </a:endParaRPr>
          </a:p>
          <a:p>
            <a:pPr marL="355600">
              <a:lnSpc>
                <a:spcPct val="100000"/>
              </a:lnSpc>
            </a:pPr>
            <a:r>
              <a:rPr dirty="0" sz="900" b="1">
                <a:latin typeface="Calibri"/>
                <a:cs typeface="Calibri"/>
              </a:rPr>
              <a:t>40%</a:t>
            </a:r>
            <a:endParaRPr sz="900">
              <a:latin typeface="Calibri"/>
              <a:cs typeface="Calibri"/>
            </a:endParaRPr>
          </a:p>
          <a:p>
            <a:pPr>
              <a:lnSpc>
                <a:spcPct val="100000"/>
              </a:lnSpc>
              <a:spcBef>
                <a:spcPts val="30"/>
              </a:spcBef>
            </a:pPr>
            <a:endParaRPr sz="1150">
              <a:latin typeface="Times New Roman"/>
              <a:cs typeface="Times New Roman"/>
            </a:endParaRPr>
          </a:p>
          <a:p>
            <a:pPr marL="355600">
              <a:lnSpc>
                <a:spcPct val="100000"/>
              </a:lnSpc>
            </a:pPr>
            <a:r>
              <a:rPr dirty="0" sz="900" b="1">
                <a:latin typeface="Calibri"/>
                <a:cs typeface="Calibri"/>
              </a:rPr>
              <a:t>35%</a:t>
            </a:r>
            <a:endParaRPr sz="900">
              <a:latin typeface="Calibri"/>
              <a:cs typeface="Calibri"/>
            </a:endParaRPr>
          </a:p>
          <a:p>
            <a:pPr>
              <a:lnSpc>
                <a:spcPct val="100000"/>
              </a:lnSpc>
              <a:spcBef>
                <a:spcPts val="35"/>
              </a:spcBef>
            </a:pPr>
            <a:endParaRPr sz="1150">
              <a:latin typeface="Times New Roman"/>
              <a:cs typeface="Times New Roman"/>
            </a:endParaRPr>
          </a:p>
          <a:p>
            <a:pPr marL="355600">
              <a:lnSpc>
                <a:spcPct val="100000"/>
              </a:lnSpc>
            </a:pPr>
            <a:r>
              <a:rPr dirty="0" sz="900" b="1">
                <a:latin typeface="Calibri"/>
                <a:cs typeface="Calibri"/>
              </a:rPr>
              <a:t>30%</a:t>
            </a:r>
            <a:endParaRPr sz="900">
              <a:latin typeface="Calibri"/>
              <a:cs typeface="Calibri"/>
            </a:endParaRPr>
          </a:p>
          <a:p>
            <a:pPr>
              <a:lnSpc>
                <a:spcPct val="100000"/>
              </a:lnSpc>
              <a:spcBef>
                <a:spcPts val="30"/>
              </a:spcBef>
            </a:pPr>
            <a:endParaRPr sz="1150">
              <a:latin typeface="Times New Roman"/>
              <a:cs typeface="Times New Roman"/>
            </a:endParaRPr>
          </a:p>
          <a:p>
            <a:pPr marL="355600">
              <a:lnSpc>
                <a:spcPct val="100000"/>
              </a:lnSpc>
            </a:pPr>
            <a:r>
              <a:rPr dirty="0" sz="900" b="1">
                <a:latin typeface="Calibri"/>
                <a:cs typeface="Calibri"/>
              </a:rPr>
              <a:t>25%</a:t>
            </a:r>
            <a:endParaRPr sz="900">
              <a:latin typeface="Calibri"/>
              <a:cs typeface="Calibri"/>
            </a:endParaRPr>
          </a:p>
          <a:p>
            <a:pPr>
              <a:lnSpc>
                <a:spcPct val="100000"/>
              </a:lnSpc>
              <a:spcBef>
                <a:spcPts val="30"/>
              </a:spcBef>
            </a:pPr>
            <a:endParaRPr sz="1150">
              <a:latin typeface="Times New Roman"/>
              <a:cs typeface="Times New Roman"/>
            </a:endParaRPr>
          </a:p>
          <a:p>
            <a:pPr marL="355600">
              <a:lnSpc>
                <a:spcPct val="100000"/>
              </a:lnSpc>
              <a:spcBef>
                <a:spcPts val="5"/>
              </a:spcBef>
            </a:pPr>
            <a:r>
              <a:rPr dirty="0" sz="900" b="1">
                <a:latin typeface="Calibri"/>
                <a:cs typeface="Calibri"/>
              </a:rPr>
              <a:t>20%</a:t>
            </a:r>
            <a:endParaRPr sz="900">
              <a:latin typeface="Calibri"/>
              <a:cs typeface="Calibri"/>
            </a:endParaRPr>
          </a:p>
        </p:txBody>
      </p:sp>
      <p:sp>
        <p:nvSpPr>
          <p:cNvPr id="17" name="object 17"/>
          <p:cNvSpPr txBox="1"/>
          <p:nvPr/>
        </p:nvSpPr>
        <p:spPr>
          <a:xfrm>
            <a:off x="1706112" y="4019058"/>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15 to</a:t>
            </a:r>
            <a:r>
              <a:rPr dirty="0" sz="900" spc="-80" b="1">
                <a:latin typeface="Calibri"/>
                <a:cs typeface="Calibri"/>
              </a:rPr>
              <a:t> </a:t>
            </a:r>
            <a:r>
              <a:rPr dirty="0" sz="900" b="1">
                <a:latin typeface="Calibri"/>
                <a:cs typeface="Calibri"/>
              </a:rPr>
              <a:t>24</a:t>
            </a:r>
            <a:endParaRPr sz="900">
              <a:latin typeface="Calibri"/>
              <a:cs typeface="Calibri"/>
            </a:endParaRPr>
          </a:p>
        </p:txBody>
      </p:sp>
      <p:sp>
        <p:nvSpPr>
          <p:cNvPr id="18" name="object 18"/>
          <p:cNvSpPr txBox="1"/>
          <p:nvPr/>
        </p:nvSpPr>
        <p:spPr>
          <a:xfrm>
            <a:off x="2403228" y="4019058"/>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25 to</a:t>
            </a:r>
            <a:r>
              <a:rPr dirty="0" sz="900" spc="-80" b="1">
                <a:latin typeface="Calibri"/>
                <a:cs typeface="Calibri"/>
              </a:rPr>
              <a:t> </a:t>
            </a:r>
            <a:r>
              <a:rPr dirty="0" sz="900" b="1">
                <a:latin typeface="Calibri"/>
                <a:cs typeface="Calibri"/>
              </a:rPr>
              <a:t>34</a:t>
            </a:r>
            <a:endParaRPr sz="900">
              <a:latin typeface="Calibri"/>
              <a:cs typeface="Calibri"/>
            </a:endParaRPr>
          </a:p>
        </p:txBody>
      </p:sp>
      <p:sp>
        <p:nvSpPr>
          <p:cNvPr id="19" name="object 19"/>
          <p:cNvSpPr txBox="1"/>
          <p:nvPr/>
        </p:nvSpPr>
        <p:spPr>
          <a:xfrm>
            <a:off x="3100344" y="4019058"/>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35 to</a:t>
            </a:r>
            <a:r>
              <a:rPr dirty="0" sz="900" spc="-80" b="1">
                <a:latin typeface="Calibri"/>
                <a:cs typeface="Calibri"/>
              </a:rPr>
              <a:t> </a:t>
            </a:r>
            <a:r>
              <a:rPr dirty="0" sz="900" b="1">
                <a:latin typeface="Calibri"/>
                <a:cs typeface="Calibri"/>
              </a:rPr>
              <a:t>44</a:t>
            </a:r>
            <a:endParaRPr sz="900">
              <a:latin typeface="Calibri"/>
              <a:cs typeface="Calibri"/>
            </a:endParaRPr>
          </a:p>
        </p:txBody>
      </p:sp>
      <p:sp>
        <p:nvSpPr>
          <p:cNvPr id="20" name="object 20"/>
          <p:cNvSpPr txBox="1"/>
          <p:nvPr/>
        </p:nvSpPr>
        <p:spPr>
          <a:xfrm>
            <a:off x="3797460" y="4019058"/>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45 to</a:t>
            </a:r>
            <a:r>
              <a:rPr dirty="0" sz="900" spc="-80" b="1">
                <a:latin typeface="Calibri"/>
                <a:cs typeface="Calibri"/>
              </a:rPr>
              <a:t> </a:t>
            </a:r>
            <a:r>
              <a:rPr dirty="0" sz="900" b="1">
                <a:latin typeface="Calibri"/>
                <a:cs typeface="Calibri"/>
              </a:rPr>
              <a:t>54</a:t>
            </a:r>
            <a:endParaRPr sz="900">
              <a:latin typeface="Calibri"/>
              <a:cs typeface="Calibri"/>
            </a:endParaRPr>
          </a:p>
        </p:txBody>
      </p:sp>
      <p:sp>
        <p:nvSpPr>
          <p:cNvPr id="21" name="object 21"/>
          <p:cNvSpPr txBox="1"/>
          <p:nvPr/>
        </p:nvSpPr>
        <p:spPr>
          <a:xfrm>
            <a:off x="4494575" y="4019058"/>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55 to</a:t>
            </a:r>
            <a:r>
              <a:rPr dirty="0" sz="900" spc="-80" b="1">
                <a:latin typeface="Calibri"/>
                <a:cs typeface="Calibri"/>
              </a:rPr>
              <a:t> </a:t>
            </a:r>
            <a:r>
              <a:rPr dirty="0" sz="900" b="1">
                <a:latin typeface="Calibri"/>
                <a:cs typeface="Calibri"/>
              </a:rPr>
              <a:t>64</a:t>
            </a:r>
            <a:endParaRPr sz="900">
              <a:latin typeface="Calibri"/>
              <a:cs typeface="Calibri"/>
            </a:endParaRPr>
          </a:p>
        </p:txBody>
      </p:sp>
      <p:sp>
        <p:nvSpPr>
          <p:cNvPr id="22" name="object 22"/>
          <p:cNvSpPr txBox="1"/>
          <p:nvPr/>
        </p:nvSpPr>
        <p:spPr>
          <a:xfrm>
            <a:off x="5191691" y="4019058"/>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65 to</a:t>
            </a:r>
            <a:r>
              <a:rPr dirty="0" sz="900" spc="-80" b="1">
                <a:latin typeface="Calibri"/>
                <a:cs typeface="Calibri"/>
              </a:rPr>
              <a:t> </a:t>
            </a:r>
            <a:r>
              <a:rPr dirty="0" sz="900" b="1">
                <a:latin typeface="Calibri"/>
                <a:cs typeface="Calibri"/>
              </a:rPr>
              <a:t>74</a:t>
            </a:r>
            <a:endParaRPr sz="900">
              <a:latin typeface="Calibri"/>
              <a:cs typeface="Calibri"/>
            </a:endParaRPr>
          </a:p>
        </p:txBody>
      </p:sp>
      <p:sp>
        <p:nvSpPr>
          <p:cNvPr id="23" name="object 23"/>
          <p:cNvSpPr txBox="1"/>
          <p:nvPr/>
        </p:nvSpPr>
        <p:spPr>
          <a:xfrm>
            <a:off x="5780450" y="4019058"/>
            <a:ext cx="626745" cy="302260"/>
          </a:xfrm>
          <a:prstGeom prst="rect">
            <a:avLst/>
          </a:prstGeom>
        </p:spPr>
        <p:txBody>
          <a:bodyPr wrap="square" lIns="0" tIns="10160" rIns="0" bIns="0" rtlCol="0" vert="horz">
            <a:spAutoFit/>
          </a:bodyPr>
          <a:lstStyle/>
          <a:p>
            <a:pPr marL="205740" marR="5080" indent="-193675">
              <a:lnSpc>
                <a:spcPct val="101699"/>
              </a:lnSpc>
              <a:spcBef>
                <a:spcPts val="80"/>
              </a:spcBef>
            </a:pPr>
            <a:r>
              <a:rPr dirty="0" sz="900" b="1">
                <a:latin typeface="Calibri"/>
                <a:cs typeface="Calibri"/>
              </a:rPr>
              <a:t>75 </a:t>
            </a:r>
            <a:r>
              <a:rPr dirty="0" sz="900" spc="-5" b="1">
                <a:latin typeface="Calibri"/>
                <a:cs typeface="Calibri"/>
              </a:rPr>
              <a:t>years</a:t>
            </a:r>
            <a:r>
              <a:rPr dirty="0" sz="900" spc="-80" b="1">
                <a:latin typeface="Calibri"/>
                <a:cs typeface="Calibri"/>
              </a:rPr>
              <a:t> </a:t>
            </a:r>
            <a:r>
              <a:rPr dirty="0" sz="900" spc="-5" b="1">
                <a:latin typeface="Calibri"/>
                <a:cs typeface="Calibri"/>
              </a:rPr>
              <a:t>and  over</a:t>
            </a:r>
            <a:endParaRPr sz="900">
              <a:latin typeface="Calibri"/>
              <a:cs typeface="Calibri"/>
            </a:endParaRPr>
          </a:p>
        </p:txBody>
      </p:sp>
      <p:sp>
        <p:nvSpPr>
          <p:cNvPr id="24" name="object 24"/>
          <p:cNvSpPr/>
          <p:nvPr/>
        </p:nvSpPr>
        <p:spPr>
          <a:xfrm>
            <a:off x="2889332" y="4332526"/>
            <a:ext cx="320040" cy="0"/>
          </a:xfrm>
          <a:custGeom>
            <a:avLst/>
            <a:gdLst/>
            <a:ahLst/>
            <a:cxnLst/>
            <a:rect l="l" t="t" r="r" b="b"/>
            <a:pathLst>
              <a:path w="320039" h="0">
                <a:moveTo>
                  <a:pt x="0" y="0"/>
                </a:moveTo>
                <a:lnTo>
                  <a:pt x="320040" y="0"/>
                </a:lnTo>
              </a:path>
            </a:pathLst>
          </a:custGeom>
          <a:ln w="28575">
            <a:solidFill>
              <a:srgbClr val="1F4E79"/>
            </a:solidFill>
            <a:prstDash val="dot"/>
          </a:ln>
        </p:spPr>
        <p:txBody>
          <a:bodyPr wrap="square" lIns="0" tIns="0" rIns="0" bIns="0" rtlCol="0"/>
          <a:lstStyle/>
          <a:p/>
        </p:txBody>
      </p:sp>
      <p:sp>
        <p:nvSpPr>
          <p:cNvPr id="25" name="object 25"/>
          <p:cNvSpPr/>
          <p:nvPr/>
        </p:nvSpPr>
        <p:spPr>
          <a:xfrm>
            <a:off x="3615753" y="4332526"/>
            <a:ext cx="320040" cy="0"/>
          </a:xfrm>
          <a:custGeom>
            <a:avLst/>
            <a:gdLst/>
            <a:ahLst/>
            <a:cxnLst/>
            <a:rect l="l" t="t" r="r" b="b"/>
            <a:pathLst>
              <a:path w="320039" h="0">
                <a:moveTo>
                  <a:pt x="0" y="0"/>
                </a:moveTo>
                <a:lnTo>
                  <a:pt x="320040" y="0"/>
                </a:lnTo>
              </a:path>
            </a:pathLst>
          </a:custGeom>
          <a:ln w="28575">
            <a:solidFill>
              <a:srgbClr val="1F4E79"/>
            </a:solidFill>
            <a:prstDash val="dash"/>
          </a:ln>
        </p:spPr>
        <p:txBody>
          <a:bodyPr wrap="square" lIns="0" tIns="0" rIns="0" bIns="0" rtlCol="0"/>
          <a:lstStyle/>
          <a:p/>
        </p:txBody>
      </p:sp>
      <p:sp>
        <p:nvSpPr>
          <p:cNvPr id="26" name="object 26"/>
          <p:cNvSpPr/>
          <p:nvPr/>
        </p:nvSpPr>
        <p:spPr>
          <a:xfrm>
            <a:off x="4342173" y="4332526"/>
            <a:ext cx="320040" cy="0"/>
          </a:xfrm>
          <a:custGeom>
            <a:avLst/>
            <a:gdLst/>
            <a:ahLst/>
            <a:cxnLst/>
            <a:rect l="l" t="t" r="r" b="b"/>
            <a:pathLst>
              <a:path w="320039" h="0">
                <a:moveTo>
                  <a:pt x="0" y="0"/>
                </a:moveTo>
                <a:lnTo>
                  <a:pt x="320040" y="0"/>
                </a:lnTo>
              </a:path>
            </a:pathLst>
          </a:custGeom>
          <a:ln w="28575">
            <a:solidFill>
              <a:srgbClr val="1F4E79"/>
            </a:solidFill>
          </a:ln>
        </p:spPr>
        <p:txBody>
          <a:bodyPr wrap="square" lIns="0" tIns="0" rIns="0" bIns="0" rtlCol="0"/>
          <a:lstStyle/>
          <a:p/>
        </p:txBody>
      </p:sp>
      <p:sp>
        <p:nvSpPr>
          <p:cNvPr id="27" name="object 27"/>
          <p:cNvSpPr txBox="1"/>
          <p:nvPr/>
        </p:nvSpPr>
        <p:spPr>
          <a:xfrm>
            <a:off x="1316989" y="4166516"/>
            <a:ext cx="3625215" cy="544195"/>
          </a:xfrm>
          <a:prstGeom prst="rect">
            <a:avLst/>
          </a:prstGeom>
        </p:spPr>
        <p:txBody>
          <a:bodyPr wrap="square" lIns="0" tIns="84455" rIns="0" bIns="0" rtlCol="0" vert="horz">
            <a:spAutoFit/>
          </a:bodyPr>
          <a:lstStyle/>
          <a:p>
            <a:pPr marL="1927225">
              <a:lnSpc>
                <a:spcPct val="100000"/>
              </a:lnSpc>
              <a:spcBef>
                <a:spcPts val="665"/>
              </a:spcBef>
              <a:tabLst>
                <a:tab pos="2653665" algn="l"/>
                <a:tab pos="3380104" algn="l"/>
              </a:tabLst>
            </a:pPr>
            <a:r>
              <a:rPr dirty="0" sz="900" b="1">
                <a:latin typeface="Calibri"/>
                <a:cs typeface="Calibri"/>
              </a:rPr>
              <a:t>2003	2008	2013</a:t>
            </a:r>
            <a:endParaRPr sz="900">
              <a:latin typeface="Calibri"/>
              <a:cs typeface="Calibri"/>
            </a:endParaRPr>
          </a:p>
          <a:p>
            <a:pPr marL="12700">
              <a:lnSpc>
                <a:spcPct val="100000"/>
              </a:lnSpc>
              <a:spcBef>
                <a:spcPts val="500"/>
              </a:spcBef>
            </a:pPr>
            <a:r>
              <a:rPr dirty="0" sz="800" spc="-10" i="1">
                <a:latin typeface="Calibri"/>
                <a:cs typeface="Calibri"/>
              </a:rPr>
              <a:t>n(2003) </a:t>
            </a:r>
            <a:r>
              <a:rPr dirty="0" sz="800" spc="-5" i="1">
                <a:latin typeface="Calibri"/>
                <a:cs typeface="Calibri"/>
              </a:rPr>
              <a:t>= </a:t>
            </a:r>
            <a:r>
              <a:rPr dirty="0" sz="800" spc="-10" i="1">
                <a:latin typeface="Calibri"/>
                <a:cs typeface="Calibri"/>
              </a:rPr>
              <a:t>24,951; n(2008) </a:t>
            </a:r>
            <a:r>
              <a:rPr dirty="0" sz="800" spc="-5" i="1">
                <a:latin typeface="Calibri"/>
                <a:cs typeface="Calibri"/>
              </a:rPr>
              <a:t>= </a:t>
            </a:r>
            <a:r>
              <a:rPr dirty="0" sz="800" spc="-10" i="1">
                <a:latin typeface="Calibri"/>
                <a:cs typeface="Calibri"/>
              </a:rPr>
              <a:t>20,401; n(2013) </a:t>
            </a:r>
            <a:r>
              <a:rPr dirty="0" sz="800" spc="-5" i="1">
                <a:latin typeface="Calibri"/>
                <a:cs typeface="Calibri"/>
              </a:rPr>
              <a:t>=</a:t>
            </a:r>
            <a:r>
              <a:rPr dirty="0" sz="800" spc="155" i="1">
                <a:latin typeface="Calibri"/>
                <a:cs typeface="Calibri"/>
              </a:rPr>
              <a:t>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Source</a:t>
            </a:r>
            <a:r>
              <a:rPr dirty="0" sz="800" spc="10" i="1">
                <a:latin typeface="Calibri"/>
                <a:cs typeface="Calibri"/>
              </a:rPr>
              <a:t> </a:t>
            </a:r>
            <a:r>
              <a:rPr dirty="0" sz="800" spc="-5" i="1">
                <a:latin typeface="Calibri"/>
                <a:cs typeface="Calibri"/>
              </a:rPr>
              <a:t>of</a:t>
            </a:r>
            <a:r>
              <a:rPr dirty="0" sz="800" spc="10" i="1">
                <a:latin typeface="Calibri"/>
                <a:cs typeface="Calibri"/>
              </a:rPr>
              <a:t> </a:t>
            </a:r>
            <a:r>
              <a:rPr dirty="0" sz="800" spc="-5" i="1">
                <a:latin typeface="Calibri"/>
                <a:cs typeface="Calibri"/>
              </a:rPr>
              <a:t>Data:</a:t>
            </a:r>
            <a:r>
              <a:rPr dirty="0" sz="800" spc="5" i="1">
                <a:latin typeface="Calibri"/>
                <a:cs typeface="Calibri"/>
              </a:rPr>
              <a:t> </a:t>
            </a:r>
            <a:r>
              <a:rPr dirty="0" sz="800" spc="-5" i="1">
                <a:latin typeface="Calibri"/>
                <a:cs typeface="Calibri"/>
              </a:rPr>
              <a:t>Statistics</a:t>
            </a:r>
            <a:r>
              <a:rPr dirty="0" sz="800" spc="5" i="1">
                <a:latin typeface="Calibri"/>
                <a:cs typeface="Calibri"/>
              </a:rPr>
              <a:t> </a:t>
            </a:r>
            <a:r>
              <a:rPr dirty="0" sz="800" spc="-10" i="1">
                <a:latin typeface="Calibri"/>
                <a:cs typeface="Calibri"/>
              </a:rPr>
              <a:t>Canada:</a:t>
            </a:r>
            <a:r>
              <a:rPr dirty="0" sz="800" spc="20" i="1">
                <a:latin typeface="Calibri"/>
                <a:cs typeface="Calibri"/>
              </a:rPr>
              <a:t> </a:t>
            </a:r>
            <a:r>
              <a:rPr dirty="0" sz="800" spc="-5" i="1">
                <a:latin typeface="Calibri"/>
                <a:cs typeface="Calibri"/>
              </a:rPr>
              <a:t>GSS</a:t>
            </a:r>
            <a:r>
              <a:rPr dirty="0" sz="800" spc="10" i="1">
                <a:latin typeface="Calibri"/>
                <a:cs typeface="Calibri"/>
              </a:rPr>
              <a:t> </a:t>
            </a:r>
            <a:r>
              <a:rPr dirty="0" sz="800" spc="-5" i="1">
                <a:latin typeface="Calibri"/>
                <a:cs typeface="Calibri"/>
              </a:rPr>
              <a:t>17</a:t>
            </a:r>
            <a:r>
              <a:rPr dirty="0" sz="800" spc="5" i="1">
                <a:latin typeface="Calibri"/>
                <a:cs typeface="Calibri"/>
              </a:rPr>
              <a:t> </a:t>
            </a:r>
            <a:r>
              <a:rPr dirty="0" sz="800" spc="-5" i="1">
                <a:latin typeface="Calibri"/>
                <a:cs typeface="Calibri"/>
              </a:rPr>
              <a:t>SE</a:t>
            </a:r>
            <a:r>
              <a:rPr dirty="0" sz="800" spc="10" i="1">
                <a:latin typeface="Calibri"/>
                <a:cs typeface="Calibri"/>
              </a:rPr>
              <a:t> </a:t>
            </a:r>
            <a:r>
              <a:rPr dirty="0" sz="800" spc="-10" i="1">
                <a:latin typeface="Calibri"/>
                <a:cs typeface="Calibri"/>
              </a:rPr>
              <a:t>(2003),</a:t>
            </a:r>
            <a:r>
              <a:rPr dirty="0" sz="800" spc="20" i="1">
                <a:latin typeface="Calibri"/>
                <a:cs typeface="Calibri"/>
              </a:rPr>
              <a:t> </a:t>
            </a:r>
            <a:r>
              <a:rPr dirty="0" sz="800" spc="-5" i="1">
                <a:latin typeface="Calibri"/>
                <a:cs typeface="Calibri"/>
              </a:rPr>
              <a:t>GSS</a:t>
            </a:r>
            <a:r>
              <a:rPr dirty="0" sz="800" spc="5" i="1">
                <a:latin typeface="Calibri"/>
                <a:cs typeface="Calibri"/>
              </a:rPr>
              <a:t> </a:t>
            </a:r>
            <a:r>
              <a:rPr dirty="0" sz="800" spc="-5" i="1">
                <a:latin typeface="Calibri"/>
                <a:cs typeface="Calibri"/>
              </a:rPr>
              <a:t>22</a:t>
            </a:r>
            <a:r>
              <a:rPr dirty="0" sz="800" spc="10" i="1">
                <a:latin typeface="Calibri"/>
                <a:cs typeface="Calibri"/>
              </a:rPr>
              <a:t> </a:t>
            </a:r>
            <a:r>
              <a:rPr dirty="0" sz="800" spc="-5" i="1">
                <a:latin typeface="Calibri"/>
                <a:cs typeface="Calibri"/>
              </a:rPr>
              <a:t>SN</a:t>
            </a:r>
            <a:r>
              <a:rPr dirty="0" sz="800" spc="10" i="1">
                <a:latin typeface="Calibri"/>
                <a:cs typeface="Calibri"/>
              </a:rPr>
              <a:t> </a:t>
            </a:r>
            <a:r>
              <a:rPr dirty="0" sz="800" spc="-10" i="1">
                <a:latin typeface="Calibri"/>
                <a:cs typeface="Calibri"/>
              </a:rPr>
              <a:t>(2008),</a:t>
            </a:r>
            <a:r>
              <a:rPr dirty="0" sz="800" spc="20" i="1">
                <a:latin typeface="Calibri"/>
                <a:cs typeface="Calibri"/>
              </a:rPr>
              <a:t> </a:t>
            </a:r>
            <a:r>
              <a:rPr dirty="0" sz="800" spc="-5" i="1">
                <a:latin typeface="Calibri"/>
                <a:cs typeface="Calibri"/>
              </a:rPr>
              <a:t>GSS</a:t>
            </a:r>
            <a:r>
              <a:rPr dirty="0" sz="800" spc="5" i="1">
                <a:latin typeface="Calibri"/>
                <a:cs typeface="Calibri"/>
              </a:rPr>
              <a:t> </a:t>
            </a:r>
            <a:r>
              <a:rPr dirty="0" sz="800" spc="-5" i="1">
                <a:latin typeface="Calibri"/>
                <a:cs typeface="Calibri"/>
              </a:rPr>
              <a:t>27</a:t>
            </a:r>
            <a:r>
              <a:rPr dirty="0" sz="800" spc="5" i="1">
                <a:latin typeface="Calibri"/>
                <a:cs typeface="Calibri"/>
              </a:rPr>
              <a:t> </a:t>
            </a:r>
            <a:r>
              <a:rPr dirty="0" sz="800" spc="-5" i="1">
                <a:latin typeface="Calibri"/>
                <a:cs typeface="Calibri"/>
              </a:rPr>
              <a:t>SI</a:t>
            </a:r>
            <a:r>
              <a:rPr dirty="0" sz="800" spc="10" i="1">
                <a:latin typeface="Calibri"/>
                <a:cs typeface="Calibri"/>
              </a:rPr>
              <a:t> </a:t>
            </a:r>
            <a:r>
              <a:rPr dirty="0" sz="800" spc="-10" i="1">
                <a:latin typeface="Calibri"/>
                <a:cs typeface="Calibri"/>
              </a:rPr>
              <a:t>(2013)</a:t>
            </a:r>
            <a:endParaRPr sz="800">
              <a:latin typeface="Calibri"/>
              <a:cs typeface="Calibri"/>
            </a:endParaRPr>
          </a:p>
        </p:txBody>
      </p:sp>
      <p:sp>
        <p:nvSpPr>
          <p:cNvPr id="28" name="object 28"/>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27327" y="1265567"/>
            <a:ext cx="4921885" cy="1760220"/>
          </a:xfrm>
          <a:custGeom>
            <a:avLst/>
            <a:gdLst/>
            <a:ahLst/>
            <a:cxnLst/>
            <a:rect l="l" t="t" r="r" b="b"/>
            <a:pathLst>
              <a:path w="4921885" h="1760220">
                <a:moveTo>
                  <a:pt x="0" y="0"/>
                </a:moveTo>
                <a:lnTo>
                  <a:pt x="4921465" y="0"/>
                </a:lnTo>
                <a:lnTo>
                  <a:pt x="4921465" y="1760169"/>
                </a:lnTo>
                <a:lnTo>
                  <a:pt x="0" y="1760169"/>
                </a:lnTo>
                <a:lnTo>
                  <a:pt x="0" y="0"/>
                </a:lnTo>
                <a:close/>
              </a:path>
            </a:pathLst>
          </a:custGeom>
          <a:ln w="9524">
            <a:solidFill>
              <a:srgbClr val="000000"/>
            </a:solidFill>
          </a:ln>
        </p:spPr>
        <p:txBody>
          <a:bodyPr wrap="square" lIns="0" tIns="0" rIns="0" bIns="0" rtlCol="0"/>
          <a:lstStyle/>
          <a:p/>
        </p:txBody>
      </p:sp>
      <p:sp>
        <p:nvSpPr>
          <p:cNvPr id="3" name="object 3"/>
          <p:cNvSpPr/>
          <p:nvPr/>
        </p:nvSpPr>
        <p:spPr>
          <a:xfrm>
            <a:off x="1527328" y="3025738"/>
            <a:ext cx="4921885" cy="0"/>
          </a:xfrm>
          <a:custGeom>
            <a:avLst/>
            <a:gdLst/>
            <a:ahLst/>
            <a:cxnLst/>
            <a:rect l="l" t="t" r="r" b="b"/>
            <a:pathLst>
              <a:path w="4921885" h="0">
                <a:moveTo>
                  <a:pt x="0" y="0"/>
                </a:moveTo>
                <a:lnTo>
                  <a:pt x="4921465" y="0"/>
                </a:lnTo>
              </a:path>
            </a:pathLst>
          </a:custGeom>
          <a:ln w="9525">
            <a:solidFill>
              <a:srgbClr val="000000"/>
            </a:solidFill>
          </a:ln>
        </p:spPr>
        <p:txBody>
          <a:bodyPr wrap="square" lIns="0" tIns="0" rIns="0" bIns="0" rtlCol="0"/>
          <a:lstStyle/>
          <a:p/>
        </p:txBody>
      </p:sp>
      <p:sp>
        <p:nvSpPr>
          <p:cNvPr id="4" name="object 4"/>
          <p:cNvSpPr/>
          <p:nvPr/>
        </p:nvSpPr>
        <p:spPr>
          <a:xfrm>
            <a:off x="1878862"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5" name="object 5"/>
          <p:cNvSpPr/>
          <p:nvPr/>
        </p:nvSpPr>
        <p:spPr>
          <a:xfrm>
            <a:off x="2581654"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6" name="object 6"/>
          <p:cNvSpPr/>
          <p:nvPr/>
        </p:nvSpPr>
        <p:spPr>
          <a:xfrm>
            <a:off x="3284980"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7" name="object 7"/>
          <p:cNvSpPr/>
          <p:nvPr/>
        </p:nvSpPr>
        <p:spPr>
          <a:xfrm>
            <a:off x="3988306"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8" name="object 8"/>
          <p:cNvSpPr/>
          <p:nvPr/>
        </p:nvSpPr>
        <p:spPr>
          <a:xfrm>
            <a:off x="4690870"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9" name="object 9"/>
          <p:cNvSpPr/>
          <p:nvPr/>
        </p:nvSpPr>
        <p:spPr>
          <a:xfrm>
            <a:off x="5394196"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10" name="object 10"/>
          <p:cNvSpPr/>
          <p:nvPr/>
        </p:nvSpPr>
        <p:spPr>
          <a:xfrm>
            <a:off x="6097522"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11" name="object 11"/>
          <p:cNvSpPr/>
          <p:nvPr/>
        </p:nvSpPr>
        <p:spPr>
          <a:xfrm>
            <a:off x="6448804" y="2998528"/>
            <a:ext cx="0" cy="27305"/>
          </a:xfrm>
          <a:custGeom>
            <a:avLst/>
            <a:gdLst/>
            <a:ahLst/>
            <a:cxnLst/>
            <a:rect l="l" t="t" r="r" b="b"/>
            <a:pathLst>
              <a:path w="0" h="27305">
                <a:moveTo>
                  <a:pt x="0" y="0"/>
                </a:moveTo>
                <a:lnTo>
                  <a:pt x="0" y="27203"/>
                </a:lnTo>
              </a:path>
            </a:pathLst>
          </a:custGeom>
          <a:ln w="9525">
            <a:solidFill>
              <a:srgbClr val="000000"/>
            </a:solidFill>
          </a:ln>
        </p:spPr>
        <p:txBody>
          <a:bodyPr wrap="square" lIns="0" tIns="0" rIns="0" bIns="0" rtlCol="0"/>
          <a:lstStyle/>
          <a:p/>
        </p:txBody>
      </p:sp>
      <p:sp>
        <p:nvSpPr>
          <p:cNvPr id="12" name="object 12"/>
          <p:cNvSpPr/>
          <p:nvPr/>
        </p:nvSpPr>
        <p:spPr>
          <a:xfrm>
            <a:off x="1878862" y="1851165"/>
            <a:ext cx="4218940" cy="911860"/>
          </a:xfrm>
          <a:custGeom>
            <a:avLst/>
            <a:gdLst/>
            <a:ahLst/>
            <a:cxnLst/>
            <a:rect l="l" t="t" r="r" b="b"/>
            <a:pathLst>
              <a:path w="4218940" h="911860">
                <a:moveTo>
                  <a:pt x="0" y="297147"/>
                </a:moveTo>
                <a:lnTo>
                  <a:pt x="37003" y="330499"/>
                </a:lnTo>
                <a:lnTo>
                  <a:pt x="74006" y="366073"/>
                </a:lnTo>
                <a:lnTo>
                  <a:pt x="111009" y="403451"/>
                </a:lnTo>
                <a:lnTo>
                  <a:pt x="148012" y="442218"/>
                </a:lnTo>
                <a:lnTo>
                  <a:pt x="185015" y="481957"/>
                </a:lnTo>
                <a:lnTo>
                  <a:pt x="222019" y="522251"/>
                </a:lnTo>
                <a:lnTo>
                  <a:pt x="259022" y="562684"/>
                </a:lnTo>
                <a:lnTo>
                  <a:pt x="296025" y="602839"/>
                </a:lnTo>
                <a:lnTo>
                  <a:pt x="333029" y="642300"/>
                </a:lnTo>
                <a:lnTo>
                  <a:pt x="370033" y="680651"/>
                </a:lnTo>
                <a:lnTo>
                  <a:pt x="407036" y="717474"/>
                </a:lnTo>
                <a:lnTo>
                  <a:pt x="444040" y="752353"/>
                </a:lnTo>
                <a:lnTo>
                  <a:pt x="481044" y="784872"/>
                </a:lnTo>
                <a:lnTo>
                  <a:pt x="518048" y="814614"/>
                </a:lnTo>
                <a:lnTo>
                  <a:pt x="555053" y="841162"/>
                </a:lnTo>
                <a:lnTo>
                  <a:pt x="592057" y="864100"/>
                </a:lnTo>
                <a:lnTo>
                  <a:pt x="629062" y="883012"/>
                </a:lnTo>
                <a:lnTo>
                  <a:pt x="666066" y="897481"/>
                </a:lnTo>
                <a:lnTo>
                  <a:pt x="703072" y="907090"/>
                </a:lnTo>
                <a:lnTo>
                  <a:pt x="744428" y="911380"/>
                </a:lnTo>
                <a:lnTo>
                  <a:pt x="785784" y="908995"/>
                </a:lnTo>
                <a:lnTo>
                  <a:pt x="827141" y="900660"/>
                </a:lnTo>
                <a:lnTo>
                  <a:pt x="868497" y="887098"/>
                </a:lnTo>
                <a:lnTo>
                  <a:pt x="909854" y="869033"/>
                </a:lnTo>
                <a:lnTo>
                  <a:pt x="951210" y="847191"/>
                </a:lnTo>
                <a:lnTo>
                  <a:pt x="992567" y="822294"/>
                </a:lnTo>
                <a:lnTo>
                  <a:pt x="1033923" y="795068"/>
                </a:lnTo>
                <a:lnTo>
                  <a:pt x="1075279" y="766236"/>
                </a:lnTo>
                <a:lnTo>
                  <a:pt x="1116636" y="736523"/>
                </a:lnTo>
                <a:lnTo>
                  <a:pt x="1157992" y="706653"/>
                </a:lnTo>
                <a:lnTo>
                  <a:pt x="1199349" y="677350"/>
                </a:lnTo>
                <a:lnTo>
                  <a:pt x="1240705" y="649338"/>
                </a:lnTo>
                <a:lnTo>
                  <a:pt x="1282062" y="623341"/>
                </a:lnTo>
                <a:lnTo>
                  <a:pt x="1323418" y="600084"/>
                </a:lnTo>
                <a:lnTo>
                  <a:pt x="1364774" y="580291"/>
                </a:lnTo>
                <a:lnTo>
                  <a:pt x="1406131" y="564686"/>
                </a:lnTo>
                <a:lnTo>
                  <a:pt x="1456350" y="549207"/>
                </a:lnTo>
                <a:lnTo>
                  <a:pt x="1506569" y="534988"/>
                </a:lnTo>
                <a:lnTo>
                  <a:pt x="1556788" y="522010"/>
                </a:lnTo>
                <a:lnTo>
                  <a:pt x="1607007" y="510253"/>
                </a:lnTo>
                <a:lnTo>
                  <a:pt x="1657227" y="499700"/>
                </a:lnTo>
                <a:lnTo>
                  <a:pt x="1707447" y="490334"/>
                </a:lnTo>
                <a:lnTo>
                  <a:pt x="1757667" y="482134"/>
                </a:lnTo>
                <a:lnTo>
                  <a:pt x="1807887" y="475083"/>
                </a:lnTo>
                <a:lnTo>
                  <a:pt x="1858106" y="469164"/>
                </a:lnTo>
                <a:lnTo>
                  <a:pt x="1908326" y="464356"/>
                </a:lnTo>
                <a:lnTo>
                  <a:pt x="1958546" y="460643"/>
                </a:lnTo>
                <a:lnTo>
                  <a:pt x="2008765" y="458005"/>
                </a:lnTo>
                <a:lnTo>
                  <a:pt x="2058984" y="456425"/>
                </a:lnTo>
                <a:lnTo>
                  <a:pt x="2109203" y="455885"/>
                </a:lnTo>
                <a:lnTo>
                  <a:pt x="2156073" y="458075"/>
                </a:lnTo>
                <a:lnTo>
                  <a:pt x="2202944" y="464204"/>
                </a:lnTo>
                <a:lnTo>
                  <a:pt x="2249815" y="473530"/>
                </a:lnTo>
                <a:lnTo>
                  <a:pt x="2296686" y="485307"/>
                </a:lnTo>
                <a:lnTo>
                  <a:pt x="2343556" y="498792"/>
                </a:lnTo>
                <a:lnTo>
                  <a:pt x="2390427" y="513240"/>
                </a:lnTo>
                <a:lnTo>
                  <a:pt x="2437298" y="527909"/>
                </a:lnTo>
                <a:lnTo>
                  <a:pt x="2484170" y="542053"/>
                </a:lnTo>
                <a:lnTo>
                  <a:pt x="2531041" y="554929"/>
                </a:lnTo>
                <a:lnTo>
                  <a:pt x="2577913" y="565792"/>
                </a:lnTo>
                <a:lnTo>
                  <a:pt x="2624785" y="573900"/>
                </a:lnTo>
                <a:lnTo>
                  <a:pt x="2671657" y="578506"/>
                </a:lnTo>
                <a:lnTo>
                  <a:pt x="2718529" y="578869"/>
                </a:lnTo>
                <a:lnTo>
                  <a:pt x="2765402" y="574243"/>
                </a:lnTo>
                <a:lnTo>
                  <a:pt x="2812275" y="563885"/>
                </a:lnTo>
                <a:lnTo>
                  <a:pt x="2851334" y="550115"/>
                </a:lnTo>
                <a:lnTo>
                  <a:pt x="2890393" y="531632"/>
                </a:lnTo>
                <a:lnTo>
                  <a:pt x="2929451" y="508996"/>
                </a:lnTo>
                <a:lnTo>
                  <a:pt x="2968510" y="482766"/>
                </a:lnTo>
                <a:lnTo>
                  <a:pt x="3007569" y="453503"/>
                </a:lnTo>
                <a:lnTo>
                  <a:pt x="3046628" y="421765"/>
                </a:lnTo>
                <a:lnTo>
                  <a:pt x="3085687" y="388113"/>
                </a:lnTo>
                <a:lnTo>
                  <a:pt x="3124746" y="353107"/>
                </a:lnTo>
                <a:lnTo>
                  <a:pt x="3163804" y="317305"/>
                </a:lnTo>
                <a:lnTo>
                  <a:pt x="3202863" y="281269"/>
                </a:lnTo>
                <a:lnTo>
                  <a:pt x="3241922" y="245558"/>
                </a:lnTo>
                <a:lnTo>
                  <a:pt x="3280981" y="210731"/>
                </a:lnTo>
                <a:lnTo>
                  <a:pt x="3320040" y="177349"/>
                </a:lnTo>
                <a:lnTo>
                  <a:pt x="3359099" y="145971"/>
                </a:lnTo>
                <a:lnTo>
                  <a:pt x="3398158" y="117156"/>
                </a:lnTo>
                <a:lnTo>
                  <a:pt x="3437216" y="91466"/>
                </a:lnTo>
                <a:lnTo>
                  <a:pt x="3476275" y="69459"/>
                </a:lnTo>
                <a:lnTo>
                  <a:pt x="3515334" y="51694"/>
                </a:lnTo>
                <a:lnTo>
                  <a:pt x="3565553" y="34125"/>
                </a:lnTo>
                <a:lnTo>
                  <a:pt x="3615772" y="20819"/>
                </a:lnTo>
                <a:lnTo>
                  <a:pt x="3665991" y="11265"/>
                </a:lnTo>
                <a:lnTo>
                  <a:pt x="3716211" y="4952"/>
                </a:lnTo>
                <a:lnTo>
                  <a:pt x="3766430" y="1367"/>
                </a:lnTo>
                <a:lnTo>
                  <a:pt x="3816650" y="0"/>
                </a:lnTo>
                <a:lnTo>
                  <a:pt x="3866870" y="337"/>
                </a:lnTo>
                <a:lnTo>
                  <a:pt x="3917090" y="1869"/>
                </a:lnTo>
                <a:lnTo>
                  <a:pt x="3967310" y="4082"/>
                </a:lnTo>
                <a:lnTo>
                  <a:pt x="4017529" y="6466"/>
                </a:lnTo>
                <a:lnTo>
                  <a:pt x="4067749" y="8509"/>
                </a:lnTo>
                <a:lnTo>
                  <a:pt x="4117968" y="9699"/>
                </a:lnTo>
                <a:lnTo>
                  <a:pt x="4168187" y="9524"/>
                </a:lnTo>
                <a:lnTo>
                  <a:pt x="4218406" y="7473"/>
                </a:lnTo>
              </a:path>
            </a:pathLst>
          </a:custGeom>
          <a:ln w="28575">
            <a:solidFill>
              <a:srgbClr val="1F4E79"/>
            </a:solidFill>
            <a:prstDash val="dot"/>
          </a:ln>
        </p:spPr>
        <p:txBody>
          <a:bodyPr wrap="square" lIns="0" tIns="0" rIns="0" bIns="0" rtlCol="0"/>
          <a:lstStyle/>
          <a:p/>
        </p:txBody>
      </p:sp>
      <p:sp>
        <p:nvSpPr>
          <p:cNvPr id="13" name="object 13"/>
          <p:cNvSpPr/>
          <p:nvPr/>
        </p:nvSpPr>
        <p:spPr>
          <a:xfrm>
            <a:off x="1878862" y="1710328"/>
            <a:ext cx="4218940" cy="1189355"/>
          </a:xfrm>
          <a:custGeom>
            <a:avLst/>
            <a:gdLst/>
            <a:ahLst/>
            <a:cxnLst/>
            <a:rect l="l" t="t" r="r" b="b"/>
            <a:pathLst>
              <a:path w="4218940" h="1189355">
                <a:moveTo>
                  <a:pt x="0" y="911555"/>
                </a:moveTo>
                <a:lnTo>
                  <a:pt x="46870" y="930224"/>
                </a:lnTo>
                <a:lnTo>
                  <a:pt x="93741" y="950071"/>
                </a:lnTo>
                <a:lnTo>
                  <a:pt x="140611" y="970802"/>
                </a:lnTo>
                <a:lnTo>
                  <a:pt x="187482" y="992122"/>
                </a:lnTo>
                <a:lnTo>
                  <a:pt x="234353" y="1013738"/>
                </a:lnTo>
                <a:lnTo>
                  <a:pt x="281224" y="1035353"/>
                </a:lnTo>
                <a:lnTo>
                  <a:pt x="328095" y="1056673"/>
                </a:lnTo>
                <a:lnTo>
                  <a:pt x="374966" y="1077403"/>
                </a:lnTo>
                <a:lnTo>
                  <a:pt x="421838" y="1097250"/>
                </a:lnTo>
                <a:lnTo>
                  <a:pt x="468709" y="1115917"/>
                </a:lnTo>
                <a:lnTo>
                  <a:pt x="515581" y="1133111"/>
                </a:lnTo>
                <a:lnTo>
                  <a:pt x="562453" y="1148536"/>
                </a:lnTo>
                <a:lnTo>
                  <a:pt x="609326" y="1161897"/>
                </a:lnTo>
                <a:lnTo>
                  <a:pt x="656199" y="1172901"/>
                </a:lnTo>
                <a:lnTo>
                  <a:pt x="703072" y="1181252"/>
                </a:lnTo>
                <a:lnTo>
                  <a:pt x="753290" y="1186803"/>
                </a:lnTo>
                <a:lnTo>
                  <a:pt x="803509" y="1188927"/>
                </a:lnTo>
                <a:lnTo>
                  <a:pt x="853727" y="1188098"/>
                </a:lnTo>
                <a:lnTo>
                  <a:pt x="903946" y="1184788"/>
                </a:lnTo>
                <a:lnTo>
                  <a:pt x="954164" y="1179472"/>
                </a:lnTo>
                <a:lnTo>
                  <a:pt x="1004383" y="1172621"/>
                </a:lnTo>
                <a:lnTo>
                  <a:pt x="1054601" y="1164709"/>
                </a:lnTo>
                <a:lnTo>
                  <a:pt x="1104820" y="1156209"/>
                </a:lnTo>
                <a:lnTo>
                  <a:pt x="1155038" y="1147594"/>
                </a:lnTo>
                <a:lnTo>
                  <a:pt x="1205257" y="1139338"/>
                </a:lnTo>
                <a:lnTo>
                  <a:pt x="1255475" y="1131912"/>
                </a:lnTo>
                <a:lnTo>
                  <a:pt x="1305694" y="1125791"/>
                </a:lnTo>
                <a:lnTo>
                  <a:pt x="1355912" y="1121446"/>
                </a:lnTo>
                <a:lnTo>
                  <a:pt x="1406131" y="1119353"/>
                </a:lnTo>
                <a:lnTo>
                  <a:pt x="1453002" y="1120027"/>
                </a:lnTo>
                <a:lnTo>
                  <a:pt x="1499873" y="1123218"/>
                </a:lnTo>
                <a:lnTo>
                  <a:pt x="1546744" y="1128409"/>
                </a:lnTo>
                <a:lnTo>
                  <a:pt x="1593616" y="1135083"/>
                </a:lnTo>
                <a:lnTo>
                  <a:pt x="1640487" y="1142724"/>
                </a:lnTo>
                <a:lnTo>
                  <a:pt x="1687359" y="1150814"/>
                </a:lnTo>
                <a:lnTo>
                  <a:pt x="1734231" y="1158836"/>
                </a:lnTo>
                <a:lnTo>
                  <a:pt x="1781103" y="1166273"/>
                </a:lnTo>
                <a:lnTo>
                  <a:pt x="1827975" y="1172608"/>
                </a:lnTo>
                <a:lnTo>
                  <a:pt x="1874846" y="1177325"/>
                </a:lnTo>
                <a:lnTo>
                  <a:pt x="1921718" y="1179906"/>
                </a:lnTo>
                <a:lnTo>
                  <a:pt x="1968590" y="1179834"/>
                </a:lnTo>
                <a:lnTo>
                  <a:pt x="2015461" y="1176592"/>
                </a:lnTo>
                <a:lnTo>
                  <a:pt x="2062332" y="1169664"/>
                </a:lnTo>
                <a:lnTo>
                  <a:pt x="2109203" y="1158532"/>
                </a:lnTo>
                <a:lnTo>
                  <a:pt x="2150559" y="1145499"/>
                </a:lnTo>
                <a:lnTo>
                  <a:pt x="2191916" y="1130156"/>
                </a:lnTo>
                <a:lnTo>
                  <a:pt x="2233272" y="1112640"/>
                </a:lnTo>
                <a:lnTo>
                  <a:pt x="2274629" y="1093091"/>
                </a:lnTo>
                <a:lnTo>
                  <a:pt x="2315985" y="1071648"/>
                </a:lnTo>
                <a:lnTo>
                  <a:pt x="2357342" y="1048449"/>
                </a:lnTo>
                <a:lnTo>
                  <a:pt x="2398699" y="1023634"/>
                </a:lnTo>
                <a:lnTo>
                  <a:pt x="2440056" y="997342"/>
                </a:lnTo>
                <a:lnTo>
                  <a:pt x="2481413" y="969711"/>
                </a:lnTo>
                <a:lnTo>
                  <a:pt x="2522770" y="940879"/>
                </a:lnTo>
                <a:lnTo>
                  <a:pt x="2564127" y="910987"/>
                </a:lnTo>
                <a:lnTo>
                  <a:pt x="2605484" y="880173"/>
                </a:lnTo>
                <a:lnTo>
                  <a:pt x="2646842" y="848576"/>
                </a:lnTo>
                <a:lnTo>
                  <a:pt x="2688200" y="816334"/>
                </a:lnTo>
                <a:lnTo>
                  <a:pt x="2729558" y="783587"/>
                </a:lnTo>
                <a:lnTo>
                  <a:pt x="2770916" y="750473"/>
                </a:lnTo>
                <a:lnTo>
                  <a:pt x="2812275" y="717131"/>
                </a:lnTo>
                <a:lnTo>
                  <a:pt x="2847428" y="687099"/>
                </a:lnTo>
                <a:lnTo>
                  <a:pt x="2882581" y="654076"/>
                </a:lnTo>
                <a:lnTo>
                  <a:pt x="2917734" y="618477"/>
                </a:lnTo>
                <a:lnTo>
                  <a:pt x="2952887" y="580721"/>
                </a:lnTo>
                <a:lnTo>
                  <a:pt x="2988040" y="541221"/>
                </a:lnTo>
                <a:lnTo>
                  <a:pt x="3023193" y="500395"/>
                </a:lnTo>
                <a:lnTo>
                  <a:pt x="3058346" y="458659"/>
                </a:lnTo>
                <a:lnTo>
                  <a:pt x="3093499" y="416429"/>
                </a:lnTo>
                <a:lnTo>
                  <a:pt x="3128651" y="374121"/>
                </a:lnTo>
                <a:lnTo>
                  <a:pt x="3163804" y="332151"/>
                </a:lnTo>
                <a:lnTo>
                  <a:pt x="3198957" y="290936"/>
                </a:lnTo>
                <a:lnTo>
                  <a:pt x="3234110" y="250891"/>
                </a:lnTo>
                <a:lnTo>
                  <a:pt x="3269263" y="212433"/>
                </a:lnTo>
                <a:lnTo>
                  <a:pt x="3304416" y="175979"/>
                </a:lnTo>
                <a:lnTo>
                  <a:pt x="3339569" y="141943"/>
                </a:lnTo>
                <a:lnTo>
                  <a:pt x="3374722" y="110743"/>
                </a:lnTo>
                <a:lnTo>
                  <a:pt x="3409875" y="82794"/>
                </a:lnTo>
                <a:lnTo>
                  <a:pt x="3445028" y="58513"/>
                </a:lnTo>
                <a:lnTo>
                  <a:pt x="3480181" y="38316"/>
                </a:lnTo>
                <a:lnTo>
                  <a:pt x="3515334" y="22619"/>
                </a:lnTo>
                <a:lnTo>
                  <a:pt x="3559275" y="9223"/>
                </a:lnTo>
                <a:lnTo>
                  <a:pt x="3603217" y="1892"/>
                </a:lnTo>
                <a:lnTo>
                  <a:pt x="3647159" y="0"/>
                </a:lnTo>
                <a:lnTo>
                  <a:pt x="3691101" y="2917"/>
                </a:lnTo>
                <a:lnTo>
                  <a:pt x="3735043" y="10018"/>
                </a:lnTo>
                <a:lnTo>
                  <a:pt x="3778985" y="20675"/>
                </a:lnTo>
                <a:lnTo>
                  <a:pt x="3822928" y="34259"/>
                </a:lnTo>
                <a:lnTo>
                  <a:pt x="3866870" y="50144"/>
                </a:lnTo>
                <a:lnTo>
                  <a:pt x="3910812" y="67703"/>
                </a:lnTo>
                <a:lnTo>
                  <a:pt x="3954755" y="86307"/>
                </a:lnTo>
                <a:lnTo>
                  <a:pt x="3998697" y="105330"/>
                </a:lnTo>
                <a:lnTo>
                  <a:pt x="4042639" y="124144"/>
                </a:lnTo>
                <a:lnTo>
                  <a:pt x="4086581" y="142121"/>
                </a:lnTo>
                <a:lnTo>
                  <a:pt x="4130523" y="158635"/>
                </a:lnTo>
                <a:lnTo>
                  <a:pt x="4174465" y="173057"/>
                </a:lnTo>
                <a:lnTo>
                  <a:pt x="4218406" y="184760"/>
                </a:lnTo>
              </a:path>
            </a:pathLst>
          </a:custGeom>
          <a:ln w="28575">
            <a:solidFill>
              <a:srgbClr val="1F4E79"/>
            </a:solidFill>
            <a:prstDash val="dash"/>
          </a:ln>
        </p:spPr>
        <p:txBody>
          <a:bodyPr wrap="square" lIns="0" tIns="0" rIns="0" bIns="0" rtlCol="0"/>
          <a:lstStyle/>
          <a:p/>
        </p:txBody>
      </p:sp>
      <p:sp>
        <p:nvSpPr>
          <p:cNvPr id="14" name="object 14"/>
          <p:cNvSpPr/>
          <p:nvPr/>
        </p:nvSpPr>
        <p:spPr>
          <a:xfrm>
            <a:off x="1878862" y="1384805"/>
            <a:ext cx="4218940" cy="1522095"/>
          </a:xfrm>
          <a:custGeom>
            <a:avLst/>
            <a:gdLst/>
            <a:ahLst/>
            <a:cxnLst/>
            <a:rect l="l" t="t" r="r" b="b"/>
            <a:pathLst>
              <a:path w="4218940" h="1522095">
                <a:moveTo>
                  <a:pt x="0" y="975868"/>
                </a:moveTo>
                <a:lnTo>
                  <a:pt x="41356" y="1003896"/>
                </a:lnTo>
                <a:lnTo>
                  <a:pt x="82712" y="1033103"/>
                </a:lnTo>
                <a:lnTo>
                  <a:pt x="124069" y="1063235"/>
                </a:lnTo>
                <a:lnTo>
                  <a:pt x="165425" y="1094040"/>
                </a:lnTo>
                <a:lnTo>
                  <a:pt x="206782" y="1125265"/>
                </a:lnTo>
                <a:lnTo>
                  <a:pt x="248139" y="1156659"/>
                </a:lnTo>
                <a:lnTo>
                  <a:pt x="289495" y="1187968"/>
                </a:lnTo>
                <a:lnTo>
                  <a:pt x="330852" y="1218941"/>
                </a:lnTo>
                <a:lnTo>
                  <a:pt x="372209" y="1249324"/>
                </a:lnTo>
                <a:lnTo>
                  <a:pt x="413566" y="1278867"/>
                </a:lnTo>
                <a:lnTo>
                  <a:pt x="454924" y="1307315"/>
                </a:lnTo>
                <a:lnTo>
                  <a:pt x="496281" y="1334418"/>
                </a:lnTo>
                <a:lnTo>
                  <a:pt x="537639" y="1359922"/>
                </a:lnTo>
                <a:lnTo>
                  <a:pt x="578997" y="1383575"/>
                </a:lnTo>
                <a:lnTo>
                  <a:pt x="620355" y="1405124"/>
                </a:lnTo>
                <a:lnTo>
                  <a:pt x="661713" y="1424318"/>
                </a:lnTo>
                <a:lnTo>
                  <a:pt x="703072" y="1440903"/>
                </a:lnTo>
                <a:lnTo>
                  <a:pt x="753290" y="1458303"/>
                </a:lnTo>
                <a:lnTo>
                  <a:pt x="803509" y="1473590"/>
                </a:lnTo>
                <a:lnTo>
                  <a:pt x="853727" y="1486765"/>
                </a:lnTo>
                <a:lnTo>
                  <a:pt x="903946" y="1497829"/>
                </a:lnTo>
                <a:lnTo>
                  <a:pt x="954164" y="1506783"/>
                </a:lnTo>
                <a:lnTo>
                  <a:pt x="1004383" y="1513628"/>
                </a:lnTo>
                <a:lnTo>
                  <a:pt x="1054601" y="1518365"/>
                </a:lnTo>
                <a:lnTo>
                  <a:pt x="1104820" y="1520996"/>
                </a:lnTo>
                <a:lnTo>
                  <a:pt x="1155038" y="1521522"/>
                </a:lnTo>
                <a:lnTo>
                  <a:pt x="1205257" y="1519943"/>
                </a:lnTo>
                <a:lnTo>
                  <a:pt x="1255475" y="1516261"/>
                </a:lnTo>
                <a:lnTo>
                  <a:pt x="1305694" y="1510476"/>
                </a:lnTo>
                <a:lnTo>
                  <a:pt x="1355912" y="1502591"/>
                </a:lnTo>
                <a:lnTo>
                  <a:pt x="1406131" y="1492605"/>
                </a:lnTo>
                <a:lnTo>
                  <a:pt x="1450072" y="1481276"/>
                </a:lnTo>
                <a:lnTo>
                  <a:pt x="1494014" y="1466828"/>
                </a:lnTo>
                <a:lnTo>
                  <a:pt x="1537956" y="1449609"/>
                </a:lnTo>
                <a:lnTo>
                  <a:pt x="1581898" y="1429966"/>
                </a:lnTo>
                <a:lnTo>
                  <a:pt x="1625840" y="1408249"/>
                </a:lnTo>
                <a:lnTo>
                  <a:pt x="1669782" y="1384805"/>
                </a:lnTo>
                <a:lnTo>
                  <a:pt x="1713724" y="1359982"/>
                </a:lnTo>
                <a:lnTo>
                  <a:pt x="1757667" y="1334128"/>
                </a:lnTo>
                <a:lnTo>
                  <a:pt x="1801609" y="1307591"/>
                </a:lnTo>
                <a:lnTo>
                  <a:pt x="1845552" y="1280720"/>
                </a:lnTo>
                <a:lnTo>
                  <a:pt x="1889494" y="1253862"/>
                </a:lnTo>
                <a:lnTo>
                  <a:pt x="1933436" y="1227365"/>
                </a:lnTo>
                <a:lnTo>
                  <a:pt x="1977378" y="1201577"/>
                </a:lnTo>
                <a:lnTo>
                  <a:pt x="2021320" y="1176847"/>
                </a:lnTo>
                <a:lnTo>
                  <a:pt x="2065261" y="1153522"/>
                </a:lnTo>
                <a:lnTo>
                  <a:pt x="2109203" y="1131951"/>
                </a:lnTo>
                <a:lnTo>
                  <a:pt x="2156073" y="1110891"/>
                </a:lnTo>
                <a:lnTo>
                  <a:pt x="2202944" y="1091398"/>
                </a:lnTo>
                <a:lnTo>
                  <a:pt x="2249815" y="1073150"/>
                </a:lnTo>
                <a:lnTo>
                  <a:pt x="2296686" y="1055826"/>
                </a:lnTo>
                <a:lnTo>
                  <a:pt x="2343556" y="1039102"/>
                </a:lnTo>
                <a:lnTo>
                  <a:pt x="2390427" y="1022658"/>
                </a:lnTo>
                <a:lnTo>
                  <a:pt x="2437298" y="1006170"/>
                </a:lnTo>
                <a:lnTo>
                  <a:pt x="2484170" y="989318"/>
                </a:lnTo>
                <a:lnTo>
                  <a:pt x="2531041" y="971779"/>
                </a:lnTo>
                <a:lnTo>
                  <a:pt x="2577913" y="953230"/>
                </a:lnTo>
                <a:lnTo>
                  <a:pt x="2624785" y="933351"/>
                </a:lnTo>
                <a:lnTo>
                  <a:pt x="2671657" y="911819"/>
                </a:lnTo>
                <a:lnTo>
                  <a:pt x="2718529" y="888312"/>
                </a:lnTo>
                <a:lnTo>
                  <a:pt x="2765402" y="862508"/>
                </a:lnTo>
                <a:lnTo>
                  <a:pt x="2812275" y="834085"/>
                </a:lnTo>
                <a:lnTo>
                  <a:pt x="2851334" y="807794"/>
                </a:lnTo>
                <a:lnTo>
                  <a:pt x="2890393" y="778882"/>
                </a:lnTo>
                <a:lnTo>
                  <a:pt x="2929451" y="747688"/>
                </a:lnTo>
                <a:lnTo>
                  <a:pt x="2968510" y="714552"/>
                </a:lnTo>
                <a:lnTo>
                  <a:pt x="3007569" y="679812"/>
                </a:lnTo>
                <a:lnTo>
                  <a:pt x="3046628" y="643809"/>
                </a:lnTo>
                <a:lnTo>
                  <a:pt x="3085687" y="606881"/>
                </a:lnTo>
                <a:lnTo>
                  <a:pt x="3124746" y="569369"/>
                </a:lnTo>
                <a:lnTo>
                  <a:pt x="3163804" y="531612"/>
                </a:lnTo>
                <a:lnTo>
                  <a:pt x="3202863" y="493949"/>
                </a:lnTo>
                <a:lnTo>
                  <a:pt x="3241922" y="456720"/>
                </a:lnTo>
                <a:lnTo>
                  <a:pt x="3280981" y="420264"/>
                </a:lnTo>
                <a:lnTo>
                  <a:pt x="3320040" y="384921"/>
                </a:lnTo>
                <a:lnTo>
                  <a:pt x="3359099" y="351030"/>
                </a:lnTo>
                <a:lnTo>
                  <a:pt x="3398158" y="318931"/>
                </a:lnTo>
                <a:lnTo>
                  <a:pt x="3437216" y="288963"/>
                </a:lnTo>
                <a:lnTo>
                  <a:pt x="3476275" y="261466"/>
                </a:lnTo>
                <a:lnTo>
                  <a:pt x="3515334" y="236778"/>
                </a:lnTo>
                <a:lnTo>
                  <a:pt x="3562205" y="210524"/>
                </a:lnTo>
                <a:lnTo>
                  <a:pt x="3609076" y="187155"/>
                </a:lnTo>
                <a:lnTo>
                  <a:pt x="3655947" y="166349"/>
                </a:lnTo>
                <a:lnTo>
                  <a:pt x="3702819" y="147787"/>
                </a:lnTo>
                <a:lnTo>
                  <a:pt x="3749690" y="131147"/>
                </a:lnTo>
                <a:lnTo>
                  <a:pt x="3796562" y="116110"/>
                </a:lnTo>
                <a:lnTo>
                  <a:pt x="3843434" y="102355"/>
                </a:lnTo>
                <a:lnTo>
                  <a:pt x="3890306" y="89561"/>
                </a:lnTo>
                <a:lnTo>
                  <a:pt x="3937178" y="77408"/>
                </a:lnTo>
                <a:lnTo>
                  <a:pt x="3984050" y="65575"/>
                </a:lnTo>
                <a:lnTo>
                  <a:pt x="4030921" y="53742"/>
                </a:lnTo>
                <a:lnTo>
                  <a:pt x="4077793" y="41588"/>
                </a:lnTo>
                <a:lnTo>
                  <a:pt x="4124664" y="28794"/>
                </a:lnTo>
                <a:lnTo>
                  <a:pt x="4171535" y="15038"/>
                </a:lnTo>
                <a:lnTo>
                  <a:pt x="4218406" y="0"/>
                </a:lnTo>
              </a:path>
            </a:pathLst>
          </a:custGeom>
          <a:ln w="28575">
            <a:solidFill>
              <a:srgbClr val="1F4E79"/>
            </a:solidFill>
          </a:ln>
        </p:spPr>
        <p:txBody>
          <a:bodyPr wrap="square" lIns="0" tIns="0" rIns="0" bIns="0" rtlCol="0"/>
          <a:lstStyle/>
          <a:p/>
        </p:txBody>
      </p:sp>
      <p:sp>
        <p:nvSpPr>
          <p:cNvPr id="15" name="object 15"/>
          <p:cNvSpPr txBox="1"/>
          <p:nvPr/>
        </p:nvSpPr>
        <p:spPr>
          <a:xfrm>
            <a:off x="901638" y="894791"/>
            <a:ext cx="5308600" cy="21996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Figure 5: Average Monthly Volunteering Above 5 Hours by Age Group (2003, 2008, and</a:t>
            </a:r>
            <a:r>
              <a:rPr dirty="0" sz="1100" spc="130">
                <a:latin typeface="Calibri"/>
                <a:cs typeface="Calibri"/>
              </a:rPr>
              <a:t> </a:t>
            </a:r>
            <a:r>
              <a:rPr dirty="0" sz="1100" spc="-5">
                <a:latin typeface="Calibri"/>
                <a:cs typeface="Calibri"/>
              </a:rPr>
              <a:t>2013)</a:t>
            </a:r>
            <a:endParaRPr sz="1100">
              <a:latin typeface="Calibri"/>
              <a:cs typeface="Calibri"/>
            </a:endParaRPr>
          </a:p>
          <a:p>
            <a:pPr marL="320040">
              <a:lnSpc>
                <a:spcPct val="100000"/>
              </a:lnSpc>
              <a:spcBef>
                <a:spcPts val="860"/>
              </a:spcBef>
            </a:pPr>
            <a:r>
              <a:rPr dirty="0" sz="900" b="1">
                <a:latin typeface="Calibri"/>
                <a:cs typeface="Calibri"/>
              </a:rPr>
              <a:t>75%</a:t>
            </a:r>
            <a:endParaRPr sz="900">
              <a:latin typeface="Calibri"/>
              <a:cs typeface="Calibri"/>
            </a:endParaRPr>
          </a:p>
          <a:p>
            <a:pPr>
              <a:lnSpc>
                <a:spcPct val="100000"/>
              </a:lnSpc>
            </a:pPr>
            <a:endParaRPr sz="900">
              <a:latin typeface="Times New Roman"/>
              <a:cs typeface="Times New Roman"/>
            </a:endParaRPr>
          </a:p>
          <a:p>
            <a:pPr marL="320040">
              <a:lnSpc>
                <a:spcPct val="100000"/>
              </a:lnSpc>
              <a:spcBef>
                <a:spcPts val="660"/>
              </a:spcBef>
            </a:pPr>
            <a:r>
              <a:rPr dirty="0" sz="900" b="1">
                <a:latin typeface="Calibri"/>
                <a:cs typeface="Calibri"/>
              </a:rPr>
              <a:t>70%</a:t>
            </a:r>
            <a:endParaRPr sz="900">
              <a:latin typeface="Calibri"/>
              <a:cs typeface="Calibri"/>
            </a:endParaRPr>
          </a:p>
          <a:p>
            <a:pPr>
              <a:lnSpc>
                <a:spcPct val="100000"/>
              </a:lnSpc>
            </a:pPr>
            <a:endParaRPr sz="900">
              <a:latin typeface="Times New Roman"/>
              <a:cs typeface="Times New Roman"/>
            </a:endParaRPr>
          </a:p>
          <a:p>
            <a:pPr marL="320040">
              <a:lnSpc>
                <a:spcPct val="100000"/>
              </a:lnSpc>
              <a:spcBef>
                <a:spcPts val="655"/>
              </a:spcBef>
            </a:pPr>
            <a:r>
              <a:rPr dirty="0" sz="900" b="1">
                <a:latin typeface="Calibri"/>
                <a:cs typeface="Calibri"/>
              </a:rPr>
              <a:t>65%</a:t>
            </a:r>
            <a:endParaRPr sz="900">
              <a:latin typeface="Calibri"/>
              <a:cs typeface="Calibri"/>
            </a:endParaRPr>
          </a:p>
          <a:p>
            <a:pPr>
              <a:lnSpc>
                <a:spcPct val="100000"/>
              </a:lnSpc>
            </a:pPr>
            <a:endParaRPr sz="900">
              <a:latin typeface="Times New Roman"/>
              <a:cs typeface="Times New Roman"/>
            </a:endParaRPr>
          </a:p>
          <a:p>
            <a:pPr marL="320040">
              <a:lnSpc>
                <a:spcPct val="100000"/>
              </a:lnSpc>
              <a:spcBef>
                <a:spcPts val="660"/>
              </a:spcBef>
            </a:pPr>
            <a:r>
              <a:rPr dirty="0" sz="900" b="1">
                <a:latin typeface="Calibri"/>
                <a:cs typeface="Calibri"/>
              </a:rPr>
              <a:t>60%</a:t>
            </a:r>
            <a:endParaRPr sz="900">
              <a:latin typeface="Calibri"/>
              <a:cs typeface="Calibri"/>
            </a:endParaRPr>
          </a:p>
          <a:p>
            <a:pPr>
              <a:lnSpc>
                <a:spcPct val="100000"/>
              </a:lnSpc>
            </a:pPr>
            <a:endParaRPr sz="900">
              <a:latin typeface="Times New Roman"/>
              <a:cs typeface="Times New Roman"/>
            </a:endParaRPr>
          </a:p>
          <a:p>
            <a:pPr marL="320040">
              <a:lnSpc>
                <a:spcPct val="100000"/>
              </a:lnSpc>
              <a:spcBef>
                <a:spcPts val="655"/>
              </a:spcBef>
            </a:pPr>
            <a:r>
              <a:rPr dirty="0" sz="900" b="1">
                <a:latin typeface="Calibri"/>
                <a:cs typeface="Calibri"/>
              </a:rPr>
              <a:t>55%</a:t>
            </a:r>
            <a:endParaRPr sz="900">
              <a:latin typeface="Calibri"/>
              <a:cs typeface="Calibri"/>
            </a:endParaRPr>
          </a:p>
          <a:p>
            <a:pPr>
              <a:lnSpc>
                <a:spcPct val="100000"/>
              </a:lnSpc>
            </a:pPr>
            <a:endParaRPr sz="900">
              <a:latin typeface="Times New Roman"/>
              <a:cs typeface="Times New Roman"/>
            </a:endParaRPr>
          </a:p>
          <a:p>
            <a:pPr marL="320040">
              <a:lnSpc>
                <a:spcPct val="100000"/>
              </a:lnSpc>
              <a:spcBef>
                <a:spcPts val="655"/>
              </a:spcBef>
            </a:pPr>
            <a:r>
              <a:rPr dirty="0" sz="900" b="1">
                <a:latin typeface="Calibri"/>
                <a:cs typeface="Calibri"/>
              </a:rPr>
              <a:t>50%</a:t>
            </a:r>
            <a:endParaRPr sz="900">
              <a:latin typeface="Calibri"/>
              <a:cs typeface="Calibri"/>
            </a:endParaRPr>
          </a:p>
        </p:txBody>
      </p:sp>
      <p:sp>
        <p:nvSpPr>
          <p:cNvPr id="16" name="object 16"/>
          <p:cNvSpPr txBox="1"/>
          <p:nvPr/>
        </p:nvSpPr>
        <p:spPr>
          <a:xfrm>
            <a:off x="1673973" y="3080236"/>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15 to</a:t>
            </a:r>
            <a:r>
              <a:rPr dirty="0" sz="900" spc="-80" b="1">
                <a:latin typeface="Calibri"/>
                <a:cs typeface="Calibri"/>
              </a:rPr>
              <a:t> </a:t>
            </a:r>
            <a:r>
              <a:rPr dirty="0" sz="900" b="1">
                <a:latin typeface="Calibri"/>
                <a:cs typeface="Calibri"/>
              </a:rPr>
              <a:t>24</a:t>
            </a:r>
            <a:endParaRPr sz="900">
              <a:latin typeface="Calibri"/>
              <a:cs typeface="Calibri"/>
            </a:endParaRPr>
          </a:p>
        </p:txBody>
      </p:sp>
      <p:sp>
        <p:nvSpPr>
          <p:cNvPr id="17" name="object 17"/>
          <p:cNvSpPr txBox="1"/>
          <p:nvPr/>
        </p:nvSpPr>
        <p:spPr>
          <a:xfrm>
            <a:off x="2377032" y="3080236"/>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25 to</a:t>
            </a:r>
            <a:r>
              <a:rPr dirty="0" sz="900" spc="-80" b="1">
                <a:latin typeface="Calibri"/>
                <a:cs typeface="Calibri"/>
              </a:rPr>
              <a:t> </a:t>
            </a:r>
            <a:r>
              <a:rPr dirty="0" sz="900" b="1">
                <a:latin typeface="Calibri"/>
                <a:cs typeface="Calibri"/>
              </a:rPr>
              <a:t>34</a:t>
            </a:r>
            <a:endParaRPr sz="900">
              <a:latin typeface="Calibri"/>
              <a:cs typeface="Calibri"/>
            </a:endParaRPr>
          </a:p>
        </p:txBody>
      </p:sp>
      <p:sp>
        <p:nvSpPr>
          <p:cNvPr id="18" name="object 18"/>
          <p:cNvSpPr txBox="1"/>
          <p:nvPr/>
        </p:nvSpPr>
        <p:spPr>
          <a:xfrm>
            <a:off x="3080091" y="3080236"/>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35 to</a:t>
            </a:r>
            <a:r>
              <a:rPr dirty="0" sz="900" spc="-80" b="1">
                <a:latin typeface="Calibri"/>
                <a:cs typeface="Calibri"/>
              </a:rPr>
              <a:t> </a:t>
            </a:r>
            <a:r>
              <a:rPr dirty="0" sz="900" b="1">
                <a:latin typeface="Calibri"/>
                <a:cs typeface="Calibri"/>
              </a:rPr>
              <a:t>44</a:t>
            </a:r>
            <a:endParaRPr sz="900">
              <a:latin typeface="Calibri"/>
              <a:cs typeface="Calibri"/>
            </a:endParaRPr>
          </a:p>
        </p:txBody>
      </p:sp>
      <p:sp>
        <p:nvSpPr>
          <p:cNvPr id="19" name="object 19"/>
          <p:cNvSpPr txBox="1"/>
          <p:nvPr/>
        </p:nvSpPr>
        <p:spPr>
          <a:xfrm>
            <a:off x="3783150" y="3080236"/>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45 to</a:t>
            </a:r>
            <a:r>
              <a:rPr dirty="0" sz="900" spc="-80" b="1">
                <a:latin typeface="Calibri"/>
                <a:cs typeface="Calibri"/>
              </a:rPr>
              <a:t> </a:t>
            </a:r>
            <a:r>
              <a:rPr dirty="0" sz="900" b="1">
                <a:latin typeface="Calibri"/>
                <a:cs typeface="Calibri"/>
              </a:rPr>
              <a:t>54</a:t>
            </a:r>
            <a:endParaRPr sz="900">
              <a:latin typeface="Calibri"/>
              <a:cs typeface="Calibri"/>
            </a:endParaRPr>
          </a:p>
        </p:txBody>
      </p:sp>
      <p:sp>
        <p:nvSpPr>
          <p:cNvPr id="20" name="object 20"/>
          <p:cNvSpPr txBox="1"/>
          <p:nvPr/>
        </p:nvSpPr>
        <p:spPr>
          <a:xfrm>
            <a:off x="4486210" y="3080236"/>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55 to</a:t>
            </a:r>
            <a:r>
              <a:rPr dirty="0" sz="900" spc="-80" b="1">
                <a:latin typeface="Calibri"/>
                <a:cs typeface="Calibri"/>
              </a:rPr>
              <a:t> </a:t>
            </a:r>
            <a:r>
              <a:rPr dirty="0" sz="900" b="1">
                <a:latin typeface="Calibri"/>
                <a:cs typeface="Calibri"/>
              </a:rPr>
              <a:t>64</a:t>
            </a:r>
            <a:endParaRPr sz="900">
              <a:latin typeface="Calibri"/>
              <a:cs typeface="Calibri"/>
            </a:endParaRPr>
          </a:p>
        </p:txBody>
      </p:sp>
      <p:sp>
        <p:nvSpPr>
          <p:cNvPr id="21" name="object 21"/>
          <p:cNvSpPr txBox="1"/>
          <p:nvPr/>
        </p:nvSpPr>
        <p:spPr>
          <a:xfrm>
            <a:off x="5189269" y="3080236"/>
            <a:ext cx="41084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65 to</a:t>
            </a:r>
            <a:r>
              <a:rPr dirty="0" sz="900" spc="-80" b="1">
                <a:latin typeface="Calibri"/>
                <a:cs typeface="Calibri"/>
              </a:rPr>
              <a:t> </a:t>
            </a:r>
            <a:r>
              <a:rPr dirty="0" sz="900" b="1">
                <a:latin typeface="Calibri"/>
                <a:cs typeface="Calibri"/>
              </a:rPr>
              <a:t>74</a:t>
            </a:r>
            <a:endParaRPr sz="900">
              <a:latin typeface="Calibri"/>
              <a:cs typeface="Calibri"/>
            </a:endParaRPr>
          </a:p>
        </p:txBody>
      </p:sp>
      <p:sp>
        <p:nvSpPr>
          <p:cNvPr id="22" name="object 22"/>
          <p:cNvSpPr txBox="1"/>
          <p:nvPr/>
        </p:nvSpPr>
        <p:spPr>
          <a:xfrm>
            <a:off x="5784086" y="3080236"/>
            <a:ext cx="626745" cy="302260"/>
          </a:xfrm>
          <a:prstGeom prst="rect">
            <a:avLst/>
          </a:prstGeom>
        </p:spPr>
        <p:txBody>
          <a:bodyPr wrap="square" lIns="0" tIns="10160" rIns="0" bIns="0" rtlCol="0" vert="horz">
            <a:spAutoFit/>
          </a:bodyPr>
          <a:lstStyle/>
          <a:p>
            <a:pPr marL="205740" marR="5080" indent="-193675">
              <a:lnSpc>
                <a:spcPct val="101699"/>
              </a:lnSpc>
              <a:spcBef>
                <a:spcPts val="80"/>
              </a:spcBef>
            </a:pPr>
            <a:r>
              <a:rPr dirty="0" sz="900" b="1">
                <a:latin typeface="Calibri"/>
                <a:cs typeface="Calibri"/>
              </a:rPr>
              <a:t>75 </a:t>
            </a:r>
            <a:r>
              <a:rPr dirty="0" sz="900" spc="-5" b="1">
                <a:latin typeface="Calibri"/>
                <a:cs typeface="Calibri"/>
              </a:rPr>
              <a:t>years</a:t>
            </a:r>
            <a:r>
              <a:rPr dirty="0" sz="900" spc="-80" b="1">
                <a:latin typeface="Calibri"/>
                <a:cs typeface="Calibri"/>
              </a:rPr>
              <a:t> </a:t>
            </a:r>
            <a:r>
              <a:rPr dirty="0" sz="900" spc="-5" b="1">
                <a:latin typeface="Calibri"/>
                <a:cs typeface="Calibri"/>
              </a:rPr>
              <a:t>and  over</a:t>
            </a:r>
            <a:endParaRPr sz="900">
              <a:latin typeface="Calibri"/>
              <a:cs typeface="Calibri"/>
            </a:endParaRPr>
          </a:p>
        </p:txBody>
      </p:sp>
      <p:sp>
        <p:nvSpPr>
          <p:cNvPr id="23" name="object 23"/>
          <p:cNvSpPr/>
          <p:nvPr/>
        </p:nvSpPr>
        <p:spPr>
          <a:xfrm>
            <a:off x="2913126" y="3422031"/>
            <a:ext cx="320040" cy="0"/>
          </a:xfrm>
          <a:custGeom>
            <a:avLst/>
            <a:gdLst/>
            <a:ahLst/>
            <a:cxnLst/>
            <a:rect l="l" t="t" r="r" b="b"/>
            <a:pathLst>
              <a:path w="320039" h="0">
                <a:moveTo>
                  <a:pt x="0" y="0"/>
                </a:moveTo>
                <a:lnTo>
                  <a:pt x="320040" y="0"/>
                </a:lnTo>
              </a:path>
            </a:pathLst>
          </a:custGeom>
          <a:ln w="28575">
            <a:solidFill>
              <a:srgbClr val="1F4E79"/>
            </a:solidFill>
            <a:prstDash val="dot"/>
          </a:ln>
        </p:spPr>
        <p:txBody>
          <a:bodyPr wrap="square" lIns="0" tIns="0" rIns="0" bIns="0" rtlCol="0"/>
          <a:lstStyle/>
          <a:p/>
        </p:txBody>
      </p:sp>
      <p:sp>
        <p:nvSpPr>
          <p:cNvPr id="24" name="object 24"/>
          <p:cNvSpPr/>
          <p:nvPr/>
        </p:nvSpPr>
        <p:spPr>
          <a:xfrm>
            <a:off x="3639565" y="3422031"/>
            <a:ext cx="320040" cy="0"/>
          </a:xfrm>
          <a:custGeom>
            <a:avLst/>
            <a:gdLst/>
            <a:ahLst/>
            <a:cxnLst/>
            <a:rect l="l" t="t" r="r" b="b"/>
            <a:pathLst>
              <a:path w="320039" h="0">
                <a:moveTo>
                  <a:pt x="0" y="0"/>
                </a:moveTo>
                <a:lnTo>
                  <a:pt x="320040" y="0"/>
                </a:lnTo>
              </a:path>
            </a:pathLst>
          </a:custGeom>
          <a:ln w="28575">
            <a:solidFill>
              <a:srgbClr val="1F4E79"/>
            </a:solidFill>
            <a:prstDash val="dash"/>
          </a:ln>
        </p:spPr>
        <p:txBody>
          <a:bodyPr wrap="square" lIns="0" tIns="0" rIns="0" bIns="0" rtlCol="0"/>
          <a:lstStyle/>
          <a:p/>
        </p:txBody>
      </p:sp>
      <p:sp>
        <p:nvSpPr>
          <p:cNvPr id="25" name="object 25"/>
          <p:cNvSpPr/>
          <p:nvPr/>
        </p:nvSpPr>
        <p:spPr>
          <a:xfrm>
            <a:off x="4366005" y="3422031"/>
            <a:ext cx="320040" cy="0"/>
          </a:xfrm>
          <a:custGeom>
            <a:avLst/>
            <a:gdLst/>
            <a:ahLst/>
            <a:cxnLst/>
            <a:rect l="l" t="t" r="r" b="b"/>
            <a:pathLst>
              <a:path w="320039" h="0">
                <a:moveTo>
                  <a:pt x="0" y="0"/>
                </a:moveTo>
                <a:lnTo>
                  <a:pt x="320040" y="0"/>
                </a:lnTo>
              </a:path>
            </a:pathLst>
          </a:custGeom>
          <a:ln w="28575">
            <a:solidFill>
              <a:srgbClr val="1F4E79"/>
            </a:solidFill>
          </a:ln>
        </p:spPr>
        <p:txBody>
          <a:bodyPr wrap="square" lIns="0" tIns="0" rIns="0" bIns="0" rtlCol="0"/>
          <a:lstStyle/>
          <a:p/>
        </p:txBody>
      </p:sp>
      <p:sp>
        <p:nvSpPr>
          <p:cNvPr id="26" name="object 26"/>
          <p:cNvSpPr txBox="1"/>
          <p:nvPr/>
        </p:nvSpPr>
        <p:spPr>
          <a:xfrm>
            <a:off x="901498" y="3327941"/>
            <a:ext cx="5969000" cy="5715000"/>
          </a:xfrm>
          <a:prstGeom prst="rect">
            <a:avLst/>
          </a:prstGeom>
        </p:spPr>
        <p:txBody>
          <a:bodyPr wrap="square" lIns="0" tIns="12700" rIns="0" bIns="0" rtlCol="0" vert="horz">
            <a:spAutoFit/>
          </a:bodyPr>
          <a:lstStyle/>
          <a:p>
            <a:pPr marL="2366645">
              <a:lnSpc>
                <a:spcPct val="100000"/>
              </a:lnSpc>
              <a:spcBef>
                <a:spcPts val="100"/>
              </a:spcBef>
              <a:tabLst>
                <a:tab pos="3093085" algn="l"/>
                <a:tab pos="3819525" algn="l"/>
              </a:tabLst>
            </a:pPr>
            <a:r>
              <a:rPr dirty="0" sz="900" b="1">
                <a:latin typeface="Calibri"/>
                <a:cs typeface="Calibri"/>
              </a:rPr>
              <a:t>2003	2008	2013</a:t>
            </a:r>
            <a:endParaRPr sz="900">
              <a:latin typeface="Calibri"/>
              <a:cs typeface="Calibri"/>
            </a:endParaRPr>
          </a:p>
          <a:p>
            <a:pPr marL="389890">
              <a:lnSpc>
                <a:spcPct val="100000"/>
              </a:lnSpc>
              <a:spcBef>
                <a:spcPts val="630"/>
              </a:spcBef>
            </a:pPr>
            <a:r>
              <a:rPr dirty="0" sz="800" spc="-10" i="1">
                <a:latin typeface="Calibri"/>
                <a:cs typeface="Calibri"/>
              </a:rPr>
              <a:t>n(2003) </a:t>
            </a:r>
            <a:r>
              <a:rPr dirty="0" sz="800" spc="-5" i="1">
                <a:latin typeface="Calibri"/>
                <a:cs typeface="Calibri"/>
              </a:rPr>
              <a:t>= 8,265; </a:t>
            </a:r>
            <a:r>
              <a:rPr dirty="0" sz="800" spc="-10" i="1">
                <a:latin typeface="Calibri"/>
                <a:cs typeface="Calibri"/>
              </a:rPr>
              <a:t>n(2008) </a:t>
            </a:r>
            <a:r>
              <a:rPr dirty="0" sz="800" spc="-5" i="1">
                <a:latin typeface="Calibri"/>
                <a:cs typeface="Calibri"/>
              </a:rPr>
              <a:t>= 8,397; </a:t>
            </a:r>
            <a:r>
              <a:rPr dirty="0" sz="800" spc="-10" i="1">
                <a:latin typeface="Calibri"/>
                <a:cs typeface="Calibri"/>
              </a:rPr>
              <a:t>n(2013) </a:t>
            </a:r>
            <a:r>
              <a:rPr dirty="0" sz="800" spc="-5" i="1">
                <a:latin typeface="Calibri"/>
                <a:cs typeface="Calibri"/>
              </a:rPr>
              <a:t>=</a:t>
            </a:r>
            <a:r>
              <a:rPr dirty="0" sz="800" spc="125" i="1">
                <a:latin typeface="Calibri"/>
                <a:cs typeface="Calibri"/>
              </a:rPr>
              <a:t> </a:t>
            </a:r>
            <a:r>
              <a:rPr dirty="0" sz="800" spc="-10" i="1">
                <a:latin typeface="Calibri"/>
                <a:cs typeface="Calibri"/>
              </a:rPr>
              <a:t>9,302</a:t>
            </a:r>
            <a:endParaRPr sz="800">
              <a:latin typeface="Calibri"/>
              <a:cs typeface="Calibri"/>
            </a:endParaRPr>
          </a:p>
          <a:p>
            <a:pPr marL="389890">
              <a:lnSpc>
                <a:spcPct val="100000"/>
              </a:lnSpc>
              <a:spcBef>
                <a:spcPts val="20"/>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17 SE </a:t>
            </a:r>
            <a:r>
              <a:rPr dirty="0" sz="800" spc="-10" i="1">
                <a:latin typeface="Calibri"/>
                <a:cs typeface="Calibri"/>
              </a:rPr>
              <a:t>(2003), </a:t>
            </a:r>
            <a:r>
              <a:rPr dirty="0" sz="800" spc="-5" i="1">
                <a:latin typeface="Calibri"/>
                <a:cs typeface="Calibri"/>
              </a:rPr>
              <a:t>GSS 22 SN </a:t>
            </a:r>
            <a:r>
              <a:rPr dirty="0" sz="800" spc="-10" i="1">
                <a:latin typeface="Calibri"/>
                <a:cs typeface="Calibri"/>
              </a:rPr>
              <a:t>(2008), </a:t>
            </a:r>
            <a:r>
              <a:rPr dirty="0" sz="800" spc="-5" i="1">
                <a:latin typeface="Calibri"/>
                <a:cs typeface="Calibri"/>
              </a:rPr>
              <a:t>GSS 27 SI </a:t>
            </a:r>
            <a:r>
              <a:rPr dirty="0" sz="800" spc="-10" i="1">
                <a:latin typeface="Calibri"/>
                <a:cs typeface="Calibri"/>
              </a:rPr>
              <a:t>(2013)</a:t>
            </a:r>
            <a:endParaRPr sz="800">
              <a:latin typeface="Calibri"/>
              <a:cs typeface="Calibri"/>
            </a:endParaRPr>
          </a:p>
          <a:p>
            <a:pPr>
              <a:lnSpc>
                <a:spcPct val="100000"/>
              </a:lnSpc>
              <a:spcBef>
                <a:spcPts val="15"/>
              </a:spcBef>
            </a:pPr>
            <a:endParaRPr sz="1100">
              <a:latin typeface="Times New Roman"/>
              <a:cs typeface="Times New Roman"/>
            </a:endParaRPr>
          </a:p>
          <a:p>
            <a:pPr algn="just" marL="12700" marR="5080">
              <a:lnSpc>
                <a:spcPct val="152700"/>
              </a:lnSpc>
            </a:pPr>
            <a:r>
              <a:rPr dirty="0" sz="1100" spc="-5">
                <a:latin typeface="Calibri"/>
                <a:cs typeface="Calibri"/>
              </a:rPr>
              <a:t>In 2003, 2008 and 2013, respondents aged 65 and over who have declared to </a:t>
            </a:r>
            <a:r>
              <a:rPr dirty="0" sz="1100">
                <a:latin typeface="Calibri"/>
                <a:cs typeface="Calibri"/>
              </a:rPr>
              <a:t>have </a:t>
            </a:r>
            <a:r>
              <a:rPr dirty="0" sz="1100" spc="-5">
                <a:latin typeface="Calibri"/>
                <a:cs typeface="Calibri"/>
              </a:rPr>
              <a:t>volunteered over </a:t>
            </a:r>
            <a:r>
              <a:rPr dirty="0" sz="1100">
                <a:latin typeface="Calibri"/>
                <a:cs typeface="Calibri"/>
              </a:rPr>
              <a:t>the  </a:t>
            </a:r>
            <a:r>
              <a:rPr dirty="0" sz="1100" spc="-5">
                <a:latin typeface="Calibri"/>
                <a:cs typeface="Calibri"/>
              </a:rPr>
              <a:t>past 12 months were the most likely to report dedicating on average more </a:t>
            </a:r>
            <a:r>
              <a:rPr dirty="0" sz="1100">
                <a:latin typeface="Calibri"/>
                <a:cs typeface="Calibri"/>
              </a:rPr>
              <a:t>than </a:t>
            </a:r>
            <a:r>
              <a:rPr dirty="0" sz="1100" spc="-5">
                <a:latin typeface="Calibri"/>
                <a:cs typeface="Calibri"/>
              </a:rPr>
              <a:t>5 hours per month </a:t>
            </a:r>
            <a:r>
              <a:rPr dirty="0" sz="1100" spc="-10">
                <a:latin typeface="Calibri"/>
                <a:cs typeface="Calibri"/>
              </a:rPr>
              <a:t>to  </a:t>
            </a:r>
            <a:r>
              <a:rPr dirty="0" sz="1100" spc="-5">
                <a:latin typeface="Calibri"/>
                <a:cs typeface="Calibri"/>
              </a:rPr>
              <a:t>volunteering.</a:t>
            </a:r>
            <a:r>
              <a:rPr dirty="0" sz="1100" spc="160">
                <a:latin typeface="Calibri"/>
                <a:cs typeface="Calibri"/>
              </a:rPr>
              <a:t> </a:t>
            </a:r>
            <a:r>
              <a:rPr dirty="0" sz="1100" spc="-5">
                <a:latin typeface="Calibri"/>
                <a:cs typeface="Calibri"/>
              </a:rPr>
              <a:t>Thus,</a:t>
            </a:r>
            <a:r>
              <a:rPr dirty="0" sz="1100" spc="-45">
                <a:latin typeface="Calibri"/>
                <a:cs typeface="Calibri"/>
              </a:rPr>
              <a:t> </a:t>
            </a:r>
            <a:r>
              <a:rPr dirty="0" sz="1100" spc="-5">
                <a:latin typeface="Calibri"/>
                <a:cs typeface="Calibri"/>
              </a:rPr>
              <a:t>while</a:t>
            </a:r>
            <a:r>
              <a:rPr dirty="0" sz="1100" spc="-50">
                <a:latin typeface="Calibri"/>
                <a:cs typeface="Calibri"/>
              </a:rPr>
              <a:t> </a:t>
            </a:r>
            <a:r>
              <a:rPr dirty="0" sz="1100" spc="-5">
                <a:latin typeface="Calibri"/>
                <a:cs typeface="Calibri"/>
              </a:rPr>
              <a:t>respondents</a:t>
            </a:r>
            <a:r>
              <a:rPr dirty="0" sz="1100" spc="-45">
                <a:latin typeface="Calibri"/>
                <a:cs typeface="Calibri"/>
              </a:rPr>
              <a:t> </a:t>
            </a:r>
            <a:r>
              <a:rPr dirty="0" sz="1100" spc="-5">
                <a:latin typeface="Calibri"/>
                <a:cs typeface="Calibri"/>
              </a:rPr>
              <a:t>aged</a:t>
            </a:r>
            <a:r>
              <a:rPr dirty="0" sz="1100" spc="-50">
                <a:latin typeface="Calibri"/>
                <a:cs typeface="Calibri"/>
              </a:rPr>
              <a:t> </a:t>
            </a:r>
            <a:r>
              <a:rPr dirty="0" sz="1100" spc="-5">
                <a:latin typeface="Calibri"/>
                <a:cs typeface="Calibri"/>
              </a:rPr>
              <a:t>15</a:t>
            </a:r>
            <a:r>
              <a:rPr dirty="0" sz="1100" spc="-40">
                <a:latin typeface="Calibri"/>
                <a:cs typeface="Calibri"/>
              </a:rPr>
              <a:t> </a:t>
            </a:r>
            <a:r>
              <a:rPr dirty="0" sz="1100" spc="-5">
                <a:latin typeface="Calibri"/>
                <a:cs typeface="Calibri"/>
              </a:rPr>
              <a:t>to</a:t>
            </a:r>
            <a:r>
              <a:rPr dirty="0" sz="1100" spc="-45">
                <a:latin typeface="Calibri"/>
                <a:cs typeface="Calibri"/>
              </a:rPr>
              <a:t> </a:t>
            </a:r>
            <a:r>
              <a:rPr dirty="0" sz="1100" spc="-5">
                <a:latin typeface="Calibri"/>
                <a:cs typeface="Calibri"/>
              </a:rPr>
              <a:t>24</a:t>
            </a:r>
            <a:r>
              <a:rPr dirty="0" sz="1100" spc="-35">
                <a:latin typeface="Calibri"/>
                <a:cs typeface="Calibri"/>
              </a:rPr>
              <a:t> </a:t>
            </a:r>
            <a:r>
              <a:rPr dirty="0" sz="1100" spc="-5">
                <a:latin typeface="Calibri"/>
                <a:cs typeface="Calibri"/>
              </a:rPr>
              <a:t>were</a:t>
            </a:r>
            <a:r>
              <a:rPr dirty="0" sz="1100" spc="-50">
                <a:latin typeface="Calibri"/>
                <a:cs typeface="Calibri"/>
              </a:rPr>
              <a:t> </a:t>
            </a:r>
            <a:r>
              <a:rPr dirty="0" sz="1100" spc="-5">
                <a:latin typeface="Calibri"/>
                <a:cs typeface="Calibri"/>
              </a:rPr>
              <a:t>more</a:t>
            </a:r>
            <a:r>
              <a:rPr dirty="0" sz="1100" spc="-50">
                <a:latin typeface="Calibri"/>
                <a:cs typeface="Calibri"/>
              </a:rPr>
              <a:t> </a:t>
            </a:r>
            <a:r>
              <a:rPr dirty="0" sz="1100" spc="-5">
                <a:latin typeface="Calibri"/>
                <a:cs typeface="Calibri"/>
              </a:rPr>
              <a:t>likely</a:t>
            </a:r>
            <a:r>
              <a:rPr dirty="0" sz="1100" spc="-50">
                <a:latin typeface="Calibri"/>
                <a:cs typeface="Calibri"/>
              </a:rPr>
              <a:t> </a:t>
            </a:r>
            <a:r>
              <a:rPr dirty="0" sz="1100" spc="-5">
                <a:latin typeface="Calibri"/>
                <a:cs typeface="Calibri"/>
              </a:rPr>
              <a:t>to</a:t>
            </a:r>
            <a:r>
              <a:rPr dirty="0" sz="1100" spc="-45">
                <a:latin typeface="Calibri"/>
                <a:cs typeface="Calibri"/>
              </a:rPr>
              <a:t> </a:t>
            </a:r>
            <a:r>
              <a:rPr dirty="0" sz="1100" spc="-5">
                <a:latin typeface="Calibri"/>
                <a:cs typeface="Calibri"/>
              </a:rPr>
              <a:t>engage</a:t>
            </a:r>
            <a:r>
              <a:rPr dirty="0" sz="1100" spc="-40">
                <a:latin typeface="Calibri"/>
                <a:cs typeface="Calibri"/>
              </a:rPr>
              <a:t> </a:t>
            </a:r>
            <a:r>
              <a:rPr dirty="0" sz="1100" spc="-5">
                <a:latin typeface="Calibri"/>
                <a:cs typeface="Calibri"/>
              </a:rPr>
              <a:t>in</a:t>
            </a:r>
            <a:r>
              <a:rPr dirty="0" sz="1100" spc="-50">
                <a:latin typeface="Calibri"/>
                <a:cs typeface="Calibri"/>
              </a:rPr>
              <a:t> </a:t>
            </a:r>
            <a:r>
              <a:rPr dirty="0" sz="1100" spc="-5">
                <a:latin typeface="Calibri"/>
                <a:cs typeface="Calibri"/>
              </a:rPr>
              <a:t>volunteering</a:t>
            </a:r>
            <a:r>
              <a:rPr dirty="0" sz="1100" spc="-45">
                <a:latin typeface="Calibri"/>
                <a:cs typeface="Calibri"/>
              </a:rPr>
              <a:t> </a:t>
            </a:r>
            <a:r>
              <a:rPr dirty="0" sz="1100" spc="-5">
                <a:latin typeface="Calibri"/>
                <a:cs typeface="Calibri"/>
              </a:rPr>
              <a:t>activities,  respondents aged over 65 who volunteered invested more time in these activities than younger  respondents.</a:t>
            </a:r>
            <a:endParaRPr sz="1100">
              <a:latin typeface="Calibri"/>
              <a:cs typeface="Calibri"/>
            </a:endParaRPr>
          </a:p>
          <a:p>
            <a:pPr algn="just" marL="12700" marR="5080" indent="-635">
              <a:lnSpc>
                <a:spcPct val="152600"/>
              </a:lnSpc>
              <a:spcBef>
                <a:spcPts val="790"/>
              </a:spcBef>
            </a:pPr>
            <a:r>
              <a:rPr dirty="0" sz="1100" spc="-5">
                <a:latin typeface="Calibri"/>
                <a:cs typeface="Calibri"/>
              </a:rPr>
              <a:t>Differences </a:t>
            </a:r>
            <a:r>
              <a:rPr dirty="0" sz="1100">
                <a:latin typeface="Calibri"/>
                <a:cs typeface="Calibri"/>
              </a:rPr>
              <a:t>in </a:t>
            </a:r>
            <a:r>
              <a:rPr dirty="0" sz="1100" spc="-5">
                <a:latin typeface="Calibri"/>
                <a:cs typeface="Calibri"/>
              </a:rPr>
              <a:t>civic engagement attitudes between younger and older respondents become even clearer  when comparing volunteering </a:t>
            </a:r>
            <a:r>
              <a:rPr dirty="0" sz="1100">
                <a:latin typeface="Calibri"/>
                <a:cs typeface="Calibri"/>
              </a:rPr>
              <a:t>and </a:t>
            </a:r>
            <a:r>
              <a:rPr dirty="0" sz="1100" spc="-5">
                <a:latin typeface="Calibri"/>
                <a:cs typeface="Calibri"/>
              </a:rPr>
              <a:t>donating practices. In 2013, 44% of respondents aged 15 to 24 had  declared</a:t>
            </a:r>
            <a:r>
              <a:rPr dirty="0" sz="1100" spc="-15">
                <a:latin typeface="Calibri"/>
                <a:cs typeface="Calibri"/>
              </a:rPr>
              <a:t> </a:t>
            </a:r>
            <a:r>
              <a:rPr dirty="0" sz="1100" spc="-5">
                <a:latin typeface="Calibri"/>
                <a:cs typeface="Calibri"/>
              </a:rPr>
              <a:t>to</a:t>
            </a:r>
            <a:r>
              <a:rPr dirty="0" sz="1100" spc="-20">
                <a:latin typeface="Calibri"/>
                <a:cs typeface="Calibri"/>
              </a:rPr>
              <a:t> </a:t>
            </a:r>
            <a:r>
              <a:rPr dirty="0" sz="1100">
                <a:latin typeface="Calibri"/>
                <a:cs typeface="Calibri"/>
              </a:rPr>
              <a:t>have</a:t>
            </a:r>
            <a:r>
              <a:rPr dirty="0" sz="1100" spc="-20">
                <a:latin typeface="Calibri"/>
                <a:cs typeface="Calibri"/>
              </a:rPr>
              <a:t> </a:t>
            </a:r>
            <a:r>
              <a:rPr dirty="0" sz="1100" spc="-5">
                <a:latin typeface="Calibri"/>
                <a:cs typeface="Calibri"/>
              </a:rPr>
              <a:t>volunteered</a:t>
            </a:r>
            <a:r>
              <a:rPr dirty="0" sz="1100" spc="-25">
                <a:latin typeface="Calibri"/>
                <a:cs typeface="Calibri"/>
              </a:rPr>
              <a:t> </a:t>
            </a:r>
            <a:r>
              <a:rPr dirty="0" sz="1100" spc="-5">
                <a:latin typeface="Calibri"/>
                <a:cs typeface="Calibri"/>
              </a:rPr>
              <a:t>over</a:t>
            </a:r>
            <a:r>
              <a:rPr dirty="0" sz="1100" spc="-15">
                <a:latin typeface="Calibri"/>
                <a:cs typeface="Calibri"/>
              </a:rPr>
              <a:t> </a:t>
            </a:r>
            <a:r>
              <a:rPr dirty="0" sz="1100" spc="-5">
                <a:latin typeface="Calibri"/>
                <a:cs typeface="Calibri"/>
              </a:rPr>
              <a:t>the</a:t>
            </a:r>
            <a:r>
              <a:rPr dirty="0" sz="1100" spc="-15">
                <a:latin typeface="Calibri"/>
                <a:cs typeface="Calibri"/>
              </a:rPr>
              <a:t> </a:t>
            </a:r>
            <a:r>
              <a:rPr dirty="0" sz="1100" spc="-5">
                <a:latin typeface="Calibri"/>
                <a:cs typeface="Calibri"/>
              </a:rPr>
              <a:t>last</a:t>
            </a:r>
            <a:r>
              <a:rPr dirty="0" sz="1100" spc="-25">
                <a:latin typeface="Calibri"/>
                <a:cs typeface="Calibri"/>
              </a:rPr>
              <a:t> </a:t>
            </a:r>
            <a:r>
              <a:rPr dirty="0" sz="1100" spc="-5">
                <a:latin typeface="Calibri"/>
                <a:cs typeface="Calibri"/>
              </a:rPr>
              <a:t>12</a:t>
            </a:r>
            <a:r>
              <a:rPr dirty="0" sz="1100" spc="-10">
                <a:latin typeface="Calibri"/>
                <a:cs typeface="Calibri"/>
              </a:rPr>
              <a:t> </a:t>
            </a:r>
            <a:r>
              <a:rPr dirty="0" sz="1100" spc="-5">
                <a:latin typeface="Calibri"/>
                <a:cs typeface="Calibri"/>
              </a:rPr>
              <a:t>months,</a:t>
            </a:r>
            <a:r>
              <a:rPr dirty="0" sz="1100" spc="-25">
                <a:latin typeface="Calibri"/>
                <a:cs typeface="Calibri"/>
              </a:rPr>
              <a:t> </a:t>
            </a:r>
            <a:r>
              <a:rPr dirty="0" sz="1100" spc="-5">
                <a:latin typeface="Calibri"/>
                <a:cs typeface="Calibri"/>
              </a:rPr>
              <a:t>compared</a:t>
            </a:r>
            <a:r>
              <a:rPr dirty="0" sz="1100" spc="-20">
                <a:latin typeface="Calibri"/>
                <a:cs typeface="Calibri"/>
              </a:rPr>
              <a:t> </a:t>
            </a:r>
            <a:r>
              <a:rPr dirty="0" sz="1100" spc="-5">
                <a:latin typeface="Calibri"/>
                <a:cs typeface="Calibri"/>
              </a:rPr>
              <a:t>to</a:t>
            </a:r>
            <a:r>
              <a:rPr dirty="0" sz="1100" spc="-10">
                <a:latin typeface="Calibri"/>
                <a:cs typeface="Calibri"/>
              </a:rPr>
              <a:t> </a:t>
            </a:r>
            <a:r>
              <a:rPr dirty="0" sz="1100" spc="-5">
                <a:latin typeface="Calibri"/>
                <a:cs typeface="Calibri"/>
              </a:rPr>
              <a:t>34%</a:t>
            </a:r>
            <a:r>
              <a:rPr dirty="0" sz="1100" spc="-15">
                <a:latin typeface="Calibri"/>
                <a:cs typeface="Calibri"/>
              </a:rPr>
              <a:t> </a:t>
            </a:r>
            <a:r>
              <a:rPr dirty="0" sz="1100" spc="-5">
                <a:latin typeface="Calibri"/>
                <a:cs typeface="Calibri"/>
              </a:rPr>
              <a:t>for</a:t>
            </a:r>
            <a:r>
              <a:rPr dirty="0" sz="1100" spc="-20">
                <a:latin typeface="Calibri"/>
                <a:cs typeface="Calibri"/>
              </a:rPr>
              <a:t> </a:t>
            </a:r>
            <a:r>
              <a:rPr dirty="0" sz="1100" spc="-5">
                <a:latin typeface="Calibri"/>
                <a:cs typeface="Calibri"/>
              </a:rPr>
              <a:t>those</a:t>
            </a:r>
            <a:r>
              <a:rPr dirty="0" sz="1100" spc="-25">
                <a:latin typeface="Calibri"/>
                <a:cs typeface="Calibri"/>
              </a:rPr>
              <a:t> </a:t>
            </a:r>
            <a:r>
              <a:rPr dirty="0" sz="1100" spc="-5">
                <a:latin typeface="Calibri"/>
                <a:cs typeface="Calibri"/>
              </a:rPr>
              <a:t>aged</a:t>
            </a:r>
            <a:r>
              <a:rPr dirty="0" sz="1100" spc="-20">
                <a:latin typeface="Calibri"/>
                <a:cs typeface="Calibri"/>
              </a:rPr>
              <a:t> </a:t>
            </a:r>
            <a:r>
              <a:rPr dirty="0" sz="1100" spc="-5">
                <a:latin typeface="Calibri"/>
                <a:cs typeface="Calibri"/>
              </a:rPr>
              <a:t>25</a:t>
            </a:r>
            <a:r>
              <a:rPr dirty="0" sz="1100" spc="-20">
                <a:latin typeface="Calibri"/>
                <a:cs typeface="Calibri"/>
              </a:rPr>
              <a:t> </a:t>
            </a:r>
            <a:r>
              <a:rPr dirty="0" sz="1100" spc="-5">
                <a:latin typeface="Calibri"/>
                <a:cs typeface="Calibri"/>
              </a:rPr>
              <a:t>year</a:t>
            </a:r>
            <a:r>
              <a:rPr dirty="0" sz="1100" spc="-25">
                <a:latin typeface="Calibri"/>
                <a:cs typeface="Calibri"/>
              </a:rPr>
              <a:t> </a:t>
            </a:r>
            <a:r>
              <a:rPr dirty="0" sz="1100" spc="-5">
                <a:latin typeface="Calibri"/>
                <a:cs typeface="Calibri"/>
              </a:rPr>
              <a:t>and</a:t>
            </a:r>
            <a:r>
              <a:rPr dirty="0" sz="1100" spc="-20">
                <a:latin typeface="Calibri"/>
                <a:cs typeface="Calibri"/>
              </a:rPr>
              <a:t> </a:t>
            </a:r>
            <a:r>
              <a:rPr dirty="0" sz="1100" spc="-5">
                <a:latin typeface="Calibri"/>
                <a:cs typeface="Calibri"/>
              </a:rPr>
              <a:t>over.  Inversely, over these three same survey cycles, older respondents systematically reported higher rates of  donating to charities and organizations than younger respondents, which suggests the presence of an  income</a:t>
            </a:r>
            <a:r>
              <a:rPr dirty="0" sz="1100" spc="-35">
                <a:latin typeface="Calibri"/>
                <a:cs typeface="Calibri"/>
              </a:rPr>
              <a:t> </a:t>
            </a:r>
            <a:r>
              <a:rPr dirty="0" sz="1100" spc="-5">
                <a:latin typeface="Calibri"/>
                <a:cs typeface="Calibri"/>
              </a:rPr>
              <a:t>effect</a:t>
            </a:r>
            <a:r>
              <a:rPr dirty="0" sz="1100" spc="-40">
                <a:latin typeface="Calibri"/>
                <a:cs typeface="Calibri"/>
              </a:rPr>
              <a:t> </a:t>
            </a:r>
            <a:r>
              <a:rPr dirty="0" sz="1100" spc="-5">
                <a:latin typeface="Calibri"/>
                <a:cs typeface="Calibri"/>
              </a:rPr>
              <a:t>on</a:t>
            </a:r>
            <a:r>
              <a:rPr dirty="0" sz="1100" spc="-40">
                <a:latin typeface="Calibri"/>
                <a:cs typeface="Calibri"/>
              </a:rPr>
              <a:t> </a:t>
            </a:r>
            <a:r>
              <a:rPr dirty="0" sz="1100" spc="-5">
                <a:latin typeface="Calibri"/>
                <a:cs typeface="Calibri"/>
              </a:rPr>
              <a:t>donating</a:t>
            </a:r>
            <a:r>
              <a:rPr dirty="0" sz="1100" spc="-30">
                <a:latin typeface="Calibri"/>
                <a:cs typeface="Calibri"/>
              </a:rPr>
              <a:t> </a:t>
            </a:r>
            <a:r>
              <a:rPr dirty="0" sz="1100" spc="-5">
                <a:latin typeface="Calibri"/>
                <a:cs typeface="Calibri"/>
              </a:rPr>
              <a:t>decisions.</a:t>
            </a:r>
            <a:r>
              <a:rPr dirty="0" sz="1100" spc="-30">
                <a:latin typeface="Calibri"/>
                <a:cs typeface="Calibri"/>
              </a:rPr>
              <a:t> </a:t>
            </a:r>
            <a:r>
              <a:rPr dirty="0" sz="1100" spc="-5">
                <a:latin typeface="Calibri"/>
                <a:cs typeface="Calibri"/>
              </a:rPr>
              <a:t>In</a:t>
            </a:r>
            <a:r>
              <a:rPr dirty="0" sz="1100" spc="-35">
                <a:latin typeface="Calibri"/>
                <a:cs typeface="Calibri"/>
              </a:rPr>
              <a:t> </a:t>
            </a:r>
            <a:r>
              <a:rPr dirty="0" sz="1100" spc="-5">
                <a:latin typeface="Calibri"/>
                <a:cs typeface="Calibri"/>
              </a:rPr>
              <a:t>2013,</a:t>
            </a:r>
            <a:r>
              <a:rPr dirty="0" sz="1100" spc="-35">
                <a:latin typeface="Calibri"/>
                <a:cs typeface="Calibri"/>
              </a:rPr>
              <a:t> </a:t>
            </a:r>
            <a:r>
              <a:rPr dirty="0" sz="1100" spc="-5">
                <a:latin typeface="Calibri"/>
                <a:cs typeface="Calibri"/>
              </a:rPr>
              <a:t>79%</a:t>
            </a:r>
            <a:r>
              <a:rPr dirty="0" sz="1100" spc="-40">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respondents</a:t>
            </a:r>
            <a:r>
              <a:rPr dirty="0" sz="1100" spc="-30">
                <a:latin typeface="Calibri"/>
                <a:cs typeface="Calibri"/>
              </a:rPr>
              <a:t> </a:t>
            </a:r>
            <a:r>
              <a:rPr dirty="0" sz="1100" spc="-5">
                <a:latin typeface="Calibri"/>
                <a:cs typeface="Calibri"/>
              </a:rPr>
              <a:t>aged</a:t>
            </a:r>
            <a:r>
              <a:rPr dirty="0" sz="1100" spc="-40">
                <a:latin typeface="Calibri"/>
                <a:cs typeface="Calibri"/>
              </a:rPr>
              <a:t> </a:t>
            </a:r>
            <a:r>
              <a:rPr dirty="0" sz="1100" spc="-5">
                <a:latin typeface="Calibri"/>
                <a:cs typeface="Calibri"/>
              </a:rPr>
              <a:t>25</a:t>
            </a:r>
            <a:r>
              <a:rPr dirty="0" sz="1100" spc="-35">
                <a:latin typeface="Calibri"/>
                <a:cs typeface="Calibri"/>
              </a:rPr>
              <a:t> </a:t>
            </a:r>
            <a:r>
              <a:rPr dirty="0" sz="1100" spc="-5">
                <a:latin typeface="Calibri"/>
                <a:cs typeface="Calibri"/>
              </a:rPr>
              <a:t>years</a:t>
            </a:r>
            <a:r>
              <a:rPr dirty="0" sz="1100" spc="-35">
                <a:latin typeface="Calibri"/>
                <a:cs typeface="Calibri"/>
              </a:rPr>
              <a:t> </a:t>
            </a:r>
            <a:r>
              <a:rPr dirty="0" sz="1100" spc="-5">
                <a:latin typeface="Calibri"/>
                <a:cs typeface="Calibri"/>
              </a:rPr>
              <a:t>and</a:t>
            </a:r>
            <a:r>
              <a:rPr dirty="0" sz="1100" spc="-35">
                <a:latin typeface="Calibri"/>
                <a:cs typeface="Calibri"/>
              </a:rPr>
              <a:t> </a:t>
            </a:r>
            <a:r>
              <a:rPr dirty="0" sz="1100" spc="-5">
                <a:latin typeface="Calibri"/>
                <a:cs typeface="Calibri"/>
              </a:rPr>
              <a:t>over</a:t>
            </a:r>
            <a:r>
              <a:rPr dirty="0" sz="1100" spc="-35">
                <a:latin typeface="Calibri"/>
                <a:cs typeface="Calibri"/>
              </a:rPr>
              <a:t> </a:t>
            </a:r>
            <a:r>
              <a:rPr dirty="0" sz="1100" spc="-5">
                <a:latin typeface="Calibri"/>
                <a:cs typeface="Calibri"/>
              </a:rPr>
              <a:t>reported</a:t>
            </a:r>
            <a:r>
              <a:rPr dirty="0" sz="1100" spc="-45">
                <a:latin typeface="Calibri"/>
                <a:cs typeface="Calibri"/>
              </a:rPr>
              <a:t> </a:t>
            </a:r>
            <a:r>
              <a:rPr dirty="0" sz="1100" spc="-5">
                <a:latin typeface="Calibri"/>
                <a:cs typeface="Calibri"/>
              </a:rPr>
              <a:t>having  made a donation in the last 12 months, compared to 57% for those aged 15 to 24. For both age groups,  volunteering</a:t>
            </a:r>
            <a:r>
              <a:rPr dirty="0" sz="1100" spc="-30">
                <a:latin typeface="Calibri"/>
                <a:cs typeface="Calibri"/>
              </a:rPr>
              <a:t> </a:t>
            </a:r>
            <a:r>
              <a:rPr dirty="0" sz="1100" spc="-5">
                <a:latin typeface="Calibri"/>
                <a:cs typeface="Calibri"/>
              </a:rPr>
              <a:t>and</a:t>
            </a:r>
            <a:r>
              <a:rPr dirty="0" sz="1100" spc="-35">
                <a:latin typeface="Calibri"/>
                <a:cs typeface="Calibri"/>
              </a:rPr>
              <a:t> </a:t>
            </a:r>
            <a:r>
              <a:rPr dirty="0" sz="1100" spc="-5">
                <a:latin typeface="Calibri"/>
                <a:cs typeface="Calibri"/>
              </a:rPr>
              <a:t>donating</a:t>
            </a:r>
            <a:r>
              <a:rPr dirty="0" sz="1100" spc="-25">
                <a:latin typeface="Calibri"/>
                <a:cs typeface="Calibri"/>
              </a:rPr>
              <a:t> </a:t>
            </a:r>
            <a:r>
              <a:rPr dirty="0" sz="1100" spc="-5">
                <a:latin typeface="Calibri"/>
                <a:cs typeface="Calibri"/>
              </a:rPr>
              <a:t>rates</a:t>
            </a:r>
            <a:r>
              <a:rPr dirty="0" sz="1100" spc="-35">
                <a:latin typeface="Calibri"/>
                <a:cs typeface="Calibri"/>
              </a:rPr>
              <a:t> </a:t>
            </a:r>
            <a:r>
              <a:rPr dirty="0" sz="1100" spc="-5">
                <a:latin typeface="Calibri"/>
                <a:cs typeface="Calibri"/>
              </a:rPr>
              <a:t>were</a:t>
            </a:r>
            <a:r>
              <a:rPr dirty="0" sz="1100" spc="-25">
                <a:latin typeface="Calibri"/>
                <a:cs typeface="Calibri"/>
              </a:rPr>
              <a:t> </a:t>
            </a:r>
            <a:r>
              <a:rPr dirty="0" sz="1100" spc="-5">
                <a:latin typeface="Calibri"/>
                <a:cs typeface="Calibri"/>
              </a:rPr>
              <a:t>slightly</a:t>
            </a:r>
            <a:r>
              <a:rPr dirty="0" sz="1100" spc="-30">
                <a:latin typeface="Calibri"/>
                <a:cs typeface="Calibri"/>
              </a:rPr>
              <a:t> </a:t>
            </a:r>
            <a:r>
              <a:rPr dirty="0" sz="1100" spc="-5">
                <a:latin typeface="Calibri"/>
                <a:cs typeface="Calibri"/>
              </a:rPr>
              <a:t>lower</a:t>
            </a:r>
            <a:r>
              <a:rPr dirty="0" sz="1100" spc="-35">
                <a:latin typeface="Calibri"/>
                <a:cs typeface="Calibri"/>
              </a:rPr>
              <a:t> </a:t>
            </a:r>
            <a:r>
              <a:rPr dirty="0" sz="1100" spc="-5">
                <a:latin typeface="Calibri"/>
                <a:cs typeface="Calibri"/>
              </a:rPr>
              <a:t>in</a:t>
            </a:r>
            <a:r>
              <a:rPr dirty="0" sz="1100" spc="-30">
                <a:latin typeface="Calibri"/>
                <a:cs typeface="Calibri"/>
              </a:rPr>
              <a:t> </a:t>
            </a:r>
            <a:r>
              <a:rPr dirty="0" sz="1100" spc="-5">
                <a:latin typeface="Calibri"/>
                <a:cs typeface="Calibri"/>
              </a:rPr>
              <a:t>2013</a:t>
            </a:r>
            <a:r>
              <a:rPr dirty="0" sz="1100" spc="-30">
                <a:latin typeface="Calibri"/>
                <a:cs typeface="Calibri"/>
              </a:rPr>
              <a:t> </a:t>
            </a:r>
            <a:r>
              <a:rPr dirty="0" sz="1100" spc="-5">
                <a:latin typeface="Calibri"/>
                <a:cs typeface="Calibri"/>
              </a:rPr>
              <a:t>than</a:t>
            </a:r>
            <a:r>
              <a:rPr dirty="0" sz="1100" spc="-35">
                <a:latin typeface="Calibri"/>
                <a:cs typeface="Calibri"/>
              </a:rPr>
              <a:t> </a:t>
            </a:r>
            <a:r>
              <a:rPr dirty="0" sz="1100">
                <a:latin typeface="Calibri"/>
                <a:cs typeface="Calibri"/>
              </a:rPr>
              <a:t>in</a:t>
            </a:r>
            <a:r>
              <a:rPr dirty="0" sz="1100" spc="-30">
                <a:latin typeface="Calibri"/>
                <a:cs typeface="Calibri"/>
              </a:rPr>
              <a:t> </a:t>
            </a:r>
            <a:r>
              <a:rPr dirty="0" sz="1100" spc="-5">
                <a:latin typeface="Calibri"/>
                <a:cs typeface="Calibri"/>
              </a:rPr>
              <a:t>2008,</a:t>
            </a:r>
            <a:r>
              <a:rPr dirty="0" sz="1100" spc="-35">
                <a:latin typeface="Calibri"/>
                <a:cs typeface="Calibri"/>
              </a:rPr>
              <a:t> </a:t>
            </a:r>
            <a:r>
              <a:rPr dirty="0" sz="1100" spc="-5">
                <a:latin typeface="Calibri"/>
                <a:cs typeface="Calibri"/>
              </a:rPr>
              <a:t>following</a:t>
            </a:r>
            <a:r>
              <a:rPr dirty="0" sz="1100" spc="-35">
                <a:latin typeface="Calibri"/>
                <a:cs typeface="Calibri"/>
              </a:rPr>
              <a:t> </a:t>
            </a:r>
            <a:r>
              <a:rPr dirty="0" sz="1100">
                <a:latin typeface="Calibri"/>
                <a:cs typeface="Calibri"/>
              </a:rPr>
              <a:t>an</a:t>
            </a:r>
            <a:r>
              <a:rPr dirty="0" sz="1100" spc="-30">
                <a:latin typeface="Calibri"/>
                <a:cs typeface="Calibri"/>
              </a:rPr>
              <a:t> </a:t>
            </a:r>
            <a:r>
              <a:rPr dirty="0" sz="1100" spc="-5">
                <a:latin typeface="Calibri"/>
                <a:cs typeface="Calibri"/>
              </a:rPr>
              <a:t>increase</a:t>
            </a:r>
            <a:r>
              <a:rPr dirty="0" sz="1100" spc="-35">
                <a:latin typeface="Calibri"/>
                <a:cs typeface="Calibri"/>
              </a:rPr>
              <a:t> </a:t>
            </a:r>
            <a:r>
              <a:rPr dirty="0" sz="1100" spc="-5">
                <a:latin typeface="Calibri"/>
                <a:cs typeface="Calibri"/>
              </a:rPr>
              <a:t>from</a:t>
            </a:r>
            <a:r>
              <a:rPr dirty="0" sz="1100" spc="-40">
                <a:latin typeface="Calibri"/>
                <a:cs typeface="Calibri"/>
              </a:rPr>
              <a:t> </a:t>
            </a:r>
            <a:r>
              <a:rPr dirty="0" sz="1100">
                <a:latin typeface="Calibri"/>
                <a:cs typeface="Calibri"/>
              </a:rPr>
              <a:t>2003  </a:t>
            </a:r>
            <a:r>
              <a:rPr dirty="0" sz="1100" spc="-5">
                <a:latin typeface="Calibri"/>
                <a:cs typeface="Calibri"/>
              </a:rPr>
              <a:t>to 2008.</a:t>
            </a:r>
            <a:endParaRPr sz="1100">
              <a:latin typeface="Calibri"/>
              <a:cs typeface="Calibri"/>
            </a:endParaRPr>
          </a:p>
          <a:p>
            <a:pPr algn="just" marL="12700" marR="5080">
              <a:lnSpc>
                <a:spcPct val="152600"/>
              </a:lnSpc>
              <a:spcBef>
                <a:spcPts val="795"/>
              </a:spcBef>
            </a:pPr>
            <a:r>
              <a:rPr dirty="0" sz="1100" spc="-5">
                <a:latin typeface="Calibri"/>
                <a:cs typeface="Calibri"/>
              </a:rPr>
              <a:t>More specifically, the rate of participation of both younger and older Canadians decreased by 5  percentage points (pp) </a:t>
            </a:r>
            <a:r>
              <a:rPr dirty="0" sz="1100">
                <a:latin typeface="Calibri"/>
                <a:cs typeface="Calibri"/>
              </a:rPr>
              <a:t>from </a:t>
            </a:r>
            <a:r>
              <a:rPr dirty="0" sz="1100" spc="-5">
                <a:latin typeface="Calibri"/>
                <a:cs typeface="Calibri"/>
              </a:rPr>
              <a:t>2008 to </a:t>
            </a:r>
            <a:r>
              <a:rPr dirty="0" sz="1100">
                <a:latin typeface="Calibri"/>
                <a:cs typeface="Calibri"/>
              </a:rPr>
              <a:t>2013, </a:t>
            </a:r>
            <a:r>
              <a:rPr dirty="0" sz="1100" spc="-5">
                <a:latin typeface="Calibri"/>
                <a:cs typeface="Calibri"/>
              </a:rPr>
              <a:t>following an increase </a:t>
            </a:r>
            <a:r>
              <a:rPr dirty="0" sz="1100">
                <a:latin typeface="Calibri"/>
                <a:cs typeface="Calibri"/>
              </a:rPr>
              <a:t>of </a:t>
            </a:r>
            <a:r>
              <a:rPr dirty="0" sz="1100" spc="-5">
                <a:latin typeface="Calibri"/>
                <a:cs typeface="Calibri"/>
              </a:rPr>
              <a:t>11pp for respondents aged 15 to 24  and of 6pp </a:t>
            </a:r>
            <a:r>
              <a:rPr dirty="0" sz="1100">
                <a:latin typeface="Calibri"/>
                <a:cs typeface="Calibri"/>
              </a:rPr>
              <a:t>for </a:t>
            </a:r>
            <a:r>
              <a:rPr dirty="0" sz="1100" spc="-5">
                <a:latin typeface="Calibri"/>
                <a:cs typeface="Calibri"/>
              </a:rPr>
              <a:t>respondents aged 25 and older since 2003. Furthermore, in </a:t>
            </a:r>
            <a:r>
              <a:rPr dirty="0" sz="1100">
                <a:latin typeface="Calibri"/>
                <a:cs typeface="Calibri"/>
              </a:rPr>
              <a:t>2013, </a:t>
            </a:r>
            <a:r>
              <a:rPr dirty="0" sz="1100" spc="-5">
                <a:latin typeface="Calibri"/>
                <a:cs typeface="Calibri"/>
              </a:rPr>
              <a:t>respondents aged </a:t>
            </a:r>
            <a:r>
              <a:rPr dirty="0" sz="1100">
                <a:latin typeface="Calibri"/>
                <a:cs typeface="Calibri"/>
              </a:rPr>
              <a:t>25  </a:t>
            </a:r>
            <a:r>
              <a:rPr dirty="0" sz="1100" spc="-5">
                <a:latin typeface="Calibri"/>
                <a:cs typeface="Calibri"/>
              </a:rPr>
              <a:t>years or more were more likely to donate (79%) than younger respondents (57%). Respondents aged 25  and</a:t>
            </a:r>
            <a:r>
              <a:rPr dirty="0" sz="1100" spc="25">
                <a:latin typeface="Calibri"/>
                <a:cs typeface="Calibri"/>
              </a:rPr>
              <a:t> </a:t>
            </a:r>
            <a:r>
              <a:rPr dirty="0" sz="1100" spc="-5">
                <a:latin typeface="Calibri"/>
                <a:cs typeface="Calibri"/>
              </a:rPr>
              <a:t>over</a:t>
            </a:r>
            <a:r>
              <a:rPr dirty="0" sz="1100" spc="25">
                <a:latin typeface="Calibri"/>
                <a:cs typeface="Calibri"/>
              </a:rPr>
              <a:t> </a:t>
            </a:r>
            <a:r>
              <a:rPr dirty="0" sz="1100" spc="-5">
                <a:latin typeface="Calibri"/>
                <a:cs typeface="Calibri"/>
              </a:rPr>
              <a:t>reported</a:t>
            </a:r>
            <a:r>
              <a:rPr dirty="0" sz="1100" spc="25">
                <a:latin typeface="Calibri"/>
                <a:cs typeface="Calibri"/>
              </a:rPr>
              <a:t> </a:t>
            </a:r>
            <a:r>
              <a:rPr dirty="0" sz="1100" spc="-5">
                <a:latin typeface="Calibri"/>
                <a:cs typeface="Calibri"/>
              </a:rPr>
              <a:t>donating</a:t>
            </a:r>
            <a:r>
              <a:rPr dirty="0" sz="1100" spc="30">
                <a:latin typeface="Calibri"/>
                <a:cs typeface="Calibri"/>
              </a:rPr>
              <a:t> </a:t>
            </a:r>
            <a:r>
              <a:rPr dirty="0" sz="1100" spc="-5">
                <a:latin typeface="Calibri"/>
                <a:cs typeface="Calibri"/>
              </a:rPr>
              <a:t>at</a:t>
            </a:r>
            <a:r>
              <a:rPr dirty="0" sz="1100" spc="20">
                <a:latin typeface="Calibri"/>
                <a:cs typeface="Calibri"/>
              </a:rPr>
              <a:t> </a:t>
            </a:r>
            <a:r>
              <a:rPr dirty="0" sz="1100" spc="-5">
                <a:latin typeface="Calibri"/>
                <a:cs typeface="Calibri"/>
              </a:rPr>
              <a:t>a</a:t>
            </a:r>
            <a:r>
              <a:rPr dirty="0" sz="1100" spc="25">
                <a:latin typeface="Calibri"/>
                <a:cs typeface="Calibri"/>
              </a:rPr>
              <a:t> </a:t>
            </a:r>
            <a:r>
              <a:rPr dirty="0" sz="1100" spc="-5">
                <a:latin typeface="Calibri"/>
                <a:cs typeface="Calibri"/>
              </a:rPr>
              <a:t>rate</a:t>
            </a:r>
            <a:r>
              <a:rPr dirty="0" sz="1100" spc="35">
                <a:latin typeface="Calibri"/>
                <a:cs typeface="Calibri"/>
              </a:rPr>
              <a:t> </a:t>
            </a:r>
            <a:r>
              <a:rPr dirty="0" sz="1100" spc="-5">
                <a:latin typeface="Calibri"/>
                <a:cs typeface="Calibri"/>
              </a:rPr>
              <a:t>much</a:t>
            </a:r>
            <a:r>
              <a:rPr dirty="0" sz="1100" spc="25">
                <a:latin typeface="Calibri"/>
                <a:cs typeface="Calibri"/>
              </a:rPr>
              <a:t> </a:t>
            </a:r>
            <a:r>
              <a:rPr dirty="0" sz="1100" spc="-5">
                <a:latin typeface="Calibri"/>
                <a:cs typeface="Calibri"/>
              </a:rPr>
              <a:t>higher</a:t>
            </a:r>
            <a:r>
              <a:rPr dirty="0" sz="1100" spc="30">
                <a:latin typeface="Calibri"/>
                <a:cs typeface="Calibri"/>
              </a:rPr>
              <a:t> </a:t>
            </a:r>
            <a:r>
              <a:rPr dirty="0" sz="1100" spc="-5">
                <a:latin typeface="Calibri"/>
                <a:cs typeface="Calibri"/>
              </a:rPr>
              <a:t>than</a:t>
            </a:r>
            <a:r>
              <a:rPr dirty="0" sz="1100" spc="30">
                <a:latin typeface="Calibri"/>
                <a:cs typeface="Calibri"/>
              </a:rPr>
              <a:t> </a:t>
            </a:r>
            <a:r>
              <a:rPr dirty="0" sz="1100" spc="-5">
                <a:latin typeface="Calibri"/>
                <a:cs typeface="Calibri"/>
              </a:rPr>
              <a:t>younger</a:t>
            </a:r>
            <a:r>
              <a:rPr dirty="0" sz="1100" spc="30">
                <a:latin typeface="Calibri"/>
                <a:cs typeface="Calibri"/>
              </a:rPr>
              <a:t> </a:t>
            </a:r>
            <a:r>
              <a:rPr dirty="0" sz="1100" spc="-5">
                <a:latin typeface="Calibri"/>
                <a:cs typeface="Calibri"/>
              </a:rPr>
              <a:t>Canadians</a:t>
            </a:r>
            <a:r>
              <a:rPr dirty="0" sz="1100" spc="25">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2008</a:t>
            </a:r>
            <a:r>
              <a:rPr dirty="0" sz="1100" spc="25">
                <a:latin typeface="Calibri"/>
                <a:cs typeface="Calibri"/>
              </a:rPr>
              <a:t> </a:t>
            </a:r>
            <a:r>
              <a:rPr dirty="0" sz="1100" spc="-5">
                <a:latin typeface="Calibri"/>
                <a:cs typeface="Calibri"/>
              </a:rPr>
              <a:t>and</a:t>
            </a:r>
            <a:r>
              <a:rPr dirty="0" sz="1100" spc="25">
                <a:latin typeface="Calibri"/>
                <a:cs typeface="Calibri"/>
              </a:rPr>
              <a:t> </a:t>
            </a:r>
            <a:r>
              <a:rPr dirty="0" sz="1100" spc="-5">
                <a:latin typeface="Calibri"/>
                <a:cs typeface="Calibri"/>
              </a:rPr>
              <a:t>2003</a:t>
            </a:r>
            <a:r>
              <a:rPr dirty="0" sz="1100" spc="30">
                <a:latin typeface="Calibri"/>
                <a:cs typeface="Calibri"/>
              </a:rPr>
              <a:t> </a:t>
            </a:r>
            <a:r>
              <a:rPr dirty="0" sz="1100" spc="-5">
                <a:latin typeface="Calibri"/>
                <a:cs typeface="Calibri"/>
              </a:rPr>
              <a:t>as</a:t>
            </a:r>
            <a:r>
              <a:rPr dirty="0" sz="1100" spc="25">
                <a:latin typeface="Calibri"/>
                <a:cs typeface="Calibri"/>
              </a:rPr>
              <a:t> </a:t>
            </a:r>
            <a:r>
              <a:rPr dirty="0" sz="1100" spc="-5">
                <a:latin typeface="Calibri"/>
                <a:cs typeface="Calibri"/>
              </a:rPr>
              <a:t>well.</a:t>
            </a:r>
            <a:r>
              <a:rPr dirty="0" sz="1100" spc="25">
                <a:latin typeface="Calibri"/>
                <a:cs typeface="Calibri"/>
              </a:rPr>
              <a:t> </a:t>
            </a:r>
            <a:r>
              <a:rPr dirty="0" sz="1100" spc="-5">
                <a:latin typeface="Calibri"/>
                <a:cs typeface="Calibri"/>
              </a:rPr>
              <a:t>In</a:t>
            </a:r>
            <a:endParaRPr sz="1100">
              <a:latin typeface="Calibri"/>
              <a:cs typeface="Calibri"/>
            </a:endParaRPr>
          </a:p>
        </p:txBody>
      </p:sp>
      <p:sp>
        <p:nvSpPr>
          <p:cNvPr id="27" name="object 27"/>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639430" y="2409621"/>
            <a:ext cx="4758055" cy="2145030"/>
          </a:xfrm>
          <a:custGeom>
            <a:avLst/>
            <a:gdLst/>
            <a:ahLst/>
            <a:cxnLst/>
            <a:rect l="l" t="t" r="r" b="b"/>
            <a:pathLst>
              <a:path w="4758055" h="2145029">
                <a:moveTo>
                  <a:pt x="0" y="0"/>
                </a:moveTo>
                <a:lnTo>
                  <a:pt x="4757610" y="0"/>
                </a:lnTo>
                <a:lnTo>
                  <a:pt x="4757610" y="2145004"/>
                </a:lnTo>
                <a:lnTo>
                  <a:pt x="0" y="2145004"/>
                </a:lnTo>
                <a:lnTo>
                  <a:pt x="0" y="0"/>
                </a:lnTo>
                <a:close/>
              </a:path>
            </a:pathLst>
          </a:custGeom>
          <a:ln w="9525">
            <a:solidFill>
              <a:srgbClr val="000000"/>
            </a:solidFill>
          </a:ln>
        </p:spPr>
        <p:txBody>
          <a:bodyPr wrap="square" lIns="0" tIns="0" rIns="0" bIns="0" rtlCol="0"/>
          <a:lstStyle/>
          <a:p/>
        </p:txBody>
      </p:sp>
      <p:sp>
        <p:nvSpPr>
          <p:cNvPr id="3" name="object 3"/>
          <p:cNvSpPr/>
          <p:nvPr/>
        </p:nvSpPr>
        <p:spPr>
          <a:xfrm>
            <a:off x="1808988" y="3740658"/>
            <a:ext cx="227329" cy="814069"/>
          </a:xfrm>
          <a:custGeom>
            <a:avLst/>
            <a:gdLst/>
            <a:ahLst/>
            <a:cxnLst/>
            <a:rect l="l" t="t" r="r" b="b"/>
            <a:pathLst>
              <a:path w="227330" h="814070">
                <a:moveTo>
                  <a:pt x="227075" y="0"/>
                </a:moveTo>
                <a:lnTo>
                  <a:pt x="0" y="0"/>
                </a:lnTo>
                <a:lnTo>
                  <a:pt x="0" y="813968"/>
                </a:lnTo>
                <a:lnTo>
                  <a:pt x="227075" y="813968"/>
                </a:lnTo>
                <a:lnTo>
                  <a:pt x="227075" y="0"/>
                </a:lnTo>
                <a:close/>
              </a:path>
            </a:pathLst>
          </a:custGeom>
          <a:solidFill>
            <a:srgbClr val="1F4E79"/>
          </a:solidFill>
        </p:spPr>
        <p:txBody>
          <a:bodyPr wrap="square" lIns="0" tIns="0" rIns="0" bIns="0" rtlCol="0"/>
          <a:lstStyle/>
          <a:p/>
        </p:txBody>
      </p:sp>
      <p:sp>
        <p:nvSpPr>
          <p:cNvPr id="4" name="object 4"/>
          <p:cNvSpPr/>
          <p:nvPr/>
        </p:nvSpPr>
        <p:spPr>
          <a:xfrm>
            <a:off x="2602229" y="3506723"/>
            <a:ext cx="226695" cy="1048385"/>
          </a:xfrm>
          <a:custGeom>
            <a:avLst/>
            <a:gdLst/>
            <a:ahLst/>
            <a:cxnLst/>
            <a:rect l="l" t="t" r="r" b="b"/>
            <a:pathLst>
              <a:path w="226694" h="1048385">
                <a:moveTo>
                  <a:pt x="226313" y="0"/>
                </a:moveTo>
                <a:lnTo>
                  <a:pt x="0" y="0"/>
                </a:lnTo>
                <a:lnTo>
                  <a:pt x="0" y="1047902"/>
                </a:lnTo>
                <a:lnTo>
                  <a:pt x="226313" y="1047902"/>
                </a:lnTo>
                <a:lnTo>
                  <a:pt x="226313" y="0"/>
                </a:lnTo>
                <a:close/>
              </a:path>
            </a:pathLst>
          </a:custGeom>
          <a:solidFill>
            <a:srgbClr val="1F4E79"/>
          </a:solidFill>
        </p:spPr>
        <p:txBody>
          <a:bodyPr wrap="square" lIns="0" tIns="0" rIns="0" bIns="0" rtlCol="0"/>
          <a:lstStyle/>
          <a:p/>
        </p:txBody>
      </p:sp>
      <p:sp>
        <p:nvSpPr>
          <p:cNvPr id="5" name="object 5"/>
          <p:cNvSpPr/>
          <p:nvPr/>
        </p:nvSpPr>
        <p:spPr>
          <a:xfrm>
            <a:off x="3395471" y="3621023"/>
            <a:ext cx="226695" cy="934085"/>
          </a:xfrm>
          <a:custGeom>
            <a:avLst/>
            <a:gdLst/>
            <a:ahLst/>
            <a:cxnLst/>
            <a:rect l="l" t="t" r="r" b="b"/>
            <a:pathLst>
              <a:path w="226695" h="934085">
                <a:moveTo>
                  <a:pt x="226313" y="0"/>
                </a:moveTo>
                <a:lnTo>
                  <a:pt x="0" y="0"/>
                </a:lnTo>
                <a:lnTo>
                  <a:pt x="0" y="933602"/>
                </a:lnTo>
                <a:lnTo>
                  <a:pt x="226313" y="933602"/>
                </a:lnTo>
                <a:lnTo>
                  <a:pt x="226313" y="0"/>
                </a:lnTo>
                <a:close/>
              </a:path>
            </a:pathLst>
          </a:custGeom>
          <a:solidFill>
            <a:srgbClr val="1F4E79"/>
          </a:solidFill>
        </p:spPr>
        <p:txBody>
          <a:bodyPr wrap="square" lIns="0" tIns="0" rIns="0" bIns="0" rtlCol="0"/>
          <a:lstStyle/>
          <a:p/>
        </p:txBody>
      </p:sp>
      <p:sp>
        <p:nvSpPr>
          <p:cNvPr id="6" name="object 6"/>
          <p:cNvSpPr/>
          <p:nvPr/>
        </p:nvSpPr>
        <p:spPr>
          <a:xfrm>
            <a:off x="4187952" y="3394709"/>
            <a:ext cx="227329" cy="1160145"/>
          </a:xfrm>
          <a:custGeom>
            <a:avLst/>
            <a:gdLst/>
            <a:ahLst/>
            <a:cxnLst/>
            <a:rect l="l" t="t" r="r" b="b"/>
            <a:pathLst>
              <a:path w="227329" h="1160145">
                <a:moveTo>
                  <a:pt x="227075" y="0"/>
                </a:moveTo>
                <a:lnTo>
                  <a:pt x="0" y="0"/>
                </a:lnTo>
                <a:lnTo>
                  <a:pt x="0" y="1159916"/>
                </a:lnTo>
                <a:lnTo>
                  <a:pt x="227075" y="1159916"/>
                </a:lnTo>
                <a:lnTo>
                  <a:pt x="227075" y="0"/>
                </a:lnTo>
                <a:close/>
              </a:path>
            </a:pathLst>
          </a:custGeom>
          <a:solidFill>
            <a:srgbClr val="1F4E79"/>
          </a:solidFill>
        </p:spPr>
        <p:txBody>
          <a:bodyPr wrap="square" lIns="0" tIns="0" rIns="0" bIns="0" rtlCol="0"/>
          <a:lstStyle/>
          <a:p/>
        </p:txBody>
      </p:sp>
      <p:sp>
        <p:nvSpPr>
          <p:cNvPr id="7" name="object 7"/>
          <p:cNvSpPr/>
          <p:nvPr/>
        </p:nvSpPr>
        <p:spPr>
          <a:xfrm>
            <a:off x="4981194" y="3201923"/>
            <a:ext cx="226695" cy="1353185"/>
          </a:xfrm>
          <a:custGeom>
            <a:avLst/>
            <a:gdLst/>
            <a:ahLst/>
            <a:cxnLst/>
            <a:rect l="l" t="t" r="r" b="b"/>
            <a:pathLst>
              <a:path w="226695" h="1353185">
                <a:moveTo>
                  <a:pt x="226313" y="0"/>
                </a:moveTo>
                <a:lnTo>
                  <a:pt x="0" y="0"/>
                </a:lnTo>
                <a:lnTo>
                  <a:pt x="0" y="1352702"/>
                </a:lnTo>
                <a:lnTo>
                  <a:pt x="226313" y="1352702"/>
                </a:lnTo>
                <a:lnTo>
                  <a:pt x="226313" y="0"/>
                </a:lnTo>
                <a:close/>
              </a:path>
            </a:pathLst>
          </a:custGeom>
          <a:solidFill>
            <a:srgbClr val="1F4E79"/>
          </a:solidFill>
        </p:spPr>
        <p:txBody>
          <a:bodyPr wrap="square" lIns="0" tIns="0" rIns="0" bIns="0" rtlCol="0"/>
          <a:lstStyle/>
          <a:p/>
        </p:txBody>
      </p:sp>
      <p:sp>
        <p:nvSpPr>
          <p:cNvPr id="8" name="object 8"/>
          <p:cNvSpPr/>
          <p:nvPr/>
        </p:nvSpPr>
        <p:spPr>
          <a:xfrm>
            <a:off x="5773673" y="3326891"/>
            <a:ext cx="227329" cy="1228090"/>
          </a:xfrm>
          <a:custGeom>
            <a:avLst/>
            <a:gdLst/>
            <a:ahLst/>
            <a:cxnLst/>
            <a:rect l="l" t="t" r="r" b="b"/>
            <a:pathLst>
              <a:path w="227329" h="1228089">
                <a:moveTo>
                  <a:pt x="227075" y="0"/>
                </a:moveTo>
                <a:lnTo>
                  <a:pt x="0" y="0"/>
                </a:lnTo>
                <a:lnTo>
                  <a:pt x="0" y="1227734"/>
                </a:lnTo>
                <a:lnTo>
                  <a:pt x="227075" y="1227734"/>
                </a:lnTo>
                <a:lnTo>
                  <a:pt x="227075" y="0"/>
                </a:lnTo>
                <a:close/>
              </a:path>
            </a:pathLst>
          </a:custGeom>
          <a:solidFill>
            <a:srgbClr val="1F4E79"/>
          </a:solidFill>
        </p:spPr>
        <p:txBody>
          <a:bodyPr wrap="square" lIns="0" tIns="0" rIns="0" bIns="0" rtlCol="0"/>
          <a:lstStyle/>
          <a:p/>
        </p:txBody>
      </p:sp>
      <p:sp>
        <p:nvSpPr>
          <p:cNvPr id="9" name="object 9"/>
          <p:cNvSpPr/>
          <p:nvPr/>
        </p:nvSpPr>
        <p:spPr>
          <a:xfrm>
            <a:off x="1808988" y="3740658"/>
            <a:ext cx="227329" cy="814069"/>
          </a:xfrm>
          <a:custGeom>
            <a:avLst/>
            <a:gdLst/>
            <a:ahLst/>
            <a:cxnLst/>
            <a:rect l="l" t="t" r="r" b="b"/>
            <a:pathLst>
              <a:path w="227330" h="814070">
                <a:moveTo>
                  <a:pt x="0" y="0"/>
                </a:moveTo>
                <a:lnTo>
                  <a:pt x="227075" y="0"/>
                </a:lnTo>
                <a:lnTo>
                  <a:pt x="227075" y="813968"/>
                </a:lnTo>
                <a:lnTo>
                  <a:pt x="0" y="813968"/>
                </a:lnTo>
                <a:lnTo>
                  <a:pt x="0" y="0"/>
                </a:lnTo>
                <a:close/>
              </a:path>
            </a:pathLst>
          </a:custGeom>
          <a:ln w="9525">
            <a:solidFill>
              <a:srgbClr val="000000"/>
            </a:solidFill>
          </a:ln>
        </p:spPr>
        <p:txBody>
          <a:bodyPr wrap="square" lIns="0" tIns="0" rIns="0" bIns="0" rtlCol="0"/>
          <a:lstStyle/>
          <a:p/>
        </p:txBody>
      </p:sp>
      <p:sp>
        <p:nvSpPr>
          <p:cNvPr id="10" name="object 10"/>
          <p:cNvSpPr/>
          <p:nvPr/>
        </p:nvSpPr>
        <p:spPr>
          <a:xfrm>
            <a:off x="2602229" y="3506723"/>
            <a:ext cx="226695" cy="1048385"/>
          </a:xfrm>
          <a:custGeom>
            <a:avLst/>
            <a:gdLst/>
            <a:ahLst/>
            <a:cxnLst/>
            <a:rect l="l" t="t" r="r" b="b"/>
            <a:pathLst>
              <a:path w="226694" h="1048385">
                <a:moveTo>
                  <a:pt x="0" y="0"/>
                </a:moveTo>
                <a:lnTo>
                  <a:pt x="226313" y="0"/>
                </a:lnTo>
                <a:lnTo>
                  <a:pt x="226313" y="1047902"/>
                </a:lnTo>
                <a:lnTo>
                  <a:pt x="0" y="1047902"/>
                </a:lnTo>
                <a:lnTo>
                  <a:pt x="0" y="0"/>
                </a:lnTo>
                <a:close/>
              </a:path>
            </a:pathLst>
          </a:custGeom>
          <a:ln w="9525">
            <a:solidFill>
              <a:srgbClr val="000000"/>
            </a:solidFill>
          </a:ln>
        </p:spPr>
        <p:txBody>
          <a:bodyPr wrap="square" lIns="0" tIns="0" rIns="0" bIns="0" rtlCol="0"/>
          <a:lstStyle/>
          <a:p/>
        </p:txBody>
      </p:sp>
      <p:sp>
        <p:nvSpPr>
          <p:cNvPr id="11" name="object 11"/>
          <p:cNvSpPr/>
          <p:nvPr/>
        </p:nvSpPr>
        <p:spPr>
          <a:xfrm>
            <a:off x="3395471" y="3621023"/>
            <a:ext cx="226695" cy="934085"/>
          </a:xfrm>
          <a:custGeom>
            <a:avLst/>
            <a:gdLst/>
            <a:ahLst/>
            <a:cxnLst/>
            <a:rect l="l" t="t" r="r" b="b"/>
            <a:pathLst>
              <a:path w="226695" h="934085">
                <a:moveTo>
                  <a:pt x="0" y="0"/>
                </a:moveTo>
                <a:lnTo>
                  <a:pt x="226313" y="0"/>
                </a:lnTo>
                <a:lnTo>
                  <a:pt x="226313" y="933602"/>
                </a:lnTo>
                <a:lnTo>
                  <a:pt x="0" y="933602"/>
                </a:lnTo>
                <a:lnTo>
                  <a:pt x="0" y="0"/>
                </a:lnTo>
                <a:close/>
              </a:path>
            </a:pathLst>
          </a:custGeom>
          <a:ln w="9525">
            <a:solidFill>
              <a:srgbClr val="000000"/>
            </a:solidFill>
          </a:ln>
        </p:spPr>
        <p:txBody>
          <a:bodyPr wrap="square" lIns="0" tIns="0" rIns="0" bIns="0" rtlCol="0"/>
          <a:lstStyle/>
          <a:p/>
        </p:txBody>
      </p:sp>
      <p:sp>
        <p:nvSpPr>
          <p:cNvPr id="12" name="object 12"/>
          <p:cNvSpPr/>
          <p:nvPr/>
        </p:nvSpPr>
        <p:spPr>
          <a:xfrm>
            <a:off x="4187952" y="3394709"/>
            <a:ext cx="227329" cy="1160145"/>
          </a:xfrm>
          <a:custGeom>
            <a:avLst/>
            <a:gdLst/>
            <a:ahLst/>
            <a:cxnLst/>
            <a:rect l="l" t="t" r="r" b="b"/>
            <a:pathLst>
              <a:path w="227329" h="1160145">
                <a:moveTo>
                  <a:pt x="0" y="0"/>
                </a:moveTo>
                <a:lnTo>
                  <a:pt x="227075" y="0"/>
                </a:lnTo>
                <a:lnTo>
                  <a:pt x="227075" y="1159916"/>
                </a:lnTo>
                <a:lnTo>
                  <a:pt x="0" y="1159916"/>
                </a:lnTo>
                <a:lnTo>
                  <a:pt x="0" y="0"/>
                </a:lnTo>
                <a:close/>
              </a:path>
            </a:pathLst>
          </a:custGeom>
          <a:ln w="9525">
            <a:solidFill>
              <a:srgbClr val="000000"/>
            </a:solidFill>
          </a:ln>
        </p:spPr>
        <p:txBody>
          <a:bodyPr wrap="square" lIns="0" tIns="0" rIns="0" bIns="0" rtlCol="0"/>
          <a:lstStyle/>
          <a:p/>
        </p:txBody>
      </p:sp>
      <p:sp>
        <p:nvSpPr>
          <p:cNvPr id="13" name="object 13"/>
          <p:cNvSpPr/>
          <p:nvPr/>
        </p:nvSpPr>
        <p:spPr>
          <a:xfrm>
            <a:off x="4981194" y="3201923"/>
            <a:ext cx="226695" cy="1353185"/>
          </a:xfrm>
          <a:custGeom>
            <a:avLst/>
            <a:gdLst/>
            <a:ahLst/>
            <a:cxnLst/>
            <a:rect l="l" t="t" r="r" b="b"/>
            <a:pathLst>
              <a:path w="226695" h="1353185">
                <a:moveTo>
                  <a:pt x="0" y="0"/>
                </a:moveTo>
                <a:lnTo>
                  <a:pt x="226313" y="0"/>
                </a:lnTo>
                <a:lnTo>
                  <a:pt x="226313" y="1352702"/>
                </a:lnTo>
                <a:lnTo>
                  <a:pt x="0" y="1352702"/>
                </a:lnTo>
                <a:lnTo>
                  <a:pt x="0" y="0"/>
                </a:lnTo>
                <a:close/>
              </a:path>
            </a:pathLst>
          </a:custGeom>
          <a:ln w="9524">
            <a:solidFill>
              <a:srgbClr val="000000"/>
            </a:solidFill>
          </a:ln>
        </p:spPr>
        <p:txBody>
          <a:bodyPr wrap="square" lIns="0" tIns="0" rIns="0" bIns="0" rtlCol="0"/>
          <a:lstStyle/>
          <a:p/>
        </p:txBody>
      </p:sp>
      <p:sp>
        <p:nvSpPr>
          <p:cNvPr id="14" name="object 14"/>
          <p:cNvSpPr/>
          <p:nvPr/>
        </p:nvSpPr>
        <p:spPr>
          <a:xfrm>
            <a:off x="5773673" y="3326891"/>
            <a:ext cx="227329" cy="1228090"/>
          </a:xfrm>
          <a:custGeom>
            <a:avLst/>
            <a:gdLst/>
            <a:ahLst/>
            <a:cxnLst/>
            <a:rect l="l" t="t" r="r" b="b"/>
            <a:pathLst>
              <a:path w="227329" h="1228089">
                <a:moveTo>
                  <a:pt x="0" y="0"/>
                </a:moveTo>
                <a:lnTo>
                  <a:pt x="227075" y="0"/>
                </a:lnTo>
                <a:lnTo>
                  <a:pt x="227075" y="1227734"/>
                </a:lnTo>
                <a:lnTo>
                  <a:pt x="0" y="1227734"/>
                </a:lnTo>
                <a:lnTo>
                  <a:pt x="0" y="0"/>
                </a:lnTo>
                <a:close/>
              </a:path>
            </a:pathLst>
          </a:custGeom>
          <a:ln w="9525">
            <a:solidFill>
              <a:srgbClr val="000000"/>
            </a:solidFill>
          </a:ln>
        </p:spPr>
        <p:txBody>
          <a:bodyPr wrap="square" lIns="0" tIns="0" rIns="0" bIns="0" rtlCol="0"/>
          <a:lstStyle/>
          <a:p/>
        </p:txBody>
      </p:sp>
      <p:sp>
        <p:nvSpPr>
          <p:cNvPr id="15" name="object 15"/>
          <p:cNvSpPr/>
          <p:nvPr/>
        </p:nvSpPr>
        <p:spPr>
          <a:xfrm>
            <a:off x="2036064" y="3852671"/>
            <a:ext cx="226695" cy="702310"/>
          </a:xfrm>
          <a:custGeom>
            <a:avLst/>
            <a:gdLst/>
            <a:ahLst/>
            <a:cxnLst/>
            <a:rect l="l" t="t" r="r" b="b"/>
            <a:pathLst>
              <a:path w="226694" h="702310">
                <a:moveTo>
                  <a:pt x="226313" y="0"/>
                </a:moveTo>
                <a:lnTo>
                  <a:pt x="0" y="0"/>
                </a:lnTo>
                <a:lnTo>
                  <a:pt x="0" y="701954"/>
                </a:lnTo>
                <a:lnTo>
                  <a:pt x="226313" y="701954"/>
                </a:lnTo>
                <a:lnTo>
                  <a:pt x="226313" y="0"/>
                </a:lnTo>
                <a:close/>
              </a:path>
            </a:pathLst>
          </a:custGeom>
          <a:solidFill>
            <a:srgbClr val="D0CECE"/>
          </a:solidFill>
        </p:spPr>
        <p:txBody>
          <a:bodyPr wrap="square" lIns="0" tIns="0" rIns="0" bIns="0" rtlCol="0"/>
          <a:lstStyle/>
          <a:p/>
        </p:txBody>
      </p:sp>
      <p:sp>
        <p:nvSpPr>
          <p:cNvPr id="16" name="object 16"/>
          <p:cNvSpPr/>
          <p:nvPr/>
        </p:nvSpPr>
        <p:spPr>
          <a:xfrm>
            <a:off x="2828544" y="3707891"/>
            <a:ext cx="227329" cy="847090"/>
          </a:xfrm>
          <a:custGeom>
            <a:avLst/>
            <a:gdLst/>
            <a:ahLst/>
            <a:cxnLst/>
            <a:rect l="l" t="t" r="r" b="b"/>
            <a:pathLst>
              <a:path w="227330" h="847089">
                <a:moveTo>
                  <a:pt x="227075" y="0"/>
                </a:moveTo>
                <a:lnTo>
                  <a:pt x="0" y="0"/>
                </a:lnTo>
                <a:lnTo>
                  <a:pt x="0" y="846734"/>
                </a:lnTo>
                <a:lnTo>
                  <a:pt x="227075" y="846734"/>
                </a:lnTo>
                <a:lnTo>
                  <a:pt x="227075" y="0"/>
                </a:lnTo>
                <a:close/>
              </a:path>
            </a:pathLst>
          </a:custGeom>
          <a:solidFill>
            <a:srgbClr val="D0CECE"/>
          </a:solidFill>
        </p:spPr>
        <p:txBody>
          <a:bodyPr wrap="square" lIns="0" tIns="0" rIns="0" bIns="0" rtlCol="0"/>
          <a:lstStyle/>
          <a:p/>
        </p:txBody>
      </p:sp>
      <p:sp>
        <p:nvSpPr>
          <p:cNvPr id="17" name="object 17"/>
          <p:cNvSpPr/>
          <p:nvPr/>
        </p:nvSpPr>
        <p:spPr>
          <a:xfrm>
            <a:off x="3621785" y="3823715"/>
            <a:ext cx="226695" cy="731520"/>
          </a:xfrm>
          <a:custGeom>
            <a:avLst/>
            <a:gdLst/>
            <a:ahLst/>
            <a:cxnLst/>
            <a:rect l="l" t="t" r="r" b="b"/>
            <a:pathLst>
              <a:path w="226695" h="731520">
                <a:moveTo>
                  <a:pt x="226313" y="0"/>
                </a:moveTo>
                <a:lnTo>
                  <a:pt x="0" y="0"/>
                </a:lnTo>
                <a:lnTo>
                  <a:pt x="0" y="730910"/>
                </a:lnTo>
                <a:lnTo>
                  <a:pt x="226313" y="730910"/>
                </a:lnTo>
                <a:lnTo>
                  <a:pt x="226313" y="0"/>
                </a:lnTo>
                <a:close/>
              </a:path>
            </a:pathLst>
          </a:custGeom>
          <a:solidFill>
            <a:srgbClr val="D0CECE"/>
          </a:solidFill>
        </p:spPr>
        <p:txBody>
          <a:bodyPr wrap="square" lIns="0" tIns="0" rIns="0" bIns="0" rtlCol="0"/>
          <a:lstStyle/>
          <a:p/>
        </p:txBody>
      </p:sp>
      <p:sp>
        <p:nvSpPr>
          <p:cNvPr id="18" name="object 18"/>
          <p:cNvSpPr/>
          <p:nvPr/>
        </p:nvSpPr>
        <p:spPr>
          <a:xfrm>
            <a:off x="4415028" y="2899410"/>
            <a:ext cx="226695" cy="1655445"/>
          </a:xfrm>
          <a:custGeom>
            <a:avLst/>
            <a:gdLst/>
            <a:ahLst/>
            <a:cxnLst/>
            <a:rect l="l" t="t" r="r" b="b"/>
            <a:pathLst>
              <a:path w="226695" h="1655445">
                <a:moveTo>
                  <a:pt x="226313" y="0"/>
                </a:moveTo>
                <a:lnTo>
                  <a:pt x="0" y="0"/>
                </a:lnTo>
                <a:lnTo>
                  <a:pt x="0" y="1655216"/>
                </a:lnTo>
                <a:lnTo>
                  <a:pt x="226313" y="1655216"/>
                </a:lnTo>
                <a:lnTo>
                  <a:pt x="226313" y="0"/>
                </a:lnTo>
                <a:close/>
              </a:path>
            </a:pathLst>
          </a:custGeom>
          <a:solidFill>
            <a:srgbClr val="D0CECE"/>
          </a:solidFill>
        </p:spPr>
        <p:txBody>
          <a:bodyPr wrap="square" lIns="0" tIns="0" rIns="0" bIns="0" rtlCol="0"/>
          <a:lstStyle/>
          <a:p/>
        </p:txBody>
      </p:sp>
      <p:sp>
        <p:nvSpPr>
          <p:cNvPr id="19" name="object 19"/>
          <p:cNvSpPr/>
          <p:nvPr/>
        </p:nvSpPr>
        <p:spPr>
          <a:xfrm>
            <a:off x="5207508" y="2760726"/>
            <a:ext cx="226695" cy="1794510"/>
          </a:xfrm>
          <a:custGeom>
            <a:avLst/>
            <a:gdLst/>
            <a:ahLst/>
            <a:cxnLst/>
            <a:rect l="l" t="t" r="r" b="b"/>
            <a:pathLst>
              <a:path w="226695" h="1794510">
                <a:moveTo>
                  <a:pt x="226313" y="0"/>
                </a:moveTo>
                <a:lnTo>
                  <a:pt x="0" y="0"/>
                </a:lnTo>
                <a:lnTo>
                  <a:pt x="0" y="1793900"/>
                </a:lnTo>
                <a:lnTo>
                  <a:pt x="226313" y="1793900"/>
                </a:lnTo>
                <a:lnTo>
                  <a:pt x="226313" y="0"/>
                </a:lnTo>
                <a:close/>
              </a:path>
            </a:pathLst>
          </a:custGeom>
          <a:solidFill>
            <a:srgbClr val="D0CECE"/>
          </a:solidFill>
        </p:spPr>
        <p:txBody>
          <a:bodyPr wrap="square" lIns="0" tIns="0" rIns="0" bIns="0" rtlCol="0"/>
          <a:lstStyle/>
          <a:p/>
        </p:txBody>
      </p:sp>
      <p:sp>
        <p:nvSpPr>
          <p:cNvPr id="20" name="object 20"/>
          <p:cNvSpPr/>
          <p:nvPr/>
        </p:nvSpPr>
        <p:spPr>
          <a:xfrm>
            <a:off x="6000750" y="2870454"/>
            <a:ext cx="226695" cy="1684655"/>
          </a:xfrm>
          <a:custGeom>
            <a:avLst/>
            <a:gdLst/>
            <a:ahLst/>
            <a:cxnLst/>
            <a:rect l="l" t="t" r="r" b="b"/>
            <a:pathLst>
              <a:path w="226695" h="1684654">
                <a:moveTo>
                  <a:pt x="226313" y="0"/>
                </a:moveTo>
                <a:lnTo>
                  <a:pt x="0" y="0"/>
                </a:lnTo>
                <a:lnTo>
                  <a:pt x="0" y="1684172"/>
                </a:lnTo>
                <a:lnTo>
                  <a:pt x="226313" y="1684172"/>
                </a:lnTo>
                <a:lnTo>
                  <a:pt x="226313" y="0"/>
                </a:lnTo>
                <a:close/>
              </a:path>
            </a:pathLst>
          </a:custGeom>
          <a:solidFill>
            <a:srgbClr val="D0CECE"/>
          </a:solidFill>
        </p:spPr>
        <p:txBody>
          <a:bodyPr wrap="square" lIns="0" tIns="0" rIns="0" bIns="0" rtlCol="0"/>
          <a:lstStyle/>
          <a:p/>
        </p:txBody>
      </p:sp>
      <p:sp>
        <p:nvSpPr>
          <p:cNvPr id="21" name="object 21"/>
          <p:cNvSpPr/>
          <p:nvPr/>
        </p:nvSpPr>
        <p:spPr>
          <a:xfrm>
            <a:off x="2036064" y="3852671"/>
            <a:ext cx="226695" cy="702310"/>
          </a:xfrm>
          <a:custGeom>
            <a:avLst/>
            <a:gdLst/>
            <a:ahLst/>
            <a:cxnLst/>
            <a:rect l="l" t="t" r="r" b="b"/>
            <a:pathLst>
              <a:path w="226694" h="702310">
                <a:moveTo>
                  <a:pt x="0" y="0"/>
                </a:moveTo>
                <a:lnTo>
                  <a:pt x="226313" y="0"/>
                </a:lnTo>
                <a:lnTo>
                  <a:pt x="226313" y="701954"/>
                </a:lnTo>
                <a:lnTo>
                  <a:pt x="0" y="701954"/>
                </a:lnTo>
                <a:lnTo>
                  <a:pt x="0" y="0"/>
                </a:lnTo>
                <a:close/>
              </a:path>
            </a:pathLst>
          </a:custGeom>
          <a:ln w="9525">
            <a:solidFill>
              <a:srgbClr val="000000"/>
            </a:solidFill>
          </a:ln>
        </p:spPr>
        <p:txBody>
          <a:bodyPr wrap="square" lIns="0" tIns="0" rIns="0" bIns="0" rtlCol="0"/>
          <a:lstStyle/>
          <a:p/>
        </p:txBody>
      </p:sp>
      <p:sp>
        <p:nvSpPr>
          <p:cNvPr id="22" name="object 22"/>
          <p:cNvSpPr/>
          <p:nvPr/>
        </p:nvSpPr>
        <p:spPr>
          <a:xfrm>
            <a:off x="2828544" y="3707891"/>
            <a:ext cx="227329" cy="847090"/>
          </a:xfrm>
          <a:custGeom>
            <a:avLst/>
            <a:gdLst/>
            <a:ahLst/>
            <a:cxnLst/>
            <a:rect l="l" t="t" r="r" b="b"/>
            <a:pathLst>
              <a:path w="227330" h="847089">
                <a:moveTo>
                  <a:pt x="0" y="0"/>
                </a:moveTo>
                <a:lnTo>
                  <a:pt x="227075" y="0"/>
                </a:lnTo>
                <a:lnTo>
                  <a:pt x="227075" y="846734"/>
                </a:lnTo>
                <a:lnTo>
                  <a:pt x="0" y="846734"/>
                </a:lnTo>
                <a:lnTo>
                  <a:pt x="0" y="0"/>
                </a:lnTo>
                <a:close/>
              </a:path>
            </a:pathLst>
          </a:custGeom>
          <a:ln w="9525">
            <a:solidFill>
              <a:srgbClr val="000000"/>
            </a:solidFill>
          </a:ln>
        </p:spPr>
        <p:txBody>
          <a:bodyPr wrap="square" lIns="0" tIns="0" rIns="0" bIns="0" rtlCol="0"/>
          <a:lstStyle/>
          <a:p/>
        </p:txBody>
      </p:sp>
      <p:sp>
        <p:nvSpPr>
          <p:cNvPr id="23" name="object 23"/>
          <p:cNvSpPr/>
          <p:nvPr/>
        </p:nvSpPr>
        <p:spPr>
          <a:xfrm>
            <a:off x="3621785" y="3823715"/>
            <a:ext cx="226695" cy="731520"/>
          </a:xfrm>
          <a:custGeom>
            <a:avLst/>
            <a:gdLst/>
            <a:ahLst/>
            <a:cxnLst/>
            <a:rect l="l" t="t" r="r" b="b"/>
            <a:pathLst>
              <a:path w="226695" h="731520">
                <a:moveTo>
                  <a:pt x="0" y="0"/>
                </a:moveTo>
                <a:lnTo>
                  <a:pt x="226313" y="0"/>
                </a:lnTo>
                <a:lnTo>
                  <a:pt x="226313" y="730910"/>
                </a:lnTo>
                <a:lnTo>
                  <a:pt x="0" y="730910"/>
                </a:lnTo>
                <a:lnTo>
                  <a:pt x="0" y="0"/>
                </a:lnTo>
                <a:close/>
              </a:path>
            </a:pathLst>
          </a:custGeom>
          <a:ln w="9525">
            <a:solidFill>
              <a:srgbClr val="000000"/>
            </a:solidFill>
          </a:ln>
        </p:spPr>
        <p:txBody>
          <a:bodyPr wrap="square" lIns="0" tIns="0" rIns="0" bIns="0" rtlCol="0"/>
          <a:lstStyle/>
          <a:p/>
        </p:txBody>
      </p:sp>
      <p:sp>
        <p:nvSpPr>
          <p:cNvPr id="24" name="object 24"/>
          <p:cNvSpPr/>
          <p:nvPr/>
        </p:nvSpPr>
        <p:spPr>
          <a:xfrm>
            <a:off x="4415028" y="2899410"/>
            <a:ext cx="226695" cy="1655445"/>
          </a:xfrm>
          <a:custGeom>
            <a:avLst/>
            <a:gdLst/>
            <a:ahLst/>
            <a:cxnLst/>
            <a:rect l="l" t="t" r="r" b="b"/>
            <a:pathLst>
              <a:path w="226695" h="1655445">
                <a:moveTo>
                  <a:pt x="0" y="0"/>
                </a:moveTo>
                <a:lnTo>
                  <a:pt x="226313" y="0"/>
                </a:lnTo>
                <a:lnTo>
                  <a:pt x="226313" y="1655216"/>
                </a:lnTo>
                <a:lnTo>
                  <a:pt x="0" y="1655216"/>
                </a:lnTo>
                <a:lnTo>
                  <a:pt x="0" y="0"/>
                </a:lnTo>
                <a:close/>
              </a:path>
            </a:pathLst>
          </a:custGeom>
          <a:ln w="9525">
            <a:solidFill>
              <a:srgbClr val="000000"/>
            </a:solidFill>
          </a:ln>
        </p:spPr>
        <p:txBody>
          <a:bodyPr wrap="square" lIns="0" tIns="0" rIns="0" bIns="0" rtlCol="0"/>
          <a:lstStyle/>
          <a:p/>
        </p:txBody>
      </p:sp>
      <p:sp>
        <p:nvSpPr>
          <p:cNvPr id="25" name="object 25"/>
          <p:cNvSpPr/>
          <p:nvPr/>
        </p:nvSpPr>
        <p:spPr>
          <a:xfrm>
            <a:off x="5207508" y="2760726"/>
            <a:ext cx="226695" cy="1794510"/>
          </a:xfrm>
          <a:custGeom>
            <a:avLst/>
            <a:gdLst/>
            <a:ahLst/>
            <a:cxnLst/>
            <a:rect l="l" t="t" r="r" b="b"/>
            <a:pathLst>
              <a:path w="226695" h="1794510">
                <a:moveTo>
                  <a:pt x="0" y="0"/>
                </a:moveTo>
                <a:lnTo>
                  <a:pt x="226313" y="0"/>
                </a:lnTo>
                <a:lnTo>
                  <a:pt x="226313" y="1793900"/>
                </a:lnTo>
                <a:lnTo>
                  <a:pt x="0" y="1793900"/>
                </a:lnTo>
                <a:lnTo>
                  <a:pt x="0" y="0"/>
                </a:lnTo>
                <a:close/>
              </a:path>
            </a:pathLst>
          </a:custGeom>
          <a:ln w="9524">
            <a:solidFill>
              <a:srgbClr val="000000"/>
            </a:solidFill>
          </a:ln>
        </p:spPr>
        <p:txBody>
          <a:bodyPr wrap="square" lIns="0" tIns="0" rIns="0" bIns="0" rtlCol="0"/>
          <a:lstStyle/>
          <a:p/>
        </p:txBody>
      </p:sp>
      <p:sp>
        <p:nvSpPr>
          <p:cNvPr id="26" name="object 26"/>
          <p:cNvSpPr/>
          <p:nvPr/>
        </p:nvSpPr>
        <p:spPr>
          <a:xfrm>
            <a:off x="6000750" y="2870454"/>
            <a:ext cx="226695" cy="1684655"/>
          </a:xfrm>
          <a:custGeom>
            <a:avLst/>
            <a:gdLst/>
            <a:ahLst/>
            <a:cxnLst/>
            <a:rect l="l" t="t" r="r" b="b"/>
            <a:pathLst>
              <a:path w="226695" h="1684654">
                <a:moveTo>
                  <a:pt x="0" y="0"/>
                </a:moveTo>
                <a:lnTo>
                  <a:pt x="226313" y="0"/>
                </a:lnTo>
                <a:lnTo>
                  <a:pt x="226313" y="1684172"/>
                </a:lnTo>
                <a:lnTo>
                  <a:pt x="0" y="1684172"/>
                </a:lnTo>
                <a:lnTo>
                  <a:pt x="0" y="0"/>
                </a:lnTo>
                <a:close/>
              </a:path>
            </a:pathLst>
          </a:custGeom>
          <a:ln w="9524">
            <a:solidFill>
              <a:srgbClr val="000000"/>
            </a:solidFill>
          </a:ln>
        </p:spPr>
        <p:txBody>
          <a:bodyPr wrap="square" lIns="0" tIns="0" rIns="0" bIns="0" rtlCol="0"/>
          <a:lstStyle/>
          <a:p/>
        </p:txBody>
      </p:sp>
      <p:sp>
        <p:nvSpPr>
          <p:cNvPr id="27" name="object 27"/>
          <p:cNvSpPr/>
          <p:nvPr/>
        </p:nvSpPr>
        <p:spPr>
          <a:xfrm>
            <a:off x="1639431" y="4554626"/>
            <a:ext cx="4758055" cy="0"/>
          </a:xfrm>
          <a:custGeom>
            <a:avLst/>
            <a:gdLst/>
            <a:ahLst/>
            <a:cxnLst/>
            <a:rect l="l" t="t" r="r" b="b"/>
            <a:pathLst>
              <a:path w="4758055" h="0">
                <a:moveTo>
                  <a:pt x="0" y="0"/>
                </a:moveTo>
                <a:lnTo>
                  <a:pt x="4757610" y="0"/>
                </a:lnTo>
              </a:path>
            </a:pathLst>
          </a:custGeom>
          <a:ln w="9525">
            <a:solidFill>
              <a:srgbClr val="000000"/>
            </a:solidFill>
          </a:ln>
        </p:spPr>
        <p:txBody>
          <a:bodyPr wrap="square" lIns="0" tIns="0" rIns="0" bIns="0" rtlCol="0"/>
          <a:lstStyle/>
          <a:p/>
        </p:txBody>
      </p:sp>
      <p:sp>
        <p:nvSpPr>
          <p:cNvPr id="28" name="object 28"/>
          <p:cNvSpPr/>
          <p:nvPr/>
        </p:nvSpPr>
        <p:spPr>
          <a:xfrm>
            <a:off x="1639431" y="4554626"/>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29" name="object 29"/>
          <p:cNvSpPr/>
          <p:nvPr/>
        </p:nvSpPr>
        <p:spPr>
          <a:xfrm>
            <a:off x="4018027" y="4554626"/>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30" name="object 30"/>
          <p:cNvSpPr/>
          <p:nvPr/>
        </p:nvSpPr>
        <p:spPr>
          <a:xfrm>
            <a:off x="6397042" y="4554626"/>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31" name="object 31"/>
          <p:cNvSpPr/>
          <p:nvPr/>
        </p:nvSpPr>
        <p:spPr>
          <a:xfrm>
            <a:off x="1639431" y="4776219"/>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32" name="object 32"/>
          <p:cNvSpPr/>
          <p:nvPr/>
        </p:nvSpPr>
        <p:spPr>
          <a:xfrm>
            <a:off x="4018027" y="4776219"/>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33" name="object 33"/>
          <p:cNvSpPr/>
          <p:nvPr/>
        </p:nvSpPr>
        <p:spPr>
          <a:xfrm>
            <a:off x="6397042" y="4776219"/>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34" name="object 34"/>
          <p:cNvSpPr txBox="1"/>
          <p:nvPr/>
        </p:nvSpPr>
        <p:spPr>
          <a:xfrm>
            <a:off x="1863407" y="3804679"/>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38%</a:t>
            </a:r>
            <a:endParaRPr sz="900">
              <a:latin typeface="Calibri"/>
              <a:cs typeface="Calibri"/>
            </a:endParaRPr>
          </a:p>
        </p:txBody>
      </p:sp>
      <p:sp>
        <p:nvSpPr>
          <p:cNvPr id="35" name="object 35"/>
          <p:cNvSpPr txBox="1"/>
          <p:nvPr/>
        </p:nvSpPr>
        <p:spPr>
          <a:xfrm>
            <a:off x="2656306" y="3570136"/>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49%</a:t>
            </a:r>
            <a:endParaRPr sz="900">
              <a:latin typeface="Calibri"/>
              <a:cs typeface="Calibri"/>
            </a:endParaRPr>
          </a:p>
        </p:txBody>
      </p:sp>
      <p:sp>
        <p:nvSpPr>
          <p:cNvPr id="36" name="object 36"/>
          <p:cNvSpPr txBox="1"/>
          <p:nvPr/>
        </p:nvSpPr>
        <p:spPr>
          <a:xfrm>
            <a:off x="3449205" y="3684664"/>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44%</a:t>
            </a:r>
            <a:endParaRPr sz="900">
              <a:latin typeface="Calibri"/>
              <a:cs typeface="Calibri"/>
            </a:endParaRPr>
          </a:p>
        </p:txBody>
      </p:sp>
      <p:sp>
        <p:nvSpPr>
          <p:cNvPr id="37" name="object 37"/>
          <p:cNvSpPr txBox="1"/>
          <p:nvPr/>
        </p:nvSpPr>
        <p:spPr>
          <a:xfrm>
            <a:off x="4242104" y="3458236"/>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54%</a:t>
            </a:r>
            <a:endParaRPr sz="900">
              <a:latin typeface="Calibri"/>
              <a:cs typeface="Calibri"/>
            </a:endParaRPr>
          </a:p>
        </p:txBody>
      </p:sp>
      <p:sp>
        <p:nvSpPr>
          <p:cNvPr id="38" name="object 38"/>
          <p:cNvSpPr txBox="1"/>
          <p:nvPr/>
        </p:nvSpPr>
        <p:spPr>
          <a:xfrm>
            <a:off x="5035003" y="3265297"/>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63%</a:t>
            </a:r>
            <a:endParaRPr sz="900">
              <a:latin typeface="Calibri"/>
              <a:cs typeface="Calibri"/>
            </a:endParaRPr>
          </a:p>
        </p:txBody>
      </p:sp>
      <p:sp>
        <p:nvSpPr>
          <p:cNvPr id="39" name="object 39"/>
          <p:cNvSpPr txBox="1"/>
          <p:nvPr/>
        </p:nvSpPr>
        <p:spPr>
          <a:xfrm>
            <a:off x="5827903" y="3390913"/>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57%</a:t>
            </a:r>
            <a:endParaRPr sz="900">
              <a:latin typeface="Calibri"/>
              <a:cs typeface="Calibri"/>
            </a:endParaRPr>
          </a:p>
        </p:txBody>
      </p:sp>
      <p:sp>
        <p:nvSpPr>
          <p:cNvPr id="40" name="object 40"/>
          <p:cNvSpPr txBox="1"/>
          <p:nvPr/>
        </p:nvSpPr>
        <p:spPr>
          <a:xfrm>
            <a:off x="2089835" y="3916007"/>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33%</a:t>
            </a:r>
            <a:endParaRPr sz="900">
              <a:latin typeface="Calibri"/>
              <a:cs typeface="Calibri"/>
            </a:endParaRPr>
          </a:p>
        </p:txBody>
      </p:sp>
      <p:sp>
        <p:nvSpPr>
          <p:cNvPr id="41" name="object 41"/>
          <p:cNvSpPr txBox="1"/>
          <p:nvPr/>
        </p:nvSpPr>
        <p:spPr>
          <a:xfrm>
            <a:off x="2882734" y="3771875"/>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39%</a:t>
            </a:r>
            <a:endParaRPr sz="900">
              <a:latin typeface="Calibri"/>
              <a:cs typeface="Calibri"/>
            </a:endParaRPr>
          </a:p>
        </p:txBody>
      </p:sp>
      <p:sp>
        <p:nvSpPr>
          <p:cNvPr id="42" name="object 42"/>
          <p:cNvSpPr txBox="1"/>
          <p:nvPr/>
        </p:nvSpPr>
        <p:spPr>
          <a:xfrm>
            <a:off x="3675634" y="3887547"/>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34%</a:t>
            </a:r>
            <a:endParaRPr sz="900">
              <a:latin typeface="Calibri"/>
              <a:cs typeface="Calibri"/>
            </a:endParaRPr>
          </a:p>
        </p:txBody>
      </p:sp>
      <p:sp>
        <p:nvSpPr>
          <p:cNvPr id="43" name="object 43"/>
          <p:cNvSpPr txBox="1"/>
          <p:nvPr/>
        </p:nvSpPr>
        <p:spPr>
          <a:xfrm>
            <a:off x="4468533" y="2963203"/>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77%</a:t>
            </a:r>
            <a:endParaRPr sz="900">
              <a:latin typeface="Calibri"/>
              <a:cs typeface="Calibri"/>
            </a:endParaRPr>
          </a:p>
        </p:txBody>
      </p:sp>
      <p:sp>
        <p:nvSpPr>
          <p:cNvPr id="44" name="object 44"/>
          <p:cNvSpPr txBox="1"/>
          <p:nvPr/>
        </p:nvSpPr>
        <p:spPr>
          <a:xfrm>
            <a:off x="5261432" y="2824100"/>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84%</a:t>
            </a:r>
            <a:endParaRPr sz="900">
              <a:latin typeface="Calibri"/>
              <a:cs typeface="Calibri"/>
            </a:endParaRPr>
          </a:p>
        </p:txBody>
      </p:sp>
      <p:sp>
        <p:nvSpPr>
          <p:cNvPr id="45" name="object 45"/>
          <p:cNvSpPr txBox="1"/>
          <p:nvPr/>
        </p:nvSpPr>
        <p:spPr>
          <a:xfrm>
            <a:off x="6054331" y="2934171"/>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79%</a:t>
            </a:r>
            <a:endParaRPr sz="900">
              <a:latin typeface="Calibri"/>
              <a:cs typeface="Calibri"/>
            </a:endParaRPr>
          </a:p>
        </p:txBody>
      </p:sp>
      <p:sp>
        <p:nvSpPr>
          <p:cNvPr id="46" name="object 46"/>
          <p:cNvSpPr txBox="1"/>
          <p:nvPr/>
        </p:nvSpPr>
        <p:spPr>
          <a:xfrm>
            <a:off x="901638" y="806103"/>
            <a:ext cx="5969635" cy="381762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2008, 84% of respondents aged over 25 reported having donated to a charity or organization, compared  to 77% in </a:t>
            </a:r>
            <a:r>
              <a:rPr dirty="0" sz="1100">
                <a:latin typeface="Calibri"/>
                <a:cs typeface="Calibri"/>
              </a:rPr>
              <a:t>2003. </a:t>
            </a:r>
            <a:r>
              <a:rPr dirty="0" sz="1100" spc="-5">
                <a:latin typeface="Calibri"/>
                <a:cs typeface="Calibri"/>
              </a:rPr>
              <a:t>These figures amount to 63% in 2008 and 54% </a:t>
            </a:r>
            <a:r>
              <a:rPr dirty="0" sz="1100">
                <a:latin typeface="Calibri"/>
                <a:cs typeface="Calibri"/>
              </a:rPr>
              <a:t>in 2003 </a:t>
            </a:r>
            <a:r>
              <a:rPr dirty="0" sz="1100" spc="-5">
                <a:latin typeface="Calibri"/>
                <a:cs typeface="Calibri"/>
              </a:rPr>
              <a:t>for respondents 15 to 24 years of  age. While younger Canadians tend to volunteer more, older Canadians donate more to charities </a:t>
            </a:r>
            <a:r>
              <a:rPr dirty="0" sz="1100">
                <a:latin typeface="Calibri"/>
                <a:cs typeface="Calibri"/>
              </a:rPr>
              <a:t>and  </a:t>
            </a:r>
            <a:r>
              <a:rPr dirty="0" sz="1100" spc="-5">
                <a:latin typeface="Calibri"/>
                <a:cs typeface="Calibri"/>
              </a:rPr>
              <a:t>organizations.</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6: Volunteering </a:t>
            </a:r>
            <a:r>
              <a:rPr dirty="0" sz="1100">
                <a:latin typeface="Calibri"/>
                <a:cs typeface="Calibri"/>
              </a:rPr>
              <a:t>and </a:t>
            </a:r>
            <a:r>
              <a:rPr dirty="0" sz="1100" spc="-5">
                <a:latin typeface="Calibri"/>
                <a:cs typeface="Calibri"/>
              </a:rPr>
              <a:t>Donating in the Past 12 Months (2003, 2008, and</a:t>
            </a:r>
            <a:r>
              <a:rPr dirty="0" sz="1100" spc="50">
                <a:latin typeface="Calibri"/>
                <a:cs typeface="Calibri"/>
              </a:rPr>
              <a:t> </a:t>
            </a:r>
            <a:r>
              <a:rPr dirty="0" sz="1100" spc="-5">
                <a:latin typeface="Calibri"/>
                <a:cs typeface="Calibri"/>
              </a:rPr>
              <a:t>2013)</a:t>
            </a:r>
            <a:endParaRPr sz="1100">
              <a:latin typeface="Calibri"/>
              <a:cs typeface="Calibri"/>
            </a:endParaRPr>
          </a:p>
          <a:p>
            <a:pPr>
              <a:lnSpc>
                <a:spcPct val="100000"/>
              </a:lnSpc>
              <a:spcBef>
                <a:spcPts val="35"/>
              </a:spcBef>
            </a:pPr>
            <a:endParaRPr sz="850">
              <a:latin typeface="Times New Roman"/>
              <a:cs typeface="Times New Roman"/>
            </a:endParaRPr>
          </a:p>
          <a:p>
            <a:pPr algn="ctr" marR="4954905">
              <a:lnSpc>
                <a:spcPct val="100000"/>
              </a:lnSpc>
            </a:pPr>
            <a:r>
              <a:rPr dirty="0" sz="900" b="1">
                <a:latin typeface="Calibri"/>
                <a:cs typeface="Calibri"/>
              </a:rPr>
              <a:t>100%</a:t>
            </a:r>
            <a:endParaRPr sz="900">
              <a:latin typeface="Calibri"/>
              <a:cs typeface="Calibri"/>
            </a:endParaRPr>
          </a:p>
          <a:p>
            <a:pPr>
              <a:lnSpc>
                <a:spcPct val="100000"/>
              </a:lnSpc>
            </a:pPr>
            <a:endParaRPr sz="900">
              <a:latin typeface="Times New Roman"/>
              <a:cs typeface="Times New Roman"/>
            </a:endParaRPr>
          </a:p>
          <a:p>
            <a:pPr>
              <a:lnSpc>
                <a:spcPct val="100000"/>
              </a:lnSpc>
            </a:pPr>
            <a:endParaRPr sz="1100">
              <a:latin typeface="Times New Roman"/>
              <a:cs typeface="Times New Roman"/>
            </a:endParaRPr>
          </a:p>
          <a:p>
            <a:pPr marL="432434">
              <a:lnSpc>
                <a:spcPct val="100000"/>
              </a:lnSpc>
            </a:pPr>
            <a:r>
              <a:rPr dirty="0" sz="900" b="1">
                <a:latin typeface="Calibri"/>
                <a:cs typeface="Calibri"/>
              </a:rPr>
              <a:t>80%</a:t>
            </a:r>
            <a:endParaRPr sz="900">
              <a:latin typeface="Calibri"/>
              <a:cs typeface="Calibri"/>
            </a:endParaRPr>
          </a:p>
          <a:p>
            <a:pPr>
              <a:lnSpc>
                <a:spcPct val="100000"/>
              </a:lnSpc>
            </a:pPr>
            <a:endParaRPr sz="900">
              <a:latin typeface="Times New Roman"/>
              <a:cs typeface="Times New Roman"/>
            </a:endParaRPr>
          </a:p>
          <a:p>
            <a:pPr>
              <a:lnSpc>
                <a:spcPct val="100000"/>
              </a:lnSpc>
              <a:spcBef>
                <a:spcPts val="55"/>
              </a:spcBef>
            </a:pPr>
            <a:endParaRPr sz="1050">
              <a:latin typeface="Times New Roman"/>
              <a:cs typeface="Times New Roman"/>
            </a:endParaRPr>
          </a:p>
          <a:p>
            <a:pPr marL="432434">
              <a:lnSpc>
                <a:spcPct val="100000"/>
              </a:lnSpc>
            </a:pPr>
            <a:r>
              <a:rPr dirty="0" sz="900" b="1">
                <a:latin typeface="Calibri"/>
                <a:cs typeface="Calibri"/>
              </a:rPr>
              <a:t>60%</a:t>
            </a:r>
            <a:endParaRPr sz="900">
              <a:latin typeface="Calibri"/>
              <a:cs typeface="Calibri"/>
            </a:endParaRPr>
          </a:p>
          <a:p>
            <a:pPr>
              <a:lnSpc>
                <a:spcPct val="100000"/>
              </a:lnSpc>
            </a:pPr>
            <a:endParaRPr sz="900">
              <a:latin typeface="Times New Roman"/>
              <a:cs typeface="Times New Roman"/>
            </a:endParaRPr>
          </a:p>
          <a:p>
            <a:pPr>
              <a:lnSpc>
                <a:spcPct val="100000"/>
              </a:lnSpc>
              <a:spcBef>
                <a:spcPts val="55"/>
              </a:spcBef>
            </a:pPr>
            <a:endParaRPr sz="1050">
              <a:latin typeface="Times New Roman"/>
              <a:cs typeface="Times New Roman"/>
            </a:endParaRPr>
          </a:p>
          <a:p>
            <a:pPr marL="432434">
              <a:lnSpc>
                <a:spcPct val="100000"/>
              </a:lnSpc>
            </a:pPr>
            <a:r>
              <a:rPr dirty="0" sz="900" b="1">
                <a:latin typeface="Calibri"/>
                <a:cs typeface="Calibri"/>
              </a:rPr>
              <a:t>40%</a:t>
            </a:r>
            <a:endParaRPr sz="900">
              <a:latin typeface="Calibri"/>
              <a:cs typeface="Calibri"/>
            </a:endParaRPr>
          </a:p>
          <a:p>
            <a:pPr>
              <a:lnSpc>
                <a:spcPct val="100000"/>
              </a:lnSpc>
            </a:pPr>
            <a:endParaRPr sz="900">
              <a:latin typeface="Times New Roman"/>
              <a:cs typeface="Times New Roman"/>
            </a:endParaRPr>
          </a:p>
          <a:p>
            <a:pPr>
              <a:lnSpc>
                <a:spcPct val="100000"/>
              </a:lnSpc>
              <a:spcBef>
                <a:spcPts val="55"/>
              </a:spcBef>
            </a:pPr>
            <a:endParaRPr sz="1050">
              <a:latin typeface="Times New Roman"/>
              <a:cs typeface="Times New Roman"/>
            </a:endParaRPr>
          </a:p>
          <a:p>
            <a:pPr marL="432434">
              <a:lnSpc>
                <a:spcPct val="100000"/>
              </a:lnSpc>
            </a:pPr>
            <a:r>
              <a:rPr dirty="0" sz="900" b="1">
                <a:latin typeface="Calibri"/>
                <a:cs typeface="Calibri"/>
              </a:rPr>
              <a:t>20%</a:t>
            </a:r>
            <a:endParaRPr sz="900">
              <a:latin typeface="Calibri"/>
              <a:cs typeface="Calibri"/>
            </a:endParaRPr>
          </a:p>
          <a:p>
            <a:pPr>
              <a:lnSpc>
                <a:spcPct val="100000"/>
              </a:lnSpc>
            </a:pPr>
            <a:endParaRPr sz="900">
              <a:latin typeface="Times New Roman"/>
              <a:cs typeface="Times New Roman"/>
            </a:endParaRPr>
          </a:p>
          <a:p>
            <a:pPr>
              <a:lnSpc>
                <a:spcPct val="100000"/>
              </a:lnSpc>
              <a:spcBef>
                <a:spcPts val="55"/>
              </a:spcBef>
            </a:pPr>
            <a:endParaRPr sz="1050">
              <a:latin typeface="Times New Roman"/>
              <a:cs typeface="Times New Roman"/>
            </a:endParaRPr>
          </a:p>
          <a:p>
            <a:pPr algn="ctr" marR="4838700">
              <a:lnSpc>
                <a:spcPct val="100000"/>
              </a:lnSpc>
            </a:pPr>
            <a:r>
              <a:rPr dirty="0" sz="900" b="1">
                <a:latin typeface="Calibri"/>
                <a:cs typeface="Calibri"/>
              </a:rPr>
              <a:t>0%</a:t>
            </a:r>
            <a:endParaRPr sz="900">
              <a:latin typeface="Calibri"/>
              <a:cs typeface="Calibri"/>
            </a:endParaRPr>
          </a:p>
        </p:txBody>
      </p:sp>
      <p:sp>
        <p:nvSpPr>
          <p:cNvPr id="47" name="object 47"/>
          <p:cNvSpPr txBox="1"/>
          <p:nvPr/>
        </p:nvSpPr>
        <p:spPr>
          <a:xfrm>
            <a:off x="1907311" y="4609354"/>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2003</a:t>
            </a:r>
            <a:endParaRPr sz="900">
              <a:latin typeface="Calibri"/>
              <a:cs typeface="Calibri"/>
            </a:endParaRPr>
          </a:p>
        </p:txBody>
      </p:sp>
      <p:sp>
        <p:nvSpPr>
          <p:cNvPr id="48" name="object 48"/>
          <p:cNvSpPr txBox="1"/>
          <p:nvPr/>
        </p:nvSpPr>
        <p:spPr>
          <a:xfrm>
            <a:off x="2700210" y="4609354"/>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49" name="object 49"/>
          <p:cNvSpPr txBox="1"/>
          <p:nvPr/>
        </p:nvSpPr>
        <p:spPr>
          <a:xfrm>
            <a:off x="3493109" y="4609354"/>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50" name="object 50"/>
          <p:cNvSpPr txBox="1"/>
          <p:nvPr/>
        </p:nvSpPr>
        <p:spPr>
          <a:xfrm>
            <a:off x="4286008" y="4609354"/>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2003</a:t>
            </a:r>
            <a:endParaRPr sz="900">
              <a:latin typeface="Calibri"/>
              <a:cs typeface="Calibri"/>
            </a:endParaRPr>
          </a:p>
        </p:txBody>
      </p:sp>
      <p:sp>
        <p:nvSpPr>
          <p:cNvPr id="51" name="object 51"/>
          <p:cNvSpPr txBox="1"/>
          <p:nvPr/>
        </p:nvSpPr>
        <p:spPr>
          <a:xfrm>
            <a:off x="5078907" y="4609354"/>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52" name="object 52"/>
          <p:cNvSpPr txBox="1"/>
          <p:nvPr/>
        </p:nvSpPr>
        <p:spPr>
          <a:xfrm>
            <a:off x="5871806" y="4609354"/>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53" name="object 53"/>
          <p:cNvSpPr txBox="1"/>
          <p:nvPr/>
        </p:nvSpPr>
        <p:spPr>
          <a:xfrm>
            <a:off x="2518930" y="4830982"/>
            <a:ext cx="61912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Volunteered</a:t>
            </a:r>
            <a:endParaRPr sz="900">
              <a:latin typeface="Calibri"/>
              <a:cs typeface="Calibri"/>
            </a:endParaRPr>
          </a:p>
        </p:txBody>
      </p:sp>
      <p:sp>
        <p:nvSpPr>
          <p:cNvPr id="54" name="object 54"/>
          <p:cNvSpPr txBox="1"/>
          <p:nvPr/>
        </p:nvSpPr>
        <p:spPr>
          <a:xfrm>
            <a:off x="4989753" y="4830982"/>
            <a:ext cx="435609"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D</a:t>
            </a:r>
            <a:r>
              <a:rPr dirty="0" sz="900" spc="-5" b="1">
                <a:latin typeface="Calibri"/>
                <a:cs typeface="Calibri"/>
              </a:rPr>
              <a:t>o</a:t>
            </a:r>
            <a:r>
              <a:rPr dirty="0" sz="900" b="1">
                <a:latin typeface="Calibri"/>
                <a:cs typeface="Calibri"/>
              </a:rPr>
              <a:t>n</a:t>
            </a:r>
            <a:r>
              <a:rPr dirty="0" sz="900" spc="-5" b="1">
                <a:latin typeface="Calibri"/>
                <a:cs typeface="Calibri"/>
              </a:rPr>
              <a:t>a</a:t>
            </a:r>
            <a:r>
              <a:rPr dirty="0" sz="900" b="1">
                <a:latin typeface="Calibri"/>
                <a:cs typeface="Calibri"/>
              </a:rPr>
              <a:t>t</a:t>
            </a:r>
            <a:r>
              <a:rPr dirty="0" sz="900" spc="-5" b="1">
                <a:latin typeface="Calibri"/>
                <a:cs typeface="Calibri"/>
              </a:rPr>
              <a:t>e</a:t>
            </a:r>
            <a:r>
              <a:rPr dirty="0" sz="900" b="1">
                <a:latin typeface="Calibri"/>
                <a:cs typeface="Calibri"/>
              </a:rPr>
              <a:t>d</a:t>
            </a:r>
            <a:endParaRPr sz="900">
              <a:latin typeface="Calibri"/>
              <a:cs typeface="Calibri"/>
            </a:endParaRPr>
          </a:p>
        </p:txBody>
      </p:sp>
      <p:sp>
        <p:nvSpPr>
          <p:cNvPr id="55" name="object 55"/>
          <p:cNvSpPr/>
          <p:nvPr/>
        </p:nvSpPr>
        <p:spPr>
          <a:xfrm>
            <a:off x="2960547" y="5131384"/>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56" name="object 56"/>
          <p:cNvSpPr/>
          <p:nvPr/>
        </p:nvSpPr>
        <p:spPr>
          <a:xfrm>
            <a:off x="2960547" y="5131384"/>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57" name="object 57"/>
          <p:cNvSpPr/>
          <p:nvPr/>
        </p:nvSpPr>
        <p:spPr>
          <a:xfrm>
            <a:off x="3858983" y="5131384"/>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58" name="object 58"/>
          <p:cNvSpPr/>
          <p:nvPr/>
        </p:nvSpPr>
        <p:spPr>
          <a:xfrm>
            <a:off x="3858983" y="5131384"/>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59" name="object 59"/>
          <p:cNvSpPr txBox="1"/>
          <p:nvPr/>
        </p:nvSpPr>
        <p:spPr>
          <a:xfrm>
            <a:off x="3935690" y="5068679"/>
            <a:ext cx="876300" cy="162560"/>
          </a:xfrm>
          <a:prstGeom prst="rect">
            <a:avLst/>
          </a:prstGeom>
        </p:spPr>
        <p:txBody>
          <a:bodyPr wrap="square" lIns="0" tIns="12700" rIns="0" bIns="0" rtlCol="0" vert="horz">
            <a:spAutoFit/>
          </a:bodyPr>
          <a:lstStyle/>
          <a:p>
            <a:pPr marL="12700">
              <a:lnSpc>
                <a:spcPct val="100000"/>
              </a:lnSpc>
              <a:spcBef>
                <a:spcPts val="100"/>
              </a:spcBef>
            </a:pPr>
            <a:r>
              <a:rPr dirty="0" sz="900" spc="-5">
                <a:latin typeface="Calibri"/>
                <a:cs typeface="Calibri"/>
              </a:rPr>
              <a:t>25 years </a:t>
            </a:r>
            <a:r>
              <a:rPr dirty="0" sz="900">
                <a:latin typeface="Calibri"/>
                <a:cs typeface="Calibri"/>
              </a:rPr>
              <a:t>and</a:t>
            </a:r>
            <a:r>
              <a:rPr dirty="0" sz="900" spc="-50">
                <a:latin typeface="Calibri"/>
                <a:cs typeface="Calibri"/>
              </a:rPr>
              <a:t> </a:t>
            </a:r>
            <a:r>
              <a:rPr dirty="0" sz="900" spc="-5">
                <a:latin typeface="Calibri"/>
                <a:cs typeface="Calibri"/>
              </a:rPr>
              <a:t>over</a:t>
            </a:r>
            <a:endParaRPr sz="900">
              <a:latin typeface="Calibri"/>
              <a:cs typeface="Calibri"/>
            </a:endParaRPr>
          </a:p>
        </p:txBody>
      </p:sp>
      <p:sp>
        <p:nvSpPr>
          <p:cNvPr id="62" name="object 62"/>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13</a:t>
            </a:r>
          </a:p>
        </p:txBody>
      </p:sp>
      <p:sp>
        <p:nvSpPr>
          <p:cNvPr id="60" name="object 60"/>
          <p:cNvSpPr txBox="1"/>
          <p:nvPr/>
        </p:nvSpPr>
        <p:spPr>
          <a:xfrm>
            <a:off x="1336039" y="5011383"/>
            <a:ext cx="2383155" cy="516890"/>
          </a:xfrm>
          <a:prstGeom prst="rect">
            <a:avLst/>
          </a:prstGeom>
        </p:spPr>
        <p:txBody>
          <a:bodyPr wrap="square" lIns="0" tIns="69850" rIns="0" bIns="0" rtlCol="0" vert="horz">
            <a:spAutoFit/>
          </a:bodyPr>
          <a:lstStyle/>
          <a:p>
            <a:pPr algn="r" marR="5080">
              <a:lnSpc>
                <a:spcPct val="100000"/>
              </a:lnSpc>
              <a:spcBef>
                <a:spcPts val="550"/>
              </a:spcBef>
            </a:pPr>
            <a:r>
              <a:rPr dirty="0" sz="900">
                <a:latin typeface="Calibri"/>
                <a:cs typeface="Calibri"/>
              </a:rPr>
              <a:t>15 </a:t>
            </a:r>
            <a:r>
              <a:rPr dirty="0" sz="900" spc="-5">
                <a:latin typeface="Calibri"/>
                <a:cs typeface="Calibri"/>
              </a:rPr>
              <a:t>to </a:t>
            </a:r>
            <a:r>
              <a:rPr dirty="0" sz="900">
                <a:latin typeface="Calibri"/>
                <a:cs typeface="Calibri"/>
              </a:rPr>
              <a:t>24</a:t>
            </a:r>
            <a:r>
              <a:rPr dirty="0" sz="900" spc="-70">
                <a:latin typeface="Calibri"/>
                <a:cs typeface="Calibri"/>
              </a:rPr>
              <a:t> </a:t>
            </a:r>
            <a:r>
              <a:rPr dirty="0" sz="900" spc="-5">
                <a:latin typeface="Calibri"/>
                <a:cs typeface="Calibri"/>
              </a:rPr>
              <a:t>years</a:t>
            </a:r>
            <a:endParaRPr sz="900">
              <a:latin typeface="Calibri"/>
              <a:cs typeface="Calibri"/>
            </a:endParaRPr>
          </a:p>
          <a:p>
            <a:pPr marL="12700">
              <a:lnSpc>
                <a:spcPct val="100000"/>
              </a:lnSpc>
              <a:spcBef>
                <a:spcPts val="400"/>
              </a:spcBef>
            </a:pPr>
            <a:r>
              <a:rPr dirty="0" sz="800" spc="-10" i="1">
                <a:latin typeface="Calibri"/>
                <a:cs typeface="Calibri"/>
              </a:rPr>
              <a:t>n(2003) </a:t>
            </a:r>
            <a:r>
              <a:rPr dirty="0" sz="800" spc="-5" i="1">
                <a:latin typeface="Calibri"/>
                <a:cs typeface="Calibri"/>
              </a:rPr>
              <a:t>= </a:t>
            </a:r>
            <a:r>
              <a:rPr dirty="0" sz="800" spc="-10" i="1">
                <a:latin typeface="Calibri"/>
                <a:cs typeface="Calibri"/>
              </a:rPr>
              <a:t>24,951; n(2008) </a:t>
            </a:r>
            <a:r>
              <a:rPr dirty="0" sz="800" spc="-5" i="1">
                <a:latin typeface="Calibri"/>
                <a:cs typeface="Calibri"/>
              </a:rPr>
              <a:t>= </a:t>
            </a:r>
            <a:r>
              <a:rPr dirty="0" sz="800" spc="-10" i="1">
                <a:latin typeface="Calibri"/>
                <a:cs typeface="Calibri"/>
              </a:rPr>
              <a:t>20,401; n(2013)</a:t>
            </a:r>
            <a:r>
              <a:rPr dirty="0" sz="800" spc="20" i="1">
                <a:latin typeface="Calibri"/>
                <a:cs typeface="Calibri"/>
              </a:rPr>
              <a:t> </a:t>
            </a:r>
            <a:r>
              <a:rPr dirty="0" sz="800" spc="-5" i="1">
                <a:latin typeface="Calibri"/>
                <a:cs typeface="Calibri"/>
              </a:rPr>
              <a:t>= </a:t>
            </a:r>
            <a:r>
              <a:rPr dirty="0" sz="800" spc="-10" i="1">
                <a:latin typeface="Calibri"/>
                <a:cs typeface="Calibri"/>
              </a:rPr>
              <a:t>27,534</a:t>
            </a:r>
            <a:endParaRPr sz="800">
              <a:latin typeface="Calibri"/>
              <a:cs typeface="Calibri"/>
            </a:endParaRPr>
          </a:p>
          <a:p>
            <a:pPr marL="12700">
              <a:lnSpc>
                <a:spcPct val="100000"/>
              </a:lnSpc>
              <a:spcBef>
                <a:spcPts val="15"/>
              </a:spcBef>
            </a:pPr>
            <a:r>
              <a:rPr dirty="0" sz="800" spc="-5" i="1">
                <a:latin typeface="Calibri"/>
                <a:cs typeface="Calibri"/>
              </a:rPr>
              <a:t>* 0.01 &lt; p &lt; 0.05 ; ** p &gt;</a:t>
            </a:r>
            <a:r>
              <a:rPr dirty="0" sz="800" spc="30" i="1">
                <a:latin typeface="Calibri"/>
                <a:cs typeface="Calibri"/>
              </a:rPr>
              <a:t> </a:t>
            </a:r>
            <a:r>
              <a:rPr dirty="0" sz="800" spc="-5" i="1">
                <a:latin typeface="Calibri"/>
                <a:cs typeface="Calibri"/>
              </a:rPr>
              <a:t>0.05</a:t>
            </a:r>
            <a:endParaRPr sz="800">
              <a:latin typeface="Calibri"/>
              <a:cs typeface="Calibri"/>
            </a:endParaRPr>
          </a:p>
        </p:txBody>
      </p:sp>
      <p:sp>
        <p:nvSpPr>
          <p:cNvPr id="61" name="object 61"/>
          <p:cNvSpPr txBox="1"/>
          <p:nvPr/>
        </p:nvSpPr>
        <p:spPr>
          <a:xfrm>
            <a:off x="901421" y="5504331"/>
            <a:ext cx="5970905" cy="3341370"/>
          </a:xfrm>
          <a:prstGeom prst="rect">
            <a:avLst/>
          </a:prstGeom>
        </p:spPr>
        <p:txBody>
          <a:bodyPr wrap="square" lIns="0" tIns="12065" rIns="0" bIns="0" rtlCol="0" vert="horz">
            <a:spAutoFit/>
          </a:bodyPr>
          <a:lstStyle/>
          <a:p>
            <a:pPr marL="447040">
              <a:lnSpc>
                <a:spcPct val="100000"/>
              </a:lnSpc>
              <a:spcBef>
                <a:spcPts val="9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17 SE </a:t>
            </a:r>
            <a:r>
              <a:rPr dirty="0" sz="800" spc="-10" i="1">
                <a:latin typeface="Calibri"/>
                <a:cs typeface="Calibri"/>
              </a:rPr>
              <a:t>(2003), </a:t>
            </a:r>
            <a:r>
              <a:rPr dirty="0" sz="800" spc="-5" i="1">
                <a:latin typeface="Calibri"/>
                <a:cs typeface="Calibri"/>
              </a:rPr>
              <a:t>GSS 22 SN </a:t>
            </a:r>
            <a:r>
              <a:rPr dirty="0" sz="800" spc="-10" i="1">
                <a:latin typeface="Calibri"/>
                <a:cs typeface="Calibri"/>
              </a:rPr>
              <a:t>(2008), </a:t>
            </a:r>
            <a:r>
              <a:rPr dirty="0" sz="800" spc="-5" i="1">
                <a:latin typeface="Calibri"/>
                <a:cs typeface="Calibri"/>
              </a:rPr>
              <a:t>GSS 27 SI </a:t>
            </a:r>
            <a:r>
              <a:rPr dirty="0" sz="800" spc="-10" i="1">
                <a:latin typeface="Calibri"/>
                <a:cs typeface="Calibri"/>
              </a:rPr>
              <a:t>(2013)</a:t>
            </a:r>
            <a:endParaRPr sz="800">
              <a:latin typeface="Calibri"/>
              <a:cs typeface="Calibri"/>
            </a:endParaRPr>
          </a:p>
          <a:p>
            <a:pPr>
              <a:lnSpc>
                <a:spcPct val="100000"/>
              </a:lnSpc>
            </a:pPr>
            <a:endParaRPr sz="850">
              <a:latin typeface="Times New Roman"/>
              <a:cs typeface="Times New Roman"/>
            </a:endParaRPr>
          </a:p>
          <a:p>
            <a:pPr algn="just" marL="12700" marR="5080">
              <a:lnSpc>
                <a:spcPct val="152600"/>
              </a:lnSpc>
              <a:spcBef>
                <a:spcPts val="5"/>
              </a:spcBef>
            </a:pPr>
            <a:r>
              <a:rPr dirty="0" sz="1100" spc="-5">
                <a:latin typeface="Calibri"/>
                <a:cs typeface="Calibri"/>
              </a:rPr>
              <a:t>The rate of engagement </a:t>
            </a:r>
            <a:r>
              <a:rPr dirty="0" sz="1100">
                <a:latin typeface="Calibri"/>
                <a:cs typeface="Calibri"/>
              </a:rPr>
              <a:t>in </a:t>
            </a:r>
            <a:r>
              <a:rPr dirty="0" sz="1100" spc="-5">
                <a:latin typeface="Calibri"/>
                <a:cs typeface="Calibri"/>
              </a:rPr>
              <a:t>civic associations and organizations </a:t>
            </a:r>
            <a:r>
              <a:rPr dirty="0" sz="1100">
                <a:latin typeface="Calibri"/>
                <a:cs typeface="Calibri"/>
              </a:rPr>
              <a:t>of </a:t>
            </a:r>
            <a:r>
              <a:rPr dirty="0" sz="1100" spc="-5">
                <a:latin typeface="Calibri"/>
                <a:cs typeface="Calibri"/>
              </a:rPr>
              <a:t>younger </a:t>
            </a:r>
            <a:r>
              <a:rPr dirty="0" sz="1100">
                <a:latin typeface="Calibri"/>
                <a:cs typeface="Calibri"/>
              </a:rPr>
              <a:t>and </a:t>
            </a:r>
            <a:r>
              <a:rPr dirty="0" sz="1100" spc="-5">
                <a:latin typeface="Calibri"/>
                <a:cs typeface="Calibri"/>
              </a:rPr>
              <a:t>older Canadians followed  similar increases to those of volunteering and donating from </a:t>
            </a:r>
            <a:r>
              <a:rPr dirty="0" sz="1100">
                <a:latin typeface="Calibri"/>
                <a:cs typeface="Calibri"/>
              </a:rPr>
              <a:t>2003 </a:t>
            </a:r>
            <a:r>
              <a:rPr dirty="0" sz="1100" spc="-5">
                <a:latin typeface="Calibri"/>
                <a:cs typeface="Calibri"/>
              </a:rPr>
              <a:t>to 2008. Moreover, civic engagement  also declined from 2008 to 2013. Over this period, young Canadians have increased and then decreased  their engagement in cultural, educational or hobby organizations (such as a theatre group, a book club </a:t>
            </a:r>
            <a:r>
              <a:rPr dirty="0" sz="1100">
                <a:latin typeface="Calibri"/>
                <a:cs typeface="Calibri"/>
              </a:rPr>
              <a:t>or  </a:t>
            </a:r>
            <a:r>
              <a:rPr dirty="0" sz="1100" spc="-5">
                <a:latin typeface="Calibri"/>
                <a:cs typeface="Calibri"/>
              </a:rPr>
              <a:t>a bridge club). In 2003, </a:t>
            </a:r>
            <a:r>
              <a:rPr dirty="0" sz="1100">
                <a:latin typeface="Calibri"/>
                <a:cs typeface="Calibri"/>
              </a:rPr>
              <a:t>19% </a:t>
            </a:r>
            <a:r>
              <a:rPr dirty="0" sz="1100" spc="-5">
                <a:latin typeface="Calibri"/>
                <a:cs typeface="Calibri"/>
              </a:rPr>
              <a:t>of respondents aged </a:t>
            </a:r>
            <a:r>
              <a:rPr dirty="0" sz="1100">
                <a:latin typeface="Calibri"/>
                <a:cs typeface="Calibri"/>
              </a:rPr>
              <a:t>15 </a:t>
            </a:r>
            <a:r>
              <a:rPr dirty="0" sz="1100" spc="-5">
                <a:latin typeface="Calibri"/>
                <a:cs typeface="Calibri"/>
              </a:rPr>
              <a:t>to 24 reported having participated </a:t>
            </a:r>
            <a:r>
              <a:rPr dirty="0" sz="1100">
                <a:latin typeface="Calibri"/>
                <a:cs typeface="Calibri"/>
              </a:rPr>
              <a:t>in </a:t>
            </a:r>
            <a:r>
              <a:rPr dirty="0" sz="1100" spc="-5">
                <a:latin typeface="Calibri"/>
                <a:cs typeface="Calibri"/>
              </a:rPr>
              <a:t>or been a  member of such organizations, followed by 22% of them in </a:t>
            </a:r>
            <a:r>
              <a:rPr dirty="0" sz="1100">
                <a:latin typeface="Calibri"/>
                <a:cs typeface="Calibri"/>
              </a:rPr>
              <a:t>2008 </a:t>
            </a:r>
            <a:r>
              <a:rPr dirty="0" sz="1100" spc="-5">
                <a:latin typeface="Calibri"/>
                <a:cs typeface="Calibri"/>
              </a:rPr>
              <a:t>and 16% in 2013. The proportion of  younger Canadians engaged in a school group, neighbourhood, civic or community association (such as  PTA,</a:t>
            </a:r>
            <a:r>
              <a:rPr dirty="0" sz="1100" spc="-20">
                <a:latin typeface="Calibri"/>
                <a:cs typeface="Calibri"/>
              </a:rPr>
              <a:t> </a:t>
            </a:r>
            <a:r>
              <a:rPr dirty="0" sz="1100" spc="-5">
                <a:latin typeface="Calibri"/>
                <a:cs typeface="Calibri"/>
              </a:rPr>
              <a:t>alumni,</a:t>
            </a:r>
            <a:r>
              <a:rPr dirty="0" sz="1100" spc="-10">
                <a:latin typeface="Calibri"/>
                <a:cs typeface="Calibri"/>
              </a:rPr>
              <a:t> </a:t>
            </a:r>
            <a:r>
              <a:rPr dirty="0" sz="1100" spc="-5">
                <a:latin typeface="Calibri"/>
                <a:cs typeface="Calibri"/>
              </a:rPr>
              <a:t>block</a:t>
            </a:r>
            <a:r>
              <a:rPr dirty="0" sz="1100" spc="-20">
                <a:latin typeface="Calibri"/>
                <a:cs typeface="Calibri"/>
              </a:rPr>
              <a:t> </a:t>
            </a:r>
            <a:r>
              <a:rPr dirty="0" sz="1100" spc="-5">
                <a:latin typeface="Calibri"/>
                <a:cs typeface="Calibri"/>
              </a:rPr>
              <a:t>parents</a:t>
            </a:r>
            <a:r>
              <a:rPr dirty="0" sz="1100" spc="-15">
                <a:latin typeface="Calibri"/>
                <a:cs typeface="Calibri"/>
              </a:rPr>
              <a:t> </a:t>
            </a:r>
            <a:r>
              <a:rPr dirty="0" sz="1100" spc="-5">
                <a:latin typeface="Calibri"/>
                <a:cs typeface="Calibri"/>
              </a:rPr>
              <a:t>or</a:t>
            </a:r>
            <a:r>
              <a:rPr dirty="0" sz="1100" spc="-15">
                <a:latin typeface="Calibri"/>
                <a:cs typeface="Calibri"/>
              </a:rPr>
              <a:t> </a:t>
            </a:r>
            <a:r>
              <a:rPr dirty="0" sz="1100" spc="-5">
                <a:latin typeface="Calibri"/>
                <a:cs typeface="Calibri"/>
              </a:rPr>
              <a:t>neighbourhood</a:t>
            </a:r>
            <a:r>
              <a:rPr dirty="0" sz="1100" spc="-20">
                <a:latin typeface="Calibri"/>
                <a:cs typeface="Calibri"/>
              </a:rPr>
              <a:t> </a:t>
            </a:r>
            <a:r>
              <a:rPr dirty="0" sz="1100" spc="-5">
                <a:latin typeface="Calibri"/>
                <a:cs typeface="Calibri"/>
              </a:rPr>
              <a:t>watch)</a:t>
            </a:r>
            <a:r>
              <a:rPr dirty="0" sz="1100" spc="-15">
                <a:latin typeface="Calibri"/>
                <a:cs typeface="Calibri"/>
              </a:rPr>
              <a:t> </a:t>
            </a:r>
            <a:r>
              <a:rPr dirty="0" sz="1100" spc="-5">
                <a:latin typeface="Calibri"/>
                <a:cs typeface="Calibri"/>
              </a:rPr>
              <a:t>rose</a:t>
            </a:r>
            <a:r>
              <a:rPr dirty="0" sz="1100" spc="-25">
                <a:latin typeface="Calibri"/>
                <a:cs typeface="Calibri"/>
              </a:rPr>
              <a:t> </a:t>
            </a:r>
            <a:r>
              <a:rPr dirty="0" sz="1100" spc="-5">
                <a:latin typeface="Calibri"/>
                <a:cs typeface="Calibri"/>
              </a:rPr>
              <a:t>sharply</a:t>
            </a:r>
            <a:r>
              <a:rPr dirty="0" sz="1100" spc="-20">
                <a:latin typeface="Calibri"/>
                <a:cs typeface="Calibri"/>
              </a:rPr>
              <a:t> </a:t>
            </a:r>
            <a:r>
              <a:rPr dirty="0" sz="1100">
                <a:latin typeface="Calibri"/>
                <a:cs typeface="Calibri"/>
              </a:rPr>
              <a:t>from</a:t>
            </a:r>
            <a:r>
              <a:rPr dirty="0" sz="1100" spc="-25">
                <a:latin typeface="Calibri"/>
                <a:cs typeface="Calibri"/>
              </a:rPr>
              <a:t> </a:t>
            </a:r>
            <a:r>
              <a:rPr dirty="0" sz="1100" spc="-5">
                <a:latin typeface="Calibri"/>
                <a:cs typeface="Calibri"/>
              </a:rPr>
              <a:t>22%</a:t>
            </a:r>
            <a:r>
              <a:rPr dirty="0" sz="1100" spc="-10">
                <a:latin typeface="Calibri"/>
                <a:cs typeface="Calibri"/>
              </a:rPr>
              <a:t> </a:t>
            </a:r>
            <a:r>
              <a:rPr dirty="0" sz="1100" spc="-5">
                <a:latin typeface="Calibri"/>
                <a:cs typeface="Calibri"/>
              </a:rPr>
              <a:t>in</a:t>
            </a:r>
            <a:r>
              <a:rPr dirty="0" sz="1100" spc="-20">
                <a:latin typeface="Calibri"/>
                <a:cs typeface="Calibri"/>
              </a:rPr>
              <a:t> </a:t>
            </a:r>
            <a:r>
              <a:rPr dirty="0" sz="1100">
                <a:latin typeface="Calibri"/>
                <a:cs typeface="Calibri"/>
              </a:rPr>
              <a:t>2003</a:t>
            </a:r>
            <a:r>
              <a:rPr dirty="0" sz="1100" spc="-20">
                <a:latin typeface="Calibri"/>
                <a:cs typeface="Calibri"/>
              </a:rPr>
              <a:t> </a:t>
            </a:r>
            <a:r>
              <a:rPr dirty="0" sz="1100" spc="-5">
                <a:latin typeface="Calibri"/>
                <a:cs typeface="Calibri"/>
              </a:rPr>
              <a:t>to</a:t>
            </a:r>
            <a:r>
              <a:rPr dirty="0" sz="1100" spc="-10">
                <a:latin typeface="Calibri"/>
                <a:cs typeface="Calibri"/>
              </a:rPr>
              <a:t> </a:t>
            </a:r>
            <a:r>
              <a:rPr dirty="0" sz="1100" spc="-5">
                <a:latin typeface="Calibri"/>
                <a:cs typeface="Calibri"/>
              </a:rPr>
              <a:t>31%</a:t>
            </a:r>
            <a:r>
              <a:rPr dirty="0" sz="1100" spc="-25">
                <a:latin typeface="Calibri"/>
                <a:cs typeface="Calibri"/>
              </a:rPr>
              <a:t> </a:t>
            </a:r>
            <a:r>
              <a:rPr dirty="0" sz="1100">
                <a:latin typeface="Calibri"/>
                <a:cs typeface="Calibri"/>
              </a:rPr>
              <a:t>in</a:t>
            </a:r>
            <a:r>
              <a:rPr dirty="0" sz="1100" spc="-15">
                <a:latin typeface="Calibri"/>
                <a:cs typeface="Calibri"/>
              </a:rPr>
              <a:t> </a:t>
            </a:r>
            <a:r>
              <a:rPr dirty="0" sz="1100" spc="-5">
                <a:latin typeface="Calibri"/>
                <a:cs typeface="Calibri"/>
              </a:rPr>
              <a:t>2008.</a:t>
            </a:r>
            <a:r>
              <a:rPr dirty="0" sz="1100" spc="-20">
                <a:latin typeface="Calibri"/>
                <a:cs typeface="Calibri"/>
              </a:rPr>
              <a:t> </a:t>
            </a:r>
            <a:r>
              <a:rPr dirty="0" sz="1100" spc="-5">
                <a:latin typeface="Calibri"/>
                <a:cs typeface="Calibri"/>
              </a:rPr>
              <a:t>From  2008 to 2013, however, this rate decreases to 27%. From 2003 to 2008, the proportion of respondents  aged 15 to </a:t>
            </a:r>
            <a:r>
              <a:rPr dirty="0" sz="1100">
                <a:latin typeface="Calibri"/>
                <a:cs typeface="Calibri"/>
              </a:rPr>
              <a:t>24 </a:t>
            </a:r>
            <a:r>
              <a:rPr dirty="0" sz="1100" spc="-5">
                <a:latin typeface="Calibri"/>
                <a:cs typeface="Calibri"/>
              </a:rPr>
              <a:t>that have declared having participated </a:t>
            </a:r>
            <a:r>
              <a:rPr dirty="0" sz="1100">
                <a:latin typeface="Calibri"/>
                <a:cs typeface="Calibri"/>
              </a:rPr>
              <a:t>in </a:t>
            </a:r>
            <a:r>
              <a:rPr dirty="0" sz="1100" spc="-5">
                <a:latin typeface="Calibri"/>
                <a:cs typeface="Calibri"/>
              </a:rPr>
              <a:t>or been a member of a sport or recreational  organization (such as a hockey league, health club </a:t>
            </a:r>
            <a:r>
              <a:rPr dirty="0" sz="1100">
                <a:latin typeface="Calibri"/>
                <a:cs typeface="Calibri"/>
              </a:rPr>
              <a:t>or </a:t>
            </a:r>
            <a:r>
              <a:rPr dirty="0" sz="1100" spc="-5">
                <a:latin typeface="Calibri"/>
                <a:cs typeface="Calibri"/>
              </a:rPr>
              <a:t>gold club) </a:t>
            </a:r>
            <a:r>
              <a:rPr dirty="0" sz="1100">
                <a:latin typeface="Calibri"/>
                <a:cs typeface="Calibri"/>
              </a:rPr>
              <a:t>has </a:t>
            </a:r>
            <a:r>
              <a:rPr dirty="0" sz="1100" spc="-5">
                <a:latin typeface="Calibri"/>
                <a:cs typeface="Calibri"/>
              </a:rPr>
              <a:t>also increased from </a:t>
            </a:r>
            <a:r>
              <a:rPr dirty="0" sz="1100">
                <a:latin typeface="Calibri"/>
                <a:cs typeface="Calibri"/>
              </a:rPr>
              <a:t>41% </a:t>
            </a:r>
            <a:r>
              <a:rPr dirty="0" sz="1100" spc="-5">
                <a:latin typeface="Calibri"/>
                <a:cs typeface="Calibri"/>
              </a:rPr>
              <a:t>to 43%, </a:t>
            </a:r>
            <a:r>
              <a:rPr dirty="0" sz="1100">
                <a:latin typeface="Calibri"/>
                <a:cs typeface="Calibri"/>
              </a:rPr>
              <a:t>and  </a:t>
            </a:r>
            <a:r>
              <a:rPr dirty="0" sz="1100" spc="-5">
                <a:latin typeface="Calibri"/>
                <a:cs typeface="Calibri"/>
              </a:rPr>
              <a:t>has remained at that level from 2008 to</a:t>
            </a:r>
            <a:r>
              <a:rPr dirty="0" sz="1100" spc="25">
                <a:latin typeface="Calibri"/>
                <a:cs typeface="Calibri"/>
              </a:rPr>
              <a:t> </a:t>
            </a:r>
            <a:r>
              <a:rPr dirty="0" sz="1100" spc="-5">
                <a:latin typeface="Calibri"/>
                <a:cs typeface="Calibri"/>
              </a:rPr>
              <a:t>2013.</a:t>
            </a:r>
            <a:endParaRPr sz="1100">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318005" y="1276045"/>
            <a:ext cx="5313680" cy="2458720"/>
          </a:xfrm>
          <a:custGeom>
            <a:avLst/>
            <a:gdLst/>
            <a:ahLst/>
            <a:cxnLst/>
            <a:rect l="l" t="t" r="r" b="b"/>
            <a:pathLst>
              <a:path w="5313680" h="2458720">
                <a:moveTo>
                  <a:pt x="0" y="0"/>
                </a:moveTo>
                <a:lnTo>
                  <a:pt x="5313451" y="0"/>
                </a:lnTo>
                <a:lnTo>
                  <a:pt x="5313451" y="2458427"/>
                </a:lnTo>
                <a:lnTo>
                  <a:pt x="0" y="2458427"/>
                </a:lnTo>
                <a:lnTo>
                  <a:pt x="0" y="0"/>
                </a:lnTo>
                <a:close/>
              </a:path>
            </a:pathLst>
          </a:custGeom>
          <a:ln w="9525">
            <a:solidFill>
              <a:srgbClr val="000000"/>
            </a:solidFill>
          </a:ln>
        </p:spPr>
        <p:txBody>
          <a:bodyPr wrap="square" lIns="0" tIns="0" rIns="0" bIns="0" rtlCol="0"/>
          <a:lstStyle/>
          <a:p/>
        </p:txBody>
      </p:sp>
      <p:sp>
        <p:nvSpPr>
          <p:cNvPr id="3" name="object 3"/>
          <p:cNvSpPr/>
          <p:nvPr/>
        </p:nvSpPr>
        <p:spPr>
          <a:xfrm>
            <a:off x="4962144" y="1978151"/>
            <a:ext cx="93345" cy="1756410"/>
          </a:xfrm>
          <a:custGeom>
            <a:avLst/>
            <a:gdLst/>
            <a:ahLst/>
            <a:cxnLst/>
            <a:rect l="l" t="t" r="r" b="b"/>
            <a:pathLst>
              <a:path w="93345" h="1756410">
                <a:moveTo>
                  <a:pt x="92976" y="0"/>
                </a:moveTo>
                <a:lnTo>
                  <a:pt x="0" y="0"/>
                </a:lnTo>
                <a:lnTo>
                  <a:pt x="0" y="1756321"/>
                </a:lnTo>
                <a:lnTo>
                  <a:pt x="92976" y="1756321"/>
                </a:lnTo>
                <a:lnTo>
                  <a:pt x="92976" y="0"/>
                </a:lnTo>
                <a:close/>
              </a:path>
            </a:pathLst>
          </a:custGeom>
          <a:solidFill>
            <a:srgbClr val="1F4E79"/>
          </a:solidFill>
        </p:spPr>
        <p:txBody>
          <a:bodyPr wrap="square" lIns="0" tIns="0" rIns="0" bIns="0" rtlCol="0"/>
          <a:lstStyle/>
          <a:p/>
        </p:txBody>
      </p:sp>
      <p:sp>
        <p:nvSpPr>
          <p:cNvPr id="4" name="object 4"/>
          <p:cNvSpPr/>
          <p:nvPr/>
        </p:nvSpPr>
        <p:spPr>
          <a:xfrm>
            <a:off x="3190494" y="1989582"/>
            <a:ext cx="93345" cy="1744980"/>
          </a:xfrm>
          <a:custGeom>
            <a:avLst/>
            <a:gdLst/>
            <a:ahLst/>
            <a:cxnLst/>
            <a:rect l="l" t="t" r="r" b="b"/>
            <a:pathLst>
              <a:path w="93345" h="1744979">
                <a:moveTo>
                  <a:pt x="92976" y="0"/>
                </a:moveTo>
                <a:lnTo>
                  <a:pt x="0" y="0"/>
                </a:lnTo>
                <a:lnTo>
                  <a:pt x="0" y="1744891"/>
                </a:lnTo>
                <a:lnTo>
                  <a:pt x="92976" y="1744891"/>
                </a:lnTo>
                <a:lnTo>
                  <a:pt x="92976" y="0"/>
                </a:lnTo>
                <a:close/>
              </a:path>
            </a:pathLst>
          </a:custGeom>
          <a:solidFill>
            <a:srgbClr val="1F4E79"/>
          </a:solidFill>
        </p:spPr>
        <p:txBody>
          <a:bodyPr wrap="square" lIns="0" tIns="0" rIns="0" bIns="0" rtlCol="0"/>
          <a:lstStyle/>
          <a:p/>
        </p:txBody>
      </p:sp>
      <p:sp>
        <p:nvSpPr>
          <p:cNvPr id="5" name="object 5"/>
          <p:cNvSpPr/>
          <p:nvPr/>
        </p:nvSpPr>
        <p:spPr>
          <a:xfrm>
            <a:off x="1419605" y="2045970"/>
            <a:ext cx="93345" cy="1689100"/>
          </a:xfrm>
          <a:custGeom>
            <a:avLst/>
            <a:gdLst/>
            <a:ahLst/>
            <a:cxnLst/>
            <a:rect l="l" t="t" r="r" b="b"/>
            <a:pathLst>
              <a:path w="93344" h="1689100">
                <a:moveTo>
                  <a:pt x="92963" y="0"/>
                </a:moveTo>
                <a:lnTo>
                  <a:pt x="0" y="0"/>
                </a:lnTo>
                <a:lnTo>
                  <a:pt x="0" y="1688503"/>
                </a:lnTo>
                <a:lnTo>
                  <a:pt x="92963" y="1688503"/>
                </a:lnTo>
                <a:lnTo>
                  <a:pt x="92963" y="0"/>
                </a:lnTo>
                <a:close/>
              </a:path>
            </a:pathLst>
          </a:custGeom>
          <a:solidFill>
            <a:srgbClr val="1F4E79"/>
          </a:solidFill>
        </p:spPr>
        <p:txBody>
          <a:bodyPr wrap="square" lIns="0" tIns="0" rIns="0" bIns="0" rtlCol="0"/>
          <a:lstStyle/>
          <a:p/>
        </p:txBody>
      </p:sp>
      <p:sp>
        <p:nvSpPr>
          <p:cNvPr id="6" name="object 6"/>
          <p:cNvSpPr/>
          <p:nvPr/>
        </p:nvSpPr>
        <p:spPr>
          <a:xfrm>
            <a:off x="5847588" y="2558033"/>
            <a:ext cx="93345" cy="1176655"/>
          </a:xfrm>
          <a:custGeom>
            <a:avLst/>
            <a:gdLst/>
            <a:ahLst/>
            <a:cxnLst/>
            <a:rect l="l" t="t" r="r" b="b"/>
            <a:pathLst>
              <a:path w="93345" h="1176654">
                <a:moveTo>
                  <a:pt x="92963" y="0"/>
                </a:moveTo>
                <a:lnTo>
                  <a:pt x="0" y="0"/>
                </a:lnTo>
                <a:lnTo>
                  <a:pt x="0" y="1176439"/>
                </a:lnTo>
                <a:lnTo>
                  <a:pt x="92963" y="1176439"/>
                </a:lnTo>
                <a:lnTo>
                  <a:pt x="92963" y="0"/>
                </a:lnTo>
                <a:close/>
              </a:path>
            </a:pathLst>
          </a:custGeom>
          <a:solidFill>
            <a:srgbClr val="1F4E79"/>
          </a:solidFill>
        </p:spPr>
        <p:txBody>
          <a:bodyPr wrap="square" lIns="0" tIns="0" rIns="0" bIns="0" rtlCol="0"/>
          <a:lstStyle/>
          <a:p/>
        </p:txBody>
      </p:sp>
      <p:sp>
        <p:nvSpPr>
          <p:cNvPr id="7" name="object 7"/>
          <p:cNvSpPr/>
          <p:nvPr/>
        </p:nvSpPr>
        <p:spPr>
          <a:xfrm>
            <a:off x="4076700" y="2638044"/>
            <a:ext cx="92710" cy="1096645"/>
          </a:xfrm>
          <a:custGeom>
            <a:avLst/>
            <a:gdLst/>
            <a:ahLst/>
            <a:cxnLst/>
            <a:rect l="l" t="t" r="r" b="b"/>
            <a:pathLst>
              <a:path w="92710" h="1096645">
                <a:moveTo>
                  <a:pt x="92189" y="0"/>
                </a:moveTo>
                <a:lnTo>
                  <a:pt x="0" y="0"/>
                </a:lnTo>
                <a:lnTo>
                  <a:pt x="0" y="1096429"/>
                </a:lnTo>
                <a:lnTo>
                  <a:pt x="92189" y="1096429"/>
                </a:lnTo>
                <a:lnTo>
                  <a:pt x="92189" y="0"/>
                </a:lnTo>
                <a:close/>
              </a:path>
            </a:pathLst>
          </a:custGeom>
          <a:solidFill>
            <a:srgbClr val="1F4E79"/>
          </a:solidFill>
        </p:spPr>
        <p:txBody>
          <a:bodyPr wrap="square" lIns="0" tIns="0" rIns="0" bIns="0" rtlCol="0"/>
          <a:lstStyle/>
          <a:p/>
        </p:txBody>
      </p:sp>
      <p:sp>
        <p:nvSpPr>
          <p:cNvPr id="8" name="object 8"/>
          <p:cNvSpPr/>
          <p:nvPr/>
        </p:nvSpPr>
        <p:spPr>
          <a:xfrm>
            <a:off x="2305050" y="2646413"/>
            <a:ext cx="93345" cy="1088390"/>
          </a:xfrm>
          <a:custGeom>
            <a:avLst/>
            <a:gdLst/>
            <a:ahLst/>
            <a:cxnLst/>
            <a:rect l="l" t="t" r="r" b="b"/>
            <a:pathLst>
              <a:path w="93344" h="1088389">
                <a:moveTo>
                  <a:pt x="92963" y="0"/>
                </a:moveTo>
                <a:lnTo>
                  <a:pt x="0" y="0"/>
                </a:lnTo>
                <a:lnTo>
                  <a:pt x="0" y="1088059"/>
                </a:lnTo>
                <a:lnTo>
                  <a:pt x="92963" y="1088059"/>
                </a:lnTo>
                <a:lnTo>
                  <a:pt x="92963" y="0"/>
                </a:lnTo>
                <a:close/>
              </a:path>
            </a:pathLst>
          </a:custGeom>
          <a:solidFill>
            <a:srgbClr val="1F4E79"/>
          </a:solidFill>
        </p:spPr>
        <p:txBody>
          <a:bodyPr wrap="square" lIns="0" tIns="0" rIns="0" bIns="0" rtlCol="0"/>
          <a:lstStyle/>
          <a:p/>
        </p:txBody>
      </p:sp>
      <p:sp>
        <p:nvSpPr>
          <p:cNvPr id="9" name="object 9"/>
          <p:cNvSpPr/>
          <p:nvPr/>
        </p:nvSpPr>
        <p:spPr>
          <a:xfrm>
            <a:off x="1419605" y="2045970"/>
            <a:ext cx="93345" cy="1689100"/>
          </a:xfrm>
          <a:custGeom>
            <a:avLst/>
            <a:gdLst/>
            <a:ahLst/>
            <a:cxnLst/>
            <a:rect l="l" t="t" r="r" b="b"/>
            <a:pathLst>
              <a:path w="93344" h="1689100">
                <a:moveTo>
                  <a:pt x="0" y="0"/>
                </a:moveTo>
                <a:lnTo>
                  <a:pt x="92963" y="0"/>
                </a:lnTo>
                <a:lnTo>
                  <a:pt x="92963" y="1688503"/>
                </a:lnTo>
                <a:lnTo>
                  <a:pt x="0" y="1688503"/>
                </a:lnTo>
                <a:lnTo>
                  <a:pt x="0" y="0"/>
                </a:lnTo>
                <a:close/>
              </a:path>
            </a:pathLst>
          </a:custGeom>
          <a:ln w="9525">
            <a:solidFill>
              <a:srgbClr val="000000"/>
            </a:solidFill>
          </a:ln>
        </p:spPr>
        <p:txBody>
          <a:bodyPr wrap="square" lIns="0" tIns="0" rIns="0" bIns="0" rtlCol="0"/>
          <a:lstStyle/>
          <a:p/>
        </p:txBody>
      </p:sp>
      <p:sp>
        <p:nvSpPr>
          <p:cNvPr id="10" name="object 10"/>
          <p:cNvSpPr/>
          <p:nvPr/>
        </p:nvSpPr>
        <p:spPr>
          <a:xfrm>
            <a:off x="2305050" y="2646426"/>
            <a:ext cx="93345" cy="1088390"/>
          </a:xfrm>
          <a:custGeom>
            <a:avLst/>
            <a:gdLst/>
            <a:ahLst/>
            <a:cxnLst/>
            <a:rect l="l" t="t" r="r" b="b"/>
            <a:pathLst>
              <a:path w="93344" h="1088389">
                <a:moveTo>
                  <a:pt x="0" y="0"/>
                </a:moveTo>
                <a:lnTo>
                  <a:pt x="92963" y="0"/>
                </a:lnTo>
                <a:lnTo>
                  <a:pt x="92963" y="1088047"/>
                </a:lnTo>
                <a:lnTo>
                  <a:pt x="0" y="1088047"/>
                </a:lnTo>
                <a:lnTo>
                  <a:pt x="0" y="0"/>
                </a:lnTo>
                <a:close/>
              </a:path>
            </a:pathLst>
          </a:custGeom>
          <a:ln w="9524">
            <a:solidFill>
              <a:srgbClr val="000000"/>
            </a:solidFill>
          </a:ln>
        </p:spPr>
        <p:txBody>
          <a:bodyPr wrap="square" lIns="0" tIns="0" rIns="0" bIns="0" rtlCol="0"/>
          <a:lstStyle/>
          <a:p/>
        </p:txBody>
      </p:sp>
      <p:sp>
        <p:nvSpPr>
          <p:cNvPr id="11" name="object 11"/>
          <p:cNvSpPr/>
          <p:nvPr/>
        </p:nvSpPr>
        <p:spPr>
          <a:xfrm>
            <a:off x="3190494" y="1989582"/>
            <a:ext cx="93345" cy="1744980"/>
          </a:xfrm>
          <a:custGeom>
            <a:avLst/>
            <a:gdLst/>
            <a:ahLst/>
            <a:cxnLst/>
            <a:rect l="l" t="t" r="r" b="b"/>
            <a:pathLst>
              <a:path w="93345" h="1744979">
                <a:moveTo>
                  <a:pt x="0" y="0"/>
                </a:moveTo>
                <a:lnTo>
                  <a:pt x="92964" y="0"/>
                </a:lnTo>
                <a:lnTo>
                  <a:pt x="92964" y="1744891"/>
                </a:lnTo>
                <a:lnTo>
                  <a:pt x="0" y="1744891"/>
                </a:lnTo>
                <a:lnTo>
                  <a:pt x="0" y="0"/>
                </a:lnTo>
                <a:close/>
              </a:path>
            </a:pathLst>
          </a:custGeom>
          <a:ln w="9525">
            <a:solidFill>
              <a:srgbClr val="000000"/>
            </a:solidFill>
          </a:ln>
        </p:spPr>
        <p:txBody>
          <a:bodyPr wrap="square" lIns="0" tIns="0" rIns="0" bIns="0" rtlCol="0"/>
          <a:lstStyle/>
          <a:p/>
        </p:txBody>
      </p:sp>
      <p:sp>
        <p:nvSpPr>
          <p:cNvPr id="12" name="object 12"/>
          <p:cNvSpPr/>
          <p:nvPr/>
        </p:nvSpPr>
        <p:spPr>
          <a:xfrm>
            <a:off x="4076700" y="2638044"/>
            <a:ext cx="92710" cy="1096645"/>
          </a:xfrm>
          <a:custGeom>
            <a:avLst/>
            <a:gdLst/>
            <a:ahLst/>
            <a:cxnLst/>
            <a:rect l="l" t="t" r="r" b="b"/>
            <a:pathLst>
              <a:path w="92710" h="1096645">
                <a:moveTo>
                  <a:pt x="0" y="0"/>
                </a:moveTo>
                <a:lnTo>
                  <a:pt x="92201" y="0"/>
                </a:lnTo>
                <a:lnTo>
                  <a:pt x="92201" y="1096429"/>
                </a:lnTo>
                <a:lnTo>
                  <a:pt x="0" y="1096429"/>
                </a:lnTo>
                <a:lnTo>
                  <a:pt x="0" y="0"/>
                </a:lnTo>
                <a:close/>
              </a:path>
            </a:pathLst>
          </a:custGeom>
          <a:ln w="9525">
            <a:solidFill>
              <a:srgbClr val="000000"/>
            </a:solidFill>
          </a:ln>
        </p:spPr>
        <p:txBody>
          <a:bodyPr wrap="square" lIns="0" tIns="0" rIns="0" bIns="0" rtlCol="0"/>
          <a:lstStyle/>
          <a:p/>
        </p:txBody>
      </p:sp>
      <p:sp>
        <p:nvSpPr>
          <p:cNvPr id="13" name="object 13"/>
          <p:cNvSpPr/>
          <p:nvPr/>
        </p:nvSpPr>
        <p:spPr>
          <a:xfrm>
            <a:off x="4962144" y="1978151"/>
            <a:ext cx="93345" cy="1756410"/>
          </a:xfrm>
          <a:custGeom>
            <a:avLst/>
            <a:gdLst/>
            <a:ahLst/>
            <a:cxnLst/>
            <a:rect l="l" t="t" r="r" b="b"/>
            <a:pathLst>
              <a:path w="93345" h="1756410">
                <a:moveTo>
                  <a:pt x="0" y="0"/>
                </a:moveTo>
                <a:lnTo>
                  <a:pt x="92963" y="0"/>
                </a:lnTo>
                <a:lnTo>
                  <a:pt x="92963" y="1756321"/>
                </a:lnTo>
                <a:lnTo>
                  <a:pt x="0" y="1756321"/>
                </a:lnTo>
                <a:lnTo>
                  <a:pt x="0" y="0"/>
                </a:lnTo>
                <a:close/>
              </a:path>
            </a:pathLst>
          </a:custGeom>
          <a:ln w="9525">
            <a:solidFill>
              <a:srgbClr val="000000"/>
            </a:solidFill>
          </a:ln>
        </p:spPr>
        <p:txBody>
          <a:bodyPr wrap="square" lIns="0" tIns="0" rIns="0" bIns="0" rtlCol="0"/>
          <a:lstStyle/>
          <a:p/>
        </p:txBody>
      </p:sp>
      <p:sp>
        <p:nvSpPr>
          <p:cNvPr id="14" name="object 14"/>
          <p:cNvSpPr/>
          <p:nvPr/>
        </p:nvSpPr>
        <p:spPr>
          <a:xfrm>
            <a:off x="5847588" y="2558033"/>
            <a:ext cx="93345" cy="1176655"/>
          </a:xfrm>
          <a:custGeom>
            <a:avLst/>
            <a:gdLst/>
            <a:ahLst/>
            <a:cxnLst/>
            <a:rect l="l" t="t" r="r" b="b"/>
            <a:pathLst>
              <a:path w="93345" h="1176654">
                <a:moveTo>
                  <a:pt x="0" y="0"/>
                </a:moveTo>
                <a:lnTo>
                  <a:pt x="92963" y="0"/>
                </a:lnTo>
                <a:lnTo>
                  <a:pt x="92963" y="1176439"/>
                </a:lnTo>
                <a:lnTo>
                  <a:pt x="0" y="1176439"/>
                </a:lnTo>
                <a:lnTo>
                  <a:pt x="0" y="0"/>
                </a:lnTo>
                <a:close/>
              </a:path>
            </a:pathLst>
          </a:custGeom>
          <a:ln w="9525">
            <a:solidFill>
              <a:srgbClr val="000000"/>
            </a:solidFill>
          </a:ln>
        </p:spPr>
        <p:txBody>
          <a:bodyPr wrap="square" lIns="0" tIns="0" rIns="0" bIns="0" rtlCol="0"/>
          <a:lstStyle/>
          <a:p/>
        </p:txBody>
      </p:sp>
      <p:sp>
        <p:nvSpPr>
          <p:cNvPr id="15" name="object 15"/>
          <p:cNvSpPr/>
          <p:nvPr/>
        </p:nvSpPr>
        <p:spPr>
          <a:xfrm>
            <a:off x="3308603" y="2456675"/>
            <a:ext cx="93345" cy="1278255"/>
          </a:xfrm>
          <a:custGeom>
            <a:avLst/>
            <a:gdLst/>
            <a:ahLst/>
            <a:cxnLst/>
            <a:rect l="l" t="t" r="r" b="b"/>
            <a:pathLst>
              <a:path w="93345" h="1278254">
                <a:moveTo>
                  <a:pt x="92963" y="0"/>
                </a:moveTo>
                <a:lnTo>
                  <a:pt x="0" y="0"/>
                </a:lnTo>
                <a:lnTo>
                  <a:pt x="0" y="1277797"/>
                </a:lnTo>
                <a:lnTo>
                  <a:pt x="92963" y="1277797"/>
                </a:lnTo>
                <a:lnTo>
                  <a:pt x="92963" y="0"/>
                </a:lnTo>
                <a:close/>
              </a:path>
            </a:pathLst>
          </a:custGeom>
          <a:solidFill>
            <a:srgbClr val="AFABAB"/>
          </a:solidFill>
        </p:spPr>
        <p:txBody>
          <a:bodyPr wrap="square" lIns="0" tIns="0" rIns="0" bIns="0" rtlCol="0"/>
          <a:lstStyle/>
          <a:p/>
        </p:txBody>
      </p:sp>
      <p:sp>
        <p:nvSpPr>
          <p:cNvPr id="16" name="object 16"/>
          <p:cNvSpPr/>
          <p:nvPr/>
        </p:nvSpPr>
        <p:spPr>
          <a:xfrm>
            <a:off x="5079491" y="2635757"/>
            <a:ext cx="93345" cy="1099185"/>
          </a:xfrm>
          <a:custGeom>
            <a:avLst/>
            <a:gdLst/>
            <a:ahLst/>
            <a:cxnLst/>
            <a:rect l="l" t="t" r="r" b="b"/>
            <a:pathLst>
              <a:path w="93345" h="1099185">
                <a:moveTo>
                  <a:pt x="92963" y="0"/>
                </a:moveTo>
                <a:lnTo>
                  <a:pt x="0" y="0"/>
                </a:lnTo>
                <a:lnTo>
                  <a:pt x="0" y="1098715"/>
                </a:lnTo>
                <a:lnTo>
                  <a:pt x="92963" y="1098715"/>
                </a:lnTo>
                <a:lnTo>
                  <a:pt x="92963" y="0"/>
                </a:lnTo>
                <a:close/>
              </a:path>
            </a:pathLst>
          </a:custGeom>
          <a:solidFill>
            <a:srgbClr val="AFABAB"/>
          </a:solidFill>
        </p:spPr>
        <p:txBody>
          <a:bodyPr wrap="square" lIns="0" tIns="0" rIns="0" bIns="0" rtlCol="0"/>
          <a:lstStyle/>
          <a:p/>
        </p:txBody>
      </p:sp>
      <p:sp>
        <p:nvSpPr>
          <p:cNvPr id="17" name="object 17"/>
          <p:cNvSpPr/>
          <p:nvPr/>
        </p:nvSpPr>
        <p:spPr>
          <a:xfrm>
            <a:off x="1537716" y="2814827"/>
            <a:ext cx="93345" cy="920115"/>
          </a:xfrm>
          <a:custGeom>
            <a:avLst/>
            <a:gdLst/>
            <a:ahLst/>
            <a:cxnLst/>
            <a:rect l="l" t="t" r="r" b="b"/>
            <a:pathLst>
              <a:path w="93344" h="920114">
                <a:moveTo>
                  <a:pt x="92976" y="0"/>
                </a:moveTo>
                <a:lnTo>
                  <a:pt x="0" y="0"/>
                </a:lnTo>
                <a:lnTo>
                  <a:pt x="0" y="919645"/>
                </a:lnTo>
                <a:lnTo>
                  <a:pt x="92976" y="919645"/>
                </a:lnTo>
                <a:lnTo>
                  <a:pt x="92976" y="0"/>
                </a:lnTo>
                <a:close/>
              </a:path>
            </a:pathLst>
          </a:custGeom>
          <a:solidFill>
            <a:srgbClr val="AFABAB"/>
          </a:solidFill>
        </p:spPr>
        <p:txBody>
          <a:bodyPr wrap="square" lIns="0" tIns="0" rIns="0" bIns="0" rtlCol="0"/>
          <a:lstStyle/>
          <a:p/>
        </p:txBody>
      </p:sp>
      <p:sp>
        <p:nvSpPr>
          <p:cNvPr id="18" name="object 18"/>
          <p:cNvSpPr/>
          <p:nvPr/>
        </p:nvSpPr>
        <p:spPr>
          <a:xfrm>
            <a:off x="4194047" y="2974085"/>
            <a:ext cx="93345" cy="760730"/>
          </a:xfrm>
          <a:custGeom>
            <a:avLst/>
            <a:gdLst/>
            <a:ahLst/>
            <a:cxnLst/>
            <a:rect l="l" t="t" r="r" b="b"/>
            <a:pathLst>
              <a:path w="93345" h="760729">
                <a:moveTo>
                  <a:pt x="92976" y="0"/>
                </a:moveTo>
                <a:lnTo>
                  <a:pt x="0" y="0"/>
                </a:lnTo>
                <a:lnTo>
                  <a:pt x="0" y="760387"/>
                </a:lnTo>
                <a:lnTo>
                  <a:pt x="92976" y="760387"/>
                </a:lnTo>
                <a:lnTo>
                  <a:pt x="92976" y="0"/>
                </a:lnTo>
                <a:close/>
              </a:path>
            </a:pathLst>
          </a:custGeom>
          <a:solidFill>
            <a:srgbClr val="AFABAB"/>
          </a:solidFill>
        </p:spPr>
        <p:txBody>
          <a:bodyPr wrap="square" lIns="0" tIns="0" rIns="0" bIns="0" rtlCol="0"/>
          <a:lstStyle/>
          <a:p/>
        </p:txBody>
      </p:sp>
      <p:sp>
        <p:nvSpPr>
          <p:cNvPr id="19" name="object 19"/>
          <p:cNvSpPr/>
          <p:nvPr/>
        </p:nvSpPr>
        <p:spPr>
          <a:xfrm>
            <a:off x="5965697" y="3088385"/>
            <a:ext cx="92710" cy="646430"/>
          </a:xfrm>
          <a:custGeom>
            <a:avLst/>
            <a:gdLst/>
            <a:ahLst/>
            <a:cxnLst/>
            <a:rect l="l" t="t" r="r" b="b"/>
            <a:pathLst>
              <a:path w="92710" h="646429">
                <a:moveTo>
                  <a:pt x="92201" y="0"/>
                </a:moveTo>
                <a:lnTo>
                  <a:pt x="0" y="0"/>
                </a:lnTo>
                <a:lnTo>
                  <a:pt x="0" y="646087"/>
                </a:lnTo>
                <a:lnTo>
                  <a:pt x="92201" y="646087"/>
                </a:lnTo>
                <a:lnTo>
                  <a:pt x="92201" y="0"/>
                </a:lnTo>
                <a:close/>
              </a:path>
            </a:pathLst>
          </a:custGeom>
          <a:solidFill>
            <a:srgbClr val="AFABAB"/>
          </a:solidFill>
        </p:spPr>
        <p:txBody>
          <a:bodyPr wrap="square" lIns="0" tIns="0" rIns="0" bIns="0" rtlCol="0"/>
          <a:lstStyle/>
          <a:p/>
        </p:txBody>
      </p:sp>
      <p:sp>
        <p:nvSpPr>
          <p:cNvPr id="20" name="object 20"/>
          <p:cNvSpPr/>
          <p:nvPr/>
        </p:nvSpPr>
        <p:spPr>
          <a:xfrm>
            <a:off x="2423160" y="3101327"/>
            <a:ext cx="93345" cy="633730"/>
          </a:xfrm>
          <a:custGeom>
            <a:avLst/>
            <a:gdLst/>
            <a:ahLst/>
            <a:cxnLst/>
            <a:rect l="l" t="t" r="r" b="b"/>
            <a:pathLst>
              <a:path w="93344" h="633729">
                <a:moveTo>
                  <a:pt x="92963" y="0"/>
                </a:moveTo>
                <a:lnTo>
                  <a:pt x="0" y="0"/>
                </a:lnTo>
                <a:lnTo>
                  <a:pt x="0" y="633145"/>
                </a:lnTo>
                <a:lnTo>
                  <a:pt x="92963" y="633145"/>
                </a:lnTo>
                <a:lnTo>
                  <a:pt x="92963" y="0"/>
                </a:lnTo>
                <a:close/>
              </a:path>
            </a:pathLst>
          </a:custGeom>
          <a:solidFill>
            <a:srgbClr val="AFABAB"/>
          </a:solidFill>
        </p:spPr>
        <p:txBody>
          <a:bodyPr wrap="square" lIns="0" tIns="0" rIns="0" bIns="0" rtlCol="0"/>
          <a:lstStyle/>
          <a:p/>
        </p:txBody>
      </p:sp>
      <p:sp>
        <p:nvSpPr>
          <p:cNvPr id="21" name="object 21"/>
          <p:cNvSpPr/>
          <p:nvPr/>
        </p:nvSpPr>
        <p:spPr>
          <a:xfrm>
            <a:off x="1537716" y="2814827"/>
            <a:ext cx="93345" cy="920115"/>
          </a:xfrm>
          <a:custGeom>
            <a:avLst/>
            <a:gdLst/>
            <a:ahLst/>
            <a:cxnLst/>
            <a:rect l="l" t="t" r="r" b="b"/>
            <a:pathLst>
              <a:path w="93344" h="920114">
                <a:moveTo>
                  <a:pt x="0" y="0"/>
                </a:moveTo>
                <a:lnTo>
                  <a:pt x="92964" y="0"/>
                </a:lnTo>
                <a:lnTo>
                  <a:pt x="92964" y="919645"/>
                </a:lnTo>
                <a:lnTo>
                  <a:pt x="0" y="919645"/>
                </a:lnTo>
                <a:lnTo>
                  <a:pt x="0" y="0"/>
                </a:lnTo>
                <a:close/>
              </a:path>
            </a:pathLst>
          </a:custGeom>
          <a:ln w="9524">
            <a:solidFill>
              <a:srgbClr val="000000"/>
            </a:solidFill>
          </a:ln>
        </p:spPr>
        <p:txBody>
          <a:bodyPr wrap="square" lIns="0" tIns="0" rIns="0" bIns="0" rtlCol="0"/>
          <a:lstStyle/>
          <a:p/>
        </p:txBody>
      </p:sp>
      <p:sp>
        <p:nvSpPr>
          <p:cNvPr id="22" name="object 22"/>
          <p:cNvSpPr/>
          <p:nvPr/>
        </p:nvSpPr>
        <p:spPr>
          <a:xfrm>
            <a:off x="2423160" y="3101339"/>
            <a:ext cx="93345" cy="633730"/>
          </a:xfrm>
          <a:custGeom>
            <a:avLst/>
            <a:gdLst/>
            <a:ahLst/>
            <a:cxnLst/>
            <a:rect l="l" t="t" r="r" b="b"/>
            <a:pathLst>
              <a:path w="93344" h="633729">
                <a:moveTo>
                  <a:pt x="0" y="0"/>
                </a:moveTo>
                <a:lnTo>
                  <a:pt x="92963" y="0"/>
                </a:lnTo>
                <a:lnTo>
                  <a:pt x="92963" y="633133"/>
                </a:lnTo>
                <a:lnTo>
                  <a:pt x="0" y="633133"/>
                </a:lnTo>
                <a:lnTo>
                  <a:pt x="0" y="0"/>
                </a:lnTo>
                <a:close/>
              </a:path>
            </a:pathLst>
          </a:custGeom>
          <a:ln w="9525">
            <a:solidFill>
              <a:srgbClr val="000000"/>
            </a:solidFill>
          </a:ln>
        </p:spPr>
        <p:txBody>
          <a:bodyPr wrap="square" lIns="0" tIns="0" rIns="0" bIns="0" rtlCol="0"/>
          <a:lstStyle/>
          <a:p/>
        </p:txBody>
      </p:sp>
      <p:sp>
        <p:nvSpPr>
          <p:cNvPr id="23" name="object 23"/>
          <p:cNvSpPr/>
          <p:nvPr/>
        </p:nvSpPr>
        <p:spPr>
          <a:xfrm>
            <a:off x="3308603" y="2456688"/>
            <a:ext cx="93345" cy="1278255"/>
          </a:xfrm>
          <a:custGeom>
            <a:avLst/>
            <a:gdLst/>
            <a:ahLst/>
            <a:cxnLst/>
            <a:rect l="l" t="t" r="r" b="b"/>
            <a:pathLst>
              <a:path w="93345" h="1278254">
                <a:moveTo>
                  <a:pt x="0" y="0"/>
                </a:moveTo>
                <a:lnTo>
                  <a:pt x="92963" y="0"/>
                </a:lnTo>
                <a:lnTo>
                  <a:pt x="92963" y="1277785"/>
                </a:lnTo>
                <a:lnTo>
                  <a:pt x="0" y="1277785"/>
                </a:lnTo>
                <a:lnTo>
                  <a:pt x="0" y="0"/>
                </a:lnTo>
                <a:close/>
              </a:path>
            </a:pathLst>
          </a:custGeom>
          <a:ln w="9525">
            <a:solidFill>
              <a:srgbClr val="000000"/>
            </a:solidFill>
          </a:ln>
        </p:spPr>
        <p:txBody>
          <a:bodyPr wrap="square" lIns="0" tIns="0" rIns="0" bIns="0" rtlCol="0"/>
          <a:lstStyle/>
          <a:p/>
        </p:txBody>
      </p:sp>
      <p:sp>
        <p:nvSpPr>
          <p:cNvPr id="24" name="object 24"/>
          <p:cNvSpPr/>
          <p:nvPr/>
        </p:nvSpPr>
        <p:spPr>
          <a:xfrm>
            <a:off x="4194047" y="2974085"/>
            <a:ext cx="93345" cy="760730"/>
          </a:xfrm>
          <a:custGeom>
            <a:avLst/>
            <a:gdLst/>
            <a:ahLst/>
            <a:cxnLst/>
            <a:rect l="l" t="t" r="r" b="b"/>
            <a:pathLst>
              <a:path w="93345" h="760729">
                <a:moveTo>
                  <a:pt x="0" y="0"/>
                </a:moveTo>
                <a:lnTo>
                  <a:pt x="92963" y="0"/>
                </a:lnTo>
                <a:lnTo>
                  <a:pt x="92963" y="760387"/>
                </a:lnTo>
                <a:lnTo>
                  <a:pt x="0" y="760387"/>
                </a:lnTo>
                <a:lnTo>
                  <a:pt x="0" y="0"/>
                </a:lnTo>
                <a:close/>
              </a:path>
            </a:pathLst>
          </a:custGeom>
          <a:ln w="9525">
            <a:solidFill>
              <a:srgbClr val="000000"/>
            </a:solidFill>
          </a:ln>
        </p:spPr>
        <p:txBody>
          <a:bodyPr wrap="square" lIns="0" tIns="0" rIns="0" bIns="0" rtlCol="0"/>
          <a:lstStyle/>
          <a:p/>
        </p:txBody>
      </p:sp>
      <p:sp>
        <p:nvSpPr>
          <p:cNvPr id="25" name="object 25"/>
          <p:cNvSpPr/>
          <p:nvPr/>
        </p:nvSpPr>
        <p:spPr>
          <a:xfrm>
            <a:off x="5079491" y="2635757"/>
            <a:ext cx="93345" cy="1099185"/>
          </a:xfrm>
          <a:custGeom>
            <a:avLst/>
            <a:gdLst/>
            <a:ahLst/>
            <a:cxnLst/>
            <a:rect l="l" t="t" r="r" b="b"/>
            <a:pathLst>
              <a:path w="93345" h="1099185">
                <a:moveTo>
                  <a:pt x="0" y="0"/>
                </a:moveTo>
                <a:lnTo>
                  <a:pt x="92963" y="0"/>
                </a:lnTo>
                <a:lnTo>
                  <a:pt x="92963" y="1098715"/>
                </a:lnTo>
                <a:lnTo>
                  <a:pt x="0" y="1098715"/>
                </a:lnTo>
                <a:lnTo>
                  <a:pt x="0" y="0"/>
                </a:lnTo>
                <a:close/>
              </a:path>
            </a:pathLst>
          </a:custGeom>
          <a:ln w="9525">
            <a:solidFill>
              <a:srgbClr val="000000"/>
            </a:solidFill>
          </a:ln>
        </p:spPr>
        <p:txBody>
          <a:bodyPr wrap="square" lIns="0" tIns="0" rIns="0" bIns="0" rtlCol="0"/>
          <a:lstStyle/>
          <a:p/>
        </p:txBody>
      </p:sp>
      <p:sp>
        <p:nvSpPr>
          <p:cNvPr id="26" name="object 26"/>
          <p:cNvSpPr/>
          <p:nvPr/>
        </p:nvSpPr>
        <p:spPr>
          <a:xfrm>
            <a:off x="5965697" y="3088385"/>
            <a:ext cx="92710" cy="646430"/>
          </a:xfrm>
          <a:custGeom>
            <a:avLst/>
            <a:gdLst/>
            <a:ahLst/>
            <a:cxnLst/>
            <a:rect l="l" t="t" r="r" b="b"/>
            <a:pathLst>
              <a:path w="92710" h="646429">
                <a:moveTo>
                  <a:pt x="0" y="0"/>
                </a:moveTo>
                <a:lnTo>
                  <a:pt x="92201" y="0"/>
                </a:lnTo>
                <a:lnTo>
                  <a:pt x="92201" y="646087"/>
                </a:lnTo>
                <a:lnTo>
                  <a:pt x="0" y="646087"/>
                </a:lnTo>
                <a:lnTo>
                  <a:pt x="0" y="0"/>
                </a:lnTo>
                <a:close/>
              </a:path>
            </a:pathLst>
          </a:custGeom>
          <a:ln w="9525">
            <a:solidFill>
              <a:srgbClr val="000000"/>
            </a:solidFill>
          </a:ln>
        </p:spPr>
        <p:txBody>
          <a:bodyPr wrap="square" lIns="0" tIns="0" rIns="0" bIns="0" rtlCol="0"/>
          <a:lstStyle/>
          <a:p/>
        </p:txBody>
      </p:sp>
      <p:sp>
        <p:nvSpPr>
          <p:cNvPr id="27" name="object 27"/>
          <p:cNvSpPr/>
          <p:nvPr/>
        </p:nvSpPr>
        <p:spPr>
          <a:xfrm>
            <a:off x="5197602" y="2660129"/>
            <a:ext cx="93345" cy="1074420"/>
          </a:xfrm>
          <a:custGeom>
            <a:avLst/>
            <a:gdLst/>
            <a:ahLst/>
            <a:cxnLst/>
            <a:rect l="l" t="t" r="r" b="b"/>
            <a:pathLst>
              <a:path w="93345" h="1074420">
                <a:moveTo>
                  <a:pt x="92976" y="0"/>
                </a:moveTo>
                <a:lnTo>
                  <a:pt x="0" y="0"/>
                </a:lnTo>
                <a:lnTo>
                  <a:pt x="0" y="1074343"/>
                </a:lnTo>
                <a:lnTo>
                  <a:pt x="92976" y="1074343"/>
                </a:lnTo>
                <a:lnTo>
                  <a:pt x="92976" y="0"/>
                </a:lnTo>
                <a:close/>
              </a:path>
            </a:pathLst>
          </a:custGeom>
          <a:solidFill>
            <a:srgbClr val="5B9BD5"/>
          </a:solidFill>
        </p:spPr>
        <p:txBody>
          <a:bodyPr wrap="square" lIns="0" tIns="0" rIns="0" bIns="0" rtlCol="0"/>
          <a:lstStyle/>
          <a:p/>
        </p:txBody>
      </p:sp>
      <p:sp>
        <p:nvSpPr>
          <p:cNvPr id="28" name="object 28"/>
          <p:cNvSpPr/>
          <p:nvPr/>
        </p:nvSpPr>
        <p:spPr>
          <a:xfrm>
            <a:off x="3426714" y="2835401"/>
            <a:ext cx="93345" cy="899160"/>
          </a:xfrm>
          <a:custGeom>
            <a:avLst/>
            <a:gdLst/>
            <a:ahLst/>
            <a:cxnLst/>
            <a:rect l="l" t="t" r="r" b="b"/>
            <a:pathLst>
              <a:path w="93345" h="899160">
                <a:moveTo>
                  <a:pt x="92963" y="0"/>
                </a:moveTo>
                <a:lnTo>
                  <a:pt x="0" y="0"/>
                </a:lnTo>
                <a:lnTo>
                  <a:pt x="0" y="899071"/>
                </a:lnTo>
                <a:lnTo>
                  <a:pt x="92963" y="899071"/>
                </a:lnTo>
                <a:lnTo>
                  <a:pt x="92963" y="0"/>
                </a:lnTo>
                <a:close/>
              </a:path>
            </a:pathLst>
          </a:custGeom>
          <a:solidFill>
            <a:srgbClr val="5B9BD5"/>
          </a:solidFill>
        </p:spPr>
        <p:txBody>
          <a:bodyPr wrap="square" lIns="0" tIns="0" rIns="0" bIns="0" rtlCol="0"/>
          <a:lstStyle/>
          <a:p/>
        </p:txBody>
      </p:sp>
      <p:sp>
        <p:nvSpPr>
          <p:cNvPr id="29" name="object 29"/>
          <p:cNvSpPr/>
          <p:nvPr/>
        </p:nvSpPr>
        <p:spPr>
          <a:xfrm>
            <a:off x="4312158" y="2929877"/>
            <a:ext cx="93345" cy="805180"/>
          </a:xfrm>
          <a:custGeom>
            <a:avLst/>
            <a:gdLst/>
            <a:ahLst/>
            <a:cxnLst/>
            <a:rect l="l" t="t" r="r" b="b"/>
            <a:pathLst>
              <a:path w="93345" h="805179">
                <a:moveTo>
                  <a:pt x="92963" y="0"/>
                </a:moveTo>
                <a:lnTo>
                  <a:pt x="0" y="0"/>
                </a:lnTo>
                <a:lnTo>
                  <a:pt x="0" y="804595"/>
                </a:lnTo>
                <a:lnTo>
                  <a:pt x="92963" y="804595"/>
                </a:lnTo>
                <a:lnTo>
                  <a:pt x="92963" y="0"/>
                </a:lnTo>
                <a:close/>
              </a:path>
            </a:pathLst>
          </a:custGeom>
          <a:solidFill>
            <a:srgbClr val="5B9BD5"/>
          </a:solidFill>
        </p:spPr>
        <p:txBody>
          <a:bodyPr wrap="square" lIns="0" tIns="0" rIns="0" bIns="0" rtlCol="0"/>
          <a:lstStyle/>
          <a:p/>
        </p:txBody>
      </p:sp>
      <p:sp>
        <p:nvSpPr>
          <p:cNvPr id="30" name="object 30"/>
          <p:cNvSpPr/>
          <p:nvPr/>
        </p:nvSpPr>
        <p:spPr>
          <a:xfrm>
            <a:off x="6083046" y="2943593"/>
            <a:ext cx="93345" cy="791210"/>
          </a:xfrm>
          <a:custGeom>
            <a:avLst/>
            <a:gdLst/>
            <a:ahLst/>
            <a:cxnLst/>
            <a:rect l="l" t="t" r="r" b="b"/>
            <a:pathLst>
              <a:path w="93345" h="791210">
                <a:moveTo>
                  <a:pt x="92963" y="0"/>
                </a:moveTo>
                <a:lnTo>
                  <a:pt x="0" y="0"/>
                </a:lnTo>
                <a:lnTo>
                  <a:pt x="0" y="790879"/>
                </a:lnTo>
                <a:lnTo>
                  <a:pt x="92963" y="790879"/>
                </a:lnTo>
                <a:lnTo>
                  <a:pt x="92963" y="0"/>
                </a:lnTo>
                <a:close/>
              </a:path>
            </a:pathLst>
          </a:custGeom>
          <a:solidFill>
            <a:srgbClr val="5B9BD5"/>
          </a:solidFill>
        </p:spPr>
        <p:txBody>
          <a:bodyPr wrap="square" lIns="0" tIns="0" rIns="0" bIns="0" rtlCol="0"/>
          <a:lstStyle/>
          <a:p/>
        </p:txBody>
      </p:sp>
      <p:sp>
        <p:nvSpPr>
          <p:cNvPr id="31" name="object 31"/>
          <p:cNvSpPr/>
          <p:nvPr/>
        </p:nvSpPr>
        <p:spPr>
          <a:xfrm>
            <a:off x="1655064" y="2963417"/>
            <a:ext cx="93345" cy="771525"/>
          </a:xfrm>
          <a:custGeom>
            <a:avLst/>
            <a:gdLst/>
            <a:ahLst/>
            <a:cxnLst/>
            <a:rect l="l" t="t" r="r" b="b"/>
            <a:pathLst>
              <a:path w="93344" h="771525">
                <a:moveTo>
                  <a:pt x="92963" y="0"/>
                </a:moveTo>
                <a:lnTo>
                  <a:pt x="0" y="0"/>
                </a:lnTo>
                <a:lnTo>
                  <a:pt x="0" y="771055"/>
                </a:lnTo>
                <a:lnTo>
                  <a:pt x="92963" y="771055"/>
                </a:lnTo>
                <a:lnTo>
                  <a:pt x="92963" y="0"/>
                </a:lnTo>
                <a:close/>
              </a:path>
            </a:pathLst>
          </a:custGeom>
          <a:solidFill>
            <a:srgbClr val="5B9BD5"/>
          </a:solidFill>
        </p:spPr>
        <p:txBody>
          <a:bodyPr wrap="square" lIns="0" tIns="0" rIns="0" bIns="0" rtlCol="0"/>
          <a:lstStyle/>
          <a:p/>
        </p:txBody>
      </p:sp>
      <p:sp>
        <p:nvSpPr>
          <p:cNvPr id="32" name="object 32"/>
          <p:cNvSpPr/>
          <p:nvPr/>
        </p:nvSpPr>
        <p:spPr>
          <a:xfrm>
            <a:off x="2541270" y="3008376"/>
            <a:ext cx="92710" cy="726440"/>
          </a:xfrm>
          <a:custGeom>
            <a:avLst/>
            <a:gdLst/>
            <a:ahLst/>
            <a:cxnLst/>
            <a:rect l="l" t="t" r="r" b="b"/>
            <a:pathLst>
              <a:path w="92710" h="726439">
                <a:moveTo>
                  <a:pt x="92201" y="0"/>
                </a:moveTo>
                <a:lnTo>
                  <a:pt x="0" y="0"/>
                </a:lnTo>
                <a:lnTo>
                  <a:pt x="0" y="726097"/>
                </a:lnTo>
                <a:lnTo>
                  <a:pt x="92201" y="726097"/>
                </a:lnTo>
                <a:lnTo>
                  <a:pt x="92201" y="0"/>
                </a:lnTo>
                <a:close/>
              </a:path>
            </a:pathLst>
          </a:custGeom>
          <a:solidFill>
            <a:srgbClr val="5B9BD5"/>
          </a:solidFill>
        </p:spPr>
        <p:txBody>
          <a:bodyPr wrap="square" lIns="0" tIns="0" rIns="0" bIns="0" rtlCol="0"/>
          <a:lstStyle/>
          <a:p/>
        </p:txBody>
      </p:sp>
      <p:sp>
        <p:nvSpPr>
          <p:cNvPr id="33" name="object 33"/>
          <p:cNvSpPr/>
          <p:nvPr/>
        </p:nvSpPr>
        <p:spPr>
          <a:xfrm>
            <a:off x="1655064" y="2963417"/>
            <a:ext cx="93345" cy="771525"/>
          </a:xfrm>
          <a:custGeom>
            <a:avLst/>
            <a:gdLst/>
            <a:ahLst/>
            <a:cxnLst/>
            <a:rect l="l" t="t" r="r" b="b"/>
            <a:pathLst>
              <a:path w="93344" h="771525">
                <a:moveTo>
                  <a:pt x="0" y="0"/>
                </a:moveTo>
                <a:lnTo>
                  <a:pt x="92963" y="0"/>
                </a:lnTo>
                <a:lnTo>
                  <a:pt x="92963" y="771055"/>
                </a:lnTo>
                <a:lnTo>
                  <a:pt x="0" y="771055"/>
                </a:lnTo>
                <a:lnTo>
                  <a:pt x="0" y="0"/>
                </a:lnTo>
                <a:close/>
              </a:path>
            </a:pathLst>
          </a:custGeom>
          <a:ln w="9525">
            <a:solidFill>
              <a:srgbClr val="000000"/>
            </a:solidFill>
          </a:ln>
        </p:spPr>
        <p:txBody>
          <a:bodyPr wrap="square" lIns="0" tIns="0" rIns="0" bIns="0" rtlCol="0"/>
          <a:lstStyle/>
          <a:p/>
        </p:txBody>
      </p:sp>
      <p:sp>
        <p:nvSpPr>
          <p:cNvPr id="34" name="object 34"/>
          <p:cNvSpPr/>
          <p:nvPr/>
        </p:nvSpPr>
        <p:spPr>
          <a:xfrm>
            <a:off x="2541270" y="3008376"/>
            <a:ext cx="92710" cy="726440"/>
          </a:xfrm>
          <a:custGeom>
            <a:avLst/>
            <a:gdLst/>
            <a:ahLst/>
            <a:cxnLst/>
            <a:rect l="l" t="t" r="r" b="b"/>
            <a:pathLst>
              <a:path w="92710" h="726439">
                <a:moveTo>
                  <a:pt x="0" y="0"/>
                </a:moveTo>
                <a:lnTo>
                  <a:pt x="92201" y="0"/>
                </a:lnTo>
                <a:lnTo>
                  <a:pt x="92201" y="726097"/>
                </a:lnTo>
                <a:lnTo>
                  <a:pt x="0" y="726097"/>
                </a:lnTo>
                <a:lnTo>
                  <a:pt x="0" y="0"/>
                </a:lnTo>
                <a:close/>
              </a:path>
            </a:pathLst>
          </a:custGeom>
          <a:ln w="9525">
            <a:solidFill>
              <a:srgbClr val="000000"/>
            </a:solidFill>
          </a:ln>
        </p:spPr>
        <p:txBody>
          <a:bodyPr wrap="square" lIns="0" tIns="0" rIns="0" bIns="0" rtlCol="0"/>
          <a:lstStyle/>
          <a:p/>
        </p:txBody>
      </p:sp>
      <p:sp>
        <p:nvSpPr>
          <p:cNvPr id="35" name="object 35"/>
          <p:cNvSpPr/>
          <p:nvPr/>
        </p:nvSpPr>
        <p:spPr>
          <a:xfrm>
            <a:off x="3426714" y="2835401"/>
            <a:ext cx="93345" cy="899160"/>
          </a:xfrm>
          <a:custGeom>
            <a:avLst/>
            <a:gdLst/>
            <a:ahLst/>
            <a:cxnLst/>
            <a:rect l="l" t="t" r="r" b="b"/>
            <a:pathLst>
              <a:path w="93345" h="899160">
                <a:moveTo>
                  <a:pt x="0" y="0"/>
                </a:moveTo>
                <a:lnTo>
                  <a:pt x="92963" y="0"/>
                </a:lnTo>
                <a:lnTo>
                  <a:pt x="92963" y="899071"/>
                </a:lnTo>
                <a:lnTo>
                  <a:pt x="0" y="899071"/>
                </a:lnTo>
                <a:lnTo>
                  <a:pt x="0" y="0"/>
                </a:lnTo>
                <a:close/>
              </a:path>
            </a:pathLst>
          </a:custGeom>
          <a:ln w="9525">
            <a:solidFill>
              <a:srgbClr val="000000"/>
            </a:solidFill>
          </a:ln>
        </p:spPr>
        <p:txBody>
          <a:bodyPr wrap="square" lIns="0" tIns="0" rIns="0" bIns="0" rtlCol="0"/>
          <a:lstStyle/>
          <a:p/>
        </p:txBody>
      </p:sp>
      <p:sp>
        <p:nvSpPr>
          <p:cNvPr id="36" name="object 36"/>
          <p:cNvSpPr/>
          <p:nvPr/>
        </p:nvSpPr>
        <p:spPr>
          <a:xfrm>
            <a:off x="4312158" y="2929889"/>
            <a:ext cx="93345" cy="805180"/>
          </a:xfrm>
          <a:custGeom>
            <a:avLst/>
            <a:gdLst/>
            <a:ahLst/>
            <a:cxnLst/>
            <a:rect l="l" t="t" r="r" b="b"/>
            <a:pathLst>
              <a:path w="93345" h="805179">
                <a:moveTo>
                  <a:pt x="0" y="0"/>
                </a:moveTo>
                <a:lnTo>
                  <a:pt x="92963" y="0"/>
                </a:lnTo>
                <a:lnTo>
                  <a:pt x="92963" y="804583"/>
                </a:lnTo>
                <a:lnTo>
                  <a:pt x="0" y="804583"/>
                </a:lnTo>
                <a:lnTo>
                  <a:pt x="0" y="0"/>
                </a:lnTo>
                <a:close/>
              </a:path>
            </a:pathLst>
          </a:custGeom>
          <a:ln w="9525">
            <a:solidFill>
              <a:srgbClr val="000000"/>
            </a:solidFill>
          </a:ln>
        </p:spPr>
        <p:txBody>
          <a:bodyPr wrap="square" lIns="0" tIns="0" rIns="0" bIns="0" rtlCol="0"/>
          <a:lstStyle/>
          <a:p/>
        </p:txBody>
      </p:sp>
      <p:sp>
        <p:nvSpPr>
          <p:cNvPr id="37" name="object 37"/>
          <p:cNvSpPr/>
          <p:nvPr/>
        </p:nvSpPr>
        <p:spPr>
          <a:xfrm>
            <a:off x="5197602" y="2660142"/>
            <a:ext cx="93345" cy="1074420"/>
          </a:xfrm>
          <a:custGeom>
            <a:avLst/>
            <a:gdLst/>
            <a:ahLst/>
            <a:cxnLst/>
            <a:rect l="l" t="t" r="r" b="b"/>
            <a:pathLst>
              <a:path w="93345" h="1074420">
                <a:moveTo>
                  <a:pt x="0" y="0"/>
                </a:moveTo>
                <a:lnTo>
                  <a:pt x="92963" y="0"/>
                </a:lnTo>
                <a:lnTo>
                  <a:pt x="92963" y="1074331"/>
                </a:lnTo>
                <a:lnTo>
                  <a:pt x="0" y="1074331"/>
                </a:lnTo>
                <a:lnTo>
                  <a:pt x="0" y="0"/>
                </a:lnTo>
                <a:close/>
              </a:path>
            </a:pathLst>
          </a:custGeom>
          <a:ln w="9524">
            <a:solidFill>
              <a:srgbClr val="000000"/>
            </a:solidFill>
          </a:ln>
        </p:spPr>
        <p:txBody>
          <a:bodyPr wrap="square" lIns="0" tIns="0" rIns="0" bIns="0" rtlCol="0"/>
          <a:lstStyle/>
          <a:p/>
        </p:txBody>
      </p:sp>
      <p:sp>
        <p:nvSpPr>
          <p:cNvPr id="38" name="object 38"/>
          <p:cNvSpPr/>
          <p:nvPr/>
        </p:nvSpPr>
        <p:spPr>
          <a:xfrm>
            <a:off x="6083046" y="2943605"/>
            <a:ext cx="93345" cy="791210"/>
          </a:xfrm>
          <a:custGeom>
            <a:avLst/>
            <a:gdLst/>
            <a:ahLst/>
            <a:cxnLst/>
            <a:rect l="l" t="t" r="r" b="b"/>
            <a:pathLst>
              <a:path w="93345" h="791210">
                <a:moveTo>
                  <a:pt x="0" y="0"/>
                </a:moveTo>
                <a:lnTo>
                  <a:pt x="92963" y="0"/>
                </a:lnTo>
                <a:lnTo>
                  <a:pt x="92963" y="790867"/>
                </a:lnTo>
                <a:lnTo>
                  <a:pt x="0" y="790867"/>
                </a:lnTo>
                <a:lnTo>
                  <a:pt x="0" y="0"/>
                </a:lnTo>
                <a:close/>
              </a:path>
            </a:pathLst>
          </a:custGeom>
          <a:ln w="9525">
            <a:solidFill>
              <a:srgbClr val="000000"/>
            </a:solidFill>
          </a:ln>
        </p:spPr>
        <p:txBody>
          <a:bodyPr wrap="square" lIns="0" tIns="0" rIns="0" bIns="0" rtlCol="0"/>
          <a:lstStyle/>
          <a:p/>
        </p:txBody>
      </p:sp>
      <p:sp>
        <p:nvSpPr>
          <p:cNvPr id="39" name="object 39"/>
          <p:cNvSpPr/>
          <p:nvPr/>
        </p:nvSpPr>
        <p:spPr>
          <a:xfrm>
            <a:off x="2658617" y="3021317"/>
            <a:ext cx="93345" cy="713740"/>
          </a:xfrm>
          <a:custGeom>
            <a:avLst/>
            <a:gdLst/>
            <a:ahLst/>
            <a:cxnLst/>
            <a:rect l="l" t="t" r="r" b="b"/>
            <a:pathLst>
              <a:path w="93344" h="713739">
                <a:moveTo>
                  <a:pt x="92963" y="0"/>
                </a:moveTo>
                <a:lnTo>
                  <a:pt x="0" y="0"/>
                </a:lnTo>
                <a:lnTo>
                  <a:pt x="0" y="713155"/>
                </a:lnTo>
                <a:lnTo>
                  <a:pt x="92963" y="713155"/>
                </a:lnTo>
                <a:lnTo>
                  <a:pt x="92963" y="0"/>
                </a:lnTo>
                <a:close/>
              </a:path>
            </a:pathLst>
          </a:custGeom>
          <a:solidFill>
            <a:srgbClr val="FFC000"/>
          </a:solidFill>
        </p:spPr>
        <p:txBody>
          <a:bodyPr wrap="square" lIns="0" tIns="0" rIns="0" bIns="0" rtlCol="0"/>
          <a:lstStyle/>
          <a:p/>
        </p:txBody>
      </p:sp>
      <p:sp>
        <p:nvSpPr>
          <p:cNvPr id="40" name="object 40"/>
          <p:cNvSpPr/>
          <p:nvPr/>
        </p:nvSpPr>
        <p:spPr>
          <a:xfrm>
            <a:off x="4430267" y="3035033"/>
            <a:ext cx="93345" cy="699770"/>
          </a:xfrm>
          <a:custGeom>
            <a:avLst/>
            <a:gdLst/>
            <a:ahLst/>
            <a:cxnLst/>
            <a:rect l="l" t="t" r="r" b="b"/>
            <a:pathLst>
              <a:path w="93345" h="699770">
                <a:moveTo>
                  <a:pt x="92963" y="0"/>
                </a:moveTo>
                <a:lnTo>
                  <a:pt x="0" y="0"/>
                </a:lnTo>
                <a:lnTo>
                  <a:pt x="0" y="699439"/>
                </a:lnTo>
                <a:lnTo>
                  <a:pt x="92963" y="699439"/>
                </a:lnTo>
                <a:lnTo>
                  <a:pt x="92963" y="0"/>
                </a:lnTo>
                <a:close/>
              </a:path>
            </a:pathLst>
          </a:custGeom>
          <a:solidFill>
            <a:srgbClr val="FFC000"/>
          </a:solidFill>
        </p:spPr>
        <p:txBody>
          <a:bodyPr wrap="square" lIns="0" tIns="0" rIns="0" bIns="0" rtlCol="0"/>
          <a:lstStyle/>
          <a:p/>
        </p:txBody>
      </p:sp>
      <p:sp>
        <p:nvSpPr>
          <p:cNvPr id="41" name="object 41"/>
          <p:cNvSpPr/>
          <p:nvPr/>
        </p:nvSpPr>
        <p:spPr>
          <a:xfrm>
            <a:off x="6201155" y="3132582"/>
            <a:ext cx="93345" cy="601980"/>
          </a:xfrm>
          <a:custGeom>
            <a:avLst/>
            <a:gdLst/>
            <a:ahLst/>
            <a:cxnLst/>
            <a:rect l="l" t="t" r="r" b="b"/>
            <a:pathLst>
              <a:path w="93345" h="601979">
                <a:moveTo>
                  <a:pt x="92976" y="0"/>
                </a:moveTo>
                <a:lnTo>
                  <a:pt x="0" y="0"/>
                </a:lnTo>
                <a:lnTo>
                  <a:pt x="0" y="601891"/>
                </a:lnTo>
                <a:lnTo>
                  <a:pt x="92976" y="601891"/>
                </a:lnTo>
                <a:lnTo>
                  <a:pt x="92976" y="0"/>
                </a:lnTo>
                <a:close/>
              </a:path>
            </a:pathLst>
          </a:custGeom>
          <a:solidFill>
            <a:srgbClr val="FFC000"/>
          </a:solidFill>
        </p:spPr>
        <p:txBody>
          <a:bodyPr wrap="square" lIns="0" tIns="0" rIns="0" bIns="0" rtlCol="0"/>
          <a:lstStyle/>
          <a:p/>
        </p:txBody>
      </p:sp>
      <p:sp>
        <p:nvSpPr>
          <p:cNvPr id="42" name="object 42"/>
          <p:cNvSpPr/>
          <p:nvPr/>
        </p:nvSpPr>
        <p:spPr>
          <a:xfrm>
            <a:off x="3544823" y="3134867"/>
            <a:ext cx="92710" cy="600075"/>
          </a:xfrm>
          <a:custGeom>
            <a:avLst/>
            <a:gdLst/>
            <a:ahLst/>
            <a:cxnLst/>
            <a:rect l="l" t="t" r="r" b="b"/>
            <a:pathLst>
              <a:path w="92710" h="600075">
                <a:moveTo>
                  <a:pt x="92201" y="0"/>
                </a:moveTo>
                <a:lnTo>
                  <a:pt x="0" y="0"/>
                </a:lnTo>
                <a:lnTo>
                  <a:pt x="0" y="599605"/>
                </a:lnTo>
                <a:lnTo>
                  <a:pt x="92201" y="599605"/>
                </a:lnTo>
                <a:lnTo>
                  <a:pt x="92201" y="0"/>
                </a:lnTo>
                <a:close/>
              </a:path>
            </a:pathLst>
          </a:custGeom>
          <a:solidFill>
            <a:srgbClr val="FFC000"/>
          </a:solidFill>
        </p:spPr>
        <p:txBody>
          <a:bodyPr wrap="square" lIns="0" tIns="0" rIns="0" bIns="0" rtlCol="0"/>
          <a:lstStyle/>
          <a:p/>
        </p:txBody>
      </p:sp>
      <p:sp>
        <p:nvSpPr>
          <p:cNvPr id="43" name="object 43"/>
          <p:cNvSpPr/>
          <p:nvPr/>
        </p:nvSpPr>
        <p:spPr>
          <a:xfrm>
            <a:off x="1773173" y="3163823"/>
            <a:ext cx="93345" cy="570865"/>
          </a:xfrm>
          <a:custGeom>
            <a:avLst/>
            <a:gdLst/>
            <a:ahLst/>
            <a:cxnLst/>
            <a:rect l="l" t="t" r="r" b="b"/>
            <a:pathLst>
              <a:path w="93344" h="570864">
                <a:moveTo>
                  <a:pt x="92976" y="0"/>
                </a:moveTo>
                <a:lnTo>
                  <a:pt x="0" y="0"/>
                </a:lnTo>
                <a:lnTo>
                  <a:pt x="0" y="570649"/>
                </a:lnTo>
                <a:lnTo>
                  <a:pt x="92976" y="570649"/>
                </a:lnTo>
                <a:lnTo>
                  <a:pt x="92976" y="0"/>
                </a:lnTo>
                <a:close/>
              </a:path>
            </a:pathLst>
          </a:custGeom>
          <a:solidFill>
            <a:srgbClr val="FFC000"/>
          </a:solidFill>
        </p:spPr>
        <p:txBody>
          <a:bodyPr wrap="square" lIns="0" tIns="0" rIns="0" bIns="0" rtlCol="0"/>
          <a:lstStyle/>
          <a:p/>
        </p:txBody>
      </p:sp>
      <p:sp>
        <p:nvSpPr>
          <p:cNvPr id="44" name="object 44"/>
          <p:cNvSpPr/>
          <p:nvPr/>
        </p:nvSpPr>
        <p:spPr>
          <a:xfrm>
            <a:off x="5315711" y="3203448"/>
            <a:ext cx="93345" cy="531495"/>
          </a:xfrm>
          <a:custGeom>
            <a:avLst/>
            <a:gdLst/>
            <a:ahLst/>
            <a:cxnLst/>
            <a:rect l="l" t="t" r="r" b="b"/>
            <a:pathLst>
              <a:path w="93345" h="531495">
                <a:moveTo>
                  <a:pt x="92963" y="0"/>
                </a:moveTo>
                <a:lnTo>
                  <a:pt x="0" y="0"/>
                </a:lnTo>
                <a:lnTo>
                  <a:pt x="0" y="531025"/>
                </a:lnTo>
                <a:lnTo>
                  <a:pt x="92963" y="531025"/>
                </a:lnTo>
                <a:lnTo>
                  <a:pt x="92963" y="0"/>
                </a:lnTo>
                <a:close/>
              </a:path>
            </a:pathLst>
          </a:custGeom>
          <a:solidFill>
            <a:srgbClr val="FFC000"/>
          </a:solidFill>
        </p:spPr>
        <p:txBody>
          <a:bodyPr wrap="square" lIns="0" tIns="0" rIns="0" bIns="0" rtlCol="0"/>
          <a:lstStyle/>
          <a:p/>
        </p:txBody>
      </p:sp>
      <p:sp>
        <p:nvSpPr>
          <p:cNvPr id="45" name="object 45"/>
          <p:cNvSpPr/>
          <p:nvPr/>
        </p:nvSpPr>
        <p:spPr>
          <a:xfrm>
            <a:off x="1773173" y="3163823"/>
            <a:ext cx="93345" cy="570865"/>
          </a:xfrm>
          <a:custGeom>
            <a:avLst/>
            <a:gdLst/>
            <a:ahLst/>
            <a:cxnLst/>
            <a:rect l="l" t="t" r="r" b="b"/>
            <a:pathLst>
              <a:path w="93344" h="570864">
                <a:moveTo>
                  <a:pt x="0" y="0"/>
                </a:moveTo>
                <a:lnTo>
                  <a:pt x="92963" y="0"/>
                </a:lnTo>
                <a:lnTo>
                  <a:pt x="92963" y="570649"/>
                </a:lnTo>
                <a:lnTo>
                  <a:pt x="0" y="570649"/>
                </a:lnTo>
                <a:lnTo>
                  <a:pt x="0" y="0"/>
                </a:lnTo>
                <a:close/>
              </a:path>
            </a:pathLst>
          </a:custGeom>
          <a:ln w="9525">
            <a:solidFill>
              <a:srgbClr val="000000"/>
            </a:solidFill>
          </a:ln>
        </p:spPr>
        <p:txBody>
          <a:bodyPr wrap="square" lIns="0" tIns="0" rIns="0" bIns="0" rtlCol="0"/>
          <a:lstStyle/>
          <a:p/>
        </p:txBody>
      </p:sp>
      <p:sp>
        <p:nvSpPr>
          <p:cNvPr id="46" name="object 46"/>
          <p:cNvSpPr/>
          <p:nvPr/>
        </p:nvSpPr>
        <p:spPr>
          <a:xfrm>
            <a:off x="2658617" y="3021329"/>
            <a:ext cx="93345" cy="713740"/>
          </a:xfrm>
          <a:custGeom>
            <a:avLst/>
            <a:gdLst/>
            <a:ahLst/>
            <a:cxnLst/>
            <a:rect l="l" t="t" r="r" b="b"/>
            <a:pathLst>
              <a:path w="93344" h="713739">
                <a:moveTo>
                  <a:pt x="0" y="0"/>
                </a:moveTo>
                <a:lnTo>
                  <a:pt x="92963" y="0"/>
                </a:lnTo>
                <a:lnTo>
                  <a:pt x="92963" y="713143"/>
                </a:lnTo>
                <a:lnTo>
                  <a:pt x="0" y="713143"/>
                </a:lnTo>
                <a:lnTo>
                  <a:pt x="0" y="0"/>
                </a:lnTo>
                <a:close/>
              </a:path>
            </a:pathLst>
          </a:custGeom>
          <a:ln w="9525">
            <a:solidFill>
              <a:srgbClr val="000000"/>
            </a:solidFill>
          </a:ln>
        </p:spPr>
        <p:txBody>
          <a:bodyPr wrap="square" lIns="0" tIns="0" rIns="0" bIns="0" rtlCol="0"/>
          <a:lstStyle/>
          <a:p/>
        </p:txBody>
      </p:sp>
      <p:sp>
        <p:nvSpPr>
          <p:cNvPr id="47" name="object 47"/>
          <p:cNvSpPr/>
          <p:nvPr/>
        </p:nvSpPr>
        <p:spPr>
          <a:xfrm>
            <a:off x="3544823" y="3134867"/>
            <a:ext cx="92710" cy="600075"/>
          </a:xfrm>
          <a:custGeom>
            <a:avLst/>
            <a:gdLst/>
            <a:ahLst/>
            <a:cxnLst/>
            <a:rect l="l" t="t" r="r" b="b"/>
            <a:pathLst>
              <a:path w="92710" h="600075">
                <a:moveTo>
                  <a:pt x="0" y="0"/>
                </a:moveTo>
                <a:lnTo>
                  <a:pt x="92201" y="0"/>
                </a:lnTo>
                <a:lnTo>
                  <a:pt x="92201" y="599605"/>
                </a:lnTo>
                <a:lnTo>
                  <a:pt x="0" y="599605"/>
                </a:lnTo>
                <a:lnTo>
                  <a:pt x="0" y="0"/>
                </a:lnTo>
                <a:close/>
              </a:path>
            </a:pathLst>
          </a:custGeom>
          <a:ln w="9525">
            <a:solidFill>
              <a:srgbClr val="000000"/>
            </a:solidFill>
          </a:ln>
        </p:spPr>
        <p:txBody>
          <a:bodyPr wrap="square" lIns="0" tIns="0" rIns="0" bIns="0" rtlCol="0"/>
          <a:lstStyle/>
          <a:p/>
        </p:txBody>
      </p:sp>
      <p:sp>
        <p:nvSpPr>
          <p:cNvPr id="48" name="object 48"/>
          <p:cNvSpPr/>
          <p:nvPr/>
        </p:nvSpPr>
        <p:spPr>
          <a:xfrm>
            <a:off x="4430267" y="3035045"/>
            <a:ext cx="93345" cy="699770"/>
          </a:xfrm>
          <a:custGeom>
            <a:avLst/>
            <a:gdLst/>
            <a:ahLst/>
            <a:cxnLst/>
            <a:rect l="l" t="t" r="r" b="b"/>
            <a:pathLst>
              <a:path w="93345" h="699770">
                <a:moveTo>
                  <a:pt x="0" y="0"/>
                </a:moveTo>
                <a:lnTo>
                  <a:pt x="92963" y="0"/>
                </a:lnTo>
                <a:lnTo>
                  <a:pt x="92963" y="699427"/>
                </a:lnTo>
                <a:lnTo>
                  <a:pt x="0" y="699427"/>
                </a:lnTo>
                <a:lnTo>
                  <a:pt x="0" y="0"/>
                </a:lnTo>
                <a:close/>
              </a:path>
            </a:pathLst>
          </a:custGeom>
          <a:ln w="9525">
            <a:solidFill>
              <a:srgbClr val="000000"/>
            </a:solidFill>
          </a:ln>
        </p:spPr>
        <p:txBody>
          <a:bodyPr wrap="square" lIns="0" tIns="0" rIns="0" bIns="0" rtlCol="0"/>
          <a:lstStyle/>
          <a:p/>
        </p:txBody>
      </p:sp>
      <p:sp>
        <p:nvSpPr>
          <p:cNvPr id="49" name="object 49"/>
          <p:cNvSpPr/>
          <p:nvPr/>
        </p:nvSpPr>
        <p:spPr>
          <a:xfrm>
            <a:off x="5315711" y="3203448"/>
            <a:ext cx="93345" cy="531495"/>
          </a:xfrm>
          <a:custGeom>
            <a:avLst/>
            <a:gdLst/>
            <a:ahLst/>
            <a:cxnLst/>
            <a:rect l="l" t="t" r="r" b="b"/>
            <a:pathLst>
              <a:path w="93345" h="531495">
                <a:moveTo>
                  <a:pt x="0" y="0"/>
                </a:moveTo>
                <a:lnTo>
                  <a:pt x="92963" y="0"/>
                </a:lnTo>
                <a:lnTo>
                  <a:pt x="92963" y="531025"/>
                </a:lnTo>
                <a:lnTo>
                  <a:pt x="0" y="531025"/>
                </a:lnTo>
                <a:lnTo>
                  <a:pt x="0" y="0"/>
                </a:lnTo>
                <a:close/>
              </a:path>
            </a:pathLst>
          </a:custGeom>
          <a:ln w="9524">
            <a:solidFill>
              <a:srgbClr val="000000"/>
            </a:solidFill>
          </a:ln>
        </p:spPr>
        <p:txBody>
          <a:bodyPr wrap="square" lIns="0" tIns="0" rIns="0" bIns="0" rtlCol="0"/>
          <a:lstStyle/>
          <a:p/>
        </p:txBody>
      </p:sp>
      <p:sp>
        <p:nvSpPr>
          <p:cNvPr id="50" name="object 50"/>
          <p:cNvSpPr/>
          <p:nvPr/>
        </p:nvSpPr>
        <p:spPr>
          <a:xfrm>
            <a:off x="6201155" y="3132582"/>
            <a:ext cx="93345" cy="601980"/>
          </a:xfrm>
          <a:custGeom>
            <a:avLst/>
            <a:gdLst/>
            <a:ahLst/>
            <a:cxnLst/>
            <a:rect l="l" t="t" r="r" b="b"/>
            <a:pathLst>
              <a:path w="93345" h="601979">
                <a:moveTo>
                  <a:pt x="0" y="0"/>
                </a:moveTo>
                <a:lnTo>
                  <a:pt x="92963" y="0"/>
                </a:lnTo>
                <a:lnTo>
                  <a:pt x="92963" y="601891"/>
                </a:lnTo>
                <a:lnTo>
                  <a:pt x="0" y="601891"/>
                </a:lnTo>
                <a:lnTo>
                  <a:pt x="0" y="0"/>
                </a:lnTo>
                <a:close/>
              </a:path>
            </a:pathLst>
          </a:custGeom>
          <a:ln w="9525">
            <a:solidFill>
              <a:srgbClr val="000000"/>
            </a:solidFill>
          </a:ln>
        </p:spPr>
        <p:txBody>
          <a:bodyPr wrap="square" lIns="0" tIns="0" rIns="0" bIns="0" rtlCol="0"/>
          <a:lstStyle/>
          <a:p/>
        </p:txBody>
      </p:sp>
      <p:sp>
        <p:nvSpPr>
          <p:cNvPr id="51" name="object 51"/>
          <p:cNvSpPr/>
          <p:nvPr/>
        </p:nvSpPr>
        <p:spPr>
          <a:xfrm>
            <a:off x="4547615" y="3302495"/>
            <a:ext cx="93345" cy="432434"/>
          </a:xfrm>
          <a:custGeom>
            <a:avLst/>
            <a:gdLst/>
            <a:ahLst/>
            <a:cxnLst/>
            <a:rect l="l" t="t" r="r" b="b"/>
            <a:pathLst>
              <a:path w="93345" h="432435">
                <a:moveTo>
                  <a:pt x="92963" y="0"/>
                </a:moveTo>
                <a:lnTo>
                  <a:pt x="0" y="0"/>
                </a:lnTo>
                <a:lnTo>
                  <a:pt x="0" y="431977"/>
                </a:lnTo>
                <a:lnTo>
                  <a:pt x="92963" y="431977"/>
                </a:lnTo>
                <a:lnTo>
                  <a:pt x="92963" y="0"/>
                </a:lnTo>
                <a:close/>
              </a:path>
            </a:pathLst>
          </a:custGeom>
          <a:solidFill>
            <a:srgbClr val="70AD47"/>
          </a:solidFill>
        </p:spPr>
        <p:txBody>
          <a:bodyPr wrap="square" lIns="0" tIns="0" rIns="0" bIns="0" rtlCol="0"/>
          <a:lstStyle/>
          <a:p/>
        </p:txBody>
      </p:sp>
      <p:sp>
        <p:nvSpPr>
          <p:cNvPr id="52" name="object 52"/>
          <p:cNvSpPr/>
          <p:nvPr/>
        </p:nvSpPr>
        <p:spPr>
          <a:xfrm>
            <a:off x="2776727" y="3367278"/>
            <a:ext cx="93345" cy="367665"/>
          </a:xfrm>
          <a:custGeom>
            <a:avLst/>
            <a:gdLst/>
            <a:ahLst/>
            <a:cxnLst/>
            <a:rect l="l" t="t" r="r" b="b"/>
            <a:pathLst>
              <a:path w="93344" h="367664">
                <a:moveTo>
                  <a:pt x="92976" y="0"/>
                </a:moveTo>
                <a:lnTo>
                  <a:pt x="0" y="0"/>
                </a:lnTo>
                <a:lnTo>
                  <a:pt x="0" y="367195"/>
                </a:lnTo>
                <a:lnTo>
                  <a:pt x="92976" y="367195"/>
                </a:lnTo>
                <a:lnTo>
                  <a:pt x="92976" y="0"/>
                </a:lnTo>
                <a:close/>
              </a:path>
            </a:pathLst>
          </a:custGeom>
          <a:solidFill>
            <a:srgbClr val="70AD47"/>
          </a:solidFill>
        </p:spPr>
        <p:txBody>
          <a:bodyPr wrap="square" lIns="0" tIns="0" rIns="0" bIns="0" rtlCol="0"/>
          <a:lstStyle/>
          <a:p/>
        </p:txBody>
      </p:sp>
      <p:sp>
        <p:nvSpPr>
          <p:cNvPr id="53" name="object 53"/>
          <p:cNvSpPr/>
          <p:nvPr/>
        </p:nvSpPr>
        <p:spPr>
          <a:xfrm>
            <a:off x="6319265" y="3454908"/>
            <a:ext cx="93345" cy="280035"/>
          </a:xfrm>
          <a:custGeom>
            <a:avLst/>
            <a:gdLst/>
            <a:ahLst/>
            <a:cxnLst/>
            <a:rect l="l" t="t" r="r" b="b"/>
            <a:pathLst>
              <a:path w="93345" h="280035">
                <a:moveTo>
                  <a:pt x="92963" y="0"/>
                </a:moveTo>
                <a:lnTo>
                  <a:pt x="0" y="0"/>
                </a:lnTo>
                <a:lnTo>
                  <a:pt x="0" y="279565"/>
                </a:lnTo>
                <a:lnTo>
                  <a:pt x="92963" y="279565"/>
                </a:lnTo>
                <a:lnTo>
                  <a:pt x="92963" y="0"/>
                </a:lnTo>
                <a:close/>
              </a:path>
            </a:pathLst>
          </a:custGeom>
          <a:solidFill>
            <a:srgbClr val="70AD47"/>
          </a:solidFill>
        </p:spPr>
        <p:txBody>
          <a:bodyPr wrap="square" lIns="0" tIns="0" rIns="0" bIns="0" rtlCol="0"/>
          <a:lstStyle/>
          <a:p/>
        </p:txBody>
      </p:sp>
      <p:sp>
        <p:nvSpPr>
          <p:cNvPr id="54" name="object 54"/>
          <p:cNvSpPr/>
          <p:nvPr/>
        </p:nvSpPr>
        <p:spPr>
          <a:xfrm>
            <a:off x="5433821" y="3560064"/>
            <a:ext cx="92710" cy="174625"/>
          </a:xfrm>
          <a:custGeom>
            <a:avLst/>
            <a:gdLst/>
            <a:ahLst/>
            <a:cxnLst/>
            <a:rect l="l" t="t" r="r" b="b"/>
            <a:pathLst>
              <a:path w="92710" h="174625">
                <a:moveTo>
                  <a:pt x="92201" y="0"/>
                </a:moveTo>
                <a:lnTo>
                  <a:pt x="0" y="0"/>
                </a:lnTo>
                <a:lnTo>
                  <a:pt x="0" y="174409"/>
                </a:lnTo>
                <a:lnTo>
                  <a:pt x="92201" y="174409"/>
                </a:lnTo>
                <a:lnTo>
                  <a:pt x="92201" y="0"/>
                </a:lnTo>
                <a:close/>
              </a:path>
            </a:pathLst>
          </a:custGeom>
          <a:solidFill>
            <a:srgbClr val="70AD47"/>
          </a:solidFill>
        </p:spPr>
        <p:txBody>
          <a:bodyPr wrap="square" lIns="0" tIns="0" rIns="0" bIns="0" rtlCol="0"/>
          <a:lstStyle/>
          <a:p/>
        </p:txBody>
      </p:sp>
      <p:sp>
        <p:nvSpPr>
          <p:cNvPr id="55" name="object 55"/>
          <p:cNvSpPr/>
          <p:nvPr/>
        </p:nvSpPr>
        <p:spPr>
          <a:xfrm>
            <a:off x="3662171" y="3566159"/>
            <a:ext cx="93345" cy="168910"/>
          </a:xfrm>
          <a:custGeom>
            <a:avLst/>
            <a:gdLst/>
            <a:ahLst/>
            <a:cxnLst/>
            <a:rect l="l" t="t" r="r" b="b"/>
            <a:pathLst>
              <a:path w="93345" h="168910">
                <a:moveTo>
                  <a:pt x="92963" y="0"/>
                </a:moveTo>
                <a:lnTo>
                  <a:pt x="0" y="0"/>
                </a:lnTo>
                <a:lnTo>
                  <a:pt x="0" y="168313"/>
                </a:lnTo>
                <a:lnTo>
                  <a:pt x="92963" y="168313"/>
                </a:lnTo>
                <a:lnTo>
                  <a:pt x="92963" y="0"/>
                </a:lnTo>
                <a:close/>
              </a:path>
            </a:pathLst>
          </a:custGeom>
          <a:solidFill>
            <a:srgbClr val="70AD47"/>
          </a:solidFill>
        </p:spPr>
        <p:txBody>
          <a:bodyPr wrap="square" lIns="0" tIns="0" rIns="0" bIns="0" rtlCol="0"/>
          <a:lstStyle/>
          <a:p/>
        </p:txBody>
      </p:sp>
      <p:sp>
        <p:nvSpPr>
          <p:cNvPr id="56" name="object 56"/>
          <p:cNvSpPr/>
          <p:nvPr/>
        </p:nvSpPr>
        <p:spPr>
          <a:xfrm>
            <a:off x="1891283" y="3600450"/>
            <a:ext cx="93345" cy="134620"/>
          </a:xfrm>
          <a:custGeom>
            <a:avLst/>
            <a:gdLst/>
            <a:ahLst/>
            <a:cxnLst/>
            <a:rect l="l" t="t" r="r" b="b"/>
            <a:pathLst>
              <a:path w="93344" h="134620">
                <a:moveTo>
                  <a:pt x="92963" y="0"/>
                </a:moveTo>
                <a:lnTo>
                  <a:pt x="0" y="0"/>
                </a:lnTo>
                <a:lnTo>
                  <a:pt x="0" y="134023"/>
                </a:lnTo>
                <a:lnTo>
                  <a:pt x="92963" y="134023"/>
                </a:lnTo>
                <a:lnTo>
                  <a:pt x="92963" y="0"/>
                </a:lnTo>
                <a:close/>
              </a:path>
            </a:pathLst>
          </a:custGeom>
          <a:solidFill>
            <a:srgbClr val="70AD47"/>
          </a:solidFill>
        </p:spPr>
        <p:txBody>
          <a:bodyPr wrap="square" lIns="0" tIns="0" rIns="0" bIns="0" rtlCol="0"/>
          <a:lstStyle/>
          <a:p/>
        </p:txBody>
      </p:sp>
      <p:sp>
        <p:nvSpPr>
          <p:cNvPr id="57" name="object 57"/>
          <p:cNvSpPr/>
          <p:nvPr/>
        </p:nvSpPr>
        <p:spPr>
          <a:xfrm>
            <a:off x="1891283" y="3600450"/>
            <a:ext cx="93345" cy="134620"/>
          </a:xfrm>
          <a:custGeom>
            <a:avLst/>
            <a:gdLst/>
            <a:ahLst/>
            <a:cxnLst/>
            <a:rect l="l" t="t" r="r" b="b"/>
            <a:pathLst>
              <a:path w="93344" h="134620">
                <a:moveTo>
                  <a:pt x="0" y="0"/>
                </a:moveTo>
                <a:lnTo>
                  <a:pt x="92963" y="0"/>
                </a:lnTo>
                <a:lnTo>
                  <a:pt x="92963" y="134023"/>
                </a:lnTo>
                <a:lnTo>
                  <a:pt x="0" y="134023"/>
                </a:lnTo>
                <a:lnTo>
                  <a:pt x="0" y="0"/>
                </a:lnTo>
                <a:close/>
              </a:path>
            </a:pathLst>
          </a:custGeom>
          <a:ln w="9525">
            <a:solidFill>
              <a:srgbClr val="000000"/>
            </a:solidFill>
          </a:ln>
        </p:spPr>
        <p:txBody>
          <a:bodyPr wrap="square" lIns="0" tIns="0" rIns="0" bIns="0" rtlCol="0"/>
          <a:lstStyle/>
          <a:p/>
        </p:txBody>
      </p:sp>
      <p:sp>
        <p:nvSpPr>
          <p:cNvPr id="58" name="object 58"/>
          <p:cNvSpPr/>
          <p:nvPr/>
        </p:nvSpPr>
        <p:spPr>
          <a:xfrm>
            <a:off x="2776727" y="3367278"/>
            <a:ext cx="93345" cy="367665"/>
          </a:xfrm>
          <a:custGeom>
            <a:avLst/>
            <a:gdLst/>
            <a:ahLst/>
            <a:cxnLst/>
            <a:rect l="l" t="t" r="r" b="b"/>
            <a:pathLst>
              <a:path w="93344" h="367664">
                <a:moveTo>
                  <a:pt x="0" y="0"/>
                </a:moveTo>
                <a:lnTo>
                  <a:pt x="92963" y="0"/>
                </a:lnTo>
                <a:lnTo>
                  <a:pt x="92963" y="367195"/>
                </a:lnTo>
                <a:lnTo>
                  <a:pt x="0" y="367195"/>
                </a:lnTo>
                <a:lnTo>
                  <a:pt x="0" y="0"/>
                </a:lnTo>
                <a:close/>
              </a:path>
            </a:pathLst>
          </a:custGeom>
          <a:ln w="9525">
            <a:solidFill>
              <a:srgbClr val="000000"/>
            </a:solidFill>
          </a:ln>
        </p:spPr>
        <p:txBody>
          <a:bodyPr wrap="square" lIns="0" tIns="0" rIns="0" bIns="0" rtlCol="0"/>
          <a:lstStyle/>
          <a:p/>
        </p:txBody>
      </p:sp>
      <p:sp>
        <p:nvSpPr>
          <p:cNvPr id="59" name="object 59"/>
          <p:cNvSpPr/>
          <p:nvPr/>
        </p:nvSpPr>
        <p:spPr>
          <a:xfrm>
            <a:off x="3662171" y="3566159"/>
            <a:ext cx="93345" cy="168910"/>
          </a:xfrm>
          <a:custGeom>
            <a:avLst/>
            <a:gdLst/>
            <a:ahLst/>
            <a:cxnLst/>
            <a:rect l="l" t="t" r="r" b="b"/>
            <a:pathLst>
              <a:path w="93345" h="168910">
                <a:moveTo>
                  <a:pt x="0" y="0"/>
                </a:moveTo>
                <a:lnTo>
                  <a:pt x="92963" y="0"/>
                </a:lnTo>
                <a:lnTo>
                  <a:pt x="92963" y="168313"/>
                </a:lnTo>
                <a:lnTo>
                  <a:pt x="0" y="168313"/>
                </a:lnTo>
                <a:lnTo>
                  <a:pt x="0" y="0"/>
                </a:lnTo>
                <a:close/>
              </a:path>
            </a:pathLst>
          </a:custGeom>
          <a:ln w="9525">
            <a:solidFill>
              <a:srgbClr val="000000"/>
            </a:solidFill>
          </a:ln>
        </p:spPr>
        <p:txBody>
          <a:bodyPr wrap="square" lIns="0" tIns="0" rIns="0" bIns="0" rtlCol="0"/>
          <a:lstStyle/>
          <a:p/>
        </p:txBody>
      </p:sp>
      <p:sp>
        <p:nvSpPr>
          <p:cNvPr id="60" name="object 60"/>
          <p:cNvSpPr/>
          <p:nvPr/>
        </p:nvSpPr>
        <p:spPr>
          <a:xfrm>
            <a:off x="4547615" y="3302508"/>
            <a:ext cx="93345" cy="432434"/>
          </a:xfrm>
          <a:custGeom>
            <a:avLst/>
            <a:gdLst/>
            <a:ahLst/>
            <a:cxnLst/>
            <a:rect l="l" t="t" r="r" b="b"/>
            <a:pathLst>
              <a:path w="93345" h="432435">
                <a:moveTo>
                  <a:pt x="0" y="0"/>
                </a:moveTo>
                <a:lnTo>
                  <a:pt x="92963" y="0"/>
                </a:lnTo>
                <a:lnTo>
                  <a:pt x="92963" y="431965"/>
                </a:lnTo>
                <a:lnTo>
                  <a:pt x="0" y="431965"/>
                </a:lnTo>
                <a:lnTo>
                  <a:pt x="0" y="0"/>
                </a:lnTo>
                <a:close/>
              </a:path>
            </a:pathLst>
          </a:custGeom>
          <a:ln w="9524">
            <a:solidFill>
              <a:srgbClr val="000000"/>
            </a:solidFill>
          </a:ln>
        </p:spPr>
        <p:txBody>
          <a:bodyPr wrap="square" lIns="0" tIns="0" rIns="0" bIns="0" rtlCol="0"/>
          <a:lstStyle/>
          <a:p/>
        </p:txBody>
      </p:sp>
      <p:sp>
        <p:nvSpPr>
          <p:cNvPr id="61" name="object 61"/>
          <p:cNvSpPr/>
          <p:nvPr/>
        </p:nvSpPr>
        <p:spPr>
          <a:xfrm>
            <a:off x="5433821" y="3560064"/>
            <a:ext cx="92710" cy="174625"/>
          </a:xfrm>
          <a:custGeom>
            <a:avLst/>
            <a:gdLst/>
            <a:ahLst/>
            <a:cxnLst/>
            <a:rect l="l" t="t" r="r" b="b"/>
            <a:pathLst>
              <a:path w="92710" h="174625">
                <a:moveTo>
                  <a:pt x="0" y="0"/>
                </a:moveTo>
                <a:lnTo>
                  <a:pt x="92201" y="0"/>
                </a:lnTo>
                <a:lnTo>
                  <a:pt x="92201" y="174409"/>
                </a:lnTo>
                <a:lnTo>
                  <a:pt x="0" y="174409"/>
                </a:lnTo>
                <a:lnTo>
                  <a:pt x="0" y="0"/>
                </a:lnTo>
                <a:close/>
              </a:path>
            </a:pathLst>
          </a:custGeom>
          <a:ln w="9525">
            <a:solidFill>
              <a:srgbClr val="000000"/>
            </a:solidFill>
          </a:ln>
        </p:spPr>
        <p:txBody>
          <a:bodyPr wrap="square" lIns="0" tIns="0" rIns="0" bIns="0" rtlCol="0"/>
          <a:lstStyle/>
          <a:p/>
        </p:txBody>
      </p:sp>
      <p:sp>
        <p:nvSpPr>
          <p:cNvPr id="62" name="object 62"/>
          <p:cNvSpPr/>
          <p:nvPr/>
        </p:nvSpPr>
        <p:spPr>
          <a:xfrm>
            <a:off x="6319265" y="3454908"/>
            <a:ext cx="93345" cy="280035"/>
          </a:xfrm>
          <a:custGeom>
            <a:avLst/>
            <a:gdLst/>
            <a:ahLst/>
            <a:cxnLst/>
            <a:rect l="l" t="t" r="r" b="b"/>
            <a:pathLst>
              <a:path w="93345" h="280035">
                <a:moveTo>
                  <a:pt x="0" y="0"/>
                </a:moveTo>
                <a:lnTo>
                  <a:pt x="92963" y="0"/>
                </a:lnTo>
                <a:lnTo>
                  <a:pt x="92963" y="279565"/>
                </a:lnTo>
                <a:lnTo>
                  <a:pt x="0" y="279565"/>
                </a:lnTo>
                <a:lnTo>
                  <a:pt x="0" y="0"/>
                </a:lnTo>
                <a:close/>
              </a:path>
            </a:pathLst>
          </a:custGeom>
          <a:ln w="9525">
            <a:solidFill>
              <a:srgbClr val="000000"/>
            </a:solidFill>
          </a:ln>
        </p:spPr>
        <p:txBody>
          <a:bodyPr wrap="square" lIns="0" tIns="0" rIns="0" bIns="0" rtlCol="0"/>
          <a:lstStyle/>
          <a:p/>
        </p:txBody>
      </p:sp>
      <p:sp>
        <p:nvSpPr>
          <p:cNvPr id="63" name="object 63"/>
          <p:cNvSpPr/>
          <p:nvPr/>
        </p:nvSpPr>
        <p:spPr>
          <a:xfrm>
            <a:off x="2009394" y="3586734"/>
            <a:ext cx="92710" cy="147955"/>
          </a:xfrm>
          <a:custGeom>
            <a:avLst/>
            <a:gdLst/>
            <a:ahLst/>
            <a:cxnLst/>
            <a:rect l="l" t="t" r="r" b="b"/>
            <a:pathLst>
              <a:path w="92710" h="147954">
                <a:moveTo>
                  <a:pt x="0" y="0"/>
                </a:moveTo>
                <a:lnTo>
                  <a:pt x="92201" y="0"/>
                </a:lnTo>
                <a:lnTo>
                  <a:pt x="92201" y="147739"/>
                </a:lnTo>
                <a:lnTo>
                  <a:pt x="0" y="147739"/>
                </a:lnTo>
                <a:lnTo>
                  <a:pt x="0" y="0"/>
                </a:lnTo>
                <a:close/>
              </a:path>
            </a:pathLst>
          </a:custGeom>
          <a:ln w="9525">
            <a:solidFill>
              <a:srgbClr val="000000"/>
            </a:solidFill>
          </a:ln>
        </p:spPr>
        <p:txBody>
          <a:bodyPr wrap="square" lIns="0" tIns="0" rIns="0" bIns="0" rtlCol="0"/>
          <a:lstStyle/>
          <a:p/>
        </p:txBody>
      </p:sp>
      <p:sp>
        <p:nvSpPr>
          <p:cNvPr id="64" name="object 64"/>
          <p:cNvSpPr/>
          <p:nvPr/>
        </p:nvSpPr>
        <p:spPr>
          <a:xfrm>
            <a:off x="2894838" y="3532632"/>
            <a:ext cx="93345" cy="201930"/>
          </a:xfrm>
          <a:custGeom>
            <a:avLst/>
            <a:gdLst/>
            <a:ahLst/>
            <a:cxnLst/>
            <a:rect l="l" t="t" r="r" b="b"/>
            <a:pathLst>
              <a:path w="93344" h="201929">
                <a:moveTo>
                  <a:pt x="0" y="0"/>
                </a:moveTo>
                <a:lnTo>
                  <a:pt x="92963" y="0"/>
                </a:lnTo>
                <a:lnTo>
                  <a:pt x="92963" y="201841"/>
                </a:lnTo>
                <a:lnTo>
                  <a:pt x="0" y="201841"/>
                </a:lnTo>
                <a:lnTo>
                  <a:pt x="0" y="0"/>
                </a:lnTo>
                <a:close/>
              </a:path>
            </a:pathLst>
          </a:custGeom>
          <a:ln w="9524">
            <a:solidFill>
              <a:srgbClr val="000000"/>
            </a:solidFill>
          </a:ln>
        </p:spPr>
        <p:txBody>
          <a:bodyPr wrap="square" lIns="0" tIns="0" rIns="0" bIns="0" rtlCol="0"/>
          <a:lstStyle/>
          <a:p/>
        </p:txBody>
      </p:sp>
      <p:sp>
        <p:nvSpPr>
          <p:cNvPr id="65" name="object 65"/>
          <p:cNvSpPr/>
          <p:nvPr/>
        </p:nvSpPr>
        <p:spPr>
          <a:xfrm>
            <a:off x="3780282" y="3587496"/>
            <a:ext cx="93345" cy="147320"/>
          </a:xfrm>
          <a:custGeom>
            <a:avLst/>
            <a:gdLst/>
            <a:ahLst/>
            <a:cxnLst/>
            <a:rect l="l" t="t" r="r" b="b"/>
            <a:pathLst>
              <a:path w="93345" h="147320">
                <a:moveTo>
                  <a:pt x="0" y="0"/>
                </a:moveTo>
                <a:lnTo>
                  <a:pt x="92963" y="0"/>
                </a:lnTo>
                <a:lnTo>
                  <a:pt x="92963" y="146977"/>
                </a:lnTo>
                <a:lnTo>
                  <a:pt x="0" y="146977"/>
                </a:lnTo>
                <a:lnTo>
                  <a:pt x="0" y="0"/>
                </a:lnTo>
                <a:close/>
              </a:path>
            </a:pathLst>
          </a:custGeom>
          <a:ln w="9525">
            <a:solidFill>
              <a:srgbClr val="000000"/>
            </a:solidFill>
          </a:ln>
        </p:spPr>
        <p:txBody>
          <a:bodyPr wrap="square" lIns="0" tIns="0" rIns="0" bIns="0" rtlCol="0"/>
          <a:lstStyle/>
          <a:p/>
        </p:txBody>
      </p:sp>
      <p:sp>
        <p:nvSpPr>
          <p:cNvPr id="66" name="object 66"/>
          <p:cNvSpPr/>
          <p:nvPr/>
        </p:nvSpPr>
        <p:spPr>
          <a:xfrm>
            <a:off x="4665726" y="3473958"/>
            <a:ext cx="93345" cy="260985"/>
          </a:xfrm>
          <a:custGeom>
            <a:avLst/>
            <a:gdLst/>
            <a:ahLst/>
            <a:cxnLst/>
            <a:rect l="l" t="t" r="r" b="b"/>
            <a:pathLst>
              <a:path w="93345" h="260985">
                <a:moveTo>
                  <a:pt x="0" y="0"/>
                </a:moveTo>
                <a:lnTo>
                  <a:pt x="92963" y="0"/>
                </a:lnTo>
                <a:lnTo>
                  <a:pt x="92963" y="260515"/>
                </a:lnTo>
                <a:lnTo>
                  <a:pt x="0" y="260515"/>
                </a:lnTo>
                <a:lnTo>
                  <a:pt x="0" y="0"/>
                </a:lnTo>
                <a:close/>
              </a:path>
            </a:pathLst>
          </a:custGeom>
          <a:ln w="9525">
            <a:solidFill>
              <a:srgbClr val="000000"/>
            </a:solidFill>
          </a:ln>
        </p:spPr>
        <p:txBody>
          <a:bodyPr wrap="square" lIns="0" tIns="0" rIns="0" bIns="0" rtlCol="0"/>
          <a:lstStyle/>
          <a:p/>
        </p:txBody>
      </p:sp>
      <p:sp>
        <p:nvSpPr>
          <p:cNvPr id="67" name="object 67"/>
          <p:cNvSpPr/>
          <p:nvPr/>
        </p:nvSpPr>
        <p:spPr>
          <a:xfrm>
            <a:off x="5551170" y="3617214"/>
            <a:ext cx="93345" cy="117475"/>
          </a:xfrm>
          <a:custGeom>
            <a:avLst/>
            <a:gdLst/>
            <a:ahLst/>
            <a:cxnLst/>
            <a:rect l="l" t="t" r="r" b="b"/>
            <a:pathLst>
              <a:path w="93345" h="117475">
                <a:moveTo>
                  <a:pt x="0" y="0"/>
                </a:moveTo>
                <a:lnTo>
                  <a:pt x="92963" y="0"/>
                </a:lnTo>
                <a:lnTo>
                  <a:pt x="92963" y="117259"/>
                </a:lnTo>
                <a:lnTo>
                  <a:pt x="0" y="117259"/>
                </a:lnTo>
                <a:lnTo>
                  <a:pt x="0" y="0"/>
                </a:lnTo>
                <a:close/>
              </a:path>
            </a:pathLst>
          </a:custGeom>
          <a:ln w="9525">
            <a:solidFill>
              <a:srgbClr val="000000"/>
            </a:solidFill>
          </a:ln>
        </p:spPr>
        <p:txBody>
          <a:bodyPr wrap="square" lIns="0" tIns="0" rIns="0" bIns="0" rtlCol="0"/>
          <a:lstStyle/>
          <a:p/>
        </p:txBody>
      </p:sp>
      <p:sp>
        <p:nvSpPr>
          <p:cNvPr id="68" name="object 68"/>
          <p:cNvSpPr/>
          <p:nvPr/>
        </p:nvSpPr>
        <p:spPr>
          <a:xfrm>
            <a:off x="6436614" y="3549396"/>
            <a:ext cx="93345" cy="185420"/>
          </a:xfrm>
          <a:custGeom>
            <a:avLst/>
            <a:gdLst/>
            <a:ahLst/>
            <a:cxnLst/>
            <a:rect l="l" t="t" r="r" b="b"/>
            <a:pathLst>
              <a:path w="93345" h="185420">
                <a:moveTo>
                  <a:pt x="0" y="0"/>
                </a:moveTo>
                <a:lnTo>
                  <a:pt x="92963" y="0"/>
                </a:lnTo>
                <a:lnTo>
                  <a:pt x="92963" y="185077"/>
                </a:lnTo>
                <a:lnTo>
                  <a:pt x="0" y="185077"/>
                </a:lnTo>
                <a:lnTo>
                  <a:pt x="0" y="0"/>
                </a:lnTo>
                <a:close/>
              </a:path>
            </a:pathLst>
          </a:custGeom>
          <a:ln w="9525">
            <a:solidFill>
              <a:srgbClr val="000000"/>
            </a:solidFill>
          </a:ln>
        </p:spPr>
        <p:txBody>
          <a:bodyPr wrap="square" lIns="0" tIns="0" rIns="0" bIns="0" rtlCol="0"/>
          <a:lstStyle/>
          <a:p/>
        </p:txBody>
      </p:sp>
      <p:sp>
        <p:nvSpPr>
          <p:cNvPr id="69" name="object 69"/>
          <p:cNvSpPr/>
          <p:nvPr/>
        </p:nvSpPr>
        <p:spPr>
          <a:xfrm>
            <a:off x="1317999" y="3734475"/>
            <a:ext cx="5313680" cy="0"/>
          </a:xfrm>
          <a:custGeom>
            <a:avLst/>
            <a:gdLst/>
            <a:ahLst/>
            <a:cxnLst/>
            <a:rect l="l" t="t" r="r" b="b"/>
            <a:pathLst>
              <a:path w="5313680" h="0">
                <a:moveTo>
                  <a:pt x="0" y="0"/>
                </a:moveTo>
                <a:lnTo>
                  <a:pt x="5313451" y="0"/>
                </a:lnTo>
              </a:path>
            </a:pathLst>
          </a:custGeom>
          <a:ln w="9525">
            <a:solidFill>
              <a:srgbClr val="000000"/>
            </a:solidFill>
          </a:ln>
        </p:spPr>
        <p:txBody>
          <a:bodyPr wrap="square" lIns="0" tIns="0" rIns="0" bIns="0" rtlCol="0"/>
          <a:lstStyle/>
          <a:p/>
        </p:txBody>
      </p:sp>
      <p:sp>
        <p:nvSpPr>
          <p:cNvPr id="70" name="object 70"/>
          <p:cNvSpPr/>
          <p:nvPr/>
        </p:nvSpPr>
        <p:spPr>
          <a:xfrm>
            <a:off x="1317999" y="3734475"/>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1" name="object 71"/>
          <p:cNvSpPr/>
          <p:nvPr/>
        </p:nvSpPr>
        <p:spPr>
          <a:xfrm>
            <a:off x="3089141" y="3734475"/>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2" name="object 72"/>
          <p:cNvSpPr/>
          <p:nvPr/>
        </p:nvSpPr>
        <p:spPr>
          <a:xfrm>
            <a:off x="4860029" y="3734475"/>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3" name="object 73"/>
          <p:cNvSpPr/>
          <p:nvPr/>
        </p:nvSpPr>
        <p:spPr>
          <a:xfrm>
            <a:off x="6631451" y="3734475"/>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4" name="object 74"/>
          <p:cNvSpPr/>
          <p:nvPr/>
        </p:nvSpPr>
        <p:spPr>
          <a:xfrm>
            <a:off x="1317999" y="3956068"/>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5" name="object 75"/>
          <p:cNvSpPr/>
          <p:nvPr/>
        </p:nvSpPr>
        <p:spPr>
          <a:xfrm>
            <a:off x="3089141" y="3956068"/>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6" name="object 76"/>
          <p:cNvSpPr/>
          <p:nvPr/>
        </p:nvSpPr>
        <p:spPr>
          <a:xfrm>
            <a:off x="4860029" y="3956068"/>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7" name="object 77"/>
          <p:cNvSpPr/>
          <p:nvPr/>
        </p:nvSpPr>
        <p:spPr>
          <a:xfrm>
            <a:off x="6631451" y="3956068"/>
            <a:ext cx="0" cy="221615"/>
          </a:xfrm>
          <a:custGeom>
            <a:avLst/>
            <a:gdLst/>
            <a:ahLst/>
            <a:cxnLst/>
            <a:rect l="l" t="t" r="r" b="b"/>
            <a:pathLst>
              <a:path w="0" h="221614">
                <a:moveTo>
                  <a:pt x="0" y="0"/>
                </a:moveTo>
                <a:lnTo>
                  <a:pt x="0" y="221589"/>
                </a:lnTo>
              </a:path>
            </a:pathLst>
          </a:custGeom>
          <a:ln w="9525">
            <a:solidFill>
              <a:srgbClr val="000000"/>
            </a:solidFill>
          </a:ln>
        </p:spPr>
        <p:txBody>
          <a:bodyPr wrap="square" lIns="0" tIns="0" rIns="0" bIns="0" rtlCol="0"/>
          <a:lstStyle/>
          <a:p/>
        </p:txBody>
      </p:sp>
      <p:sp>
        <p:nvSpPr>
          <p:cNvPr id="78" name="object 78"/>
          <p:cNvSpPr txBox="1"/>
          <p:nvPr/>
        </p:nvSpPr>
        <p:spPr>
          <a:xfrm>
            <a:off x="1406846" y="2109487"/>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41%</a:t>
            </a:r>
            <a:endParaRPr sz="900">
              <a:latin typeface="Calibri"/>
              <a:cs typeface="Calibri"/>
            </a:endParaRPr>
          </a:p>
        </p:txBody>
      </p:sp>
      <p:sp>
        <p:nvSpPr>
          <p:cNvPr id="79" name="object 79"/>
          <p:cNvSpPr txBox="1"/>
          <p:nvPr/>
        </p:nvSpPr>
        <p:spPr>
          <a:xfrm>
            <a:off x="2292442" y="2709791"/>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27%</a:t>
            </a:r>
            <a:endParaRPr sz="900">
              <a:latin typeface="Calibri"/>
              <a:cs typeface="Calibri"/>
            </a:endParaRPr>
          </a:p>
        </p:txBody>
      </p:sp>
      <p:sp>
        <p:nvSpPr>
          <p:cNvPr id="80" name="object 80"/>
          <p:cNvSpPr txBox="1"/>
          <p:nvPr/>
        </p:nvSpPr>
        <p:spPr>
          <a:xfrm>
            <a:off x="3178039" y="2053023"/>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43%</a:t>
            </a:r>
            <a:endParaRPr sz="900">
              <a:latin typeface="Calibri"/>
              <a:cs typeface="Calibri"/>
            </a:endParaRPr>
          </a:p>
        </p:txBody>
      </p:sp>
      <p:sp>
        <p:nvSpPr>
          <p:cNvPr id="81" name="object 81"/>
          <p:cNvSpPr txBox="1"/>
          <p:nvPr/>
        </p:nvSpPr>
        <p:spPr>
          <a:xfrm>
            <a:off x="4063635" y="2701561"/>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27%</a:t>
            </a:r>
            <a:endParaRPr sz="900">
              <a:latin typeface="Calibri"/>
              <a:cs typeface="Calibri"/>
            </a:endParaRPr>
          </a:p>
        </p:txBody>
      </p:sp>
      <p:sp>
        <p:nvSpPr>
          <p:cNvPr id="82" name="object 82"/>
          <p:cNvSpPr txBox="1"/>
          <p:nvPr/>
        </p:nvSpPr>
        <p:spPr>
          <a:xfrm>
            <a:off x="4949232" y="2041707"/>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43%</a:t>
            </a:r>
            <a:endParaRPr sz="900">
              <a:latin typeface="Calibri"/>
              <a:cs typeface="Calibri"/>
            </a:endParaRPr>
          </a:p>
        </p:txBody>
      </p:sp>
      <p:sp>
        <p:nvSpPr>
          <p:cNvPr id="83" name="object 83"/>
          <p:cNvSpPr txBox="1"/>
          <p:nvPr/>
        </p:nvSpPr>
        <p:spPr>
          <a:xfrm>
            <a:off x="5834828" y="2621780"/>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29%</a:t>
            </a:r>
            <a:endParaRPr sz="900">
              <a:latin typeface="Calibri"/>
              <a:cs typeface="Calibri"/>
            </a:endParaRPr>
          </a:p>
        </p:txBody>
      </p:sp>
      <p:sp>
        <p:nvSpPr>
          <p:cNvPr id="84" name="object 84"/>
          <p:cNvSpPr txBox="1"/>
          <p:nvPr/>
        </p:nvSpPr>
        <p:spPr>
          <a:xfrm>
            <a:off x="3295996" y="2520167"/>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31%</a:t>
            </a:r>
            <a:endParaRPr sz="900">
              <a:latin typeface="Calibri"/>
              <a:cs typeface="Calibri"/>
            </a:endParaRPr>
          </a:p>
        </p:txBody>
      </p:sp>
      <p:sp>
        <p:nvSpPr>
          <p:cNvPr id="85" name="object 85"/>
          <p:cNvSpPr txBox="1"/>
          <p:nvPr/>
        </p:nvSpPr>
        <p:spPr>
          <a:xfrm>
            <a:off x="3413954" y="2899066"/>
            <a:ext cx="139700" cy="281305"/>
          </a:xfrm>
          <a:prstGeom prst="rect">
            <a:avLst/>
          </a:prstGeom>
        </p:spPr>
        <p:txBody>
          <a:bodyPr wrap="square" lIns="0" tIns="0" rIns="0" bIns="0" rtlCol="0" vert="vert270">
            <a:spAutoFit/>
          </a:bodyPr>
          <a:lstStyle/>
          <a:p>
            <a:pPr marL="12700">
              <a:lnSpc>
                <a:spcPts val="955"/>
              </a:lnSpc>
            </a:pPr>
            <a:r>
              <a:rPr dirty="0" sz="900" b="1">
                <a:latin typeface="Calibri"/>
                <a:cs typeface="Calibri"/>
              </a:rPr>
              <a:t>22</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86" name="object 86"/>
          <p:cNvSpPr txBox="1"/>
          <p:nvPr/>
        </p:nvSpPr>
        <p:spPr>
          <a:xfrm>
            <a:off x="5067189" y="2698932"/>
            <a:ext cx="257810" cy="249554"/>
          </a:xfrm>
          <a:prstGeom prst="rect">
            <a:avLst/>
          </a:prstGeom>
        </p:spPr>
        <p:txBody>
          <a:bodyPr wrap="square" lIns="0" tIns="0" rIns="0" bIns="0" rtlCol="0" vert="vert270">
            <a:spAutoFit/>
          </a:bodyPr>
          <a:lstStyle/>
          <a:p>
            <a:pPr marL="36830">
              <a:lnSpc>
                <a:spcPts val="880"/>
              </a:lnSpc>
            </a:pPr>
            <a:r>
              <a:rPr dirty="0" sz="900" b="1">
                <a:latin typeface="Calibri"/>
                <a:cs typeface="Calibri"/>
              </a:rPr>
              <a:t>27%</a:t>
            </a:r>
            <a:endParaRPr sz="900">
              <a:latin typeface="Calibri"/>
              <a:cs typeface="Calibri"/>
            </a:endParaRPr>
          </a:p>
          <a:p>
            <a:pPr marL="12700">
              <a:lnSpc>
                <a:spcPts val="1005"/>
              </a:lnSpc>
            </a:pPr>
            <a:r>
              <a:rPr dirty="0" sz="900" b="1">
                <a:latin typeface="Calibri"/>
                <a:cs typeface="Calibri"/>
              </a:rPr>
              <a:t>26%</a:t>
            </a:r>
            <a:endParaRPr sz="900">
              <a:latin typeface="Calibri"/>
              <a:cs typeface="Calibri"/>
            </a:endParaRPr>
          </a:p>
        </p:txBody>
      </p:sp>
      <p:sp>
        <p:nvSpPr>
          <p:cNvPr id="87" name="object 87"/>
          <p:cNvSpPr txBox="1"/>
          <p:nvPr/>
        </p:nvSpPr>
        <p:spPr>
          <a:xfrm>
            <a:off x="1524803" y="2877926"/>
            <a:ext cx="375920" cy="574675"/>
          </a:xfrm>
          <a:prstGeom prst="rect">
            <a:avLst/>
          </a:prstGeom>
        </p:spPr>
        <p:txBody>
          <a:bodyPr wrap="square" lIns="0" tIns="0" rIns="0" bIns="0" rtlCol="0" vert="vert270">
            <a:spAutoFit/>
          </a:bodyPr>
          <a:lstStyle/>
          <a:p>
            <a:pPr marL="361950">
              <a:lnSpc>
                <a:spcPts val="880"/>
              </a:lnSpc>
            </a:pPr>
            <a:r>
              <a:rPr dirty="0" sz="900" b="1">
                <a:latin typeface="Calibri"/>
                <a:cs typeface="Calibri"/>
              </a:rPr>
              <a:t>22%</a:t>
            </a:r>
            <a:endParaRPr sz="900">
              <a:latin typeface="Calibri"/>
              <a:cs typeface="Calibri"/>
            </a:endParaRPr>
          </a:p>
          <a:p>
            <a:pPr marL="99060">
              <a:lnSpc>
                <a:spcPts val="930"/>
              </a:lnSpc>
            </a:pPr>
            <a:r>
              <a:rPr dirty="0" sz="900" spc="-5" b="1">
                <a:latin typeface="Calibri"/>
                <a:cs typeface="Calibri"/>
              </a:rPr>
              <a:t>19%**</a:t>
            </a:r>
            <a:endParaRPr sz="900">
              <a:latin typeface="Calibri"/>
              <a:cs typeface="Calibri"/>
            </a:endParaRPr>
          </a:p>
          <a:p>
            <a:pPr marL="12700">
              <a:lnSpc>
                <a:spcPts val="1005"/>
              </a:lnSpc>
            </a:pPr>
            <a:r>
              <a:rPr dirty="0" sz="900" b="1">
                <a:latin typeface="Calibri"/>
                <a:cs typeface="Calibri"/>
              </a:rPr>
              <a:t>14%</a:t>
            </a:r>
            <a:endParaRPr sz="900">
              <a:latin typeface="Calibri"/>
              <a:cs typeface="Calibri"/>
            </a:endParaRPr>
          </a:p>
        </p:txBody>
      </p:sp>
      <p:sp>
        <p:nvSpPr>
          <p:cNvPr id="88" name="object 88"/>
          <p:cNvSpPr txBox="1"/>
          <p:nvPr/>
        </p:nvSpPr>
        <p:spPr>
          <a:xfrm>
            <a:off x="2410400" y="3071684"/>
            <a:ext cx="375920" cy="339090"/>
          </a:xfrm>
          <a:prstGeom prst="rect">
            <a:avLst/>
          </a:prstGeom>
        </p:spPr>
        <p:txBody>
          <a:bodyPr wrap="square" lIns="0" tIns="0" rIns="0" bIns="0" rtlCol="0" vert="vert270">
            <a:spAutoFit/>
          </a:bodyPr>
          <a:lstStyle/>
          <a:p>
            <a:pPr marL="33020">
              <a:lnSpc>
                <a:spcPts val="880"/>
              </a:lnSpc>
            </a:pPr>
            <a:r>
              <a:rPr dirty="0" sz="900" b="1">
                <a:latin typeface="Calibri"/>
                <a:cs typeface="Calibri"/>
              </a:rPr>
              <a:t>15%</a:t>
            </a:r>
            <a:endParaRPr sz="900">
              <a:latin typeface="Calibri"/>
              <a:cs typeface="Calibri"/>
            </a:endParaRPr>
          </a:p>
          <a:p>
            <a:pPr algn="ctr">
              <a:lnSpc>
                <a:spcPts val="930"/>
              </a:lnSpc>
            </a:pPr>
            <a:r>
              <a:rPr dirty="0" sz="900" b="1">
                <a:latin typeface="Calibri"/>
                <a:cs typeface="Calibri"/>
              </a:rPr>
              <a:t>18</a:t>
            </a:r>
            <a:r>
              <a:rPr dirty="0" sz="900" spc="-5" b="1">
                <a:latin typeface="Calibri"/>
                <a:cs typeface="Calibri"/>
              </a:rPr>
              <a:t>%</a:t>
            </a:r>
            <a:r>
              <a:rPr dirty="0" sz="900" b="1">
                <a:latin typeface="Calibri"/>
                <a:cs typeface="Calibri"/>
              </a:rPr>
              <a:t>**</a:t>
            </a:r>
            <a:endParaRPr sz="900">
              <a:latin typeface="Calibri"/>
              <a:cs typeface="Calibri"/>
            </a:endParaRPr>
          </a:p>
          <a:p>
            <a:pPr algn="ctr" marL="88265">
              <a:lnSpc>
                <a:spcPts val="1005"/>
              </a:lnSpc>
            </a:pPr>
            <a:r>
              <a:rPr dirty="0" sz="900" b="1">
                <a:latin typeface="Calibri"/>
                <a:cs typeface="Calibri"/>
              </a:rPr>
              <a:t>17%</a:t>
            </a:r>
            <a:endParaRPr sz="900">
              <a:latin typeface="Calibri"/>
              <a:cs typeface="Calibri"/>
            </a:endParaRPr>
          </a:p>
        </p:txBody>
      </p:sp>
      <p:sp>
        <p:nvSpPr>
          <p:cNvPr id="89" name="object 89"/>
          <p:cNvSpPr txBox="1"/>
          <p:nvPr/>
        </p:nvSpPr>
        <p:spPr>
          <a:xfrm>
            <a:off x="3531911" y="3198309"/>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15%</a:t>
            </a:r>
            <a:endParaRPr sz="900">
              <a:latin typeface="Calibri"/>
              <a:cs typeface="Calibri"/>
            </a:endParaRPr>
          </a:p>
        </p:txBody>
      </p:sp>
      <p:sp>
        <p:nvSpPr>
          <p:cNvPr id="90" name="object 90"/>
          <p:cNvSpPr txBox="1"/>
          <p:nvPr/>
        </p:nvSpPr>
        <p:spPr>
          <a:xfrm>
            <a:off x="4181593" y="2993249"/>
            <a:ext cx="375920" cy="330200"/>
          </a:xfrm>
          <a:prstGeom prst="rect">
            <a:avLst/>
          </a:prstGeom>
        </p:spPr>
        <p:txBody>
          <a:bodyPr wrap="square" lIns="0" tIns="0" rIns="0" bIns="0" rtlCol="0" vert="vert270">
            <a:spAutoFit/>
          </a:bodyPr>
          <a:lstStyle/>
          <a:p>
            <a:pPr marL="73025">
              <a:lnSpc>
                <a:spcPts val="880"/>
              </a:lnSpc>
            </a:pPr>
            <a:r>
              <a:rPr dirty="0" sz="900" b="1">
                <a:latin typeface="Calibri"/>
                <a:cs typeface="Calibri"/>
              </a:rPr>
              <a:t>19%</a:t>
            </a:r>
            <a:endParaRPr sz="900">
              <a:latin typeface="Calibri"/>
              <a:cs typeface="Calibri"/>
            </a:endParaRPr>
          </a:p>
          <a:p>
            <a:pPr marL="60960">
              <a:lnSpc>
                <a:spcPts val="930"/>
              </a:lnSpc>
            </a:pPr>
            <a:r>
              <a:rPr dirty="0" sz="900" b="1">
                <a:latin typeface="Calibri"/>
                <a:cs typeface="Calibri"/>
              </a:rPr>
              <a:t>20</a:t>
            </a:r>
            <a:r>
              <a:rPr dirty="0" sz="900" spc="-5" b="1">
                <a:latin typeface="Calibri"/>
                <a:cs typeface="Calibri"/>
              </a:rPr>
              <a:t>%</a:t>
            </a:r>
            <a:r>
              <a:rPr dirty="0" sz="900" b="1">
                <a:latin typeface="Calibri"/>
                <a:cs typeface="Calibri"/>
              </a:rPr>
              <a:t>*</a:t>
            </a:r>
            <a:endParaRPr sz="900">
              <a:latin typeface="Calibri"/>
              <a:cs typeface="Calibri"/>
            </a:endParaRPr>
          </a:p>
          <a:p>
            <a:pPr marL="12700">
              <a:lnSpc>
                <a:spcPts val="1005"/>
              </a:lnSpc>
            </a:pPr>
            <a:r>
              <a:rPr dirty="0" sz="900" b="1">
                <a:latin typeface="Calibri"/>
                <a:cs typeface="Calibri"/>
              </a:rPr>
              <a:t>17%</a:t>
            </a:r>
            <a:endParaRPr sz="900">
              <a:latin typeface="Calibri"/>
              <a:cs typeface="Calibri"/>
            </a:endParaRPr>
          </a:p>
        </p:txBody>
      </p:sp>
      <p:sp>
        <p:nvSpPr>
          <p:cNvPr id="91" name="object 91"/>
          <p:cNvSpPr txBox="1"/>
          <p:nvPr/>
        </p:nvSpPr>
        <p:spPr>
          <a:xfrm>
            <a:off x="1878676" y="3443139"/>
            <a:ext cx="257810" cy="297180"/>
          </a:xfrm>
          <a:prstGeom prst="rect">
            <a:avLst/>
          </a:prstGeom>
        </p:spPr>
        <p:txBody>
          <a:bodyPr wrap="square" lIns="0" tIns="0" rIns="0" bIns="0" rtlCol="0" vert="vert270">
            <a:spAutoFit/>
          </a:bodyPr>
          <a:lstStyle/>
          <a:p>
            <a:pPr marL="142240">
              <a:lnSpc>
                <a:spcPts val="880"/>
              </a:lnSpc>
            </a:pPr>
            <a:r>
              <a:rPr dirty="0" sz="900" b="1">
                <a:latin typeface="Calibri"/>
                <a:cs typeface="Calibri"/>
              </a:rPr>
              <a:t>3%</a:t>
            </a:r>
            <a:endParaRPr sz="900">
              <a:latin typeface="Calibri"/>
              <a:cs typeface="Calibri"/>
            </a:endParaRPr>
          </a:p>
          <a:p>
            <a:pPr marL="12700">
              <a:lnSpc>
                <a:spcPts val="1005"/>
              </a:lnSpc>
            </a:pPr>
            <a:r>
              <a:rPr dirty="0" sz="900" b="1">
                <a:latin typeface="Calibri"/>
                <a:cs typeface="Calibri"/>
              </a:rPr>
              <a:t>4%</a:t>
            </a:r>
            <a:endParaRPr sz="900">
              <a:latin typeface="Calibri"/>
              <a:cs typeface="Calibri"/>
            </a:endParaRPr>
          </a:p>
        </p:txBody>
      </p:sp>
      <p:sp>
        <p:nvSpPr>
          <p:cNvPr id="92" name="object 92"/>
          <p:cNvSpPr txBox="1"/>
          <p:nvPr/>
        </p:nvSpPr>
        <p:spPr>
          <a:xfrm>
            <a:off x="2764273" y="3430795"/>
            <a:ext cx="257810" cy="266065"/>
          </a:xfrm>
          <a:prstGeom prst="rect">
            <a:avLst/>
          </a:prstGeom>
        </p:spPr>
        <p:txBody>
          <a:bodyPr wrap="square" lIns="0" tIns="0" rIns="0" bIns="0" rtlCol="0" vert="vert270">
            <a:spAutoFit/>
          </a:bodyPr>
          <a:lstStyle/>
          <a:p>
            <a:pPr marL="111125">
              <a:lnSpc>
                <a:spcPts val="880"/>
              </a:lnSpc>
            </a:pPr>
            <a:r>
              <a:rPr dirty="0" sz="900" b="1">
                <a:latin typeface="Calibri"/>
                <a:cs typeface="Calibri"/>
              </a:rPr>
              <a:t>9%</a:t>
            </a:r>
            <a:endParaRPr sz="900">
              <a:latin typeface="Calibri"/>
              <a:cs typeface="Calibri"/>
            </a:endParaRPr>
          </a:p>
          <a:p>
            <a:pPr marL="12700">
              <a:lnSpc>
                <a:spcPts val="1005"/>
              </a:lnSpc>
            </a:pPr>
            <a:r>
              <a:rPr dirty="0" sz="900" b="1">
                <a:latin typeface="Calibri"/>
                <a:cs typeface="Calibri"/>
              </a:rPr>
              <a:t>5%</a:t>
            </a:r>
            <a:endParaRPr sz="900">
              <a:latin typeface="Calibri"/>
              <a:cs typeface="Calibri"/>
            </a:endParaRPr>
          </a:p>
        </p:txBody>
      </p:sp>
      <p:sp>
        <p:nvSpPr>
          <p:cNvPr id="93" name="object 93"/>
          <p:cNvSpPr txBox="1"/>
          <p:nvPr/>
        </p:nvSpPr>
        <p:spPr>
          <a:xfrm>
            <a:off x="3649869" y="3555954"/>
            <a:ext cx="257810" cy="184150"/>
          </a:xfrm>
          <a:prstGeom prst="rect">
            <a:avLst/>
          </a:prstGeom>
        </p:spPr>
        <p:txBody>
          <a:bodyPr wrap="square" lIns="0" tIns="0" rIns="0" bIns="0" rtlCol="0" vert="vert270">
            <a:spAutoFit/>
          </a:bodyPr>
          <a:lstStyle/>
          <a:p>
            <a:pPr marL="29209">
              <a:lnSpc>
                <a:spcPts val="880"/>
              </a:lnSpc>
            </a:pPr>
            <a:r>
              <a:rPr dirty="0" sz="900" b="1">
                <a:latin typeface="Calibri"/>
                <a:cs typeface="Calibri"/>
              </a:rPr>
              <a:t>4%</a:t>
            </a:r>
            <a:endParaRPr sz="900">
              <a:latin typeface="Calibri"/>
              <a:cs typeface="Calibri"/>
            </a:endParaRPr>
          </a:p>
          <a:p>
            <a:pPr marL="12700">
              <a:lnSpc>
                <a:spcPts val="1005"/>
              </a:lnSpc>
            </a:pPr>
            <a:r>
              <a:rPr dirty="0" sz="900" b="1">
                <a:latin typeface="Calibri"/>
                <a:cs typeface="Calibri"/>
              </a:rPr>
              <a:t>4%</a:t>
            </a:r>
            <a:endParaRPr sz="900">
              <a:latin typeface="Calibri"/>
              <a:cs typeface="Calibri"/>
            </a:endParaRPr>
          </a:p>
        </p:txBody>
      </p:sp>
      <p:sp>
        <p:nvSpPr>
          <p:cNvPr id="94" name="object 94"/>
          <p:cNvSpPr txBox="1"/>
          <p:nvPr/>
        </p:nvSpPr>
        <p:spPr>
          <a:xfrm>
            <a:off x="4535465" y="3366216"/>
            <a:ext cx="257810" cy="304800"/>
          </a:xfrm>
          <a:prstGeom prst="rect">
            <a:avLst/>
          </a:prstGeom>
        </p:spPr>
        <p:txBody>
          <a:bodyPr wrap="square" lIns="0" tIns="0" rIns="0" bIns="0" rtlCol="0" vert="vert270">
            <a:spAutoFit/>
          </a:bodyPr>
          <a:lstStyle/>
          <a:p>
            <a:pPr marL="92710">
              <a:lnSpc>
                <a:spcPts val="880"/>
              </a:lnSpc>
            </a:pPr>
            <a:r>
              <a:rPr dirty="0" sz="900" b="1">
                <a:latin typeface="Calibri"/>
                <a:cs typeface="Calibri"/>
              </a:rPr>
              <a:t>11%</a:t>
            </a:r>
            <a:endParaRPr sz="900">
              <a:latin typeface="Calibri"/>
              <a:cs typeface="Calibri"/>
            </a:endParaRPr>
          </a:p>
          <a:p>
            <a:pPr marL="12700">
              <a:lnSpc>
                <a:spcPts val="1005"/>
              </a:lnSpc>
            </a:pPr>
            <a:r>
              <a:rPr dirty="0" sz="900" b="1">
                <a:latin typeface="Calibri"/>
                <a:cs typeface="Calibri"/>
              </a:rPr>
              <a:t>6%</a:t>
            </a:r>
            <a:endParaRPr sz="900">
              <a:latin typeface="Calibri"/>
              <a:cs typeface="Calibri"/>
            </a:endParaRPr>
          </a:p>
        </p:txBody>
      </p:sp>
      <p:sp>
        <p:nvSpPr>
          <p:cNvPr id="95" name="object 95"/>
          <p:cNvSpPr txBox="1"/>
          <p:nvPr/>
        </p:nvSpPr>
        <p:spPr>
          <a:xfrm>
            <a:off x="5303104" y="3267023"/>
            <a:ext cx="363220" cy="448945"/>
          </a:xfrm>
          <a:prstGeom prst="rect">
            <a:avLst/>
          </a:prstGeom>
        </p:spPr>
        <p:txBody>
          <a:bodyPr wrap="square" lIns="0" tIns="0" rIns="0" bIns="0" rtlCol="0" vert="vert270">
            <a:spAutoFit/>
          </a:bodyPr>
          <a:lstStyle/>
          <a:p>
            <a:pPr marL="122555">
              <a:lnSpc>
                <a:spcPts val="880"/>
              </a:lnSpc>
            </a:pPr>
            <a:r>
              <a:rPr dirty="0" sz="900" b="1">
                <a:latin typeface="Calibri"/>
                <a:cs typeface="Calibri"/>
              </a:rPr>
              <a:t>13</a:t>
            </a:r>
            <a:r>
              <a:rPr dirty="0" sz="900" spc="-5" b="1">
                <a:latin typeface="Calibri"/>
                <a:cs typeface="Calibri"/>
              </a:rPr>
              <a:t>%</a:t>
            </a:r>
            <a:r>
              <a:rPr dirty="0" sz="900" b="1">
                <a:latin typeface="Calibri"/>
                <a:cs typeface="Calibri"/>
              </a:rPr>
              <a:t>**</a:t>
            </a:r>
            <a:endParaRPr sz="900">
              <a:latin typeface="Calibri"/>
              <a:cs typeface="Calibri"/>
            </a:endParaRPr>
          </a:p>
          <a:p>
            <a:pPr marL="12700">
              <a:lnSpc>
                <a:spcPts val="880"/>
              </a:lnSpc>
            </a:pPr>
            <a:r>
              <a:rPr dirty="0" sz="900" b="1">
                <a:latin typeface="Calibri"/>
                <a:cs typeface="Calibri"/>
              </a:rPr>
              <a:t>4%</a:t>
            </a:r>
            <a:endParaRPr sz="900">
              <a:latin typeface="Calibri"/>
              <a:cs typeface="Calibri"/>
            </a:endParaRPr>
          </a:p>
          <a:p>
            <a:pPr marL="120650">
              <a:lnSpc>
                <a:spcPts val="955"/>
              </a:lnSpc>
            </a:pPr>
            <a:r>
              <a:rPr dirty="0" sz="900" b="1">
                <a:latin typeface="Calibri"/>
                <a:cs typeface="Calibri"/>
              </a:rPr>
              <a:t>3%</a:t>
            </a:r>
            <a:endParaRPr sz="900">
              <a:latin typeface="Calibri"/>
              <a:cs typeface="Calibri"/>
            </a:endParaRPr>
          </a:p>
        </p:txBody>
      </p:sp>
      <p:sp>
        <p:nvSpPr>
          <p:cNvPr id="96" name="object 96"/>
          <p:cNvSpPr txBox="1"/>
          <p:nvPr/>
        </p:nvSpPr>
        <p:spPr>
          <a:xfrm>
            <a:off x="5952785" y="3006971"/>
            <a:ext cx="612140" cy="720725"/>
          </a:xfrm>
          <a:prstGeom prst="rect">
            <a:avLst/>
          </a:prstGeom>
        </p:spPr>
        <p:txBody>
          <a:bodyPr wrap="square" lIns="0" tIns="0" rIns="0" bIns="0" rtlCol="0" vert="vert270">
            <a:spAutoFit/>
          </a:bodyPr>
          <a:lstStyle/>
          <a:p>
            <a:pPr marL="363855">
              <a:lnSpc>
                <a:spcPts val="880"/>
              </a:lnSpc>
            </a:pPr>
            <a:r>
              <a:rPr dirty="0" sz="900" b="1">
                <a:latin typeface="Calibri"/>
                <a:cs typeface="Calibri"/>
              </a:rPr>
              <a:t>16%</a:t>
            </a:r>
            <a:endParaRPr sz="900">
              <a:latin typeface="Calibri"/>
              <a:cs typeface="Calibri"/>
            </a:endParaRPr>
          </a:p>
          <a:p>
            <a:pPr algn="r" marR="5080">
              <a:lnSpc>
                <a:spcPts val="930"/>
              </a:lnSpc>
            </a:pPr>
            <a:r>
              <a:rPr dirty="0" sz="900" b="1">
                <a:latin typeface="Calibri"/>
                <a:cs typeface="Calibri"/>
              </a:rPr>
              <a:t>19%</a:t>
            </a:r>
            <a:endParaRPr sz="900">
              <a:latin typeface="Calibri"/>
              <a:cs typeface="Calibri"/>
            </a:endParaRPr>
          </a:p>
          <a:p>
            <a:pPr marL="205104">
              <a:lnSpc>
                <a:spcPts val="930"/>
              </a:lnSpc>
            </a:pPr>
            <a:r>
              <a:rPr dirty="0" sz="900" spc="-5" b="1">
                <a:latin typeface="Calibri"/>
                <a:cs typeface="Calibri"/>
              </a:rPr>
              <a:t>15%**</a:t>
            </a:r>
            <a:endParaRPr sz="900">
              <a:latin typeface="Calibri"/>
              <a:cs typeface="Calibri"/>
            </a:endParaRPr>
          </a:p>
          <a:p>
            <a:pPr marL="69215">
              <a:lnSpc>
                <a:spcPts val="930"/>
              </a:lnSpc>
            </a:pPr>
            <a:r>
              <a:rPr dirty="0" sz="900" b="1">
                <a:latin typeface="Calibri"/>
                <a:cs typeface="Calibri"/>
              </a:rPr>
              <a:t>7%</a:t>
            </a:r>
            <a:endParaRPr sz="900">
              <a:latin typeface="Calibri"/>
              <a:cs typeface="Calibri"/>
            </a:endParaRPr>
          </a:p>
          <a:p>
            <a:pPr marL="12700">
              <a:lnSpc>
                <a:spcPts val="1005"/>
              </a:lnSpc>
            </a:pPr>
            <a:r>
              <a:rPr dirty="0" sz="900" b="1">
                <a:latin typeface="Calibri"/>
                <a:cs typeface="Calibri"/>
              </a:rPr>
              <a:t>5%</a:t>
            </a:r>
            <a:endParaRPr sz="900">
              <a:latin typeface="Calibri"/>
              <a:cs typeface="Calibri"/>
            </a:endParaRPr>
          </a:p>
        </p:txBody>
      </p:sp>
      <p:sp>
        <p:nvSpPr>
          <p:cNvPr id="97" name="object 97"/>
          <p:cNvSpPr txBox="1"/>
          <p:nvPr/>
        </p:nvSpPr>
        <p:spPr>
          <a:xfrm>
            <a:off x="901638" y="894791"/>
            <a:ext cx="4173854" cy="290830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Figure 4: </a:t>
            </a:r>
            <a:r>
              <a:rPr dirty="0" sz="1100">
                <a:latin typeface="Calibri"/>
                <a:cs typeface="Calibri"/>
              </a:rPr>
              <a:t>Civic </a:t>
            </a:r>
            <a:r>
              <a:rPr dirty="0" sz="1100" spc="-5">
                <a:latin typeface="Calibri"/>
                <a:cs typeface="Calibri"/>
              </a:rPr>
              <a:t>Engagement in the Past </a:t>
            </a:r>
            <a:r>
              <a:rPr dirty="0" sz="1100">
                <a:latin typeface="Calibri"/>
                <a:cs typeface="Calibri"/>
              </a:rPr>
              <a:t>12 </a:t>
            </a:r>
            <a:r>
              <a:rPr dirty="0" sz="1100" spc="-5">
                <a:latin typeface="Calibri"/>
                <a:cs typeface="Calibri"/>
              </a:rPr>
              <a:t>Months (2003, 2008, and</a:t>
            </a:r>
            <a:r>
              <a:rPr dirty="0" sz="1100" spc="60">
                <a:latin typeface="Calibri"/>
                <a:cs typeface="Calibri"/>
              </a:rPr>
              <a:t> </a:t>
            </a:r>
            <a:r>
              <a:rPr dirty="0" sz="1100" spc="-5">
                <a:latin typeface="Calibri"/>
                <a:cs typeface="Calibri"/>
              </a:rPr>
              <a:t>2013)</a:t>
            </a:r>
            <a:endParaRPr sz="1100">
              <a:latin typeface="Calibri"/>
              <a:cs typeface="Calibri"/>
            </a:endParaRPr>
          </a:p>
          <a:p>
            <a:pPr marL="111125">
              <a:lnSpc>
                <a:spcPct val="100000"/>
              </a:lnSpc>
              <a:spcBef>
                <a:spcPts val="945"/>
              </a:spcBef>
            </a:pPr>
            <a:r>
              <a:rPr dirty="0" sz="900" b="1">
                <a:latin typeface="Calibri"/>
                <a:cs typeface="Calibri"/>
              </a:rPr>
              <a:t>60%</a:t>
            </a:r>
            <a:endParaRPr sz="900">
              <a:latin typeface="Calibri"/>
              <a:cs typeface="Calibri"/>
            </a:endParaRPr>
          </a:p>
          <a:p>
            <a:pPr>
              <a:lnSpc>
                <a:spcPct val="100000"/>
              </a:lnSpc>
            </a:pPr>
            <a:endParaRPr sz="900">
              <a:latin typeface="Times New Roman"/>
              <a:cs typeface="Times New Roman"/>
            </a:endParaRPr>
          </a:p>
          <a:p>
            <a:pPr>
              <a:lnSpc>
                <a:spcPct val="100000"/>
              </a:lnSpc>
              <a:spcBef>
                <a:spcPts val="15"/>
              </a:spcBef>
            </a:pPr>
            <a:endParaRPr sz="950">
              <a:latin typeface="Times New Roman"/>
              <a:cs typeface="Times New Roman"/>
            </a:endParaRPr>
          </a:p>
          <a:p>
            <a:pPr marL="111125">
              <a:lnSpc>
                <a:spcPct val="100000"/>
              </a:lnSpc>
              <a:spcBef>
                <a:spcPts val="5"/>
              </a:spcBef>
            </a:pPr>
            <a:r>
              <a:rPr dirty="0" sz="900" b="1">
                <a:latin typeface="Calibri"/>
                <a:cs typeface="Calibri"/>
              </a:rPr>
              <a:t>50%</a:t>
            </a:r>
            <a:endParaRPr sz="900">
              <a:latin typeface="Calibri"/>
              <a:cs typeface="Calibri"/>
            </a:endParaRPr>
          </a:p>
          <a:p>
            <a:pPr>
              <a:lnSpc>
                <a:spcPct val="100000"/>
              </a:lnSpc>
            </a:pPr>
            <a:endParaRPr sz="900">
              <a:latin typeface="Times New Roman"/>
              <a:cs typeface="Times New Roman"/>
            </a:endParaRPr>
          </a:p>
          <a:p>
            <a:pPr>
              <a:lnSpc>
                <a:spcPct val="100000"/>
              </a:lnSpc>
              <a:spcBef>
                <a:spcPts val="15"/>
              </a:spcBef>
            </a:pPr>
            <a:endParaRPr sz="950">
              <a:latin typeface="Times New Roman"/>
              <a:cs typeface="Times New Roman"/>
            </a:endParaRPr>
          </a:p>
          <a:p>
            <a:pPr marL="111125">
              <a:lnSpc>
                <a:spcPct val="100000"/>
              </a:lnSpc>
            </a:pPr>
            <a:r>
              <a:rPr dirty="0" sz="900" b="1">
                <a:latin typeface="Calibri"/>
                <a:cs typeface="Calibri"/>
              </a:rPr>
              <a:t>40%</a:t>
            </a:r>
            <a:endParaRPr sz="900">
              <a:latin typeface="Calibri"/>
              <a:cs typeface="Calibri"/>
            </a:endParaRPr>
          </a:p>
          <a:p>
            <a:pPr>
              <a:lnSpc>
                <a:spcPct val="100000"/>
              </a:lnSpc>
            </a:pPr>
            <a:endParaRPr sz="900">
              <a:latin typeface="Times New Roman"/>
              <a:cs typeface="Times New Roman"/>
            </a:endParaRPr>
          </a:p>
          <a:p>
            <a:pPr>
              <a:lnSpc>
                <a:spcPct val="100000"/>
              </a:lnSpc>
              <a:spcBef>
                <a:spcPts val="20"/>
              </a:spcBef>
            </a:pPr>
            <a:endParaRPr sz="950">
              <a:latin typeface="Times New Roman"/>
              <a:cs typeface="Times New Roman"/>
            </a:endParaRPr>
          </a:p>
          <a:p>
            <a:pPr marL="111125">
              <a:lnSpc>
                <a:spcPct val="100000"/>
              </a:lnSpc>
            </a:pPr>
            <a:r>
              <a:rPr dirty="0" sz="900" b="1">
                <a:latin typeface="Calibri"/>
                <a:cs typeface="Calibri"/>
              </a:rPr>
              <a:t>30%</a:t>
            </a:r>
            <a:endParaRPr sz="900">
              <a:latin typeface="Calibri"/>
              <a:cs typeface="Calibri"/>
            </a:endParaRPr>
          </a:p>
          <a:p>
            <a:pPr>
              <a:lnSpc>
                <a:spcPct val="100000"/>
              </a:lnSpc>
            </a:pPr>
            <a:endParaRPr sz="900">
              <a:latin typeface="Times New Roman"/>
              <a:cs typeface="Times New Roman"/>
            </a:endParaRPr>
          </a:p>
          <a:p>
            <a:pPr>
              <a:lnSpc>
                <a:spcPct val="100000"/>
              </a:lnSpc>
              <a:spcBef>
                <a:spcPts val="20"/>
              </a:spcBef>
            </a:pPr>
            <a:endParaRPr sz="950">
              <a:latin typeface="Times New Roman"/>
              <a:cs typeface="Times New Roman"/>
            </a:endParaRPr>
          </a:p>
          <a:p>
            <a:pPr marL="111125">
              <a:lnSpc>
                <a:spcPct val="100000"/>
              </a:lnSpc>
            </a:pPr>
            <a:r>
              <a:rPr dirty="0" sz="900" b="1">
                <a:latin typeface="Calibri"/>
                <a:cs typeface="Calibri"/>
              </a:rPr>
              <a:t>20%</a:t>
            </a:r>
            <a:endParaRPr sz="900">
              <a:latin typeface="Calibri"/>
              <a:cs typeface="Calibri"/>
            </a:endParaRPr>
          </a:p>
          <a:p>
            <a:pPr>
              <a:lnSpc>
                <a:spcPct val="100000"/>
              </a:lnSpc>
            </a:pPr>
            <a:endParaRPr sz="900">
              <a:latin typeface="Times New Roman"/>
              <a:cs typeface="Times New Roman"/>
            </a:endParaRPr>
          </a:p>
          <a:p>
            <a:pPr>
              <a:lnSpc>
                <a:spcPct val="100000"/>
              </a:lnSpc>
              <a:spcBef>
                <a:spcPts val="20"/>
              </a:spcBef>
            </a:pPr>
            <a:endParaRPr sz="950">
              <a:latin typeface="Times New Roman"/>
              <a:cs typeface="Times New Roman"/>
            </a:endParaRPr>
          </a:p>
          <a:p>
            <a:pPr marL="111125">
              <a:lnSpc>
                <a:spcPct val="100000"/>
              </a:lnSpc>
            </a:pPr>
            <a:r>
              <a:rPr dirty="0" sz="900" b="1">
                <a:latin typeface="Calibri"/>
                <a:cs typeface="Calibri"/>
              </a:rPr>
              <a:t>10%</a:t>
            </a:r>
            <a:endParaRPr sz="900">
              <a:latin typeface="Calibri"/>
              <a:cs typeface="Calibri"/>
            </a:endParaRPr>
          </a:p>
          <a:p>
            <a:pPr>
              <a:lnSpc>
                <a:spcPct val="100000"/>
              </a:lnSpc>
            </a:pPr>
            <a:endParaRPr sz="900">
              <a:latin typeface="Times New Roman"/>
              <a:cs typeface="Times New Roman"/>
            </a:endParaRPr>
          </a:p>
          <a:p>
            <a:pPr>
              <a:lnSpc>
                <a:spcPct val="100000"/>
              </a:lnSpc>
              <a:spcBef>
                <a:spcPts val="15"/>
              </a:spcBef>
            </a:pPr>
            <a:endParaRPr sz="950">
              <a:latin typeface="Times New Roman"/>
              <a:cs typeface="Times New Roman"/>
            </a:endParaRPr>
          </a:p>
          <a:p>
            <a:pPr marL="168910">
              <a:lnSpc>
                <a:spcPct val="100000"/>
              </a:lnSpc>
              <a:spcBef>
                <a:spcPts val="5"/>
              </a:spcBef>
            </a:pPr>
            <a:r>
              <a:rPr dirty="0" sz="900" b="1">
                <a:latin typeface="Calibri"/>
                <a:cs typeface="Calibri"/>
              </a:rPr>
              <a:t>0%</a:t>
            </a:r>
            <a:endParaRPr sz="900">
              <a:latin typeface="Calibri"/>
              <a:cs typeface="Calibri"/>
            </a:endParaRPr>
          </a:p>
        </p:txBody>
      </p:sp>
      <p:sp>
        <p:nvSpPr>
          <p:cNvPr id="98" name="object 98"/>
          <p:cNvSpPr txBox="1"/>
          <p:nvPr/>
        </p:nvSpPr>
        <p:spPr>
          <a:xfrm>
            <a:off x="1415686" y="3788860"/>
            <a:ext cx="1664335" cy="162560"/>
          </a:xfrm>
          <a:prstGeom prst="rect">
            <a:avLst/>
          </a:prstGeom>
        </p:spPr>
        <p:txBody>
          <a:bodyPr wrap="square" lIns="0" tIns="12700" rIns="0" bIns="0" rtlCol="0" vert="horz">
            <a:spAutoFit/>
          </a:bodyPr>
          <a:lstStyle/>
          <a:p>
            <a:pPr marL="12700">
              <a:lnSpc>
                <a:spcPct val="100000"/>
              </a:lnSpc>
              <a:spcBef>
                <a:spcPts val="100"/>
              </a:spcBef>
              <a:tabLst>
                <a:tab pos="809625"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99" name="object 99"/>
          <p:cNvSpPr txBox="1"/>
          <p:nvPr/>
        </p:nvSpPr>
        <p:spPr>
          <a:xfrm>
            <a:off x="3186879" y="3788860"/>
            <a:ext cx="1664335" cy="162560"/>
          </a:xfrm>
          <a:prstGeom prst="rect">
            <a:avLst/>
          </a:prstGeom>
        </p:spPr>
        <p:txBody>
          <a:bodyPr wrap="square" lIns="0" tIns="12700" rIns="0" bIns="0" rtlCol="0" vert="horz">
            <a:spAutoFit/>
          </a:bodyPr>
          <a:lstStyle/>
          <a:p>
            <a:pPr marL="12700">
              <a:lnSpc>
                <a:spcPct val="100000"/>
              </a:lnSpc>
              <a:spcBef>
                <a:spcPts val="100"/>
              </a:spcBef>
              <a:tabLst>
                <a:tab pos="809625"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100" name="object 100"/>
          <p:cNvSpPr txBox="1"/>
          <p:nvPr/>
        </p:nvSpPr>
        <p:spPr>
          <a:xfrm>
            <a:off x="4958072" y="3788860"/>
            <a:ext cx="1664335" cy="162560"/>
          </a:xfrm>
          <a:prstGeom prst="rect">
            <a:avLst/>
          </a:prstGeom>
        </p:spPr>
        <p:txBody>
          <a:bodyPr wrap="square" lIns="0" tIns="12700" rIns="0" bIns="0" rtlCol="0" vert="horz">
            <a:spAutoFit/>
          </a:bodyPr>
          <a:lstStyle/>
          <a:p>
            <a:pPr marL="12700">
              <a:lnSpc>
                <a:spcPct val="100000"/>
              </a:lnSpc>
              <a:spcBef>
                <a:spcPts val="100"/>
              </a:spcBef>
              <a:tabLst>
                <a:tab pos="809625"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101" name="object 101"/>
          <p:cNvSpPr txBox="1"/>
          <p:nvPr/>
        </p:nvSpPr>
        <p:spPr>
          <a:xfrm>
            <a:off x="2075083" y="401048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2003</a:t>
            </a:r>
            <a:endParaRPr sz="900">
              <a:latin typeface="Calibri"/>
              <a:cs typeface="Calibri"/>
            </a:endParaRPr>
          </a:p>
        </p:txBody>
      </p:sp>
      <p:sp>
        <p:nvSpPr>
          <p:cNvPr id="102" name="object 102"/>
          <p:cNvSpPr txBox="1"/>
          <p:nvPr/>
        </p:nvSpPr>
        <p:spPr>
          <a:xfrm>
            <a:off x="3846276" y="401048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2008</a:t>
            </a:r>
            <a:endParaRPr sz="900">
              <a:latin typeface="Calibri"/>
              <a:cs typeface="Calibri"/>
            </a:endParaRPr>
          </a:p>
        </p:txBody>
      </p:sp>
      <p:sp>
        <p:nvSpPr>
          <p:cNvPr id="103" name="object 103"/>
          <p:cNvSpPr txBox="1"/>
          <p:nvPr/>
        </p:nvSpPr>
        <p:spPr>
          <a:xfrm>
            <a:off x="5617469" y="4010488"/>
            <a:ext cx="2578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2013</a:t>
            </a:r>
            <a:endParaRPr sz="900">
              <a:latin typeface="Calibri"/>
              <a:cs typeface="Calibri"/>
            </a:endParaRPr>
          </a:p>
        </p:txBody>
      </p:sp>
      <p:sp>
        <p:nvSpPr>
          <p:cNvPr id="104" name="object 104"/>
          <p:cNvSpPr/>
          <p:nvPr/>
        </p:nvSpPr>
        <p:spPr>
          <a:xfrm>
            <a:off x="2157476" y="4228388"/>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105" name="object 105"/>
          <p:cNvSpPr/>
          <p:nvPr/>
        </p:nvSpPr>
        <p:spPr>
          <a:xfrm>
            <a:off x="2157476" y="4228388"/>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06" name="object 106"/>
          <p:cNvSpPr/>
          <p:nvPr/>
        </p:nvSpPr>
        <p:spPr>
          <a:xfrm>
            <a:off x="4230446" y="4228388"/>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AFABAB"/>
          </a:solidFill>
        </p:spPr>
        <p:txBody>
          <a:bodyPr wrap="square" lIns="0" tIns="0" rIns="0" bIns="0" rtlCol="0"/>
          <a:lstStyle/>
          <a:p/>
        </p:txBody>
      </p:sp>
      <p:sp>
        <p:nvSpPr>
          <p:cNvPr id="107" name="object 107"/>
          <p:cNvSpPr/>
          <p:nvPr/>
        </p:nvSpPr>
        <p:spPr>
          <a:xfrm>
            <a:off x="4230446" y="4228388"/>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08" name="object 108"/>
          <p:cNvSpPr/>
          <p:nvPr/>
        </p:nvSpPr>
        <p:spPr>
          <a:xfrm>
            <a:off x="2157476" y="4364913"/>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5B9BD5"/>
          </a:solidFill>
        </p:spPr>
        <p:txBody>
          <a:bodyPr wrap="square" lIns="0" tIns="0" rIns="0" bIns="0" rtlCol="0"/>
          <a:lstStyle/>
          <a:p/>
        </p:txBody>
      </p:sp>
      <p:sp>
        <p:nvSpPr>
          <p:cNvPr id="109" name="object 109"/>
          <p:cNvSpPr/>
          <p:nvPr/>
        </p:nvSpPr>
        <p:spPr>
          <a:xfrm>
            <a:off x="2157476" y="4364913"/>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10" name="object 110"/>
          <p:cNvSpPr/>
          <p:nvPr/>
        </p:nvSpPr>
        <p:spPr>
          <a:xfrm>
            <a:off x="4230446" y="4364913"/>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FFC000"/>
          </a:solidFill>
        </p:spPr>
        <p:txBody>
          <a:bodyPr wrap="square" lIns="0" tIns="0" rIns="0" bIns="0" rtlCol="0"/>
          <a:lstStyle/>
          <a:p/>
        </p:txBody>
      </p:sp>
      <p:sp>
        <p:nvSpPr>
          <p:cNvPr id="111" name="object 111"/>
          <p:cNvSpPr/>
          <p:nvPr/>
        </p:nvSpPr>
        <p:spPr>
          <a:xfrm>
            <a:off x="4230446" y="4364913"/>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12" name="object 112"/>
          <p:cNvSpPr/>
          <p:nvPr/>
        </p:nvSpPr>
        <p:spPr>
          <a:xfrm>
            <a:off x="2157476" y="4501438"/>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70AD47"/>
          </a:solidFill>
        </p:spPr>
        <p:txBody>
          <a:bodyPr wrap="square" lIns="0" tIns="0" rIns="0" bIns="0" rtlCol="0"/>
          <a:lstStyle/>
          <a:p/>
        </p:txBody>
      </p:sp>
      <p:sp>
        <p:nvSpPr>
          <p:cNvPr id="113" name="object 113"/>
          <p:cNvSpPr/>
          <p:nvPr/>
        </p:nvSpPr>
        <p:spPr>
          <a:xfrm>
            <a:off x="2157476" y="4501438"/>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14" name="object 114"/>
          <p:cNvSpPr/>
          <p:nvPr/>
        </p:nvSpPr>
        <p:spPr>
          <a:xfrm>
            <a:off x="4230446" y="4501438"/>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115" name="object 115"/>
          <p:cNvSpPr txBox="1"/>
          <p:nvPr/>
        </p:nvSpPr>
        <p:spPr>
          <a:xfrm>
            <a:off x="4307150" y="4165686"/>
            <a:ext cx="1205230" cy="435609"/>
          </a:xfrm>
          <a:prstGeom prst="rect">
            <a:avLst/>
          </a:prstGeom>
        </p:spPr>
        <p:txBody>
          <a:bodyPr wrap="square" lIns="0" tIns="12700" rIns="0" bIns="0" rtlCol="0" vert="horz">
            <a:spAutoFit/>
          </a:bodyPr>
          <a:lstStyle/>
          <a:p>
            <a:pPr marL="12700" marR="5080">
              <a:lnSpc>
                <a:spcPct val="100000"/>
              </a:lnSpc>
              <a:spcBef>
                <a:spcPts val="100"/>
              </a:spcBef>
            </a:pPr>
            <a:r>
              <a:rPr dirty="0" sz="900" spc="-5">
                <a:latin typeface="Calibri"/>
                <a:cs typeface="Calibri"/>
              </a:rPr>
              <a:t>School/community group  Religious</a:t>
            </a:r>
            <a:r>
              <a:rPr dirty="0" sz="900" spc="-10">
                <a:latin typeface="Calibri"/>
                <a:cs typeface="Calibri"/>
              </a:rPr>
              <a:t> </a:t>
            </a:r>
            <a:r>
              <a:rPr dirty="0" sz="900" spc="-5">
                <a:latin typeface="Calibri"/>
                <a:cs typeface="Calibri"/>
              </a:rPr>
              <a:t>group</a:t>
            </a:r>
            <a:endParaRPr sz="900">
              <a:latin typeface="Calibri"/>
              <a:cs typeface="Calibri"/>
            </a:endParaRPr>
          </a:p>
          <a:p>
            <a:pPr marL="12700">
              <a:lnSpc>
                <a:spcPts val="1070"/>
              </a:lnSpc>
            </a:pPr>
            <a:r>
              <a:rPr dirty="0" sz="900" spc="-5">
                <a:latin typeface="Calibri"/>
                <a:cs typeface="Calibri"/>
              </a:rPr>
              <a:t>Political</a:t>
            </a:r>
            <a:r>
              <a:rPr dirty="0" sz="900" spc="-10">
                <a:latin typeface="Calibri"/>
                <a:cs typeface="Calibri"/>
              </a:rPr>
              <a:t> </a:t>
            </a:r>
            <a:r>
              <a:rPr dirty="0" sz="900" spc="-5">
                <a:latin typeface="Calibri"/>
                <a:cs typeface="Calibri"/>
              </a:rPr>
              <a:t>party/group</a:t>
            </a:r>
            <a:endParaRPr sz="900">
              <a:latin typeface="Calibri"/>
              <a:cs typeface="Calibri"/>
            </a:endParaRPr>
          </a:p>
        </p:txBody>
      </p:sp>
      <p:sp>
        <p:nvSpPr>
          <p:cNvPr id="118" name="object 118"/>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14</a:t>
            </a:r>
          </a:p>
        </p:txBody>
      </p:sp>
      <p:sp>
        <p:nvSpPr>
          <p:cNvPr id="116" name="object 116"/>
          <p:cNvSpPr txBox="1"/>
          <p:nvPr/>
        </p:nvSpPr>
        <p:spPr>
          <a:xfrm>
            <a:off x="993139" y="4165686"/>
            <a:ext cx="2523490" cy="707390"/>
          </a:xfrm>
          <a:prstGeom prst="rect">
            <a:avLst/>
          </a:prstGeom>
        </p:spPr>
        <p:txBody>
          <a:bodyPr wrap="square" lIns="0" tIns="12700" rIns="0" bIns="0" rtlCol="0" vert="horz">
            <a:spAutoFit/>
          </a:bodyPr>
          <a:lstStyle/>
          <a:p>
            <a:pPr marL="1253490" marR="5080">
              <a:lnSpc>
                <a:spcPct val="100000"/>
              </a:lnSpc>
              <a:spcBef>
                <a:spcPts val="100"/>
              </a:spcBef>
            </a:pPr>
            <a:r>
              <a:rPr dirty="0" sz="900" spc="-5">
                <a:latin typeface="Calibri"/>
                <a:cs typeface="Calibri"/>
              </a:rPr>
              <a:t>Sports/recreational org.  Cultural/educational group  Service</a:t>
            </a:r>
            <a:r>
              <a:rPr dirty="0" sz="900" spc="-10">
                <a:latin typeface="Calibri"/>
                <a:cs typeface="Calibri"/>
              </a:rPr>
              <a:t> </a:t>
            </a:r>
            <a:r>
              <a:rPr dirty="0" sz="900" spc="-5">
                <a:latin typeface="Calibri"/>
                <a:cs typeface="Calibri"/>
              </a:rPr>
              <a:t>club</a:t>
            </a:r>
            <a:endParaRPr sz="900">
              <a:latin typeface="Calibri"/>
              <a:cs typeface="Calibri"/>
            </a:endParaRPr>
          </a:p>
          <a:p>
            <a:pPr marL="12700">
              <a:lnSpc>
                <a:spcPct val="100000"/>
              </a:lnSpc>
              <a:spcBef>
                <a:spcPts val="190"/>
              </a:spcBef>
            </a:pPr>
            <a:r>
              <a:rPr dirty="0" sz="800" spc="-10" i="1">
                <a:latin typeface="Calibri"/>
                <a:cs typeface="Calibri"/>
              </a:rPr>
              <a:t>n(2003) </a:t>
            </a:r>
            <a:r>
              <a:rPr dirty="0" sz="800" spc="-5" i="1">
                <a:latin typeface="Calibri"/>
                <a:cs typeface="Calibri"/>
              </a:rPr>
              <a:t>= </a:t>
            </a:r>
            <a:r>
              <a:rPr dirty="0" sz="800" spc="-10" i="1">
                <a:latin typeface="Calibri"/>
                <a:cs typeface="Calibri"/>
              </a:rPr>
              <a:t>24,951; n(2008) </a:t>
            </a:r>
            <a:r>
              <a:rPr dirty="0" sz="800" spc="-5" i="1">
                <a:latin typeface="Calibri"/>
                <a:cs typeface="Calibri"/>
              </a:rPr>
              <a:t>= </a:t>
            </a:r>
            <a:r>
              <a:rPr dirty="0" sz="800" spc="-10" i="1">
                <a:latin typeface="Calibri"/>
                <a:cs typeface="Calibri"/>
              </a:rPr>
              <a:t>20,401; n(2013) </a:t>
            </a:r>
            <a:r>
              <a:rPr dirty="0" sz="800" spc="-5" i="1">
                <a:latin typeface="Calibri"/>
                <a:cs typeface="Calibri"/>
              </a:rPr>
              <a:t>=</a:t>
            </a:r>
            <a:r>
              <a:rPr dirty="0" sz="800" spc="5" i="1">
                <a:latin typeface="Calibri"/>
                <a:cs typeface="Calibri"/>
              </a:rPr>
              <a:t> </a:t>
            </a:r>
            <a:r>
              <a:rPr dirty="0" sz="800" spc="-10" i="1">
                <a:latin typeface="Calibri"/>
                <a:cs typeface="Calibri"/>
              </a:rPr>
              <a:t>27,534</a:t>
            </a:r>
            <a:endParaRPr sz="800">
              <a:latin typeface="Calibri"/>
              <a:cs typeface="Calibri"/>
            </a:endParaRPr>
          </a:p>
          <a:p>
            <a:pPr marL="12700">
              <a:lnSpc>
                <a:spcPct val="100000"/>
              </a:lnSpc>
              <a:spcBef>
                <a:spcPts val="15"/>
              </a:spcBef>
            </a:pPr>
            <a:r>
              <a:rPr dirty="0" sz="800" spc="-5" i="1">
                <a:latin typeface="Calibri"/>
                <a:cs typeface="Calibri"/>
              </a:rPr>
              <a:t>* 0.01 &lt; p &lt; 0.05 ; ** p &gt;</a:t>
            </a:r>
            <a:r>
              <a:rPr dirty="0" sz="800" spc="30" i="1">
                <a:latin typeface="Calibri"/>
                <a:cs typeface="Calibri"/>
              </a:rPr>
              <a:t> </a:t>
            </a:r>
            <a:r>
              <a:rPr dirty="0" sz="800" spc="-5" i="1">
                <a:latin typeface="Calibri"/>
                <a:cs typeface="Calibri"/>
              </a:rPr>
              <a:t>0.05</a:t>
            </a:r>
            <a:endParaRPr sz="800">
              <a:latin typeface="Calibri"/>
              <a:cs typeface="Calibri"/>
            </a:endParaRPr>
          </a:p>
        </p:txBody>
      </p:sp>
      <p:sp>
        <p:nvSpPr>
          <p:cNvPr id="117" name="object 117"/>
          <p:cNvSpPr txBox="1"/>
          <p:nvPr/>
        </p:nvSpPr>
        <p:spPr>
          <a:xfrm>
            <a:off x="901359" y="4805390"/>
            <a:ext cx="5969635" cy="4165600"/>
          </a:xfrm>
          <a:prstGeom prst="rect">
            <a:avLst/>
          </a:prstGeom>
        </p:spPr>
        <p:txBody>
          <a:bodyPr wrap="square" lIns="0" tIns="55880" rIns="0" bIns="0" rtlCol="0" vert="horz">
            <a:spAutoFit/>
          </a:bodyPr>
          <a:lstStyle/>
          <a:p>
            <a:pPr marL="104139">
              <a:lnSpc>
                <a:spcPct val="100000"/>
              </a:lnSpc>
              <a:spcBef>
                <a:spcPts val="440"/>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17 SE </a:t>
            </a:r>
            <a:r>
              <a:rPr dirty="0" sz="800" spc="-10" i="1">
                <a:latin typeface="Calibri"/>
                <a:cs typeface="Calibri"/>
              </a:rPr>
              <a:t>(2003), </a:t>
            </a:r>
            <a:r>
              <a:rPr dirty="0" sz="800" spc="-5" i="1">
                <a:latin typeface="Calibri"/>
                <a:cs typeface="Calibri"/>
              </a:rPr>
              <a:t>GSS 22 SN </a:t>
            </a:r>
            <a:r>
              <a:rPr dirty="0" sz="800" spc="-10" i="1">
                <a:latin typeface="Calibri"/>
                <a:cs typeface="Calibri"/>
              </a:rPr>
              <a:t>(2008), </a:t>
            </a:r>
            <a:r>
              <a:rPr dirty="0" sz="800" spc="-5" i="1">
                <a:latin typeface="Calibri"/>
                <a:cs typeface="Calibri"/>
              </a:rPr>
              <a:t>GSS 27 SI</a:t>
            </a:r>
            <a:r>
              <a:rPr dirty="0" sz="800" spc="170" i="1">
                <a:latin typeface="Calibri"/>
                <a:cs typeface="Calibri"/>
              </a:rPr>
              <a:t> </a:t>
            </a:r>
            <a:r>
              <a:rPr dirty="0" sz="800" spc="-10" i="1">
                <a:latin typeface="Calibri"/>
                <a:cs typeface="Calibri"/>
              </a:rPr>
              <a:t>(2013)</a:t>
            </a:r>
            <a:endParaRPr sz="800">
              <a:latin typeface="Calibri"/>
              <a:cs typeface="Calibri"/>
            </a:endParaRPr>
          </a:p>
          <a:p>
            <a:pPr marL="12700">
              <a:lnSpc>
                <a:spcPct val="100000"/>
              </a:lnSpc>
              <a:spcBef>
                <a:spcPts val="470"/>
              </a:spcBef>
            </a:pPr>
            <a:r>
              <a:rPr dirty="0" sz="1100" spc="-5">
                <a:latin typeface="Calibri"/>
                <a:cs typeface="Calibri"/>
              </a:rPr>
              <a:t>Changes through time of civic engagement rates have been similar for respondents aged 25 and</a:t>
            </a:r>
            <a:r>
              <a:rPr dirty="0" sz="1100" spc="120">
                <a:latin typeface="Calibri"/>
                <a:cs typeface="Calibri"/>
              </a:rPr>
              <a:t> </a:t>
            </a:r>
            <a:r>
              <a:rPr dirty="0" sz="1100" spc="-5">
                <a:latin typeface="Calibri"/>
                <a:cs typeface="Calibri"/>
              </a:rPr>
              <a:t>over.</a:t>
            </a:r>
            <a:endParaRPr sz="1100">
              <a:latin typeface="Calibri"/>
              <a:cs typeface="Calibri"/>
            </a:endParaRPr>
          </a:p>
          <a:p>
            <a:pPr algn="just" marL="12700" marR="5080">
              <a:lnSpc>
                <a:spcPct val="152700"/>
              </a:lnSpc>
            </a:pPr>
            <a:r>
              <a:rPr dirty="0" sz="1100" spc="-5">
                <a:latin typeface="Calibri"/>
                <a:cs typeface="Calibri"/>
              </a:rPr>
              <a:t>There was a general, yet modest, increase in participation </a:t>
            </a:r>
            <a:r>
              <a:rPr dirty="0" sz="1100">
                <a:latin typeface="Calibri"/>
                <a:cs typeface="Calibri"/>
              </a:rPr>
              <a:t>rates </a:t>
            </a:r>
            <a:r>
              <a:rPr dirty="0" sz="1100" spc="-5">
                <a:latin typeface="Calibri"/>
                <a:cs typeface="Calibri"/>
              </a:rPr>
              <a:t>from 2003 to 2008 in school groups,  neighbourhood, civic and community associations, in cultural, educational </a:t>
            </a:r>
            <a:r>
              <a:rPr dirty="0" sz="1100">
                <a:latin typeface="Calibri"/>
                <a:cs typeface="Calibri"/>
              </a:rPr>
              <a:t>and </a:t>
            </a:r>
            <a:r>
              <a:rPr dirty="0" sz="1100" spc="-5">
                <a:latin typeface="Calibri"/>
                <a:cs typeface="Calibri"/>
              </a:rPr>
              <a:t>hobby organizations, in  service clubs (such as Kiwanis, Knights of Columbus </a:t>
            </a:r>
            <a:r>
              <a:rPr dirty="0" sz="1100">
                <a:latin typeface="Calibri"/>
                <a:cs typeface="Calibri"/>
              </a:rPr>
              <a:t>or </a:t>
            </a:r>
            <a:r>
              <a:rPr dirty="0" sz="1100" spc="-5">
                <a:latin typeface="Calibri"/>
                <a:cs typeface="Calibri"/>
              </a:rPr>
              <a:t>the Legion), and in political parties and groups for  respondents aged 25 years and more. These figures returned to comparable levels as 2003 in</a:t>
            </a:r>
            <a:r>
              <a:rPr dirty="0" sz="1100" spc="105">
                <a:latin typeface="Calibri"/>
                <a:cs typeface="Calibri"/>
              </a:rPr>
              <a:t> </a:t>
            </a:r>
            <a:r>
              <a:rPr dirty="0" sz="1100" spc="-5">
                <a:latin typeface="Calibri"/>
                <a:cs typeface="Calibri"/>
              </a:rPr>
              <a:t>2013.</a:t>
            </a:r>
            <a:endParaRPr sz="1100">
              <a:latin typeface="Calibri"/>
              <a:cs typeface="Calibri"/>
            </a:endParaRPr>
          </a:p>
          <a:p>
            <a:pPr algn="just" marL="12700" marR="5080" indent="-635">
              <a:lnSpc>
                <a:spcPct val="152700"/>
              </a:lnSpc>
              <a:spcBef>
                <a:spcPts val="795"/>
              </a:spcBef>
            </a:pPr>
            <a:r>
              <a:rPr dirty="0" sz="1100" spc="-5">
                <a:latin typeface="Calibri"/>
                <a:cs typeface="Calibri"/>
              </a:rPr>
              <a:t>A suggested cause for the reduction in political and civic engagement of younger and older Canadians is  the fragmentation of the collective ways of life (Wood, 2011). The notion that civic and social  organizations suffer from the erosion of bonds between people </a:t>
            </a:r>
            <a:r>
              <a:rPr dirty="0" sz="1100">
                <a:latin typeface="Calibri"/>
                <a:cs typeface="Calibri"/>
              </a:rPr>
              <a:t>and </a:t>
            </a:r>
            <a:r>
              <a:rPr dirty="0" sz="1100" spc="-5">
                <a:latin typeface="Calibri"/>
                <a:cs typeface="Calibri"/>
              </a:rPr>
              <a:t>within communities has been largely  popularised </a:t>
            </a:r>
            <a:r>
              <a:rPr dirty="0" sz="1100">
                <a:latin typeface="Calibri"/>
                <a:cs typeface="Calibri"/>
              </a:rPr>
              <a:t>by </a:t>
            </a:r>
            <a:r>
              <a:rPr dirty="0" sz="1100" spc="-5">
                <a:latin typeface="Calibri"/>
                <a:cs typeface="Calibri"/>
              </a:rPr>
              <a:t>Putnam (2000), and these notions still ring true today. In his book </a:t>
            </a:r>
            <a:r>
              <a:rPr dirty="0" sz="1100" spc="-5" i="1">
                <a:latin typeface="Calibri"/>
                <a:cs typeface="Calibri"/>
              </a:rPr>
              <a:t>Bowling Alone</a:t>
            </a:r>
            <a:r>
              <a:rPr dirty="0" sz="1100" spc="-5">
                <a:latin typeface="Calibri"/>
                <a:cs typeface="Calibri"/>
              </a:rPr>
              <a:t>, Putnam  distinguishes two types of social capital. Bonding social capital is characterized by the strength </a:t>
            </a:r>
            <a:r>
              <a:rPr dirty="0" sz="1100">
                <a:latin typeface="Calibri"/>
                <a:cs typeface="Calibri"/>
              </a:rPr>
              <a:t>of  </a:t>
            </a:r>
            <a:r>
              <a:rPr dirty="0" sz="1100" spc="-5">
                <a:latin typeface="Calibri"/>
                <a:cs typeface="Calibri"/>
              </a:rPr>
              <a:t>relationships between similar people, and bridging social capital by the ease with which individuals  socialize with people who are different from them (Putnam,</a:t>
            </a:r>
            <a:r>
              <a:rPr dirty="0" sz="1100" spc="30">
                <a:latin typeface="Calibri"/>
                <a:cs typeface="Calibri"/>
              </a:rPr>
              <a:t> </a:t>
            </a:r>
            <a:r>
              <a:rPr dirty="0" sz="1100">
                <a:latin typeface="Calibri"/>
                <a:cs typeface="Calibri"/>
              </a:rPr>
              <a:t>2000).</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pPr>
            <a:r>
              <a:rPr dirty="0" sz="1300" spc="-15" b="0">
                <a:latin typeface="Calibri Light"/>
                <a:cs typeface="Calibri Light"/>
              </a:rPr>
              <a:t>Social Capital </a:t>
            </a:r>
            <a:r>
              <a:rPr dirty="0" sz="1300" spc="-10" b="0">
                <a:latin typeface="Calibri Light"/>
                <a:cs typeface="Calibri Light"/>
              </a:rPr>
              <a:t>and</a:t>
            </a:r>
            <a:r>
              <a:rPr dirty="0" sz="1300" spc="-25" b="0">
                <a:latin typeface="Calibri Light"/>
                <a:cs typeface="Calibri Light"/>
              </a:rPr>
              <a:t> </a:t>
            </a:r>
            <a:r>
              <a:rPr dirty="0" sz="1300" spc="-15" b="0">
                <a:latin typeface="Calibri Light"/>
                <a:cs typeface="Calibri Light"/>
              </a:rPr>
              <a:t>Trust</a:t>
            </a:r>
            <a:endParaRPr sz="1300">
              <a:latin typeface="Calibri Light"/>
              <a:cs typeface="Calibri Light"/>
            </a:endParaRPr>
          </a:p>
          <a:p>
            <a:pPr algn="just" marL="12700">
              <a:lnSpc>
                <a:spcPct val="100000"/>
              </a:lnSpc>
              <a:spcBef>
                <a:spcPts val="165"/>
              </a:spcBef>
            </a:pPr>
            <a:r>
              <a:rPr dirty="0" sz="1100" spc="-5">
                <a:latin typeface="Calibri"/>
                <a:cs typeface="Calibri"/>
              </a:rPr>
              <a:t>Many  government  agencies  as  well  </a:t>
            </a:r>
            <a:r>
              <a:rPr dirty="0" sz="1100">
                <a:latin typeface="Calibri"/>
                <a:cs typeface="Calibri"/>
              </a:rPr>
              <a:t>as  </a:t>
            </a:r>
            <a:r>
              <a:rPr dirty="0" sz="1100" spc="-5">
                <a:latin typeface="Calibri"/>
                <a:cs typeface="Calibri"/>
              </a:rPr>
              <a:t>international  institutions  such  as  the  World  </a:t>
            </a:r>
            <a:r>
              <a:rPr dirty="0" sz="1100">
                <a:latin typeface="Calibri"/>
                <a:cs typeface="Calibri"/>
              </a:rPr>
              <a:t>Bank  </a:t>
            </a:r>
            <a:r>
              <a:rPr dirty="0" sz="1100" spc="-5">
                <a:latin typeface="Calibri"/>
                <a:cs typeface="Calibri"/>
              </a:rPr>
              <a:t>now</a:t>
            </a:r>
            <a:r>
              <a:rPr dirty="0" sz="1100" spc="225">
                <a:latin typeface="Calibri"/>
                <a:cs typeface="Calibri"/>
              </a:rPr>
              <a:t> </a:t>
            </a:r>
            <a:r>
              <a:rPr dirty="0" sz="1100" spc="-5">
                <a:latin typeface="Calibri"/>
                <a:cs typeface="Calibri"/>
              </a:rPr>
              <a:t>have</a:t>
            </a:r>
            <a:endParaRPr sz="1100">
              <a:latin typeface="Calibri"/>
              <a:cs typeface="Calibri"/>
            </a:endParaRPr>
          </a:p>
          <a:p>
            <a:pPr algn="just" marL="12700">
              <a:lnSpc>
                <a:spcPct val="100000"/>
              </a:lnSpc>
              <a:spcBef>
                <a:spcPts val="695"/>
              </a:spcBef>
            </a:pPr>
            <a:r>
              <a:rPr dirty="0" sz="1100" spc="-5">
                <a:latin typeface="Calibri"/>
                <a:cs typeface="Calibri"/>
              </a:rPr>
              <a:t>definitions</a:t>
            </a:r>
            <a:r>
              <a:rPr dirty="0" sz="1100" spc="60">
                <a:latin typeface="Calibri"/>
                <a:cs typeface="Calibri"/>
              </a:rPr>
              <a:t> </a:t>
            </a:r>
            <a:r>
              <a:rPr dirty="0" sz="1100" spc="-5">
                <a:latin typeface="Calibri"/>
                <a:cs typeface="Calibri"/>
              </a:rPr>
              <a:t>and</a:t>
            </a:r>
            <a:r>
              <a:rPr dirty="0" sz="1100" spc="55">
                <a:latin typeface="Calibri"/>
                <a:cs typeface="Calibri"/>
              </a:rPr>
              <a:t> </a:t>
            </a:r>
            <a:r>
              <a:rPr dirty="0" sz="1100" spc="-5">
                <a:latin typeface="Calibri"/>
                <a:cs typeface="Calibri"/>
              </a:rPr>
              <a:t>measurements</a:t>
            </a:r>
            <a:r>
              <a:rPr dirty="0" sz="1100" spc="60">
                <a:latin typeface="Calibri"/>
                <a:cs typeface="Calibri"/>
              </a:rPr>
              <a:t> </a:t>
            </a:r>
            <a:r>
              <a:rPr dirty="0" sz="1100" spc="-5">
                <a:latin typeface="Calibri"/>
                <a:cs typeface="Calibri"/>
              </a:rPr>
              <a:t>for</a:t>
            </a:r>
            <a:r>
              <a:rPr dirty="0" sz="1100" spc="50">
                <a:latin typeface="Calibri"/>
                <a:cs typeface="Calibri"/>
              </a:rPr>
              <a:t> </a:t>
            </a:r>
            <a:r>
              <a:rPr dirty="0" sz="1100" spc="-5">
                <a:latin typeface="Calibri"/>
                <a:cs typeface="Calibri"/>
              </a:rPr>
              <a:t>social</a:t>
            </a:r>
            <a:r>
              <a:rPr dirty="0" sz="1100" spc="60">
                <a:latin typeface="Calibri"/>
                <a:cs typeface="Calibri"/>
              </a:rPr>
              <a:t> </a:t>
            </a:r>
            <a:r>
              <a:rPr dirty="0" sz="1100" spc="-5">
                <a:latin typeface="Calibri"/>
                <a:cs typeface="Calibri"/>
              </a:rPr>
              <a:t>capital. </a:t>
            </a:r>
            <a:r>
              <a:rPr dirty="0" sz="1100" spc="114">
                <a:latin typeface="Calibri"/>
                <a:cs typeface="Calibri"/>
              </a:rPr>
              <a:t> </a:t>
            </a:r>
            <a:r>
              <a:rPr dirty="0" sz="1100">
                <a:latin typeface="Calibri"/>
                <a:cs typeface="Calibri"/>
              </a:rPr>
              <a:t>In</a:t>
            </a:r>
            <a:r>
              <a:rPr dirty="0" sz="1100" spc="45">
                <a:latin typeface="Calibri"/>
                <a:cs typeface="Calibri"/>
              </a:rPr>
              <a:t> </a:t>
            </a:r>
            <a:r>
              <a:rPr dirty="0" sz="1100" spc="-5">
                <a:latin typeface="Calibri"/>
                <a:cs typeface="Calibri"/>
              </a:rPr>
              <a:t>an</a:t>
            </a:r>
            <a:r>
              <a:rPr dirty="0" sz="1100" spc="55">
                <a:latin typeface="Calibri"/>
                <a:cs typeface="Calibri"/>
              </a:rPr>
              <a:t> </a:t>
            </a:r>
            <a:r>
              <a:rPr dirty="0" sz="1100" spc="-5">
                <a:latin typeface="Calibri"/>
                <a:cs typeface="Calibri"/>
              </a:rPr>
              <a:t>attempt</a:t>
            </a:r>
            <a:r>
              <a:rPr dirty="0" sz="1100" spc="55">
                <a:latin typeface="Calibri"/>
                <a:cs typeface="Calibri"/>
              </a:rPr>
              <a:t> </a:t>
            </a:r>
            <a:r>
              <a:rPr dirty="0" sz="1100" spc="-5">
                <a:latin typeface="Calibri"/>
                <a:cs typeface="Calibri"/>
              </a:rPr>
              <a:t>to</a:t>
            </a:r>
            <a:r>
              <a:rPr dirty="0" sz="1100" spc="55">
                <a:latin typeface="Calibri"/>
                <a:cs typeface="Calibri"/>
              </a:rPr>
              <a:t> </a:t>
            </a:r>
            <a:r>
              <a:rPr dirty="0" sz="1100" spc="-5">
                <a:latin typeface="Calibri"/>
                <a:cs typeface="Calibri"/>
              </a:rPr>
              <a:t>define</a:t>
            </a:r>
            <a:r>
              <a:rPr dirty="0" sz="1100" spc="60">
                <a:latin typeface="Calibri"/>
                <a:cs typeface="Calibri"/>
              </a:rPr>
              <a:t> </a:t>
            </a:r>
            <a:r>
              <a:rPr dirty="0" sz="1100" spc="-5">
                <a:latin typeface="Calibri"/>
                <a:cs typeface="Calibri"/>
              </a:rPr>
              <a:t>social</a:t>
            </a:r>
            <a:r>
              <a:rPr dirty="0" sz="1100" spc="55">
                <a:latin typeface="Calibri"/>
                <a:cs typeface="Calibri"/>
              </a:rPr>
              <a:t> </a:t>
            </a:r>
            <a:r>
              <a:rPr dirty="0" sz="1100" spc="-5">
                <a:latin typeface="Calibri"/>
                <a:cs typeface="Calibri"/>
              </a:rPr>
              <a:t>capital,</a:t>
            </a:r>
            <a:r>
              <a:rPr dirty="0" sz="1100" spc="60">
                <a:latin typeface="Calibri"/>
                <a:cs typeface="Calibri"/>
              </a:rPr>
              <a:t> </a:t>
            </a:r>
            <a:r>
              <a:rPr dirty="0" sz="1100" spc="-5">
                <a:latin typeface="Calibri"/>
                <a:cs typeface="Calibri"/>
              </a:rPr>
              <a:t>Bourdieu</a:t>
            </a:r>
            <a:r>
              <a:rPr dirty="0" sz="1100" spc="55">
                <a:latin typeface="Calibri"/>
                <a:cs typeface="Calibri"/>
              </a:rPr>
              <a:t> </a:t>
            </a:r>
            <a:r>
              <a:rPr dirty="0" sz="1100" spc="-5">
                <a:latin typeface="Calibri"/>
                <a:cs typeface="Calibri"/>
              </a:rPr>
              <a:t>(1983)</a:t>
            </a:r>
            <a:endParaRPr sz="11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4400" y="8765285"/>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3" name="object 3"/>
          <p:cNvSpPr txBox="1"/>
          <p:nvPr/>
        </p:nvSpPr>
        <p:spPr>
          <a:xfrm>
            <a:off x="901585" y="806103"/>
            <a:ext cx="5970270" cy="8341995"/>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proposes that “Social capital is the aggregate of the actual or potential resources which </a:t>
            </a:r>
            <a:r>
              <a:rPr dirty="0" sz="1100">
                <a:latin typeface="Calibri"/>
                <a:cs typeface="Calibri"/>
              </a:rPr>
              <a:t>are </a:t>
            </a:r>
            <a:r>
              <a:rPr dirty="0" sz="1100" spc="-5">
                <a:latin typeface="Calibri"/>
                <a:cs typeface="Calibri"/>
              </a:rPr>
              <a:t>linked to  possession of a durable network of more or less institutionalized relationships of mutual acquaintance  and </a:t>
            </a:r>
            <a:r>
              <a:rPr dirty="0" sz="1100">
                <a:latin typeface="Calibri"/>
                <a:cs typeface="Calibri"/>
              </a:rPr>
              <a:t>recognition.”</a:t>
            </a:r>
            <a:r>
              <a:rPr dirty="0" baseline="31746" sz="1050">
                <a:latin typeface="Calibri"/>
                <a:cs typeface="Calibri"/>
                <a:hlinkClick r:id="rId2" action="ppaction://hlinksldjump"/>
              </a:rPr>
              <a:t>3</a:t>
            </a:r>
            <a:r>
              <a:rPr dirty="0" baseline="31746" sz="1050">
                <a:latin typeface="Calibri"/>
                <a:cs typeface="Calibri"/>
              </a:rPr>
              <a:t> </a:t>
            </a:r>
            <a:r>
              <a:rPr dirty="0" sz="1100" spc="-5">
                <a:latin typeface="Calibri"/>
                <a:cs typeface="Calibri"/>
              </a:rPr>
              <a:t>These social structures have been recognized to generate positive outcomes for  individuals </a:t>
            </a:r>
            <a:r>
              <a:rPr dirty="0" sz="1100">
                <a:latin typeface="Calibri"/>
                <a:cs typeface="Calibri"/>
              </a:rPr>
              <a:t>and </a:t>
            </a:r>
            <a:r>
              <a:rPr dirty="0" sz="1100" spc="-5">
                <a:latin typeface="Calibri"/>
                <a:cs typeface="Calibri"/>
              </a:rPr>
              <a:t>society, while also favouring those inside the structures (Coleman, 1994). Regarding social  capital, an emphasis should be put on the idea that “relationships matter” and that “social networks </a:t>
            </a:r>
            <a:r>
              <a:rPr dirty="0" sz="1100">
                <a:latin typeface="Calibri"/>
                <a:cs typeface="Calibri"/>
              </a:rPr>
              <a:t>are  </a:t>
            </a:r>
            <a:r>
              <a:rPr dirty="0" sz="1100" spc="-5">
                <a:latin typeface="Calibri"/>
                <a:cs typeface="Calibri"/>
              </a:rPr>
              <a:t>assets.” Through interactions, people commit to </a:t>
            </a:r>
            <a:r>
              <a:rPr dirty="0" sz="1100">
                <a:latin typeface="Calibri"/>
                <a:cs typeface="Calibri"/>
              </a:rPr>
              <a:t>one </a:t>
            </a:r>
            <a:r>
              <a:rPr dirty="0" sz="1100" spc="-5">
                <a:latin typeface="Calibri"/>
                <a:cs typeface="Calibri"/>
              </a:rPr>
              <a:t>another, they build trust, and develop a sense </a:t>
            </a:r>
            <a:r>
              <a:rPr dirty="0" sz="1100">
                <a:latin typeface="Calibri"/>
                <a:cs typeface="Calibri"/>
              </a:rPr>
              <a:t>of  </a:t>
            </a:r>
            <a:r>
              <a:rPr dirty="0" sz="1100" spc="-5">
                <a:latin typeface="Calibri"/>
                <a:cs typeface="Calibri"/>
              </a:rPr>
              <a:t>belonging to their communities. As this section will discuss, different components of social capital  contribute in different </a:t>
            </a:r>
            <a:r>
              <a:rPr dirty="0" sz="1100">
                <a:latin typeface="Calibri"/>
                <a:cs typeface="Calibri"/>
              </a:rPr>
              <a:t>ways </a:t>
            </a:r>
            <a:r>
              <a:rPr dirty="0" sz="1100" spc="-5">
                <a:latin typeface="Calibri"/>
                <a:cs typeface="Calibri"/>
              </a:rPr>
              <a:t>to building strong and vibrant</a:t>
            </a:r>
            <a:r>
              <a:rPr dirty="0" sz="1100" spc="35">
                <a:latin typeface="Calibri"/>
                <a:cs typeface="Calibri"/>
              </a:rPr>
              <a:t> </a:t>
            </a:r>
            <a:r>
              <a:rPr dirty="0" sz="1100" spc="-5">
                <a:latin typeface="Calibri"/>
                <a:cs typeface="Calibri"/>
              </a:rPr>
              <a:t>communities.</a:t>
            </a:r>
            <a:endParaRPr sz="1100">
              <a:latin typeface="Calibri"/>
              <a:cs typeface="Calibri"/>
            </a:endParaRPr>
          </a:p>
          <a:p>
            <a:pPr algn="just" marL="12700" marR="5715">
              <a:lnSpc>
                <a:spcPct val="152700"/>
              </a:lnSpc>
              <a:spcBef>
                <a:spcPts val="790"/>
              </a:spcBef>
            </a:pPr>
            <a:r>
              <a:rPr dirty="0" sz="1100" spc="-5">
                <a:latin typeface="Calibri"/>
                <a:cs typeface="Calibri"/>
              </a:rPr>
              <a:t>Research</a:t>
            </a:r>
            <a:r>
              <a:rPr dirty="0" sz="1100" spc="-45">
                <a:latin typeface="Calibri"/>
                <a:cs typeface="Calibri"/>
              </a:rPr>
              <a:t> </a:t>
            </a:r>
            <a:r>
              <a:rPr dirty="0" sz="1100" spc="-5">
                <a:latin typeface="Calibri"/>
                <a:cs typeface="Calibri"/>
              </a:rPr>
              <a:t>on</a:t>
            </a:r>
            <a:r>
              <a:rPr dirty="0" sz="1100" spc="-40">
                <a:latin typeface="Calibri"/>
                <a:cs typeface="Calibri"/>
              </a:rPr>
              <a:t> </a:t>
            </a:r>
            <a:r>
              <a:rPr dirty="0" sz="1100" spc="-5">
                <a:latin typeface="Calibri"/>
                <a:cs typeface="Calibri"/>
              </a:rPr>
              <a:t>social</a:t>
            </a:r>
            <a:r>
              <a:rPr dirty="0" sz="1100" spc="-35">
                <a:latin typeface="Calibri"/>
                <a:cs typeface="Calibri"/>
              </a:rPr>
              <a:t> </a:t>
            </a:r>
            <a:r>
              <a:rPr dirty="0" sz="1100" spc="-5">
                <a:latin typeface="Calibri"/>
                <a:cs typeface="Calibri"/>
              </a:rPr>
              <a:t>capital</a:t>
            </a:r>
            <a:r>
              <a:rPr dirty="0" sz="1100" spc="-35">
                <a:latin typeface="Calibri"/>
                <a:cs typeface="Calibri"/>
              </a:rPr>
              <a:t> </a:t>
            </a:r>
            <a:r>
              <a:rPr dirty="0" sz="1100" spc="-5">
                <a:latin typeface="Calibri"/>
                <a:cs typeface="Calibri"/>
              </a:rPr>
              <a:t>follows</a:t>
            </a:r>
            <a:r>
              <a:rPr dirty="0" sz="1100" spc="-35">
                <a:latin typeface="Calibri"/>
                <a:cs typeface="Calibri"/>
              </a:rPr>
              <a:t> </a:t>
            </a:r>
            <a:r>
              <a:rPr dirty="0" sz="1100" spc="-5">
                <a:latin typeface="Calibri"/>
                <a:cs typeface="Calibri"/>
              </a:rPr>
              <a:t>two</a:t>
            </a:r>
            <a:r>
              <a:rPr dirty="0" sz="1100" spc="-35">
                <a:latin typeface="Calibri"/>
                <a:cs typeface="Calibri"/>
              </a:rPr>
              <a:t> </a:t>
            </a:r>
            <a:r>
              <a:rPr dirty="0" sz="1100" spc="-5">
                <a:latin typeface="Calibri"/>
                <a:cs typeface="Calibri"/>
              </a:rPr>
              <a:t>main</a:t>
            </a:r>
            <a:r>
              <a:rPr dirty="0" sz="1100" spc="-45">
                <a:latin typeface="Calibri"/>
                <a:cs typeface="Calibri"/>
              </a:rPr>
              <a:t> </a:t>
            </a:r>
            <a:r>
              <a:rPr dirty="0" sz="1100" spc="-5">
                <a:latin typeface="Calibri"/>
                <a:cs typeface="Calibri"/>
              </a:rPr>
              <a:t>threads:</a:t>
            </a:r>
            <a:r>
              <a:rPr dirty="0" sz="1100" spc="-35">
                <a:latin typeface="Calibri"/>
                <a:cs typeface="Calibri"/>
              </a:rPr>
              <a:t> </a:t>
            </a:r>
            <a:r>
              <a:rPr dirty="0" sz="1100" spc="-5">
                <a:latin typeface="Calibri"/>
                <a:cs typeface="Calibri"/>
              </a:rPr>
              <a:t>focussing</a:t>
            </a:r>
            <a:r>
              <a:rPr dirty="0" sz="1100" spc="-40">
                <a:latin typeface="Calibri"/>
                <a:cs typeface="Calibri"/>
              </a:rPr>
              <a:t> </a:t>
            </a:r>
            <a:r>
              <a:rPr dirty="0" sz="1100" spc="-5">
                <a:latin typeface="Calibri"/>
                <a:cs typeface="Calibri"/>
              </a:rPr>
              <a:t>on</a:t>
            </a:r>
            <a:r>
              <a:rPr dirty="0" sz="1100" spc="-40">
                <a:latin typeface="Calibri"/>
                <a:cs typeface="Calibri"/>
              </a:rPr>
              <a:t> </a:t>
            </a:r>
            <a:r>
              <a:rPr dirty="0" sz="1100" spc="-5">
                <a:latin typeface="Calibri"/>
                <a:cs typeface="Calibri"/>
              </a:rPr>
              <a:t>social</a:t>
            </a:r>
            <a:r>
              <a:rPr dirty="0" sz="1100" spc="-35">
                <a:latin typeface="Calibri"/>
                <a:cs typeface="Calibri"/>
              </a:rPr>
              <a:t> </a:t>
            </a:r>
            <a:r>
              <a:rPr dirty="0" sz="1100" spc="-5">
                <a:latin typeface="Calibri"/>
                <a:cs typeface="Calibri"/>
              </a:rPr>
              <a:t>networks</a:t>
            </a:r>
            <a:r>
              <a:rPr dirty="0" sz="1100" spc="-35">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access</a:t>
            </a:r>
            <a:r>
              <a:rPr dirty="0" sz="1100" spc="-3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resources,  and; looking at social capital as a strong predictor </a:t>
            </a:r>
            <a:r>
              <a:rPr dirty="0" sz="1100">
                <a:latin typeface="Calibri"/>
                <a:cs typeface="Calibri"/>
              </a:rPr>
              <a:t>for </a:t>
            </a:r>
            <a:r>
              <a:rPr dirty="0" sz="1100" spc="-5">
                <a:latin typeface="Calibri"/>
                <a:cs typeface="Calibri"/>
              </a:rPr>
              <a:t>civic indicators, as with Putnam. While the </a:t>
            </a:r>
            <a:r>
              <a:rPr dirty="0" sz="1100">
                <a:latin typeface="Calibri"/>
                <a:cs typeface="Calibri"/>
              </a:rPr>
              <a:t>first  </a:t>
            </a:r>
            <a:r>
              <a:rPr dirty="0" sz="1100" spc="-5">
                <a:latin typeface="Calibri"/>
                <a:cs typeface="Calibri"/>
              </a:rPr>
              <a:t>research thrust can have many useful applications, in designing policies that reach </a:t>
            </a:r>
            <a:r>
              <a:rPr dirty="0" sz="1100">
                <a:latin typeface="Calibri"/>
                <a:cs typeface="Calibri"/>
              </a:rPr>
              <a:t>out </a:t>
            </a:r>
            <a:r>
              <a:rPr dirty="0" sz="1100" spc="-5">
                <a:latin typeface="Calibri"/>
                <a:cs typeface="Calibri"/>
              </a:rPr>
              <a:t>to marginalized  populations</a:t>
            </a:r>
            <a:r>
              <a:rPr dirty="0" sz="1100" spc="-50">
                <a:latin typeface="Calibri"/>
                <a:cs typeface="Calibri"/>
              </a:rPr>
              <a:t> </a:t>
            </a:r>
            <a:r>
              <a:rPr dirty="0" sz="1100">
                <a:latin typeface="Calibri"/>
                <a:cs typeface="Calibri"/>
              </a:rPr>
              <a:t>for</a:t>
            </a:r>
            <a:r>
              <a:rPr dirty="0" sz="1100" spc="-55">
                <a:latin typeface="Calibri"/>
                <a:cs typeface="Calibri"/>
              </a:rPr>
              <a:t> </a:t>
            </a:r>
            <a:r>
              <a:rPr dirty="0" sz="1100" spc="-5">
                <a:latin typeface="Calibri"/>
                <a:cs typeface="Calibri"/>
              </a:rPr>
              <a:t>example,</a:t>
            </a:r>
            <a:r>
              <a:rPr dirty="0" sz="1100" spc="-50">
                <a:latin typeface="Calibri"/>
                <a:cs typeface="Calibri"/>
              </a:rPr>
              <a:t> </a:t>
            </a:r>
            <a:r>
              <a:rPr dirty="0" sz="1100" spc="-5">
                <a:latin typeface="Calibri"/>
                <a:cs typeface="Calibri"/>
              </a:rPr>
              <a:t>Putnam’s</a:t>
            </a:r>
            <a:r>
              <a:rPr dirty="0" sz="1100" spc="-50">
                <a:latin typeface="Calibri"/>
                <a:cs typeface="Calibri"/>
              </a:rPr>
              <a:t> </a:t>
            </a:r>
            <a:r>
              <a:rPr dirty="0" sz="1100" spc="-5">
                <a:latin typeface="Calibri"/>
                <a:cs typeface="Calibri"/>
              </a:rPr>
              <a:t>approach</a:t>
            </a:r>
            <a:r>
              <a:rPr dirty="0" sz="1100" spc="-55">
                <a:latin typeface="Calibri"/>
                <a:cs typeface="Calibri"/>
              </a:rPr>
              <a:t> </a:t>
            </a:r>
            <a:r>
              <a:rPr dirty="0" sz="1100" spc="-5">
                <a:latin typeface="Calibri"/>
                <a:cs typeface="Calibri"/>
              </a:rPr>
              <a:t>has</a:t>
            </a:r>
            <a:r>
              <a:rPr dirty="0" sz="1100" spc="-45">
                <a:latin typeface="Calibri"/>
                <a:cs typeface="Calibri"/>
              </a:rPr>
              <a:t> </a:t>
            </a:r>
            <a:r>
              <a:rPr dirty="0" sz="1100" spc="-5">
                <a:latin typeface="Calibri"/>
                <a:cs typeface="Calibri"/>
              </a:rPr>
              <a:t>gained</a:t>
            </a:r>
            <a:r>
              <a:rPr dirty="0" sz="1100" spc="-55">
                <a:latin typeface="Calibri"/>
                <a:cs typeface="Calibri"/>
              </a:rPr>
              <a:t> </a:t>
            </a:r>
            <a:r>
              <a:rPr dirty="0" sz="1100" spc="-5">
                <a:latin typeface="Calibri"/>
                <a:cs typeface="Calibri"/>
              </a:rPr>
              <a:t>more</a:t>
            </a:r>
            <a:r>
              <a:rPr dirty="0" sz="1100" spc="-55">
                <a:latin typeface="Calibri"/>
                <a:cs typeface="Calibri"/>
              </a:rPr>
              <a:t> </a:t>
            </a:r>
            <a:r>
              <a:rPr dirty="0" sz="1100" spc="-5">
                <a:latin typeface="Calibri"/>
                <a:cs typeface="Calibri"/>
              </a:rPr>
              <a:t>influence</a:t>
            </a:r>
            <a:r>
              <a:rPr dirty="0" sz="1100" spc="-55">
                <a:latin typeface="Calibri"/>
                <a:cs typeface="Calibri"/>
              </a:rPr>
              <a:t> </a:t>
            </a:r>
            <a:r>
              <a:rPr dirty="0" sz="1100">
                <a:latin typeface="Calibri"/>
                <a:cs typeface="Calibri"/>
              </a:rPr>
              <a:t>in</a:t>
            </a:r>
            <a:r>
              <a:rPr dirty="0" sz="1100" spc="-55">
                <a:latin typeface="Calibri"/>
                <a:cs typeface="Calibri"/>
              </a:rPr>
              <a:t> </a:t>
            </a:r>
            <a:r>
              <a:rPr dirty="0" sz="1100" spc="-5">
                <a:latin typeface="Calibri"/>
                <a:cs typeface="Calibri"/>
              </a:rPr>
              <a:t>policy</a:t>
            </a:r>
            <a:r>
              <a:rPr dirty="0" sz="1100" spc="-45">
                <a:latin typeface="Calibri"/>
                <a:cs typeface="Calibri"/>
              </a:rPr>
              <a:t> </a:t>
            </a:r>
            <a:r>
              <a:rPr dirty="0" sz="1100" spc="-5">
                <a:latin typeface="Calibri"/>
                <a:cs typeface="Calibri"/>
              </a:rPr>
              <a:t>circles</a:t>
            </a:r>
            <a:r>
              <a:rPr dirty="0" sz="1100" spc="-40">
                <a:latin typeface="Calibri"/>
                <a:cs typeface="Calibri"/>
              </a:rPr>
              <a:t> </a:t>
            </a:r>
            <a:r>
              <a:rPr dirty="0" sz="1100" spc="-5">
                <a:latin typeface="Calibri"/>
                <a:cs typeface="Calibri"/>
              </a:rPr>
              <a:t>(Schneider,</a:t>
            </a:r>
            <a:r>
              <a:rPr dirty="0" sz="1100" spc="-50">
                <a:latin typeface="Calibri"/>
                <a:cs typeface="Calibri"/>
              </a:rPr>
              <a:t> </a:t>
            </a:r>
            <a:r>
              <a:rPr dirty="0" sz="1100" spc="-5">
                <a:latin typeface="Calibri"/>
                <a:cs typeface="Calibri"/>
              </a:rPr>
              <a:t>2008).  In his book </a:t>
            </a:r>
            <a:r>
              <a:rPr dirty="0" sz="1100" spc="-5" i="1">
                <a:latin typeface="Calibri"/>
                <a:cs typeface="Calibri"/>
              </a:rPr>
              <a:t>Bowling along: The collapse and revival of American community</a:t>
            </a:r>
            <a:r>
              <a:rPr dirty="0" sz="1100" spc="-5">
                <a:latin typeface="Calibri"/>
                <a:cs typeface="Calibri"/>
              </a:rPr>
              <a:t>, Putnam (2000) discusses the  decline </a:t>
            </a:r>
            <a:r>
              <a:rPr dirty="0" sz="1100">
                <a:latin typeface="Calibri"/>
                <a:cs typeface="Calibri"/>
              </a:rPr>
              <a:t>and </a:t>
            </a:r>
            <a:r>
              <a:rPr dirty="0" sz="1100" spc="-5">
                <a:latin typeface="Calibri"/>
                <a:cs typeface="Calibri"/>
              </a:rPr>
              <a:t>resurgence </a:t>
            </a:r>
            <a:r>
              <a:rPr dirty="0" sz="1100">
                <a:latin typeface="Calibri"/>
                <a:cs typeface="Calibri"/>
              </a:rPr>
              <a:t>of </a:t>
            </a:r>
            <a:r>
              <a:rPr dirty="0" sz="1100" spc="-5">
                <a:latin typeface="Calibri"/>
                <a:cs typeface="Calibri"/>
              </a:rPr>
              <a:t>civil life in the United States. He argues that social networks, norms of  reciprocity and trustworthiness are closely related to civic virtue, which in turn is most powerful </a:t>
            </a:r>
            <a:r>
              <a:rPr dirty="0" sz="1100">
                <a:latin typeface="Calibri"/>
                <a:cs typeface="Calibri"/>
              </a:rPr>
              <a:t>when  </a:t>
            </a:r>
            <a:r>
              <a:rPr dirty="0" sz="1100" spc="-5">
                <a:latin typeface="Calibri"/>
                <a:cs typeface="Calibri"/>
              </a:rPr>
              <a:t>part of networks of reciprocal social relations (Putnam,</a:t>
            </a:r>
            <a:r>
              <a:rPr dirty="0" sz="1100">
                <a:latin typeface="Calibri"/>
                <a:cs typeface="Calibri"/>
              </a:rPr>
              <a:t> </a:t>
            </a:r>
            <a:r>
              <a:rPr dirty="0" sz="1100" spc="-5">
                <a:latin typeface="Calibri"/>
                <a:cs typeface="Calibri"/>
              </a:rPr>
              <a:t>2000).</a:t>
            </a:r>
            <a:endParaRPr sz="1100">
              <a:latin typeface="Calibri"/>
              <a:cs typeface="Calibri"/>
            </a:endParaRPr>
          </a:p>
          <a:p>
            <a:pPr algn="just" marL="12700" marR="5080">
              <a:lnSpc>
                <a:spcPct val="152600"/>
              </a:lnSpc>
              <a:spcBef>
                <a:spcPts val="795"/>
              </a:spcBef>
            </a:pPr>
            <a:r>
              <a:rPr dirty="0" sz="1100" spc="-5">
                <a:latin typeface="Calibri"/>
                <a:cs typeface="Calibri"/>
              </a:rPr>
              <a:t>Moreover, social capital can be divided into three types: bonding, bridging and linking. </a:t>
            </a:r>
            <a:r>
              <a:rPr dirty="0" sz="1100" spc="-5" i="1">
                <a:latin typeface="Calibri"/>
                <a:cs typeface="Calibri"/>
              </a:rPr>
              <a:t>Bonding social  </a:t>
            </a:r>
            <a:r>
              <a:rPr dirty="0" sz="1100" spc="-5" i="1">
                <a:latin typeface="Calibri"/>
                <a:cs typeface="Calibri"/>
              </a:rPr>
              <a:t>capital</a:t>
            </a:r>
            <a:r>
              <a:rPr dirty="0" sz="1100" spc="-60" i="1">
                <a:latin typeface="Calibri"/>
                <a:cs typeface="Calibri"/>
              </a:rPr>
              <a:t> </a:t>
            </a:r>
            <a:r>
              <a:rPr dirty="0" sz="1100" spc="-5">
                <a:latin typeface="Calibri"/>
                <a:cs typeface="Calibri"/>
              </a:rPr>
              <a:t>refers</a:t>
            </a:r>
            <a:r>
              <a:rPr dirty="0" sz="1100" spc="-50">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links</a:t>
            </a:r>
            <a:r>
              <a:rPr dirty="0" sz="1100" spc="-55">
                <a:latin typeface="Calibri"/>
                <a:cs typeface="Calibri"/>
              </a:rPr>
              <a:t> </a:t>
            </a:r>
            <a:r>
              <a:rPr dirty="0" sz="1100">
                <a:latin typeface="Calibri"/>
                <a:cs typeface="Calibri"/>
              </a:rPr>
              <a:t>and</a:t>
            </a:r>
            <a:r>
              <a:rPr dirty="0" sz="1100" spc="-55">
                <a:latin typeface="Calibri"/>
                <a:cs typeface="Calibri"/>
              </a:rPr>
              <a:t> </a:t>
            </a:r>
            <a:r>
              <a:rPr dirty="0" sz="1100" spc="-5">
                <a:latin typeface="Calibri"/>
                <a:cs typeface="Calibri"/>
              </a:rPr>
              <a:t>relationships</a:t>
            </a:r>
            <a:r>
              <a:rPr dirty="0" sz="1100" spc="-60">
                <a:latin typeface="Calibri"/>
                <a:cs typeface="Calibri"/>
              </a:rPr>
              <a:t> </a:t>
            </a:r>
            <a:r>
              <a:rPr dirty="0" sz="1100" spc="-5">
                <a:latin typeface="Calibri"/>
                <a:cs typeface="Calibri"/>
              </a:rPr>
              <a:t>that</a:t>
            </a:r>
            <a:r>
              <a:rPr dirty="0" sz="1100" spc="-50">
                <a:latin typeface="Calibri"/>
                <a:cs typeface="Calibri"/>
              </a:rPr>
              <a:t> </a:t>
            </a:r>
            <a:r>
              <a:rPr dirty="0" sz="1100" spc="-5">
                <a:latin typeface="Calibri"/>
                <a:cs typeface="Calibri"/>
              </a:rPr>
              <a:t>develop</a:t>
            </a:r>
            <a:r>
              <a:rPr dirty="0" sz="1100" spc="-60">
                <a:latin typeface="Calibri"/>
                <a:cs typeface="Calibri"/>
              </a:rPr>
              <a:t> </a:t>
            </a:r>
            <a:r>
              <a:rPr dirty="0" sz="1100" spc="-5">
                <a:latin typeface="Calibri"/>
                <a:cs typeface="Calibri"/>
              </a:rPr>
              <a:t>between</a:t>
            </a:r>
            <a:r>
              <a:rPr dirty="0" sz="1100" spc="-55">
                <a:latin typeface="Calibri"/>
                <a:cs typeface="Calibri"/>
              </a:rPr>
              <a:t> </a:t>
            </a:r>
            <a:r>
              <a:rPr dirty="0" sz="1100" spc="-5">
                <a:latin typeface="Calibri"/>
                <a:cs typeface="Calibri"/>
              </a:rPr>
              <a:t>members</a:t>
            </a:r>
            <a:r>
              <a:rPr dirty="0" sz="1100" spc="-45">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a</a:t>
            </a:r>
            <a:r>
              <a:rPr dirty="0" sz="1100" spc="-55">
                <a:latin typeface="Calibri"/>
                <a:cs typeface="Calibri"/>
              </a:rPr>
              <a:t> </a:t>
            </a:r>
            <a:r>
              <a:rPr dirty="0" sz="1100" spc="-5">
                <a:latin typeface="Calibri"/>
                <a:cs typeface="Calibri"/>
              </a:rPr>
              <a:t>network</a:t>
            </a:r>
            <a:r>
              <a:rPr dirty="0" sz="1100" spc="-50">
                <a:latin typeface="Calibri"/>
                <a:cs typeface="Calibri"/>
              </a:rPr>
              <a:t> </a:t>
            </a:r>
            <a:r>
              <a:rPr dirty="0" sz="1100" spc="-5">
                <a:latin typeface="Calibri"/>
                <a:cs typeface="Calibri"/>
              </a:rPr>
              <a:t>who</a:t>
            </a:r>
            <a:r>
              <a:rPr dirty="0" sz="1100" spc="-60">
                <a:latin typeface="Calibri"/>
                <a:cs typeface="Calibri"/>
              </a:rPr>
              <a:t> </a:t>
            </a:r>
            <a:r>
              <a:rPr dirty="0" sz="1100" spc="-5">
                <a:latin typeface="Calibri"/>
                <a:cs typeface="Calibri"/>
              </a:rPr>
              <a:t>share</a:t>
            </a:r>
            <a:r>
              <a:rPr dirty="0" sz="1100" spc="-55">
                <a:latin typeface="Calibri"/>
                <a:cs typeface="Calibri"/>
              </a:rPr>
              <a:t> </a:t>
            </a:r>
            <a:r>
              <a:rPr dirty="0" sz="1100" spc="-5">
                <a:latin typeface="Calibri"/>
                <a:cs typeface="Calibri"/>
              </a:rPr>
              <a:t>similar  socio-demographic characteristics. </a:t>
            </a:r>
            <a:r>
              <a:rPr dirty="0" sz="1100" spc="-5" i="1">
                <a:latin typeface="Calibri"/>
                <a:cs typeface="Calibri"/>
              </a:rPr>
              <a:t>Bridging social capital </a:t>
            </a:r>
            <a:r>
              <a:rPr dirty="0" sz="1100" spc="-5">
                <a:latin typeface="Calibri"/>
                <a:cs typeface="Calibri"/>
              </a:rPr>
              <a:t>describes levels of trust, mutuality and respect  between individuals who are dissimilar. Finally, </a:t>
            </a:r>
            <a:r>
              <a:rPr dirty="0" sz="1100" spc="-5" i="1">
                <a:latin typeface="Calibri"/>
                <a:cs typeface="Calibri"/>
              </a:rPr>
              <a:t>linking social capital </a:t>
            </a:r>
            <a:r>
              <a:rPr dirty="0" sz="1100" spc="-5">
                <a:latin typeface="Calibri"/>
                <a:cs typeface="Calibri"/>
              </a:rPr>
              <a:t>defines “norms of respect and  networks of trusting relationships between people who are interacting across explicit, formal, or  institutionalized power or authority gradients in </a:t>
            </a:r>
            <a:r>
              <a:rPr dirty="0" sz="1100">
                <a:latin typeface="Calibri"/>
                <a:cs typeface="Calibri"/>
              </a:rPr>
              <a:t>society.”</a:t>
            </a:r>
            <a:r>
              <a:rPr dirty="0" baseline="31746" sz="1050">
                <a:latin typeface="Calibri"/>
                <a:cs typeface="Calibri"/>
                <a:hlinkClick r:id="rId2" action="ppaction://hlinksldjump"/>
              </a:rPr>
              <a:t>4</a:t>
            </a:r>
            <a:r>
              <a:rPr dirty="0" baseline="31746" sz="1050">
                <a:latin typeface="Calibri"/>
                <a:cs typeface="Calibri"/>
              </a:rPr>
              <a:t> </a:t>
            </a:r>
            <a:r>
              <a:rPr dirty="0" sz="1100" spc="-5" i="1">
                <a:latin typeface="Calibri"/>
                <a:cs typeface="Calibri"/>
              </a:rPr>
              <a:t>Linking social capital </a:t>
            </a:r>
            <a:r>
              <a:rPr dirty="0" sz="1100" spc="-5">
                <a:latin typeface="Calibri"/>
                <a:cs typeface="Calibri"/>
              </a:rPr>
              <a:t>has been an important  research theme for the </a:t>
            </a:r>
            <a:r>
              <a:rPr dirty="0" sz="1100">
                <a:latin typeface="Calibri"/>
                <a:cs typeface="Calibri"/>
              </a:rPr>
              <a:t>World </a:t>
            </a:r>
            <a:r>
              <a:rPr dirty="0" sz="1100" spc="-5">
                <a:latin typeface="Calibri"/>
                <a:cs typeface="Calibri"/>
              </a:rPr>
              <a:t>Bank </a:t>
            </a:r>
            <a:r>
              <a:rPr dirty="0" sz="1100">
                <a:latin typeface="Calibri"/>
                <a:cs typeface="Calibri"/>
              </a:rPr>
              <a:t>and </a:t>
            </a:r>
            <a:r>
              <a:rPr dirty="0" sz="1100" spc="-5">
                <a:latin typeface="Calibri"/>
                <a:cs typeface="Calibri"/>
              </a:rPr>
              <a:t>governments across the world. The notion that social networks,  associated norms and horizontal associations between people can improve community productivity </a:t>
            </a:r>
            <a:r>
              <a:rPr dirty="0" sz="1100">
                <a:latin typeface="Calibri"/>
                <a:cs typeface="Calibri"/>
              </a:rPr>
              <a:t>and  </a:t>
            </a:r>
            <a:r>
              <a:rPr dirty="0" sz="1100" spc="-5">
                <a:latin typeface="Calibri"/>
                <a:cs typeface="Calibri"/>
              </a:rPr>
              <a:t>well-being suggests its relevance </a:t>
            </a:r>
            <a:r>
              <a:rPr dirty="0" sz="1100">
                <a:latin typeface="Calibri"/>
                <a:cs typeface="Calibri"/>
              </a:rPr>
              <a:t>in </a:t>
            </a:r>
            <a:r>
              <a:rPr dirty="0" sz="1100" spc="-5">
                <a:latin typeface="Calibri"/>
                <a:cs typeface="Calibri"/>
              </a:rPr>
              <a:t>the development of policy aimed at facilitating coordination </a:t>
            </a:r>
            <a:r>
              <a:rPr dirty="0" sz="1100">
                <a:latin typeface="Calibri"/>
                <a:cs typeface="Calibri"/>
              </a:rPr>
              <a:t>and  </a:t>
            </a:r>
            <a:r>
              <a:rPr dirty="0" sz="1100" spc="-5">
                <a:latin typeface="Calibri"/>
                <a:cs typeface="Calibri"/>
              </a:rPr>
              <a:t>cooperation</a:t>
            </a:r>
            <a:r>
              <a:rPr dirty="0" sz="1100" spc="-30">
                <a:latin typeface="Calibri"/>
                <a:cs typeface="Calibri"/>
              </a:rPr>
              <a:t> </a:t>
            </a:r>
            <a:r>
              <a:rPr dirty="0" sz="1100">
                <a:latin typeface="Calibri"/>
                <a:cs typeface="Calibri"/>
              </a:rPr>
              <a:t>in</a:t>
            </a:r>
            <a:r>
              <a:rPr dirty="0" sz="1100" spc="-30">
                <a:latin typeface="Calibri"/>
                <a:cs typeface="Calibri"/>
              </a:rPr>
              <a:t> </a:t>
            </a:r>
            <a:r>
              <a:rPr dirty="0" sz="1100" spc="-5">
                <a:latin typeface="Calibri"/>
                <a:cs typeface="Calibri"/>
              </a:rPr>
              <a:t>communities</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a:latin typeface="Calibri"/>
                <a:cs typeface="Calibri"/>
              </a:rPr>
              <a:t>World</a:t>
            </a:r>
            <a:r>
              <a:rPr dirty="0" sz="1100" spc="-30">
                <a:latin typeface="Calibri"/>
                <a:cs typeface="Calibri"/>
              </a:rPr>
              <a:t> </a:t>
            </a:r>
            <a:r>
              <a:rPr dirty="0" sz="1100" spc="-5">
                <a:latin typeface="Calibri"/>
                <a:cs typeface="Calibri"/>
              </a:rPr>
              <a:t>Bank,</a:t>
            </a:r>
            <a:r>
              <a:rPr dirty="0" sz="1100" spc="-30">
                <a:latin typeface="Calibri"/>
                <a:cs typeface="Calibri"/>
              </a:rPr>
              <a:t> </a:t>
            </a:r>
            <a:r>
              <a:rPr dirty="0" sz="1100" spc="-5">
                <a:latin typeface="Calibri"/>
                <a:cs typeface="Calibri"/>
              </a:rPr>
              <a:t>2011).</a:t>
            </a:r>
            <a:r>
              <a:rPr dirty="0" sz="1100" spc="-30">
                <a:latin typeface="Calibri"/>
                <a:cs typeface="Calibri"/>
              </a:rPr>
              <a:t> </a:t>
            </a:r>
            <a:r>
              <a:rPr dirty="0" sz="1100" spc="-5">
                <a:latin typeface="Calibri"/>
                <a:cs typeface="Calibri"/>
              </a:rPr>
              <a:t>Studies</a:t>
            </a:r>
            <a:r>
              <a:rPr dirty="0" sz="1100" spc="-25">
                <a:latin typeface="Calibri"/>
                <a:cs typeface="Calibri"/>
              </a:rPr>
              <a:t> </a:t>
            </a:r>
            <a:r>
              <a:rPr dirty="0" sz="1100" spc="-5">
                <a:latin typeface="Calibri"/>
                <a:cs typeface="Calibri"/>
              </a:rPr>
              <a:t>on</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measurement</a:t>
            </a:r>
            <a:r>
              <a:rPr dirty="0" sz="1100" spc="-30">
                <a:latin typeface="Calibri"/>
                <a:cs typeface="Calibri"/>
              </a:rPr>
              <a:t> </a:t>
            </a:r>
            <a:r>
              <a:rPr dirty="0" sz="1100" spc="-5">
                <a:latin typeface="Calibri"/>
                <a:cs typeface="Calibri"/>
              </a:rPr>
              <a:t>of</a:t>
            </a:r>
            <a:r>
              <a:rPr dirty="0" sz="1100" spc="-30">
                <a:latin typeface="Calibri"/>
                <a:cs typeface="Calibri"/>
              </a:rPr>
              <a:t> </a:t>
            </a:r>
            <a:r>
              <a:rPr dirty="0" sz="1100" spc="-5" i="1">
                <a:latin typeface="Calibri"/>
                <a:cs typeface="Calibri"/>
              </a:rPr>
              <a:t>linking</a:t>
            </a:r>
            <a:r>
              <a:rPr dirty="0" sz="1100" spc="-25" i="1">
                <a:latin typeface="Calibri"/>
                <a:cs typeface="Calibri"/>
              </a:rPr>
              <a:t> </a:t>
            </a:r>
            <a:r>
              <a:rPr dirty="0" sz="1100" spc="-5" i="1">
                <a:latin typeface="Calibri"/>
                <a:cs typeface="Calibri"/>
              </a:rPr>
              <a:t>social</a:t>
            </a:r>
            <a:r>
              <a:rPr dirty="0" sz="1100" spc="-25" i="1">
                <a:latin typeface="Calibri"/>
                <a:cs typeface="Calibri"/>
              </a:rPr>
              <a:t> </a:t>
            </a:r>
            <a:r>
              <a:rPr dirty="0" sz="1100" spc="-5" i="1">
                <a:latin typeface="Calibri"/>
                <a:cs typeface="Calibri"/>
              </a:rPr>
              <a:t>capital  </a:t>
            </a:r>
            <a:r>
              <a:rPr dirty="0" sz="1100" spc="-5">
                <a:latin typeface="Calibri"/>
                <a:cs typeface="Calibri"/>
              </a:rPr>
              <a:t>have been extensively documented.</a:t>
            </a:r>
            <a:endParaRPr sz="1100">
              <a:latin typeface="Calibri"/>
              <a:cs typeface="Calibri"/>
            </a:endParaRPr>
          </a:p>
          <a:p>
            <a:pPr algn="just" marL="12700" marR="5080">
              <a:lnSpc>
                <a:spcPct val="152300"/>
              </a:lnSpc>
              <a:spcBef>
                <a:spcPts val="795"/>
              </a:spcBef>
            </a:pPr>
            <a:r>
              <a:rPr dirty="0" sz="1100" spc="-5">
                <a:latin typeface="Calibri"/>
                <a:cs typeface="Calibri"/>
              </a:rPr>
              <a:t>In order to offer a glimpse into the Canadian social capital landscape, figures 8 to 10 present  measurements and statistics of social capital </a:t>
            </a:r>
            <a:r>
              <a:rPr dirty="0" sz="1100">
                <a:latin typeface="Calibri"/>
                <a:cs typeface="Calibri"/>
              </a:rPr>
              <a:t>in </a:t>
            </a:r>
            <a:r>
              <a:rPr dirty="0" sz="1100" spc="-5">
                <a:latin typeface="Calibri"/>
                <a:cs typeface="Calibri"/>
              </a:rPr>
              <a:t>Canada in 2013. These metrics </a:t>
            </a:r>
            <a:r>
              <a:rPr dirty="0" sz="1100">
                <a:latin typeface="Calibri"/>
                <a:cs typeface="Calibri"/>
              </a:rPr>
              <a:t>do </a:t>
            </a:r>
            <a:r>
              <a:rPr dirty="0" sz="1100" spc="-5">
                <a:latin typeface="Calibri"/>
                <a:cs typeface="Calibri"/>
              </a:rPr>
              <a:t>not attempt to</a:t>
            </a:r>
            <a:r>
              <a:rPr dirty="0" sz="1100" spc="-114">
                <a:latin typeface="Calibri"/>
                <a:cs typeface="Calibri"/>
              </a:rPr>
              <a:t> </a:t>
            </a:r>
            <a:r>
              <a:rPr dirty="0" sz="1100" spc="-5">
                <a:latin typeface="Calibri"/>
                <a:cs typeface="Calibri"/>
              </a:rPr>
              <a:t>quantify</a:t>
            </a:r>
            <a:endParaRPr sz="1100">
              <a:latin typeface="Calibri"/>
              <a:cs typeface="Calibri"/>
            </a:endParaRPr>
          </a:p>
          <a:p>
            <a:pPr>
              <a:lnSpc>
                <a:spcPct val="100000"/>
              </a:lnSpc>
            </a:pPr>
            <a:endParaRPr sz="1100">
              <a:latin typeface="Times New Roman"/>
              <a:cs typeface="Times New Roman"/>
            </a:endParaRPr>
          </a:p>
          <a:p>
            <a:pPr algn="just" marL="12700">
              <a:lnSpc>
                <a:spcPct val="100000"/>
              </a:lnSpc>
              <a:spcBef>
                <a:spcPts val="985"/>
              </a:spcBef>
            </a:pPr>
            <a:r>
              <a:rPr dirty="0" baseline="29914" sz="975" spc="-7">
                <a:latin typeface="Calibri"/>
                <a:cs typeface="Calibri"/>
              </a:rPr>
              <a:t>3 </a:t>
            </a:r>
            <a:r>
              <a:rPr dirty="0" sz="1000" spc="-5">
                <a:latin typeface="Calibri"/>
                <a:cs typeface="Calibri"/>
              </a:rPr>
              <a:t>Bourdieu (1983),</a:t>
            </a:r>
            <a:r>
              <a:rPr dirty="0" sz="1000" spc="-65">
                <a:latin typeface="Calibri"/>
                <a:cs typeface="Calibri"/>
              </a:rPr>
              <a:t> </a:t>
            </a:r>
            <a:r>
              <a:rPr dirty="0" sz="1000" spc="-5">
                <a:latin typeface="Calibri"/>
                <a:cs typeface="Calibri"/>
              </a:rPr>
              <a:t>p.249</a:t>
            </a:r>
            <a:endParaRPr sz="1000">
              <a:latin typeface="Calibri"/>
              <a:cs typeface="Calibri"/>
            </a:endParaRPr>
          </a:p>
          <a:p>
            <a:pPr algn="just" marL="12700">
              <a:lnSpc>
                <a:spcPct val="100000"/>
              </a:lnSpc>
              <a:spcBef>
                <a:spcPts val="25"/>
              </a:spcBef>
            </a:pPr>
            <a:r>
              <a:rPr dirty="0" baseline="29914" sz="975" spc="-7">
                <a:latin typeface="Calibri"/>
                <a:cs typeface="Calibri"/>
              </a:rPr>
              <a:t>4 </a:t>
            </a:r>
            <a:r>
              <a:rPr dirty="0" sz="1000" spc="-5">
                <a:latin typeface="Calibri"/>
                <a:cs typeface="Calibri"/>
              </a:rPr>
              <a:t>Szreter </a:t>
            </a:r>
            <a:r>
              <a:rPr dirty="0" sz="1000">
                <a:latin typeface="Calibri"/>
                <a:cs typeface="Calibri"/>
              </a:rPr>
              <a:t>&amp; </a:t>
            </a:r>
            <a:r>
              <a:rPr dirty="0" sz="1000" spc="-5">
                <a:latin typeface="Calibri"/>
                <a:cs typeface="Calibri"/>
              </a:rPr>
              <a:t>Woolcock (2004), </a:t>
            </a:r>
            <a:r>
              <a:rPr dirty="0" sz="1000">
                <a:latin typeface="Calibri"/>
                <a:cs typeface="Calibri"/>
              </a:rPr>
              <a:t>p.</a:t>
            </a:r>
            <a:r>
              <a:rPr dirty="0" sz="1000" spc="-70">
                <a:latin typeface="Calibri"/>
                <a:cs typeface="Calibri"/>
              </a:rPr>
              <a:t> </a:t>
            </a:r>
            <a:r>
              <a:rPr dirty="0" sz="1000" spc="-5">
                <a:latin typeface="Calibri"/>
                <a:cs typeface="Calibri"/>
              </a:rPr>
              <a:t>655</a:t>
            </a:r>
            <a:endParaRPr sz="1000">
              <a:latin typeface="Calibri"/>
              <a:cs typeface="Calibri"/>
            </a:endParaRPr>
          </a:p>
        </p:txBody>
      </p:sp>
      <p:sp>
        <p:nvSpPr>
          <p:cNvPr id="4" name="object 4"/>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40471" y="2108949"/>
            <a:ext cx="5184140" cy="2008505"/>
          </a:xfrm>
          <a:custGeom>
            <a:avLst/>
            <a:gdLst/>
            <a:ahLst/>
            <a:cxnLst/>
            <a:rect l="l" t="t" r="r" b="b"/>
            <a:pathLst>
              <a:path w="5184140" h="2008504">
                <a:moveTo>
                  <a:pt x="0" y="0"/>
                </a:moveTo>
                <a:lnTo>
                  <a:pt x="5184089" y="0"/>
                </a:lnTo>
                <a:lnTo>
                  <a:pt x="5184089" y="2008454"/>
                </a:lnTo>
                <a:lnTo>
                  <a:pt x="0" y="2008454"/>
                </a:lnTo>
                <a:lnTo>
                  <a:pt x="0" y="0"/>
                </a:lnTo>
                <a:close/>
              </a:path>
            </a:pathLst>
          </a:custGeom>
          <a:ln w="9525">
            <a:solidFill>
              <a:srgbClr val="000000"/>
            </a:solidFill>
          </a:ln>
        </p:spPr>
        <p:txBody>
          <a:bodyPr wrap="square" lIns="0" tIns="0" rIns="0" bIns="0" rtlCol="0"/>
          <a:lstStyle/>
          <a:p/>
        </p:txBody>
      </p:sp>
      <p:sp>
        <p:nvSpPr>
          <p:cNvPr id="3" name="object 3"/>
          <p:cNvSpPr/>
          <p:nvPr/>
        </p:nvSpPr>
        <p:spPr>
          <a:xfrm>
            <a:off x="4344923" y="3552444"/>
            <a:ext cx="194310" cy="565150"/>
          </a:xfrm>
          <a:custGeom>
            <a:avLst/>
            <a:gdLst/>
            <a:ahLst/>
            <a:cxnLst/>
            <a:rect l="l" t="t" r="r" b="b"/>
            <a:pathLst>
              <a:path w="194310" h="565150">
                <a:moveTo>
                  <a:pt x="194310" y="0"/>
                </a:moveTo>
                <a:lnTo>
                  <a:pt x="0" y="0"/>
                </a:lnTo>
                <a:lnTo>
                  <a:pt x="0" y="564946"/>
                </a:lnTo>
                <a:lnTo>
                  <a:pt x="194310" y="564946"/>
                </a:lnTo>
                <a:lnTo>
                  <a:pt x="194310" y="0"/>
                </a:lnTo>
                <a:close/>
              </a:path>
            </a:pathLst>
          </a:custGeom>
          <a:solidFill>
            <a:srgbClr val="2C4D87"/>
          </a:solidFill>
        </p:spPr>
        <p:txBody>
          <a:bodyPr wrap="square" lIns="0" tIns="0" rIns="0" bIns="0" rtlCol="0"/>
          <a:lstStyle/>
          <a:p/>
        </p:txBody>
      </p:sp>
      <p:sp>
        <p:nvSpPr>
          <p:cNvPr id="4" name="object 4"/>
          <p:cNvSpPr/>
          <p:nvPr/>
        </p:nvSpPr>
        <p:spPr>
          <a:xfrm>
            <a:off x="1753361" y="4020299"/>
            <a:ext cx="193675" cy="97155"/>
          </a:xfrm>
          <a:custGeom>
            <a:avLst/>
            <a:gdLst/>
            <a:ahLst/>
            <a:cxnLst/>
            <a:rect l="l" t="t" r="r" b="b"/>
            <a:pathLst>
              <a:path w="193675" h="97154">
                <a:moveTo>
                  <a:pt x="193548" y="0"/>
                </a:moveTo>
                <a:lnTo>
                  <a:pt x="0" y="0"/>
                </a:lnTo>
                <a:lnTo>
                  <a:pt x="0" y="97091"/>
                </a:lnTo>
                <a:lnTo>
                  <a:pt x="193548" y="97091"/>
                </a:lnTo>
                <a:lnTo>
                  <a:pt x="193548" y="0"/>
                </a:lnTo>
                <a:close/>
              </a:path>
            </a:pathLst>
          </a:custGeom>
          <a:solidFill>
            <a:srgbClr val="2C4D87"/>
          </a:solidFill>
        </p:spPr>
        <p:txBody>
          <a:bodyPr wrap="square" lIns="0" tIns="0" rIns="0" bIns="0" rtlCol="0"/>
          <a:lstStyle/>
          <a:p/>
        </p:txBody>
      </p:sp>
      <p:sp>
        <p:nvSpPr>
          <p:cNvPr id="5" name="object 5"/>
          <p:cNvSpPr/>
          <p:nvPr/>
        </p:nvSpPr>
        <p:spPr>
          <a:xfrm>
            <a:off x="1753361" y="4020311"/>
            <a:ext cx="193675" cy="97155"/>
          </a:xfrm>
          <a:custGeom>
            <a:avLst/>
            <a:gdLst/>
            <a:ahLst/>
            <a:cxnLst/>
            <a:rect l="l" t="t" r="r" b="b"/>
            <a:pathLst>
              <a:path w="193675" h="97154">
                <a:moveTo>
                  <a:pt x="0" y="0"/>
                </a:moveTo>
                <a:lnTo>
                  <a:pt x="193548" y="0"/>
                </a:lnTo>
                <a:lnTo>
                  <a:pt x="193548" y="97091"/>
                </a:lnTo>
                <a:lnTo>
                  <a:pt x="0" y="97091"/>
                </a:lnTo>
                <a:lnTo>
                  <a:pt x="0" y="0"/>
                </a:lnTo>
                <a:close/>
              </a:path>
            </a:pathLst>
          </a:custGeom>
          <a:ln w="9525">
            <a:solidFill>
              <a:srgbClr val="000000"/>
            </a:solidFill>
          </a:ln>
        </p:spPr>
        <p:txBody>
          <a:bodyPr wrap="square" lIns="0" tIns="0" rIns="0" bIns="0" rtlCol="0"/>
          <a:lstStyle/>
          <a:p/>
        </p:txBody>
      </p:sp>
      <p:sp>
        <p:nvSpPr>
          <p:cNvPr id="6" name="object 6"/>
          <p:cNvSpPr/>
          <p:nvPr/>
        </p:nvSpPr>
        <p:spPr>
          <a:xfrm>
            <a:off x="4344923" y="3552444"/>
            <a:ext cx="194310" cy="565150"/>
          </a:xfrm>
          <a:custGeom>
            <a:avLst/>
            <a:gdLst/>
            <a:ahLst/>
            <a:cxnLst/>
            <a:rect l="l" t="t" r="r" b="b"/>
            <a:pathLst>
              <a:path w="194310" h="565150">
                <a:moveTo>
                  <a:pt x="0" y="0"/>
                </a:moveTo>
                <a:lnTo>
                  <a:pt x="194310" y="0"/>
                </a:lnTo>
                <a:lnTo>
                  <a:pt x="194310" y="564959"/>
                </a:lnTo>
                <a:lnTo>
                  <a:pt x="0" y="564959"/>
                </a:lnTo>
                <a:lnTo>
                  <a:pt x="0" y="0"/>
                </a:lnTo>
                <a:close/>
              </a:path>
            </a:pathLst>
          </a:custGeom>
          <a:ln w="9525">
            <a:solidFill>
              <a:srgbClr val="000000"/>
            </a:solidFill>
          </a:ln>
        </p:spPr>
        <p:txBody>
          <a:bodyPr wrap="square" lIns="0" tIns="0" rIns="0" bIns="0" rtlCol="0"/>
          <a:lstStyle/>
          <a:p/>
        </p:txBody>
      </p:sp>
      <p:sp>
        <p:nvSpPr>
          <p:cNvPr id="7" name="object 7"/>
          <p:cNvSpPr/>
          <p:nvPr/>
        </p:nvSpPr>
        <p:spPr>
          <a:xfrm>
            <a:off x="4591811" y="3589782"/>
            <a:ext cx="194310" cy="527685"/>
          </a:xfrm>
          <a:custGeom>
            <a:avLst/>
            <a:gdLst/>
            <a:ahLst/>
            <a:cxnLst/>
            <a:rect l="l" t="t" r="r" b="b"/>
            <a:pathLst>
              <a:path w="194310" h="527685">
                <a:moveTo>
                  <a:pt x="194310" y="0"/>
                </a:moveTo>
                <a:lnTo>
                  <a:pt x="0" y="0"/>
                </a:lnTo>
                <a:lnTo>
                  <a:pt x="0" y="527608"/>
                </a:lnTo>
                <a:lnTo>
                  <a:pt x="194310" y="527608"/>
                </a:lnTo>
                <a:lnTo>
                  <a:pt x="194310" y="0"/>
                </a:lnTo>
                <a:close/>
              </a:path>
            </a:pathLst>
          </a:custGeom>
          <a:solidFill>
            <a:srgbClr val="335899"/>
          </a:solidFill>
        </p:spPr>
        <p:txBody>
          <a:bodyPr wrap="square" lIns="0" tIns="0" rIns="0" bIns="0" rtlCol="0"/>
          <a:lstStyle/>
          <a:p/>
        </p:txBody>
      </p:sp>
      <p:sp>
        <p:nvSpPr>
          <p:cNvPr id="8" name="object 8"/>
          <p:cNvSpPr/>
          <p:nvPr/>
        </p:nvSpPr>
        <p:spPr>
          <a:xfrm>
            <a:off x="1999488" y="3816845"/>
            <a:ext cx="194310" cy="300990"/>
          </a:xfrm>
          <a:custGeom>
            <a:avLst/>
            <a:gdLst/>
            <a:ahLst/>
            <a:cxnLst/>
            <a:rect l="l" t="t" r="r" b="b"/>
            <a:pathLst>
              <a:path w="194310" h="300989">
                <a:moveTo>
                  <a:pt x="194310" y="0"/>
                </a:moveTo>
                <a:lnTo>
                  <a:pt x="0" y="0"/>
                </a:lnTo>
                <a:lnTo>
                  <a:pt x="0" y="300545"/>
                </a:lnTo>
                <a:lnTo>
                  <a:pt x="194310" y="300545"/>
                </a:lnTo>
                <a:lnTo>
                  <a:pt x="194310" y="0"/>
                </a:lnTo>
                <a:close/>
              </a:path>
            </a:pathLst>
          </a:custGeom>
          <a:solidFill>
            <a:srgbClr val="335899"/>
          </a:solidFill>
        </p:spPr>
        <p:txBody>
          <a:bodyPr wrap="square" lIns="0" tIns="0" rIns="0" bIns="0" rtlCol="0"/>
          <a:lstStyle/>
          <a:p/>
        </p:txBody>
      </p:sp>
      <p:sp>
        <p:nvSpPr>
          <p:cNvPr id="9" name="object 9"/>
          <p:cNvSpPr/>
          <p:nvPr/>
        </p:nvSpPr>
        <p:spPr>
          <a:xfrm>
            <a:off x="1999488" y="3816858"/>
            <a:ext cx="194310" cy="300990"/>
          </a:xfrm>
          <a:custGeom>
            <a:avLst/>
            <a:gdLst/>
            <a:ahLst/>
            <a:cxnLst/>
            <a:rect l="l" t="t" r="r" b="b"/>
            <a:pathLst>
              <a:path w="194310" h="300989">
                <a:moveTo>
                  <a:pt x="0" y="0"/>
                </a:moveTo>
                <a:lnTo>
                  <a:pt x="194310" y="0"/>
                </a:lnTo>
                <a:lnTo>
                  <a:pt x="194310" y="300545"/>
                </a:lnTo>
                <a:lnTo>
                  <a:pt x="0" y="300545"/>
                </a:lnTo>
                <a:lnTo>
                  <a:pt x="0" y="0"/>
                </a:lnTo>
                <a:close/>
              </a:path>
            </a:pathLst>
          </a:custGeom>
          <a:ln w="9525">
            <a:solidFill>
              <a:srgbClr val="000000"/>
            </a:solidFill>
          </a:ln>
        </p:spPr>
        <p:txBody>
          <a:bodyPr wrap="square" lIns="0" tIns="0" rIns="0" bIns="0" rtlCol="0"/>
          <a:lstStyle/>
          <a:p/>
        </p:txBody>
      </p:sp>
      <p:sp>
        <p:nvSpPr>
          <p:cNvPr id="10" name="object 10"/>
          <p:cNvSpPr/>
          <p:nvPr/>
        </p:nvSpPr>
        <p:spPr>
          <a:xfrm>
            <a:off x="4591811" y="3589782"/>
            <a:ext cx="194310" cy="527685"/>
          </a:xfrm>
          <a:custGeom>
            <a:avLst/>
            <a:gdLst/>
            <a:ahLst/>
            <a:cxnLst/>
            <a:rect l="l" t="t" r="r" b="b"/>
            <a:pathLst>
              <a:path w="194310" h="527685">
                <a:moveTo>
                  <a:pt x="0" y="0"/>
                </a:moveTo>
                <a:lnTo>
                  <a:pt x="194310" y="0"/>
                </a:lnTo>
                <a:lnTo>
                  <a:pt x="194310" y="527621"/>
                </a:lnTo>
                <a:lnTo>
                  <a:pt x="0" y="527621"/>
                </a:lnTo>
                <a:lnTo>
                  <a:pt x="0" y="0"/>
                </a:lnTo>
                <a:close/>
              </a:path>
            </a:pathLst>
          </a:custGeom>
          <a:ln w="9525">
            <a:solidFill>
              <a:srgbClr val="000000"/>
            </a:solidFill>
          </a:ln>
        </p:spPr>
        <p:txBody>
          <a:bodyPr wrap="square" lIns="0" tIns="0" rIns="0" bIns="0" rtlCol="0"/>
          <a:lstStyle/>
          <a:p/>
        </p:txBody>
      </p:sp>
      <p:sp>
        <p:nvSpPr>
          <p:cNvPr id="11" name="object 11"/>
          <p:cNvSpPr/>
          <p:nvPr/>
        </p:nvSpPr>
        <p:spPr>
          <a:xfrm>
            <a:off x="4837938" y="3015995"/>
            <a:ext cx="194310" cy="1101725"/>
          </a:xfrm>
          <a:custGeom>
            <a:avLst/>
            <a:gdLst/>
            <a:ahLst/>
            <a:cxnLst/>
            <a:rect l="l" t="t" r="r" b="b"/>
            <a:pathLst>
              <a:path w="194310" h="1101725">
                <a:moveTo>
                  <a:pt x="194310" y="0"/>
                </a:moveTo>
                <a:lnTo>
                  <a:pt x="0" y="0"/>
                </a:lnTo>
                <a:lnTo>
                  <a:pt x="0" y="1101394"/>
                </a:lnTo>
                <a:lnTo>
                  <a:pt x="194310" y="1101394"/>
                </a:lnTo>
                <a:lnTo>
                  <a:pt x="194310" y="0"/>
                </a:lnTo>
                <a:close/>
              </a:path>
            </a:pathLst>
          </a:custGeom>
          <a:solidFill>
            <a:srgbClr val="3A62A9"/>
          </a:solidFill>
        </p:spPr>
        <p:txBody>
          <a:bodyPr wrap="square" lIns="0" tIns="0" rIns="0" bIns="0" rtlCol="0"/>
          <a:lstStyle/>
          <a:p/>
        </p:txBody>
      </p:sp>
      <p:sp>
        <p:nvSpPr>
          <p:cNvPr id="12" name="object 12"/>
          <p:cNvSpPr/>
          <p:nvPr/>
        </p:nvSpPr>
        <p:spPr>
          <a:xfrm>
            <a:off x="2246376" y="3569957"/>
            <a:ext cx="194310" cy="548005"/>
          </a:xfrm>
          <a:custGeom>
            <a:avLst/>
            <a:gdLst/>
            <a:ahLst/>
            <a:cxnLst/>
            <a:rect l="l" t="t" r="r" b="b"/>
            <a:pathLst>
              <a:path w="194310" h="548004">
                <a:moveTo>
                  <a:pt x="194310" y="0"/>
                </a:moveTo>
                <a:lnTo>
                  <a:pt x="0" y="0"/>
                </a:lnTo>
                <a:lnTo>
                  <a:pt x="0" y="547433"/>
                </a:lnTo>
                <a:lnTo>
                  <a:pt x="194310" y="547433"/>
                </a:lnTo>
                <a:lnTo>
                  <a:pt x="194310" y="0"/>
                </a:lnTo>
                <a:close/>
              </a:path>
            </a:pathLst>
          </a:custGeom>
          <a:solidFill>
            <a:srgbClr val="3A62A9"/>
          </a:solidFill>
        </p:spPr>
        <p:txBody>
          <a:bodyPr wrap="square" lIns="0" tIns="0" rIns="0" bIns="0" rtlCol="0"/>
          <a:lstStyle/>
          <a:p/>
        </p:txBody>
      </p:sp>
      <p:sp>
        <p:nvSpPr>
          <p:cNvPr id="13" name="object 13"/>
          <p:cNvSpPr/>
          <p:nvPr/>
        </p:nvSpPr>
        <p:spPr>
          <a:xfrm>
            <a:off x="2246376" y="3569970"/>
            <a:ext cx="194310" cy="548005"/>
          </a:xfrm>
          <a:custGeom>
            <a:avLst/>
            <a:gdLst/>
            <a:ahLst/>
            <a:cxnLst/>
            <a:rect l="l" t="t" r="r" b="b"/>
            <a:pathLst>
              <a:path w="194310" h="548004">
                <a:moveTo>
                  <a:pt x="0" y="0"/>
                </a:moveTo>
                <a:lnTo>
                  <a:pt x="194310" y="0"/>
                </a:lnTo>
                <a:lnTo>
                  <a:pt x="194310" y="547433"/>
                </a:lnTo>
                <a:lnTo>
                  <a:pt x="0" y="547433"/>
                </a:lnTo>
                <a:lnTo>
                  <a:pt x="0" y="0"/>
                </a:lnTo>
                <a:close/>
              </a:path>
            </a:pathLst>
          </a:custGeom>
          <a:ln w="9525">
            <a:solidFill>
              <a:srgbClr val="000000"/>
            </a:solidFill>
          </a:ln>
        </p:spPr>
        <p:txBody>
          <a:bodyPr wrap="square" lIns="0" tIns="0" rIns="0" bIns="0" rtlCol="0"/>
          <a:lstStyle/>
          <a:p/>
        </p:txBody>
      </p:sp>
      <p:sp>
        <p:nvSpPr>
          <p:cNvPr id="14" name="object 14"/>
          <p:cNvSpPr/>
          <p:nvPr/>
        </p:nvSpPr>
        <p:spPr>
          <a:xfrm>
            <a:off x="4837938" y="3015995"/>
            <a:ext cx="194310" cy="1101725"/>
          </a:xfrm>
          <a:custGeom>
            <a:avLst/>
            <a:gdLst/>
            <a:ahLst/>
            <a:cxnLst/>
            <a:rect l="l" t="t" r="r" b="b"/>
            <a:pathLst>
              <a:path w="194310" h="1101725">
                <a:moveTo>
                  <a:pt x="0" y="0"/>
                </a:moveTo>
                <a:lnTo>
                  <a:pt x="194310" y="0"/>
                </a:lnTo>
                <a:lnTo>
                  <a:pt x="194310" y="1101407"/>
                </a:lnTo>
                <a:lnTo>
                  <a:pt x="0" y="1101407"/>
                </a:lnTo>
                <a:lnTo>
                  <a:pt x="0" y="0"/>
                </a:lnTo>
                <a:close/>
              </a:path>
            </a:pathLst>
          </a:custGeom>
          <a:ln w="9525">
            <a:solidFill>
              <a:srgbClr val="000000"/>
            </a:solidFill>
          </a:ln>
        </p:spPr>
        <p:txBody>
          <a:bodyPr wrap="square" lIns="0" tIns="0" rIns="0" bIns="0" rtlCol="0"/>
          <a:lstStyle/>
          <a:p/>
        </p:txBody>
      </p:sp>
      <p:sp>
        <p:nvSpPr>
          <p:cNvPr id="15" name="object 15"/>
          <p:cNvSpPr/>
          <p:nvPr/>
        </p:nvSpPr>
        <p:spPr>
          <a:xfrm>
            <a:off x="5084826" y="3057144"/>
            <a:ext cx="194310" cy="1060450"/>
          </a:xfrm>
          <a:custGeom>
            <a:avLst/>
            <a:gdLst/>
            <a:ahLst/>
            <a:cxnLst/>
            <a:rect l="l" t="t" r="r" b="b"/>
            <a:pathLst>
              <a:path w="194310" h="1060450">
                <a:moveTo>
                  <a:pt x="194310" y="0"/>
                </a:moveTo>
                <a:lnTo>
                  <a:pt x="0" y="0"/>
                </a:lnTo>
                <a:lnTo>
                  <a:pt x="0" y="1060246"/>
                </a:lnTo>
                <a:lnTo>
                  <a:pt x="194310" y="1060246"/>
                </a:lnTo>
                <a:lnTo>
                  <a:pt x="194310" y="0"/>
                </a:lnTo>
                <a:close/>
              </a:path>
            </a:pathLst>
          </a:custGeom>
          <a:solidFill>
            <a:srgbClr val="3F6AB7"/>
          </a:solidFill>
        </p:spPr>
        <p:txBody>
          <a:bodyPr wrap="square" lIns="0" tIns="0" rIns="0" bIns="0" rtlCol="0"/>
          <a:lstStyle/>
          <a:p/>
        </p:txBody>
      </p:sp>
      <p:sp>
        <p:nvSpPr>
          <p:cNvPr id="16" name="object 16"/>
          <p:cNvSpPr/>
          <p:nvPr/>
        </p:nvSpPr>
        <p:spPr>
          <a:xfrm>
            <a:off x="2492501" y="3352038"/>
            <a:ext cx="194310" cy="765810"/>
          </a:xfrm>
          <a:custGeom>
            <a:avLst/>
            <a:gdLst/>
            <a:ahLst/>
            <a:cxnLst/>
            <a:rect l="l" t="t" r="r" b="b"/>
            <a:pathLst>
              <a:path w="194310" h="765810">
                <a:moveTo>
                  <a:pt x="194310" y="0"/>
                </a:moveTo>
                <a:lnTo>
                  <a:pt x="0" y="0"/>
                </a:lnTo>
                <a:lnTo>
                  <a:pt x="0" y="765352"/>
                </a:lnTo>
                <a:lnTo>
                  <a:pt x="194310" y="765352"/>
                </a:lnTo>
                <a:lnTo>
                  <a:pt x="194310" y="0"/>
                </a:lnTo>
                <a:close/>
              </a:path>
            </a:pathLst>
          </a:custGeom>
          <a:solidFill>
            <a:srgbClr val="3F6AB7"/>
          </a:solidFill>
        </p:spPr>
        <p:txBody>
          <a:bodyPr wrap="square" lIns="0" tIns="0" rIns="0" bIns="0" rtlCol="0"/>
          <a:lstStyle/>
          <a:p/>
        </p:txBody>
      </p:sp>
      <p:sp>
        <p:nvSpPr>
          <p:cNvPr id="17" name="object 17"/>
          <p:cNvSpPr/>
          <p:nvPr/>
        </p:nvSpPr>
        <p:spPr>
          <a:xfrm>
            <a:off x="2492501" y="3352038"/>
            <a:ext cx="194310" cy="765810"/>
          </a:xfrm>
          <a:custGeom>
            <a:avLst/>
            <a:gdLst/>
            <a:ahLst/>
            <a:cxnLst/>
            <a:rect l="l" t="t" r="r" b="b"/>
            <a:pathLst>
              <a:path w="194310" h="765810">
                <a:moveTo>
                  <a:pt x="0" y="0"/>
                </a:moveTo>
                <a:lnTo>
                  <a:pt x="194310" y="0"/>
                </a:lnTo>
                <a:lnTo>
                  <a:pt x="194310" y="765365"/>
                </a:lnTo>
                <a:lnTo>
                  <a:pt x="0" y="765365"/>
                </a:lnTo>
                <a:lnTo>
                  <a:pt x="0" y="0"/>
                </a:lnTo>
                <a:close/>
              </a:path>
            </a:pathLst>
          </a:custGeom>
          <a:ln w="9525">
            <a:solidFill>
              <a:srgbClr val="000000"/>
            </a:solidFill>
          </a:ln>
        </p:spPr>
        <p:txBody>
          <a:bodyPr wrap="square" lIns="0" tIns="0" rIns="0" bIns="0" rtlCol="0"/>
          <a:lstStyle/>
          <a:p/>
        </p:txBody>
      </p:sp>
      <p:sp>
        <p:nvSpPr>
          <p:cNvPr id="18" name="object 18"/>
          <p:cNvSpPr/>
          <p:nvPr/>
        </p:nvSpPr>
        <p:spPr>
          <a:xfrm>
            <a:off x="5084826" y="3057144"/>
            <a:ext cx="194310" cy="1060450"/>
          </a:xfrm>
          <a:custGeom>
            <a:avLst/>
            <a:gdLst/>
            <a:ahLst/>
            <a:cxnLst/>
            <a:rect l="l" t="t" r="r" b="b"/>
            <a:pathLst>
              <a:path w="194310" h="1060450">
                <a:moveTo>
                  <a:pt x="0" y="0"/>
                </a:moveTo>
                <a:lnTo>
                  <a:pt x="194310" y="0"/>
                </a:lnTo>
                <a:lnTo>
                  <a:pt x="194310" y="1060259"/>
                </a:lnTo>
                <a:lnTo>
                  <a:pt x="0" y="1060259"/>
                </a:lnTo>
                <a:lnTo>
                  <a:pt x="0" y="0"/>
                </a:lnTo>
                <a:close/>
              </a:path>
            </a:pathLst>
          </a:custGeom>
          <a:ln w="9525">
            <a:solidFill>
              <a:srgbClr val="000000"/>
            </a:solidFill>
          </a:ln>
        </p:spPr>
        <p:txBody>
          <a:bodyPr wrap="square" lIns="0" tIns="0" rIns="0" bIns="0" rtlCol="0"/>
          <a:lstStyle/>
          <a:p/>
        </p:txBody>
      </p:sp>
      <p:sp>
        <p:nvSpPr>
          <p:cNvPr id="19" name="object 19"/>
          <p:cNvSpPr/>
          <p:nvPr/>
        </p:nvSpPr>
        <p:spPr>
          <a:xfrm>
            <a:off x="2739389" y="3220973"/>
            <a:ext cx="194310" cy="896619"/>
          </a:xfrm>
          <a:custGeom>
            <a:avLst/>
            <a:gdLst/>
            <a:ahLst/>
            <a:cxnLst/>
            <a:rect l="l" t="t" r="r" b="b"/>
            <a:pathLst>
              <a:path w="194310" h="896620">
                <a:moveTo>
                  <a:pt x="194310" y="0"/>
                </a:moveTo>
                <a:lnTo>
                  <a:pt x="0" y="0"/>
                </a:lnTo>
                <a:lnTo>
                  <a:pt x="0" y="896416"/>
                </a:lnTo>
                <a:lnTo>
                  <a:pt x="194310" y="896416"/>
                </a:lnTo>
                <a:lnTo>
                  <a:pt x="194310" y="0"/>
                </a:lnTo>
                <a:close/>
              </a:path>
            </a:pathLst>
          </a:custGeom>
          <a:solidFill>
            <a:srgbClr val="4472C4"/>
          </a:solidFill>
        </p:spPr>
        <p:txBody>
          <a:bodyPr wrap="square" lIns="0" tIns="0" rIns="0" bIns="0" rtlCol="0"/>
          <a:lstStyle/>
          <a:p/>
        </p:txBody>
      </p:sp>
      <p:sp>
        <p:nvSpPr>
          <p:cNvPr id="20" name="object 20"/>
          <p:cNvSpPr/>
          <p:nvPr/>
        </p:nvSpPr>
        <p:spPr>
          <a:xfrm>
            <a:off x="5331714" y="3262121"/>
            <a:ext cx="193675" cy="855344"/>
          </a:xfrm>
          <a:custGeom>
            <a:avLst/>
            <a:gdLst/>
            <a:ahLst/>
            <a:cxnLst/>
            <a:rect l="l" t="t" r="r" b="b"/>
            <a:pathLst>
              <a:path w="193675" h="855345">
                <a:moveTo>
                  <a:pt x="193548" y="0"/>
                </a:moveTo>
                <a:lnTo>
                  <a:pt x="0" y="0"/>
                </a:lnTo>
                <a:lnTo>
                  <a:pt x="0" y="855268"/>
                </a:lnTo>
                <a:lnTo>
                  <a:pt x="193548" y="855268"/>
                </a:lnTo>
                <a:lnTo>
                  <a:pt x="193548" y="0"/>
                </a:lnTo>
                <a:close/>
              </a:path>
            </a:pathLst>
          </a:custGeom>
          <a:solidFill>
            <a:srgbClr val="4472C4"/>
          </a:solidFill>
        </p:spPr>
        <p:txBody>
          <a:bodyPr wrap="square" lIns="0" tIns="0" rIns="0" bIns="0" rtlCol="0"/>
          <a:lstStyle/>
          <a:p/>
        </p:txBody>
      </p:sp>
      <p:sp>
        <p:nvSpPr>
          <p:cNvPr id="21" name="object 21"/>
          <p:cNvSpPr/>
          <p:nvPr/>
        </p:nvSpPr>
        <p:spPr>
          <a:xfrm>
            <a:off x="2739389" y="3220973"/>
            <a:ext cx="194310" cy="896619"/>
          </a:xfrm>
          <a:custGeom>
            <a:avLst/>
            <a:gdLst/>
            <a:ahLst/>
            <a:cxnLst/>
            <a:rect l="l" t="t" r="r" b="b"/>
            <a:pathLst>
              <a:path w="194310" h="896620">
                <a:moveTo>
                  <a:pt x="0" y="0"/>
                </a:moveTo>
                <a:lnTo>
                  <a:pt x="194310" y="0"/>
                </a:lnTo>
                <a:lnTo>
                  <a:pt x="194310" y="896429"/>
                </a:lnTo>
                <a:lnTo>
                  <a:pt x="0" y="896429"/>
                </a:lnTo>
                <a:lnTo>
                  <a:pt x="0" y="0"/>
                </a:lnTo>
                <a:close/>
              </a:path>
            </a:pathLst>
          </a:custGeom>
          <a:ln w="9525">
            <a:solidFill>
              <a:srgbClr val="000000"/>
            </a:solidFill>
          </a:ln>
        </p:spPr>
        <p:txBody>
          <a:bodyPr wrap="square" lIns="0" tIns="0" rIns="0" bIns="0" rtlCol="0"/>
          <a:lstStyle/>
          <a:p/>
        </p:txBody>
      </p:sp>
      <p:sp>
        <p:nvSpPr>
          <p:cNvPr id="22" name="object 22"/>
          <p:cNvSpPr/>
          <p:nvPr/>
        </p:nvSpPr>
        <p:spPr>
          <a:xfrm>
            <a:off x="5331714" y="3262121"/>
            <a:ext cx="193675" cy="855344"/>
          </a:xfrm>
          <a:custGeom>
            <a:avLst/>
            <a:gdLst/>
            <a:ahLst/>
            <a:cxnLst/>
            <a:rect l="l" t="t" r="r" b="b"/>
            <a:pathLst>
              <a:path w="193675" h="855345">
                <a:moveTo>
                  <a:pt x="0" y="0"/>
                </a:moveTo>
                <a:lnTo>
                  <a:pt x="193548" y="0"/>
                </a:lnTo>
                <a:lnTo>
                  <a:pt x="193548" y="855281"/>
                </a:lnTo>
                <a:lnTo>
                  <a:pt x="0" y="855281"/>
                </a:lnTo>
                <a:lnTo>
                  <a:pt x="0" y="0"/>
                </a:lnTo>
                <a:close/>
              </a:path>
            </a:pathLst>
          </a:custGeom>
          <a:ln w="9525">
            <a:solidFill>
              <a:srgbClr val="000000"/>
            </a:solidFill>
          </a:ln>
        </p:spPr>
        <p:txBody>
          <a:bodyPr wrap="square" lIns="0" tIns="0" rIns="0" bIns="0" rtlCol="0"/>
          <a:lstStyle/>
          <a:p/>
        </p:txBody>
      </p:sp>
      <p:sp>
        <p:nvSpPr>
          <p:cNvPr id="23" name="object 23"/>
          <p:cNvSpPr/>
          <p:nvPr/>
        </p:nvSpPr>
        <p:spPr>
          <a:xfrm>
            <a:off x="2986277" y="2487167"/>
            <a:ext cx="193675" cy="1630680"/>
          </a:xfrm>
          <a:custGeom>
            <a:avLst/>
            <a:gdLst/>
            <a:ahLst/>
            <a:cxnLst/>
            <a:rect l="l" t="t" r="r" b="b"/>
            <a:pathLst>
              <a:path w="193675" h="1630679">
                <a:moveTo>
                  <a:pt x="193548" y="0"/>
                </a:moveTo>
                <a:lnTo>
                  <a:pt x="0" y="0"/>
                </a:lnTo>
                <a:lnTo>
                  <a:pt x="0" y="1630222"/>
                </a:lnTo>
                <a:lnTo>
                  <a:pt x="193548" y="1630222"/>
                </a:lnTo>
                <a:lnTo>
                  <a:pt x="193548" y="0"/>
                </a:lnTo>
                <a:close/>
              </a:path>
            </a:pathLst>
          </a:custGeom>
          <a:solidFill>
            <a:srgbClr val="7991CE"/>
          </a:solidFill>
        </p:spPr>
        <p:txBody>
          <a:bodyPr wrap="square" lIns="0" tIns="0" rIns="0" bIns="0" rtlCol="0"/>
          <a:lstStyle/>
          <a:p/>
        </p:txBody>
      </p:sp>
      <p:sp>
        <p:nvSpPr>
          <p:cNvPr id="24" name="object 24"/>
          <p:cNvSpPr/>
          <p:nvPr/>
        </p:nvSpPr>
        <p:spPr>
          <a:xfrm>
            <a:off x="5577840" y="2990850"/>
            <a:ext cx="194310" cy="1127125"/>
          </a:xfrm>
          <a:custGeom>
            <a:avLst/>
            <a:gdLst/>
            <a:ahLst/>
            <a:cxnLst/>
            <a:rect l="l" t="t" r="r" b="b"/>
            <a:pathLst>
              <a:path w="194310" h="1127125">
                <a:moveTo>
                  <a:pt x="194310" y="0"/>
                </a:moveTo>
                <a:lnTo>
                  <a:pt x="0" y="0"/>
                </a:lnTo>
                <a:lnTo>
                  <a:pt x="0" y="1126540"/>
                </a:lnTo>
                <a:lnTo>
                  <a:pt x="194310" y="1126540"/>
                </a:lnTo>
                <a:lnTo>
                  <a:pt x="194310" y="0"/>
                </a:lnTo>
                <a:close/>
              </a:path>
            </a:pathLst>
          </a:custGeom>
          <a:solidFill>
            <a:srgbClr val="7991CE"/>
          </a:solidFill>
        </p:spPr>
        <p:txBody>
          <a:bodyPr wrap="square" lIns="0" tIns="0" rIns="0" bIns="0" rtlCol="0"/>
          <a:lstStyle/>
          <a:p/>
        </p:txBody>
      </p:sp>
      <p:sp>
        <p:nvSpPr>
          <p:cNvPr id="25" name="object 25"/>
          <p:cNvSpPr/>
          <p:nvPr/>
        </p:nvSpPr>
        <p:spPr>
          <a:xfrm>
            <a:off x="2986277" y="2487167"/>
            <a:ext cx="193675" cy="1630680"/>
          </a:xfrm>
          <a:custGeom>
            <a:avLst/>
            <a:gdLst/>
            <a:ahLst/>
            <a:cxnLst/>
            <a:rect l="l" t="t" r="r" b="b"/>
            <a:pathLst>
              <a:path w="193675" h="1630679">
                <a:moveTo>
                  <a:pt x="0" y="0"/>
                </a:moveTo>
                <a:lnTo>
                  <a:pt x="193548" y="0"/>
                </a:lnTo>
                <a:lnTo>
                  <a:pt x="193548" y="1630235"/>
                </a:lnTo>
                <a:lnTo>
                  <a:pt x="0" y="1630235"/>
                </a:lnTo>
                <a:lnTo>
                  <a:pt x="0" y="0"/>
                </a:lnTo>
                <a:close/>
              </a:path>
            </a:pathLst>
          </a:custGeom>
          <a:ln w="9525">
            <a:solidFill>
              <a:srgbClr val="000000"/>
            </a:solidFill>
          </a:ln>
        </p:spPr>
        <p:txBody>
          <a:bodyPr wrap="square" lIns="0" tIns="0" rIns="0" bIns="0" rtlCol="0"/>
          <a:lstStyle/>
          <a:p/>
        </p:txBody>
      </p:sp>
      <p:sp>
        <p:nvSpPr>
          <p:cNvPr id="26" name="object 26"/>
          <p:cNvSpPr/>
          <p:nvPr/>
        </p:nvSpPr>
        <p:spPr>
          <a:xfrm>
            <a:off x="5577840" y="2990850"/>
            <a:ext cx="194310" cy="1127125"/>
          </a:xfrm>
          <a:custGeom>
            <a:avLst/>
            <a:gdLst/>
            <a:ahLst/>
            <a:cxnLst/>
            <a:rect l="l" t="t" r="r" b="b"/>
            <a:pathLst>
              <a:path w="194310" h="1127125">
                <a:moveTo>
                  <a:pt x="0" y="0"/>
                </a:moveTo>
                <a:lnTo>
                  <a:pt x="194310" y="0"/>
                </a:lnTo>
                <a:lnTo>
                  <a:pt x="194310" y="1126553"/>
                </a:lnTo>
                <a:lnTo>
                  <a:pt x="0" y="1126553"/>
                </a:lnTo>
                <a:lnTo>
                  <a:pt x="0" y="0"/>
                </a:lnTo>
                <a:close/>
              </a:path>
            </a:pathLst>
          </a:custGeom>
          <a:ln w="9525">
            <a:solidFill>
              <a:srgbClr val="000000"/>
            </a:solidFill>
          </a:ln>
        </p:spPr>
        <p:txBody>
          <a:bodyPr wrap="square" lIns="0" tIns="0" rIns="0" bIns="0" rtlCol="0"/>
          <a:lstStyle/>
          <a:p/>
        </p:txBody>
      </p:sp>
      <p:sp>
        <p:nvSpPr>
          <p:cNvPr id="27" name="object 27"/>
          <p:cNvSpPr/>
          <p:nvPr/>
        </p:nvSpPr>
        <p:spPr>
          <a:xfrm>
            <a:off x="3232404" y="2891789"/>
            <a:ext cx="194310" cy="1226185"/>
          </a:xfrm>
          <a:custGeom>
            <a:avLst/>
            <a:gdLst/>
            <a:ahLst/>
            <a:cxnLst/>
            <a:rect l="l" t="t" r="r" b="b"/>
            <a:pathLst>
              <a:path w="194310" h="1226185">
                <a:moveTo>
                  <a:pt x="194309" y="0"/>
                </a:moveTo>
                <a:lnTo>
                  <a:pt x="0" y="0"/>
                </a:lnTo>
                <a:lnTo>
                  <a:pt x="0" y="1225600"/>
                </a:lnTo>
                <a:lnTo>
                  <a:pt x="194309" y="1225600"/>
                </a:lnTo>
                <a:lnTo>
                  <a:pt x="194309" y="0"/>
                </a:lnTo>
                <a:close/>
              </a:path>
            </a:pathLst>
          </a:custGeom>
          <a:solidFill>
            <a:srgbClr val="9AAAD7"/>
          </a:solidFill>
        </p:spPr>
        <p:txBody>
          <a:bodyPr wrap="square" lIns="0" tIns="0" rIns="0" bIns="0" rtlCol="0"/>
          <a:lstStyle/>
          <a:p/>
        </p:txBody>
      </p:sp>
      <p:sp>
        <p:nvSpPr>
          <p:cNvPr id="28" name="object 28"/>
          <p:cNvSpPr/>
          <p:nvPr/>
        </p:nvSpPr>
        <p:spPr>
          <a:xfrm>
            <a:off x="5824728" y="3317747"/>
            <a:ext cx="194310" cy="800100"/>
          </a:xfrm>
          <a:custGeom>
            <a:avLst/>
            <a:gdLst/>
            <a:ahLst/>
            <a:cxnLst/>
            <a:rect l="l" t="t" r="r" b="b"/>
            <a:pathLst>
              <a:path w="194310" h="800100">
                <a:moveTo>
                  <a:pt x="194310" y="0"/>
                </a:moveTo>
                <a:lnTo>
                  <a:pt x="0" y="0"/>
                </a:lnTo>
                <a:lnTo>
                  <a:pt x="0" y="799642"/>
                </a:lnTo>
                <a:lnTo>
                  <a:pt x="194310" y="799642"/>
                </a:lnTo>
                <a:lnTo>
                  <a:pt x="194310" y="0"/>
                </a:lnTo>
                <a:close/>
              </a:path>
            </a:pathLst>
          </a:custGeom>
          <a:solidFill>
            <a:srgbClr val="9AAAD7"/>
          </a:solidFill>
        </p:spPr>
        <p:txBody>
          <a:bodyPr wrap="square" lIns="0" tIns="0" rIns="0" bIns="0" rtlCol="0"/>
          <a:lstStyle/>
          <a:p/>
        </p:txBody>
      </p:sp>
      <p:sp>
        <p:nvSpPr>
          <p:cNvPr id="29" name="object 29"/>
          <p:cNvSpPr/>
          <p:nvPr/>
        </p:nvSpPr>
        <p:spPr>
          <a:xfrm>
            <a:off x="3232404" y="2891789"/>
            <a:ext cx="194310" cy="1226185"/>
          </a:xfrm>
          <a:custGeom>
            <a:avLst/>
            <a:gdLst/>
            <a:ahLst/>
            <a:cxnLst/>
            <a:rect l="l" t="t" r="r" b="b"/>
            <a:pathLst>
              <a:path w="194310" h="1226185">
                <a:moveTo>
                  <a:pt x="0" y="0"/>
                </a:moveTo>
                <a:lnTo>
                  <a:pt x="194309" y="0"/>
                </a:lnTo>
                <a:lnTo>
                  <a:pt x="194309" y="1225613"/>
                </a:lnTo>
                <a:lnTo>
                  <a:pt x="0" y="1225613"/>
                </a:lnTo>
                <a:lnTo>
                  <a:pt x="0" y="0"/>
                </a:lnTo>
                <a:close/>
              </a:path>
            </a:pathLst>
          </a:custGeom>
          <a:ln w="9525">
            <a:solidFill>
              <a:srgbClr val="000000"/>
            </a:solidFill>
          </a:ln>
        </p:spPr>
        <p:txBody>
          <a:bodyPr wrap="square" lIns="0" tIns="0" rIns="0" bIns="0" rtlCol="0"/>
          <a:lstStyle/>
          <a:p/>
        </p:txBody>
      </p:sp>
      <p:sp>
        <p:nvSpPr>
          <p:cNvPr id="30" name="object 30"/>
          <p:cNvSpPr/>
          <p:nvPr/>
        </p:nvSpPr>
        <p:spPr>
          <a:xfrm>
            <a:off x="5824728" y="3317747"/>
            <a:ext cx="194310" cy="800100"/>
          </a:xfrm>
          <a:custGeom>
            <a:avLst/>
            <a:gdLst/>
            <a:ahLst/>
            <a:cxnLst/>
            <a:rect l="l" t="t" r="r" b="b"/>
            <a:pathLst>
              <a:path w="194310" h="800100">
                <a:moveTo>
                  <a:pt x="0" y="0"/>
                </a:moveTo>
                <a:lnTo>
                  <a:pt x="194310" y="0"/>
                </a:lnTo>
                <a:lnTo>
                  <a:pt x="194310" y="799655"/>
                </a:lnTo>
                <a:lnTo>
                  <a:pt x="0" y="799655"/>
                </a:lnTo>
                <a:lnTo>
                  <a:pt x="0" y="0"/>
                </a:lnTo>
                <a:close/>
              </a:path>
            </a:pathLst>
          </a:custGeom>
          <a:ln w="9524">
            <a:solidFill>
              <a:srgbClr val="000000"/>
            </a:solidFill>
          </a:ln>
        </p:spPr>
        <p:txBody>
          <a:bodyPr wrap="square" lIns="0" tIns="0" rIns="0" bIns="0" rtlCol="0"/>
          <a:lstStyle/>
          <a:p/>
        </p:txBody>
      </p:sp>
      <p:sp>
        <p:nvSpPr>
          <p:cNvPr id="31" name="object 31"/>
          <p:cNvSpPr/>
          <p:nvPr/>
        </p:nvSpPr>
        <p:spPr>
          <a:xfrm>
            <a:off x="3479291" y="3766553"/>
            <a:ext cx="194310" cy="351155"/>
          </a:xfrm>
          <a:custGeom>
            <a:avLst/>
            <a:gdLst/>
            <a:ahLst/>
            <a:cxnLst/>
            <a:rect l="l" t="t" r="r" b="b"/>
            <a:pathLst>
              <a:path w="194310" h="351154">
                <a:moveTo>
                  <a:pt x="194310" y="0"/>
                </a:moveTo>
                <a:lnTo>
                  <a:pt x="0" y="0"/>
                </a:lnTo>
                <a:lnTo>
                  <a:pt x="0" y="350837"/>
                </a:lnTo>
                <a:lnTo>
                  <a:pt x="194310" y="350837"/>
                </a:lnTo>
                <a:lnTo>
                  <a:pt x="194310" y="0"/>
                </a:lnTo>
                <a:close/>
              </a:path>
            </a:pathLst>
          </a:custGeom>
          <a:solidFill>
            <a:srgbClr val="B3BEDF"/>
          </a:solidFill>
        </p:spPr>
        <p:txBody>
          <a:bodyPr wrap="square" lIns="0" tIns="0" rIns="0" bIns="0" rtlCol="0"/>
          <a:lstStyle/>
          <a:p/>
        </p:txBody>
      </p:sp>
      <p:sp>
        <p:nvSpPr>
          <p:cNvPr id="32" name="object 32"/>
          <p:cNvSpPr/>
          <p:nvPr/>
        </p:nvSpPr>
        <p:spPr>
          <a:xfrm>
            <a:off x="6070853" y="3935717"/>
            <a:ext cx="194310" cy="182245"/>
          </a:xfrm>
          <a:custGeom>
            <a:avLst/>
            <a:gdLst/>
            <a:ahLst/>
            <a:cxnLst/>
            <a:rect l="l" t="t" r="r" b="b"/>
            <a:pathLst>
              <a:path w="194310" h="182245">
                <a:moveTo>
                  <a:pt x="194310" y="0"/>
                </a:moveTo>
                <a:lnTo>
                  <a:pt x="0" y="0"/>
                </a:lnTo>
                <a:lnTo>
                  <a:pt x="0" y="181673"/>
                </a:lnTo>
                <a:lnTo>
                  <a:pt x="194310" y="181673"/>
                </a:lnTo>
                <a:lnTo>
                  <a:pt x="194310" y="0"/>
                </a:lnTo>
                <a:close/>
              </a:path>
            </a:pathLst>
          </a:custGeom>
          <a:solidFill>
            <a:srgbClr val="B3BEDF"/>
          </a:solidFill>
        </p:spPr>
        <p:txBody>
          <a:bodyPr wrap="square" lIns="0" tIns="0" rIns="0" bIns="0" rtlCol="0"/>
          <a:lstStyle/>
          <a:p/>
        </p:txBody>
      </p:sp>
      <p:sp>
        <p:nvSpPr>
          <p:cNvPr id="33" name="object 33"/>
          <p:cNvSpPr/>
          <p:nvPr/>
        </p:nvSpPr>
        <p:spPr>
          <a:xfrm>
            <a:off x="3479291" y="3766565"/>
            <a:ext cx="194310" cy="351155"/>
          </a:xfrm>
          <a:custGeom>
            <a:avLst/>
            <a:gdLst/>
            <a:ahLst/>
            <a:cxnLst/>
            <a:rect l="l" t="t" r="r" b="b"/>
            <a:pathLst>
              <a:path w="194310" h="351154">
                <a:moveTo>
                  <a:pt x="0" y="0"/>
                </a:moveTo>
                <a:lnTo>
                  <a:pt x="194310" y="0"/>
                </a:lnTo>
                <a:lnTo>
                  <a:pt x="194310" y="350837"/>
                </a:lnTo>
                <a:lnTo>
                  <a:pt x="0" y="350837"/>
                </a:lnTo>
                <a:lnTo>
                  <a:pt x="0" y="0"/>
                </a:lnTo>
                <a:close/>
              </a:path>
            </a:pathLst>
          </a:custGeom>
          <a:ln w="9525">
            <a:solidFill>
              <a:srgbClr val="000000"/>
            </a:solidFill>
          </a:ln>
        </p:spPr>
        <p:txBody>
          <a:bodyPr wrap="square" lIns="0" tIns="0" rIns="0" bIns="0" rtlCol="0"/>
          <a:lstStyle/>
          <a:p/>
        </p:txBody>
      </p:sp>
      <p:sp>
        <p:nvSpPr>
          <p:cNvPr id="34" name="object 34"/>
          <p:cNvSpPr/>
          <p:nvPr/>
        </p:nvSpPr>
        <p:spPr>
          <a:xfrm>
            <a:off x="6070853" y="3935729"/>
            <a:ext cx="194310" cy="182245"/>
          </a:xfrm>
          <a:custGeom>
            <a:avLst/>
            <a:gdLst/>
            <a:ahLst/>
            <a:cxnLst/>
            <a:rect l="l" t="t" r="r" b="b"/>
            <a:pathLst>
              <a:path w="194310" h="182245">
                <a:moveTo>
                  <a:pt x="0" y="0"/>
                </a:moveTo>
                <a:lnTo>
                  <a:pt x="194310" y="0"/>
                </a:lnTo>
                <a:lnTo>
                  <a:pt x="194310" y="181673"/>
                </a:lnTo>
                <a:lnTo>
                  <a:pt x="0" y="181673"/>
                </a:lnTo>
                <a:lnTo>
                  <a:pt x="0" y="0"/>
                </a:lnTo>
                <a:close/>
              </a:path>
            </a:pathLst>
          </a:custGeom>
          <a:ln w="9525">
            <a:solidFill>
              <a:srgbClr val="000000"/>
            </a:solidFill>
          </a:ln>
        </p:spPr>
        <p:txBody>
          <a:bodyPr wrap="square" lIns="0" tIns="0" rIns="0" bIns="0" rtlCol="0"/>
          <a:lstStyle/>
          <a:p/>
        </p:txBody>
      </p:sp>
      <p:sp>
        <p:nvSpPr>
          <p:cNvPr id="35" name="object 35"/>
          <p:cNvSpPr/>
          <p:nvPr/>
        </p:nvSpPr>
        <p:spPr>
          <a:xfrm>
            <a:off x="3725417" y="3790188"/>
            <a:ext cx="194310" cy="327660"/>
          </a:xfrm>
          <a:custGeom>
            <a:avLst/>
            <a:gdLst/>
            <a:ahLst/>
            <a:cxnLst/>
            <a:rect l="l" t="t" r="r" b="b"/>
            <a:pathLst>
              <a:path w="194310" h="327660">
                <a:moveTo>
                  <a:pt x="194310" y="0"/>
                </a:moveTo>
                <a:lnTo>
                  <a:pt x="0" y="0"/>
                </a:lnTo>
                <a:lnTo>
                  <a:pt x="0" y="327202"/>
                </a:lnTo>
                <a:lnTo>
                  <a:pt x="194310" y="327202"/>
                </a:lnTo>
                <a:lnTo>
                  <a:pt x="194310" y="0"/>
                </a:lnTo>
                <a:close/>
              </a:path>
            </a:pathLst>
          </a:custGeom>
          <a:solidFill>
            <a:srgbClr val="D0CECE"/>
          </a:solidFill>
        </p:spPr>
        <p:txBody>
          <a:bodyPr wrap="square" lIns="0" tIns="0" rIns="0" bIns="0" rtlCol="0"/>
          <a:lstStyle/>
          <a:p/>
        </p:txBody>
      </p:sp>
      <p:sp>
        <p:nvSpPr>
          <p:cNvPr id="36" name="object 36"/>
          <p:cNvSpPr/>
          <p:nvPr/>
        </p:nvSpPr>
        <p:spPr>
          <a:xfrm>
            <a:off x="6317741" y="3867911"/>
            <a:ext cx="194310" cy="249554"/>
          </a:xfrm>
          <a:custGeom>
            <a:avLst/>
            <a:gdLst/>
            <a:ahLst/>
            <a:cxnLst/>
            <a:rect l="l" t="t" r="r" b="b"/>
            <a:pathLst>
              <a:path w="194309" h="249554">
                <a:moveTo>
                  <a:pt x="194310" y="0"/>
                </a:moveTo>
                <a:lnTo>
                  <a:pt x="0" y="0"/>
                </a:lnTo>
                <a:lnTo>
                  <a:pt x="0" y="249478"/>
                </a:lnTo>
                <a:lnTo>
                  <a:pt x="194310" y="249478"/>
                </a:lnTo>
                <a:lnTo>
                  <a:pt x="194310" y="0"/>
                </a:lnTo>
                <a:close/>
              </a:path>
            </a:pathLst>
          </a:custGeom>
          <a:solidFill>
            <a:srgbClr val="D0CECE"/>
          </a:solidFill>
        </p:spPr>
        <p:txBody>
          <a:bodyPr wrap="square" lIns="0" tIns="0" rIns="0" bIns="0" rtlCol="0"/>
          <a:lstStyle/>
          <a:p/>
        </p:txBody>
      </p:sp>
      <p:sp>
        <p:nvSpPr>
          <p:cNvPr id="37" name="object 37"/>
          <p:cNvSpPr/>
          <p:nvPr/>
        </p:nvSpPr>
        <p:spPr>
          <a:xfrm>
            <a:off x="3725417" y="3790188"/>
            <a:ext cx="194310" cy="327660"/>
          </a:xfrm>
          <a:custGeom>
            <a:avLst/>
            <a:gdLst/>
            <a:ahLst/>
            <a:cxnLst/>
            <a:rect l="l" t="t" r="r" b="b"/>
            <a:pathLst>
              <a:path w="194310" h="327660">
                <a:moveTo>
                  <a:pt x="0" y="0"/>
                </a:moveTo>
                <a:lnTo>
                  <a:pt x="194310" y="0"/>
                </a:lnTo>
                <a:lnTo>
                  <a:pt x="194310" y="327215"/>
                </a:lnTo>
                <a:lnTo>
                  <a:pt x="0" y="327215"/>
                </a:lnTo>
                <a:lnTo>
                  <a:pt x="0" y="0"/>
                </a:lnTo>
                <a:close/>
              </a:path>
            </a:pathLst>
          </a:custGeom>
          <a:ln w="9525">
            <a:solidFill>
              <a:srgbClr val="000000"/>
            </a:solidFill>
          </a:ln>
        </p:spPr>
        <p:txBody>
          <a:bodyPr wrap="square" lIns="0" tIns="0" rIns="0" bIns="0" rtlCol="0"/>
          <a:lstStyle/>
          <a:p/>
        </p:txBody>
      </p:sp>
      <p:sp>
        <p:nvSpPr>
          <p:cNvPr id="38" name="object 38"/>
          <p:cNvSpPr/>
          <p:nvPr/>
        </p:nvSpPr>
        <p:spPr>
          <a:xfrm>
            <a:off x="6317741" y="3867911"/>
            <a:ext cx="194310" cy="249554"/>
          </a:xfrm>
          <a:custGeom>
            <a:avLst/>
            <a:gdLst/>
            <a:ahLst/>
            <a:cxnLst/>
            <a:rect l="l" t="t" r="r" b="b"/>
            <a:pathLst>
              <a:path w="194309" h="249554">
                <a:moveTo>
                  <a:pt x="0" y="0"/>
                </a:moveTo>
                <a:lnTo>
                  <a:pt x="194310" y="0"/>
                </a:lnTo>
                <a:lnTo>
                  <a:pt x="194310" y="249491"/>
                </a:lnTo>
                <a:lnTo>
                  <a:pt x="0" y="249491"/>
                </a:lnTo>
                <a:lnTo>
                  <a:pt x="0" y="0"/>
                </a:lnTo>
                <a:close/>
              </a:path>
            </a:pathLst>
          </a:custGeom>
          <a:ln w="9525">
            <a:solidFill>
              <a:srgbClr val="000000"/>
            </a:solidFill>
          </a:ln>
        </p:spPr>
        <p:txBody>
          <a:bodyPr wrap="square" lIns="0" tIns="0" rIns="0" bIns="0" rtlCol="0"/>
          <a:lstStyle/>
          <a:p/>
        </p:txBody>
      </p:sp>
      <p:sp>
        <p:nvSpPr>
          <p:cNvPr id="39" name="object 39"/>
          <p:cNvSpPr/>
          <p:nvPr/>
        </p:nvSpPr>
        <p:spPr>
          <a:xfrm>
            <a:off x="1540473" y="4117398"/>
            <a:ext cx="5184140" cy="0"/>
          </a:xfrm>
          <a:custGeom>
            <a:avLst/>
            <a:gdLst/>
            <a:ahLst/>
            <a:cxnLst/>
            <a:rect l="l" t="t" r="r" b="b"/>
            <a:pathLst>
              <a:path w="5184140" h="0">
                <a:moveTo>
                  <a:pt x="0" y="0"/>
                </a:moveTo>
                <a:lnTo>
                  <a:pt x="5184089" y="0"/>
                </a:lnTo>
              </a:path>
            </a:pathLst>
          </a:custGeom>
          <a:ln w="9525">
            <a:solidFill>
              <a:srgbClr val="000000"/>
            </a:solidFill>
          </a:ln>
        </p:spPr>
        <p:txBody>
          <a:bodyPr wrap="square" lIns="0" tIns="0" rIns="0" bIns="0" rtlCol="0"/>
          <a:lstStyle/>
          <a:p/>
        </p:txBody>
      </p:sp>
      <p:sp>
        <p:nvSpPr>
          <p:cNvPr id="40" name="object 40"/>
          <p:cNvSpPr txBox="1"/>
          <p:nvPr/>
        </p:nvSpPr>
        <p:spPr>
          <a:xfrm>
            <a:off x="1790945" y="3828974"/>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1%</a:t>
            </a:r>
            <a:endParaRPr sz="900">
              <a:latin typeface="Calibri"/>
              <a:cs typeface="Calibri"/>
            </a:endParaRPr>
          </a:p>
        </p:txBody>
      </p:sp>
      <p:sp>
        <p:nvSpPr>
          <p:cNvPr id="41" name="object 41"/>
          <p:cNvSpPr txBox="1"/>
          <p:nvPr/>
        </p:nvSpPr>
        <p:spPr>
          <a:xfrm>
            <a:off x="4383040" y="3615690"/>
            <a:ext cx="139700" cy="167005"/>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7%</a:t>
            </a:r>
            <a:endParaRPr sz="900">
              <a:latin typeface="Calibri"/>
              <a:cs typeface="Calibri"/>
            </a:endParaRPr>
          </a:p>
        </p:txBody>
      </p:sp>
      <p:sp>
        <p:nvSpPr>
          <p:cNvPr id="42" name="object 42"/>
          <p:cNvSpPr txBox="1"/>
          <p:nvPr/>
        </p:nvSpPr>
        <p:spPr>
          <a:xfrm>
            <a:off x="2037604" y="3879838"/>
            <a:ext cx="139700" cy="167005"/>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4%</a:t>
            </a:r>
            <a:endParaRPr sz="900">
              <a:latin typeface="Calibri"/>
              <a:cs typeface="Calibri"/>
            </a:endParaRPr>
          </a:p>
        </p:txBody>
      </p:sp>
      <p:sp>
        <p:nvSpPr>
          <p:cNvPr id="43" name="object 43"/>
          <p:cNvSpPr txBox="1"/>
          <p:nvPr/>
        </p:nvSpPr>
        <p:spPr>
          <a:xfrm>
            <a:off x="4629699" y="3653181"/>
            <a:ext cx="139700" cy="167005"/>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7%</a:t>
            </a:r>
            <a:endParaRPr sz="900">
              <a:latin typeface="Calibri"/>
              <a:cs typeface="Calibri"/>
            </a:endParaRPr>
          </a:p>
        </p:txBody>
      </p:sp>
      <p:sp>
        <p:nvSpPr>
          <p:cNvPr id="44" name="object 44"/>
          <p:cNvSpPr txBox="1"/>
          <p:nvPr/>
        </p:nvSpPr>
        <p:spPr>
          <a:xfrm>
            <a:off x="2284263" y="3633293"/>
            <a:ext cx="139700" cy="167005"/>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7%</a:t>
            </a:r>
            <a:endParaRPr sz="900">
              <a:latin typeface="Calibri"/>
              <a:cs typeface="Calibri"/>
            </a:endParaRPr>
          </a:p>
        </p:txBody>
      </p:sp>
      <p:sp>
        <p:nvSpPr>
          <p:cNvPr id="45" name="object 45"/>
          <p:cNvSpPr txBox="1"/>
          <p:nvPr/>
        </p:nvSpPr>
        <p:spPr>
          <a:xfrm>
            <a:off x="4876359" y="3079624"/>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14%</a:t>
            </a:r>
            <a:endParaRPr sz="900">
              <a:latin typeface="Calibri"/>
              <a:cs typeface="Calibri"/>
            </a:endParaRPr>
          </a:p>
        </p:txBody>
      </p:sp>
      <p:sp>
        <p:nvSpPr>
          <p:cNvPr id="46" name="object 46"/>
          <p:cNvSpPr txBox="1"/>
          <p:nvPr/>
        </p:nvSpPr>
        <p:spPr>
          <a:xfrm>
            <a:off x="2530923" y="3415323"/>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10%</a:t>
            </a:r>
            <a:endParaRPr sz="900">
              <a:latin typeface="Calibri"/>
              <a:cs typeface="Calibri"/>
            </a:endParaRPr>
          </a:p>
        </p:txBody>
      </p:sp>
      <p:sp>
        <p:nvSpPr>
          <p:cNvPr id="47" name="object 47"/>
          <p:cNvSpPr txBox="1"/>
          <p:nvPr/>
        </p:nvSpPr>
        <p:spPr>
          <a:xfrm>
            <a:off x="5123018" y="3120772"/>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13%</a:t>
            </a:r>
            <a:endParaRPr sz="900">
              <a:latin typeface="Calibri"/>
              <a:cs typeface="Calibri"/>
            </a:endParaRPr>
          </a:p>
        </p:txBody>
      </p:sp>
      <p:sp>
        <p:nvSpPr>
          <p:cNvPr id="48" name="object 48"/>
          <p:cNvSpPr txBox="1"/>
          <p:nvPr/>
        </p:nvSpPr>
        <p:spPr>
          <a:xfrm>
            <a:off x="2777582" y="3284335"/>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11%</a:t>
            </a:r>
            <a:endParaRPr sz="900">
              <a:latin typeface="Calibri"/>
              <a:cs typeface="Calibri"/>
            </a:endParaRPr>
          </a:p>
        </p:txBody>
      </p:sp>
      <p:sp>
        <p:nvSpPr>
          <p:cNvPr id="49" name="object 49"/>
          <p:cNvSpPr txBox="1"/>
          <p:nvPr/>
        </p:nvSpPr>
        <p:spPr>
          <a:xfrm>
            <a:off x="5369678" y="3325483"/>
            <a:ext cx="139700" cy="224790"/>
          </a:xfrm>
          <a:prstGeom prst="rect">
            <a:avLst/>
          </a:prstGeom>
        </p:spPr>
        <p:txBody>
          <a:bodyPr wrap="square" lIns="0" tIns="0" rIns="0" bIns="0" rtlCol="0" vert="vert270">
            <a:spAutoFit/>
          </a:bodyPr>
          <a:lstStyle/>
          <a:p>
            <a:pPr marL="12700">
              <a:lnSpc>
                <a:spcPts val="955"/>
              </a:lnSpc>
            </a:pPr>
            <a:r>
              <a:rPr dirty="0" sz="900" b="1">
                <a:solidFill>
                  <a:srgbClr val="FFFFFF"/>
                </a:solidFill>
                <a:latin typeface="Calibri"/>
                <a:cs typeface="Calibri"/>
              </a:rPr>
              <a:t>11%</a:t>
            </a:r>
            <a:endParaRPr sz="900">
              <a:latin typeface="Calibri"/>
              <a:cs typeface="Calibri"/>
            </a:endParaRPr>
          </a:p>
        </p:txBody>
      </p:sp>
      <p:sp>
        <p:nvSpPr>
          <p:cNvPr id="50" name="object 50"/>
          <p:cNvSpPr txBox="1"/>
          <p:nvPr/>
        </p:nvSpPr>
        <p:spPr>
          <a:xfrm>
            <a:off x="3024242" y="2550529"/>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20%</a:t>
            </a:r>
            <a:endParaRPr sz="900">
              <a:latin typeface="Calibri"/>
              <a:cs typeface="Calibri"/>
            </a:endParaRPr>
          </a:p>
        </p:txBody>
      </p:sp>
      <p:sp>
        <p:nvSpPr>
          <p:cNvPr id="51" name="object 51"/>
          <p:cNvSpPr txBox="1"/>
          <p:nvPr/>
        </p:nvSpPr>
        <p:spPr>
          <a:xfrm>
            <a:off x="5616337" y="3054363"/>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14%</a:t>
            </a:r>
            <a:endParaRPr sz="900">
              <a:latin typeface="Calibri"/>
              <a:cs typeface="Calibri"/>
            </a:endParaRPr>
          </a:p>
        </p:txBody>
      </p:sp>
      <p:sp>
        <p:nvSpPr>
          <p:cNvPr id="52" name="object 52"/>
          <p:cNvSpPr txBox="1"/>
          <p:nvPr/>
        </p:nvSpPr>
        <p:spPr>
          <a:xfrm>
            <a:off x="3270901" y="2955380"/>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15%</a:t>
            </a:r>
            <a:endParaRPr sz="900">
              <a:latin typeface="Calibri"/>
              <a:cs typeface="Calibri"/>
            </a:endParaRPr>
          </a:p>
        </p:txBody>
      </p:sp>
      <p:sp>
        <p:nvSpPr>
          <p:cNvPr id="53" name="object 53"/>
          <p:cNvSpPr txBox="1"/>
          <p:nvPr/>
        </p:nvSpPr>
        <p:spPr>
          <a:xfrm>
            <a:off x="5862996" y="3381147"/>
            <a:ext cx="139700" cy="224790"/>
          </a:xfrm>
          <a:prstGeom prst="rect">
            <a:avLst/>
          </a:prstGeom>
        </p:spPr>
        <p:txBody>
          <a:bodyPr wrap="square" lIns="0" tIns="0" rIns="0" bIns="0" rtlCol="0" vert="vert270">
            <a:spAutoFit/>
          </a:bodyPr>
          <a:lstStyle/>
          <a:p>
            <a:pPr marL="12700">
              <a:lnSpc>
                <a:spcPts val="955"/>
              </a:lnSpc>
            </a:pPr>
            <a:r>
              <a:rPr dirty="0" sz="900" b="1">
                <a:latin typeface="Calibri"/>
                <a:cs typeface="Calibri"/>
              </a:rPr>
              <a:t>10%</a:t>
            </a:r>
            <a:endParaRPr sz="900">
              <a:latin typeface="Calibri"/>
              <a:cs typeface="Calibri"/>
            </a:endParaRPr>
          </a:p>
        </p:txBody>
      </p:sp>
      <p:sp>
        <p:nvSpPr>
          <p:cNvPr id="54" name="object 54"/>
          <p:cNvSpPr txBox="1"/>
          <p:nvPr/>
        </p:nvSpPr>
        <p:spPr>
          <a:xfrm>
            <a:off x="3517560" y="3830003"/>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4%</a:t>
            </a:r>
            <a:endParaRPr sz="900">
              <a:latin typeface="Calibri"/>
              <a:cs typeface="Calibri"/>
            </a:endParaRPr>
          </a:p>
        </p:txBody>
      </p:sp>
      <p:sp>
        <p:nvSpPr>
          <p:cNvPr id="55" name="object 55"/>
          <p:cNvSpPr txBox="1"/>
          <p:nvPr/>
        </p:nvSpPr>
        <p:spPr>
          <a:xfrm>
            <a:off x="6109656" y="3936645"/>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2%</a:t>
            </a:r>
            <a:endParaRPr sz="900">
              <a:latin typeface="Calibri"/>
              <a:cs typeface="Calibri"/>
            </a:endParaRPr>
          </a:p>
        </p:txBody>
      </p:sp>
      <p:sp>
        <p:nvSpPr>
          <p:cNvPr id="56" name="object 56"/>
          <p:cNvSpPr txBox="1"/>
          <p:nvPr/>
        </p:nvSpPr>
        <p:spPr>
          <a:xfrm>
            <a:off x="3764220" y="3853434"/>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4%</a:t>
            </a:r>
            <a:endParaRPr sz="900">
              <a:latin typeface="Calibri"/>
              <a:cs typeface="Calibri"/>
            </a:endParaRPr>
          </a:p>
        </p:txBody>
      </p:sp>
      <p:sp>
        <p:nvSpPr>
          <p:cNvPr id="57" name="object 57"/>
          <p:cNvSpPr txBox="1"/>
          <p:nvPr/>
        </p:nvSpPr>
        <p:spPr>
          <a:xfrm>
            <a:off x="6356315" y="3887039"/>
            <a:ext cx="139700" cy="167005"/>
          </a:xfrm>
          <a:prstGeom prst="rect">
            <a:avLst/>
          </a:prstGeom>
        </p:spPr>
        <p:txBody>
          <a:bodyPr wrap="square" lIns="0" tIns="0" rIns="0" bIns="0" rtlCol="0" vert="vert270">
            <a:spAutoFit/>
          </a:bodyPr>
          <a:lstStyle/>
          <a:p>
            <a:pPr marL="12700">
              <a:lnSpc>
                <a:spcPts val="955"/>
              </a:lnSpc>
            </a:pPr>
            <a:r>
              <a:rPr dirty="0" sz="900" b="1">
                <a:latin typeface="Calibri"/>
                <a:cs typeface="Calibri"/>
              </a:rPr>
              <a:t>3%</a:t>
            </a:r>
            <a:endParaRPr sz="900">
              <a:latin typeface="Calibri"/>
              <a:cs typeface="Calibri"/>
            </a:endParaRPr>
          </a:p>
        </p:txBody>
      </p:sp>
      <p:sp>
        <p:nvSpPr>
          <p:cNvPr id="58" name="object 58"/>
          <p:cNvSpPr txBox="1"/>
          <p:nvPr/>
        </p:nvSpPr>
        <p:spPr>
          <a:xfrm>
            <a:off x="1280514" y="4023306"/>
            <a:ext cx="16700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0%</a:t>
            </a:r>
            <a:endParaRPr sz="900">
              <a:latin typeface="Calibri"/>
              <a:cs typeface="Calibri"/>
            </a:endParaRPr>
          </a:p>
        </p:txBody>
      </p:sp>
      <p:sp>
        <p:nvSpPr>
          <p:cNvPr id="59" name="object 59"/>
          <p:cNvSpPr txBox="1"/>
          <p:nvPr/>
        </p:nvSpPr>
        <p:spPr>
          <a:xfrm>
            <a:off x="901498" y="806103"/>
            <a:ext cx="5969000" cy="297815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social capital per se, they rather illustrate how social capital can </a:t>
            </a:r>
            <a:r>
              <a:rPr dirty="0" sz="1100">
                <a:latin typeface="Calibri"/>
                <a:cs typeface="Calibri"/>
              </a:rPr>
              <a:t>be </a:t>
            </a:r>
            <a:r>
              <a:rPr dirty="0" sz="1100" spc="-5">
                <a:latin typeface="Calibri"/>
                <a:cs typeface="Calibri"/>
              </a:rPr>
              <a:t>relevant </a:t>
            </a:r>
            <a:r>
              <a:rPr dirty="0" sz="1100">
                <a:latin typeface="Calibri"/>
                <a:cs typeface="Calibri"/>
              </a:rPr>
              <a:t>in </a:t>
            </a:r>
            <a:r>
              <a:rPr dirty="0" sz="1100" spc="-5">
                <a:latin typeface="Calibri"/>
                <a:cs typeface="Calibri"/>
              </a:rPr>
              <a:t>assessing similarities and  differences in motives </a:t>
            </a:r>
            <a:r>
              <a:rPr dirty="0" sz="1100">
                <a:latin typeface="Calibri"/>
                <a:cs typeface="Calibri"/>
              </a:rPr>
              <a:t>and </a:t>
            </a:r>
            <a:r>
              <a:rPr dirty="0" sz="1100" spc="-5">
                <a:latin typeface="Calibri"/>
                <a:cs typeface="Calibri"/>
              </a:rPr>
              <a:t>behaviors of younger </a:t>
            </a:r>
            <a:r>
              <a:rPr dirty="0" sz="1100">
                <a:latin typeface="Calibri"/>
                <a:cs typeface="Calibri"/>
              </a:rPr>
              <a:t>and </a:t>
            </a:r>
            <a:r>
              <a:rPr dirty="0" sz="1100" spc="-5">
                <a:latin typeface="Calibri"/>
                <a:cs typeface="Calibri"/>
              </a:rPr>
              <a:t>older Canadians. These figures successively render  measurements for bonding, bridging </a:t>
            </a:r>
            <a:r>
              <a:rPr dirty="0" sz="1100">
                <a:latin typeface="Calibri"/>
                <a:cs typeface="Calibri"/>
              </a:rPr>
              <a:t>and </a:t>
            </a:r>
            <a:r>
              <a:rPr dirty="0" sz="1100" spc="-5">
                <a:latin typeface="Calibri"/>
                <a:cs typeface="Calibri"/>
              </a:rPr>
              <a:t>linking social</a:t>
            </a:r>
            <a:r>
              <a:rPr dirty="0" sz="1100">
                <a:latin typeface="Calibri"/>
                <a:cs typeface="Calibri"/>
              </a:rPr>
              <a:t> </a:t>
            </a:r>
            <a:r>
              <a:rPr dirty="0" sz="1100" spc="-5">
                <a:latin typeface="Calibri"/>
                <a:cs typeface="Calibri"/>
              </a:rPr>
              <a:t>capital.</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5: Number of Close Friends</a:t>
            </a:r>
            <a:r>
              <a:rPr dirty="0" sz="1100">
                <a:latin typeface="Calibri"/>
                <a:cs typeface="Calibri"/>
              </a:rPr>
              <a:t> </a:t>
            </a:r>
            <a:r>
              <a:rPr dirty="0" sz="1100" spc="-5">
                <a:latin typeface="Calibri"/>
                <a:cs typeface="Calibri"/>
              </a:rPr>
              <a:t>(2013)</a:t>
            </a:r>
            <a:endParaRPr sz="1100">
              <a:latin typeface="Calibri"/>
              <a:cs typeface="Calibri"/>
            </a:endParaRPr>
          </a:p>
          <a:p>
            <a:pPr marL="333375">
              <a:lnSpc>
                <a:spcPct val="100000"/>
              </a:lnSpc>
              <a:spcBef>
                <a:spcPts val="660"/>
              </a:spcBef>
            </a:pPr>
            <a:r>
              <a:rPr dirty="0" sz="900" b="1">
                <a:latin typeface="Calibri"/>
                <a:cs typeface="Calibri"/>
              </a:rPr>
              <a:t>25%</a:t>
            </a:r>
            <a:endParaRPr sz="900">
              <a:latin typeface="Calibri"/>
              <a:cs typeface="Calibri"/>
            </a:endParaRPr>
          </a:p>
          <a:p>
            <a:pPr>
              <a:lnSpc>
                <a:spcPct val="100000"/>
              </a:lnSpc>
            </a:pPr>
            <a:endParaRPr sz="900">
              <a:latin typeface="Times New Roman"/>
              <a:cs typeface="Times New Roman"/>
            </a:endParaRPr>
          </a:p>
          <a:p>
            <a:pPr>
              <a:lnSpc>
                <a:spcPct val="100000"/>
              </a:lnSpc>
              <a:spcBef>
                <a:spcPts val="15"/>
              </a:spcBef>
            </a:pPr>
            <a:endParaRPr sz="900">
              <a:latin typeface="Times New Roman"/>
              <a:cs typeface="Times New Roman"/>
            </a:endParaRPr>
          </a:p>
          <a:p>
            <a:pPr marL="333375">
              <a:lnSpc>
                <a:spcPct val="100000"/>
              </a:lnSpc>
            </a:pPr>
            <a:r>
              <a:rPr dirty="0" sz="900" b="1">
                <a:latin typeface="Calibri"/>
                <a:cs typeface="Calibri"/>
              </a:rPr>
              <a:t>20%</a:t>
            </a:r>
            <a:endParaRPr sz="900">
              <a:latin typeface="Calibri"/>
              <a:cs typeface="Calibri"/>
            </a:endParaRPr>
          </a:p>
          <a:p>
            <a:pPr>
              <a:lnSpc>
                <a:spcPct val="100000"/>
              </a:lnSpc>
            </a:pPr>
            <a:endParaRPr sz="900">
              <a:latin typeface="Times New Roman"/>
              <a:cs typeface="Times New Roman"/>
            </a:endParaRPr>
          </a:p>
          <a:p>
            <a:pPr>
              <a:lnSpc>
                <a:spcPct val="100000"/>
              </a:lnSpc>
              <a:spcBef>
                <a:spcPts val="15"/>
              </a:spcBef>
            </a:pPr>
            <a:endParaRPr sz="900">
              <a:latin typeface="Times New Roman"/>
              <a:cs typeface="Times New Roman"/>
            </a:endParaRPr>
          </a:p>
          <a:p>
            <a:pPr marL="333375">
              <a:lnSpc>
                <a:spcPct val="100000"/>
              </a:lnSpc>
            </a:pPr>
            <a:r>
              <a:rPr dirty="0" sz="900" b="1">
                <a:latin typeface="Calibri"/>
                <a:cs typeface="Calibri"/>
              </a:rPr>
              <a:t>15%</a:t>
            </a:r>
            <a:endParaRPr sz="900">
              <a:latin typeface="Calibri"/>
              <a:cs typeface="Calibri"/>
            </a:endParaRPr>
          </a:p>
          <a:p>
            <a:pPr>
              <a:lnSpc>
                <a:spcPct val="100000"/>
              </a:lnSpc>
            </a:pPr>
            <a:endParaRPr sz="900">
              <a:latin typeface="Times New Roman"/>
              <a:cs typeface="Times New Roman"/>
            </a:endParaRPr>
          </a:p>
          <a:p>
            <a:pPr>
              <a:lnSpc>
                <a:spcPct val="100000"/>
              </a:lnSpc>
              <a:spcBef>
                <a:spcPts val="10"/>
              </a:spcBef>
            </a:pPr>
            <a:endParaRPr sz="900">
              <a:latin typeface="Times New Roman"/>
              <a:cs typeface="Times New Roman"/>
            </a:endParaRPr>
          </a:p>
          <a:p>
            <a:pPr marL="333375">
              <a:lnSpc>
                <a:spcPct val="100000"/>
              </a:lnSpc>
            </a:pPr>
            <a:r>
              <a:rPr dirty="0" sz="900" b="1">
                <a:latin typeface="Calibri"/>
                <a:cs typeface="Calibri"/>
              </a:rPr>
              <a:t>10%</a:t>
            </a:r>
            <a:endParaRPr sz="900">
              <a:latin typeface="Calibri"/>
              <a:cs typeface="Calibri"/>
            </a:endParaRPr>
          </a:p>
          <a:p>
            <a:pPr>
              <a:lnSpc>
                <a:spcPct val="100000"/>
              </a:lnSpc>
            </a:pPr>
            <a:endParaRPr sz="900">
              <a:latin typeface="Times New Roman"/>
              <a:cs typeface="Times New Roman"/>
            </a:endParaRPr>
          </a:p>
          <a:p>
            <a:pPr>
              <a:lnSpc>
                <a:spcPct val="100000"/>
              </a:lnSpc>
              <a:spcBef>
                <a:spcPts val="15"/>
              </a:spcBef>
            </a:pPr>
            <a:endParaRPr sz="900">
              <a:latin typeface="Times New Roman"/>
              <a:cs typeface="Times New Roman"/>
            </a:endParaRPr>
          </a:p>
          <a:p>
            <a:pPr marL="391160">
              <a:lnSpc>
                <a:spcPct val="100000"/>
              </a:lnSpc>
            </a:pPr>
            <a:r>
              <a:rPr dirty="0" sz="900" b="1">
                <a:latin typeface="Calibri"/>
                <a:cs typeface="Calibri"/>
              </a:rPr>
              <a:t>5%</a:t>
            </a:r>
            <a:endParaRPr sz="900">
              <a:latin typeface="Calibri"/>
              <a:cs typeface="Calibri"/>
            </a:endParaRPr>
          </a:p>
        </p:txBody>
      </p:sp>
      <p:sp>
        <p:nvSpPr>
          <p:cNvPr id="60" name="object 60"/>
          <p:cNvSpPr txBox="1"/>
          <p:nvPr/>
        </p:nvSpPr>
        <p:spPr>
          <a:xfrm>
            <a:off x="5135664" y="4171922"/>
            <a:ext cx="58610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25 </a:t>
            </a:r>
            <a:r>
              <a:rPr dirty="0" sz="900" spc="-5" b="1">
                <a:latin typeface="Calibri"/>
                <a:cs typeface="Calibri"/>
              </a:rPr>
              <a:t>and</a:t>
            </a:r>
            <a:r>
              <a:rPr dirty="0" sz="900" spc="-70" b="1">
                <a:latin typeface="Calibri"/>
                <a:cs typeface="Calibri"/>
              </a:rPr>
              <a:t> </a:t>
            </a:r>
            <a:r>
              <a:rPr dirty="0" sz="900" spc="-5" b="1">
                <a:latin typeface="Calibri"/>
                <a:cs typeface="Calibri"/>
              </a:rPr>
              <a:t>over</a:t>
            </a:r>
            <a:endParaRPr sz="900">
              <a:latin typeface="Calibri"/>
              <a:cs typeface="Calibri"/>
            </a:endParaRPr>
          </a:p>
        </p:txBody>
      </p:sp>
      <p:sp>
        <p:nvSpPr>
          <p:cNvPr id="61" name="object 61"/>
          <p:cNvSpPr/>
          <p:nvPr/>
        </p:nvSpPr>
        <p:spPr>
          <a:xfrm>
            <a:off x="1723720"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2C4D87"/>
          </a:solidFill>
        </p:spPr>
        <p:txBody>
          <a:bodyPr wrap="square" lIns="0" tIns="0" rIns="0" bIns="0" rtlCol="0"/>
          <a:lstStyle/>
          <a:p/>
        </p:txBody>
      </p:sp>
      <p:sp>
        <p:nvSpPr>
          <p:cNvPr id="62" name="object 62"/>
          <p:cNvSpPr/>
          <p:nvPr/>
        </p:nvSpPr>
        <p:spPr>
          <a:xfrm>
            <a:off x="1723720"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63" name="object 63"/>
          <p:cNvSpPr/>
          <p:nvPr/>
        </p:nvSpPr>
        <p:spPr>
          <a:xfrm>
            <a:off x="1970366"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335899"/>
          </a:solidFill>
        </p:spPr>
        <p:txBody>
          <a:bodyPr wrap="square" lIns="0" tIns="0" rIns="0" bIns="0" rtlCol="0"/>
          <a:lstStyle/>
          <a:p/>
        </p:txBody>
      </p:sp>
      <p:sp>
        <p:nvSpPr>
          <p:cNvPr id="64" name="object 64"/>
          <p:cNvSpPr/>
          <p:nvPr/>
        </p:nvSpPr>
        <p:spPr>
          <a:xfrm>
            <a:off x="1970366"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65" name="object 65"/>
          <p:cNvSpPr/>
          <p:nvPr/>
        </p:nvSpPr>
        <p:spPr>
          <a:xfrm>
            <a:off x="2217000"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3A62A9"/>
          </a:solidFill>
        </p:spPr>
        <p:txBody>
          <a:bodyPr wrap="square" lIns="0" tIns="0" rIns="0" bIns="0" rtlCol="0"/>
          <a:lstStyle/>
          <a:p/>
        </p:txBody>
      </p:sp>
      <p:sp>
        <p:nvSpPr>
          <p:cNvPr id="66" name="object 66"/>
          <p:cNvSpPr/>
          <p:nvPr/>
        </p:nvSpPr>
        <p:spPr>
          <a:xfrm>
            <a:off x="2217000"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67" name="object 67"/>
          <p:cNvSpPr/>
          <p:nvPr/>
        </p:nvSpPr>
        <p:spPr>
          <a:xfrm>
            <a:off x="2463634"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3F6AB7"/>
          </a:solidFill>
        </p:spPr>
        <p:txBody>
          <a:bodyPr wrap="square" lIns="0" tIns="0" rIns="0" bIns="0" rtlCol="0"/>
          <a:lstStyle/>
          <a:p/>
        </p:txBody>
      </p:sp>
      <p:sp>
        <p:nvSpPr>
          <p:cNvPr id="68" name="object 68"/>
          <p:cNvSpPr/>
          <p:nvPr/>
        </p:nvSpPr>
        <p:spPr>
          <a:xfrm>
            <a:off x="2463634"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69" name="object 69"/>
          <p:cNvSpPr/>
          <p:nvPr/>
        </p:nvSpPr>
        <p:spPr>
          <a:xfrm>
            <a:off x="2710281"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4472C4"/>
          </a:solidFill>
        </p:spPr>
        <p:txBody>
          <a:bodyPr wrap="square" lIns="0" tIns="0" rIns="0" bIns="0" rtlCol="0"/>
          <a:lstStyle/>
          <a:p/>
        </p:txBody>
      </p:sp>
      <p:sp>
        <p:nvSpPr>
          <p:cNvPr id="70" name="object 70"/>
          <p:cNvSpPr/>
          <p:nvPr/>
        </p:nvSpPr>
        <p:spPr>
          <a:xfrm>
            <a:off x="2710281"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1" name="object 71"/>
          <p:cNvSpPr/>
          <p:nvPr/>
        </p:nvSpPr>
        <p:spPr>
          <a:xfrm>
            <a:off x="2956915"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7991CE"/>
          </a:solidFill>
        </p:spPr>
        <p:txBody>
          <a:bodyPr wrap="square" lIns="0" tIns="0" rIns="0" bIns="0" rtlCol="0"/>
          <a:lstStyle/>
          <a:p/>
        </p:txBody>
      </p:sp>
      <p:sp>
        <p:nvSpPr>
          <p:cNvPr id="72" name="object 72"/>
          <p:cNvSpPr/>
          <p:nvPr/>
        </p:nvSpPr>
        <p:spPr>
          <a:xfrm>
            <a:off x="2956915"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3" name="object 73"/>
          <p:cNvSpPr/>
          <p:nvPr/>
        </p:nvSpPr>
        <p:spPr>
          <a:xfrm>
            <a:off x="3203562"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9AAAD7"/>
          </a:solidFill>
        </p:spPr>
        <p:txBody>
          <a:bodyPr wrap="square" lIns="0" tIns="0" rIns="0" bIns="0" rtlCol="0"/>
          <a:lstStyle/>
          <a:p/>
        </p:txBody>
      </p:sp>
      <p:sp>
        <p:nvSpPr>
          <p:cNvPr id="74" name="object 74"/>
          <p:cNvSpPr/>
          <p:nvPr/>
        </p:nvSpPr>
        <p:spPr>
          <a:xfrm>
            <a:off x="3203562"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5" name="object 75"/>
          <p:cNvSpPr/>
          <p:nvPr/>
        </p:nvSpPr>
        <p:spPr>
          <a:xfrm>
            <a:off x="3508108"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B3BEDF"/>
          </a:solidFill>
        </p:spPr>
        <p:txBody>
          <a:bodyPr wrap="square" lIns="0" tIns="0" rIns="0" bIns="0" rtlCol="0"/>
          <a:lstStyle/>
          <a:p/>
        </p:txBody>
      </p:sp>
      <p:sp>
        <p:nvSpPr>
          <p:cNvPr id="76" name="object 76"/>
          <p:cNvSpPr/>
          <p:nvPr/>
        </p:nvSpPr>
        <p:spPr>
          <a:xfrm>
            <a:off x="3508108"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7" name="object 77"/>
          <p:cNvSpPr/>
          <p:nvPr/>
        </p:nvSpPr>
        <p:spPr>
          <a:xfrm>
            <a:off x="3812654"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78" name="object 78"/>
          <p:cNvSpPr/>
          <p:nvPr/>
        </p:nvSpPr>
        <p:spPr>
          <a:xfrm>
            <a:off x="3812654" y="444632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9" name="object 79"/>
          <p:cNvSpPr txBox="1"/>
          <p:nvPr/>
        </p:nvSpPr>
        <p:spPr>
          <a:xfrm>
            <a:off x="1800429" y="4097378"/>
            <a:ext cx="2230755" cy="448945"/>
          </a:xfrm>
          <a:prstGeom prst="rect">
            <a:avLst/>
          </a:prstGeom>
        </p:spPr>
        <p:txBody>
          <a:bodyPr wrap="square" lIns="0" tIns="86995" rIns="0" bIns="0" rtlCol="0" vert="horz">
            <a:spAutoFit/>
          </a:bodyPr>
          <a:lstStyle/>
          <a:p>
            <a:pPr algn="ctr" marR="149225">
              <a:lnSpc>
                <a:spcPct val="100000"/>
              </a:lnSpc>
              <a:spcBef>
                <a:spcPts val="685"/>
              </a:spcBef>
            </a:pPr>
            <a:r>
              <a:rPr dirty="0" sz="900" b="1">
                <a:latin typeface="Calibri"/>
                <a:cs typeface="Calibri"/>
              </a:rPr>
              <a:t>15 to</a:t>
            </a:r>
            <a:r>
              <a:rPr dirty="0" sz="900" spc="-10" b="1">
                <a:latin typeface="Calibri"/>
                <a:cs typeface="Calibri"/>
              </a:rPr>
              <a:t> </a:t>
            </a:r>
            <a:r>
              <a:rPr dirty="0" sz="900" b="1">
                <a:latin typeface="Calibri"/>
                <a:cs typeface="Calibri"/>
              </a:rPr>
              <a:t>24</a:t>
            </a:r>
            <a:endParaRPr sz="900">
              <a:latin typeface="Calibri"/>
              <a:cs typeface="Calibri"/>
            </a:endParaRPr>
          </a:p>
          <a:p>
            <a:pPr marL="12700">
              <a:lnSpc>
                <a:spcPct val="100000"/>
              </a:lnSpc>
              <a:spcBef>
                <a:spcPts val="585"/>
              </a:spcBef>
              <a:tabLst>
                <a:tab pos="259079" algn="l"/>
                <a:tab pos="505459" algn="l"/>
                <a:tab pos="752475" algn="l"/>
                <a:tab pos="998855" algn="l"/>
                <a:tab pos="1245235" algn="l"/>
                <a:tab pos="1492250" algn="l"/>
                <a:tab pos="1796414" algn="l"/>
                <a:tab pos="2101215" algn="l"/>
              </a:tabLst>
            </a:pPr>
            <a:r>
              <a:rPr dirty="0" sz="900">
                <a:latin typeface="Calibri"/>
                <a:cs typeface="Calibri"/>
              </a:rPr>
              <a:t>0	1	2	3	4	5	10	15	20</a:t>
            </a:r>
            <a:endParaRPr sz="900">
              <a:latin typeface="Calibri"/>
              <a:cs typeface="Calibri"/>
            </a:endParaRPr>
          </a:p>
        </p:txBody>
      </p:sp>
      <p:sp>
        <p:nvSpPr>
          <p:cNvPr id="80" name="object 80"/>
          <p:cNvSpPr/>
          <p:nvPr/>
        </p:nvSpPr>
        <p:spPr>
          <a:xfrm>
            <a:off x="4286859" y="4394580"/>
            <a:ext cx="2316575" cy="153767"/>
          </a:xfrm>
          <a:prstGeom prst="rect">
            <a:avLst/>
          </a:prstGeom>
          <a:blipFill>
            <a:blip r:embed="rId2" cstate="print"/>
            <a:stretch>
              <a:fillRect/>
            </a:stretch>
          </a:blipFill>
        </p:spPr>
        <p:txBody>
          <a:bodyPr wrap="square" lIns="0" tIns="0" rIns="0" bIns="0" rtlCol="0"/>
          <a:lstStyle/>
          <a:p/>
        </p:txBody>
      </p:sp>
      <p:sp>
        <p:nvSpPr>
          <p:cNvPr id="81" name="object 81"/>
          <p:cNvSpPr txBox="1"/>
          <p:nvPr/>
        </p:nvSpPr>
        <p:spPr>
          <a:xfrm>
            <a:off x="901359" y="4524339"/>
            <a:ext cx="5969635" cy="4009390"/>
          </a:xfrm>
          <a:prstGeom prst="rect">
            <a:avLst/>
          </a:prstGeom>
        </p:spPr>
        <p:txBody>
          <a:bodyPr wrap="square" lIns="0" tIns="12065" rIns="0" bIns="0" rtlCol="0" vert="horz">
            <a:spAutoFit/>
          </a:bodyPr>
          <a:lstStyle/>
          <a:p>
            <a:pPr marL="104139">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04139">
              <a:lnSpc>
                <a:spcPct val="100000"/>
              </a:lnSpc>
              <a:spcBef>
                <a:spcPts val="20"/>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algn="just" marL="12700" marR="5080">
              <a:lnSpc>
                <a:spcPct val="152700"/>
              </a:lnSpc>
              <a:spcBef>
                <a:spcPts val="420"/>
              </a:spcBef>
            </a:pPr>
            <a:r>
              <a:rPr dirty="0" sz="1100" spc="-5">
                <a:latin typeface="Calibri"/>
                <a:cs typeface="Calibri"/>
              </a:rPr>
              <a:t>The figure </a:t>
            </a:r>
            <a:r>
              <a:rPr dirty="0" sz="1100">
                <a:latin typeface="Calibri"/>
                <a:cs typeface="Calibri"/>
              </a:rPr>
              <a:t>above </a:t>
            </a:r>
            <a:r>
              <a:rPr dirty="0" sz="1100" spc="-5">
                <a:latin typeface="Calibri"/>
                <a:cs typeface="Calibri"/>
              </a:rPr>
              <a:t>reports on the number of close friends of 15 to 24 year olds and of those aged 25 or  more, a proxy for </a:t>
            </a:r>
            <a:r>
              <a:rPr dirty="0" sz="1100" spc="-5" i="1">
                <a:latin typeface="Calibri"/>
                <a:cs typeface="Calibri"/>
              </a:rPr>
              <a:t>bonding capital</a:t>
            </a:r>
            <a:r>
              <a:rPr dirty="0" sz="1100" spc="-5">
                <a:latin typeface="Calibri"/>
                <a:cs typeface="Calibri"/>
              </a:rPr>
              <a:t>. The horizontal axis is divided into two </a:t>
            </a:r>
            <a:r>
              <a:rPr dirty="0" sz="1100">
                <a:latin typeface="Calibri"/>
                <a:cs typeface="Calibri"/>
              </a:rPr>
              <a:t>for </a:t>
            </a:r>
            <a:r>
              <a:rPr dirty="0" sz="1100" spc="-5">
                <a:latin typeface="Calibri"/>
                <a:cs typeface="Calibri"/>
              </a:rPr>
              <a:t>both age groups and </a:t>
            </a:r>
            <a:r>
              <a:rPr dirty="0" sz="1100">
                <a:latin typeface="Calibri"/>
                <a:cs typeface="Calibri"/>
              </a:rPr>
              <a:t>is  </a:t>
            </a:r>
            <a:r>
              <a:rPr dirty="0" sz="1100" spc="-5">
                <a:latin typeface="Calibri"/>
                <a:cs typeface="Calibri"/>
              </a:rPr>
              <a:t>ordered from no friends to five friends in units, after which units increase by intervals of </a:t>
            </a:r>
            <a:r>
              <a:rPr dirty="0" sz="1100">
                <a:latin typeface="Calibri"/>
                <a:cs typeface="Calibri"/>
              </a:rPr>
              <a:t>five </a:t>
            </a:r>
            <a:r>
              <a:rPr dirty="0" sz="1100" spc="-5">
                <a:latin typeface="Calibri"/>
                <a:cs typeface="Calibri"/>
              </a:rPr>
              <a:t>up to 20  friends. A </a:t>
            </a:r>
            <a:r>
              <a:rPr dirty="0" sz="1100">
                <a:latin typeface="Calibri"/>
                <a:cs typeface="Calibri"/>
              </a:rPr>
              <a:t>first </a:t>
            </a:r>
            <a:r>
              <a:rPr dirty="0" sz="1100" spc="-5">
                <a:latin typeface="Calibri"/>
                <a:cs typeface="Calibri"/>
              </a:rPr>
              <a:t>observation is that respondents aged 25 and over were much </a:t>
            </a:r>
            <a:r>
              <a:rPr dirty="0" sz="1100">
                <a:latin typeface="Calibri"/>
                <a:cs typeface="Calibri"/>
              </a:rPr>
              <a:t>less </a:t>
            </a:r>
            <a:r>
              <a:rPr dirty="0" sz="1100" spc="-5">
                <a:latin typeface="Calibri"/>
                <a:cs typeface="Calibri"/>
              </a:rPr>
              <a:t>likely to respond having  five close friends or more (48%) than </a:t>
            </a:r>
            <a:r>
              <a:rPr dirty="0" sz="1100">
                <a:latin typeface="Calibri"/>
                <a:cs typeface="Calibri"/>
              </a:rPr>
              <a:t>15 </a:t>
            </a:r>
            <a:r>
              <a:rPr dirty="0" sz="1100" spc="-5">
                <a:latin typeface="Calibri"/>
                <a:cs typeface="Calibri"/>
              </a:rPr>
              <a:t>to 24 year olds (67%). Secondly, while only 1% or respondent  aged 15 to </a:t>
            </a:r>
            <a:r>
              <a:rPr dirty="0" sz="1100">
                <a:latin typeface="Calibri"/>
                <a:cs typeface="Calibri"/>
              </a:rPr>
              <a:t>24 </a:t>
            </a:r>
            <a:r>
              <a:rPr dirty="0" sz="1100" spc="-5">
                <a:latin typeface="Calibri"/>
                <a:cs typeface="Calibri"/>
              </a:rPr>
              <a:t>declared having no close friends, this figure stands at 7% for their older counterparts.  Thirdly, the distribution of number of close friends appears to be skewed towards lower values </a:t>
            </a:r>
            <a:r>
              <a:rPr dirty="0" sz="1100">
                <a:latin typeface="Calibri"/>
                <a:cs typeface="Calibri"/>
              </a:rPr>
              <a:t>for  </a:t>
            </a:r>
            <a:r>
              <a:rPr dirty="0" sz="1100" spc="-5">
                <a:latin typeface="Calibri"/>
                <a:cs typeface="Calibri"/>
              </a:rPr>
              <a:t>respondents aged 25 </a:t>
            </a:r>
            <a:r>
              <a:rPr dirty="0" sz="1100">
                <a:latin typeface="Calibri"/>
                <a:cs typeface="Calibri"/>
              </a:rPr>
              <a:t>and </a:t>
            </a:r>
            <a:r>
              <a:rPr dirty="0" sz="1100" spc="-5">
                <a:latin typeface="Calibri"/>
                <a:cs typeface="Calibri"/>
              </a:rPr>
              <a:t>over. In other words, </a:t>
            </a:r>
            <a:r>
              <a:rPr dirty="0" sz="1100">
                <a:latin typeface="Calibri"/>
                <a:cs typeface="Calibri"/>
              </a:rPr>
              <a:t>older </a:t>
            </a:r>
            <a:r>
              <a:rPr dirty="0" sz="1100" spc="-5">
                <a:latin typeface="Calibri"/>
                <a:cs typeface="Calibri"/>
              </a:rPr>
              <a:t>respondents declared having a lower number of  close friends more frequently than if “number of friends” were normally</a:t>
            </a:r>
            <a:r>
              <a:rPr dirty="0" sz="1100" spc="50">
                <a:latin typeface="Calibri"/>
                <a:cs typeface="Calibri"/>
              </a:rPr>
              <a:t> </a:t>
            </a:r>
            <a:r>
              <a:rPr dirty="0" sz="1100" spc="-5">
                <a:latin typeface="Calibri"/>
                <a:cs typeface="Calibri"/>
              </a:rPr>
              <a:t>distributed.</a:t>
            </a:r>
            <a:endParaRPr sz="1100">
              <a:latin typeface="Calibri"/>
              <a:cs typeface="Calibri"/>
            </a:endParaRPr>
          </a:p>
          <a:p>
            <a:pPr algn="just" marL="12700" marR="5080">
              <a:lnSpc>
                <a:spcPct val="152700"/>
              </a:lnSpc>
              <a:spcBef>
                <a:spcPts val="790"/>
              </a:spcBef>
            </a:pPr>
            <a:r>
              <a:rPr dirty="0" sz="1100" spc="-5">
                <a:latin typeface="Calibri"/>
                <a:cs typeface="Calibri"/>
              </a:rPr>
              <a:t>The following figure on trust in different groups of people for younger </a:t>
            </a:r>
            <a:r>
              <a:rPr dirty="0" sz="1100">
                <a:latin typeface="Calibri"/>
                <a:cs typeface="Calibri"/>
              </a:rPr>
              <a:t>and </a:t>
            </a:r>
            <a:r>
              <a:rPr dirty="0" sz="1100" spc="-5">
                <a:latin typeface="Calibri"/>
                <a:cs typeface="Calibri"/>
              </a:rPr>
              <a:t>older Canadians attempts to  provide</a:t>
            </a:r>
            <a:r>
              <a:rPr dirty="0" sz="1100" spc="-35">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conceptual</a:t>
            </a:r>
            <a:r>
              <a:rPr dirty="0" sz="1100" spc="-30">
                <a:latin typeface="Calibri"/>
                <a:cs typeface="Calibri"/>
              </a:rPr>
              <a:t> </a:t>
            </a:r>
            <a:r>
              <a:rPr dirty="0" sz="1100" spc="-5">
                <a:latin typeface="Calibri"/>
                <a:cs typeface="Calibri"/>
              </a:rPr>
              <a:t>benchmark</a:t>
            </a:r>
            <a:r>
              <a:rPr dirty="0" sz="1100" spc="-35">
                <a:latin typeface="Calibri"/>
                <a:cs typeface="Calibri"/>
              </a:rPr>
              <a:t> </a:t>
            </a:r>
            <a:r>
              <a:rPr dirty="0" sz="1100" spc="-5">
                <a:latin typeface="Calibri"/>
                <a:cs typeface="Calibri"/>
              </a:rPr>
              <a:t>for</a:t>
            </a:r>
            <a:r>
              <a:rPr dirty="0" sz="1100" spc="-30">
                <a:latin typeface="Calibri"/>
                <a:cs typeface="Calibri"/>
              </a:rPr>
              <a:t> </a:t>
            </a:r>
            <a:r>
              <a:rPr dirty="0" sz="1100" spc="-5" i="1">
                <a:latin typeface="Calibri"/>
                <a:cs typeface="Calibri"/>
              </a:rPr>
              <a:t>bridging</a:t>
            </a:r>
            <a:r>
              <a:rPr dirty="0" sz="1100" spc="-30" i="1">
                <a:latin typeface="Calibri"/>
                <a:cs typeface="Calibri"/>
              </a:rPr>
              <a:t> </a:t>
            </a:r>
            <a:r>
              <a:rPr dirty="0" sz="1100" spc="-5" i="1">
                <a:latin typeface="Calibri"/>
                <a:cs typeface="Calibri"/>
              </a:rPr>
              <a:t>social</a:t>
            </a:r>
            <a:r>
              <a:rPr dirty="0" sz="1100" spc="-35" i="1">
                <a:latin typeface="Calibri"/>
                <a:cs typeface="Calibri"/>
              </a:rPr>
              <a:t> </a:t>
            </a:r>
            <a:r>
              <a:rPr dirty="0" sz="1100" spc="-5" i="1">
                <a:latin typeface="Calibri"/>
                <a:cs typeface="Calibri"/>
              </a:rPr>
              <a:t>capital</a:t>
            </a:r>
            <a:r>
              <a:rPr dirty="0" sz="1100" spc="-5">
                <a:latin typeface="Calibri"/>
                <a:cs typeface="Calibri"/>
              </a:rPr>
              <a:t>.</a:t>
            </a:r>
            <a:r>
              <a:rPr dirty="0" sz="1100" spc="-25">
                <a:latin typeface="Calibri"/>
                <a:cs typeface="Calibri"/>
              </a:rPr>
              <a:t> </a:t>
            </a:r>
            <a:r>
              <a:rPr dirty="0" sz="1100" spc="-5">
                <a:latin typeface="Calibri"/>
                <a:cs typeface="Calibri"/>
              </a:rPr>
              <a:t>Respondents</a:t>
            </a:r>
            <a:r>
              <a:rPr dirty="0" sz="1100" spc="-35">
                <a:latin typeface="Calibri"/>
                <a:cs typeface="Calibri"/>
              </a:rPr>
              <a:t> </a:t>
            </a:r>
            <a:r>
              <a:rPr dirty="0" sz="1100" spc="-5">
                <a:latin typeface="Calibri"/>
                <a:cs typeface="Calibri"/>
              </a:rPr>
              <a:t>in</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2013</a:t>
            </a:r>
            <a:r>
              <a:rPr dirty="0" sz="1100" spc="-30">
                <a:latin typeface="Calibri"/>
                <a:cs typeface="Calibri"/>
              </a:rPr>
              <a:t> </a:t>
            </a:r>
            <a:r>
              <a:rPr dirty="0" sz="1100" spc="-5">
                <a:latin typeface="Calibri"/>
                <a:cs typeface="Calibri"/>
              </a:rPr>
              <a:t>GSS</a:t>
            </a:r>
            <a:r>
              <a:rPr dirty="0" sz="1100" spc="-30">
                <a:latin typeface="Calibri"/>
                <a:cs typeface="Calibri"/>
              </a:rPr>
              <a:t> </a:t>
            </a:r>
            <a:r>
              <a:rPr dirty="0" sz="1100" spc="-5">
                <a:latin typeface="Calibri"/>
                <a:cs typeface="Calibri"/>
              </a:rPr>
              <a:t>were</a:t>
            </a:r>
            <a:r>
              <a:rPr dirty="0" sz="1100" spc="-35">
                <a:latin typeface="Calibri"/>
                <a:cs typeface="Calibri"/>
              </a:rPr>
              <a:t> </a:t>
            </a:r>
            <a:r>
              <a:rPr dirty="0" sz="1100" spc="-5">
                <a:latin typeface="Calibri"/>
                <a:cs typeface="Calibri"/>
              </a:rPr>
              <a:t>asked</a:t>
            </a:r>
            <a:r>
              <a:rPr dirty="0" sz="1100" spc="-25">
                <a:latin typeface="Calibri"/>
                <a:cs typeface="Calibri"/>
              </a:rPr>
              <a:t> </a:t>
            </a:r>
            <a:r>
              <a:rPr dirty="0" sz="1100" spc="-5">
                <a:latin typeface="Calibri"/>
                <a:cs typeface="Calibri"/>
              </a:rPr>
              <a:t>how  much</a:t>
            </a:r>
            <a:r>
              <a:rPr dirty="0" sz="1100" spc="-60">
                <a:latin typeface="Calibri"/>
                <a:cs typeface="Calibri"/>
              </a:rPr>
              <a:t> </a:t>
            </a:r>
            <a:r>
              <a:rPr dirty="0" sz="1100" spc="-5">
                <a:latin typeface="Calibri"/>
                <a:cs typeface="Calibri"/>
              </a:rPr>
              <a:t>they</a:t>
            </a:r>
            <a:r>
              <a:rPr dirty="0" sz="1100" spc="-55">
                <a:latin typeface="Calibri"/>
                <a:cs typeface="Calibri"/>
              </a:rPr>
              <a:t> </a:t>
            </a:r>
            <a:r>
              <a:rPr dirty="0" sz="1100" spc="-5">
                <a:latin typeface="Calibri"/>
                <a:cs typeface="Calibri"/>
              </a:rPr>
              <a:t>trusted</a:t>
            </a:r>
            <a:r>
              <a:rPr dirty="0" sz="1100" spc="-55">
                <a:latin typeface="Calibri"/>
                <a:cs typeface="Calibri"/>
              </a:rPr>
              <a:t> </a:t>
            </a:r>
            <a:r>
              <a:rPr dirty="0" sz="1100" spc="-5">
                <a:latin typeface="Calibri"/>
                <a:cs typeface="Calibri"/>
              </a:rPr>
              <a:t>each</a:t>
            </a:r>
            <a:r>
              <a:rPr dirty="0" sz="1100" spc="-55">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the</a:t>
            </a:r>
            <a:r>
              <a:rPr dirty="0" sz="1100" spc="-60">
                <a:latin typeface="Calibri"/>
                <a:cs typeface="Calibri"/>
              </a:rPr>
              <a:t> </a:t>
            </a:r>
            <a:r>
              <a:rPr dirty="0" sz="1100" spc="-5">
                <a:latin typeface="Calibri"/>
                <a:cs typeface="Calibri"/>
              </a:rPr>
              <a:t>following</a:t>
            </a:r>
            <a:r>
              <a:rPr dirty="0" sz="1100" spc="-50">
                <a:latin typeface="Calibri"/>
                <a:cs typeface="Calibri"/>
              </a:rPr>
              <a:t> </a:t>
            </a:r>
            <a:r>
              <a:rPr dirty="0" sz="1100" spc="-5">
                <a:latin typeface="Calibri"/>
                <a:cs typeface="Calibri"/>
              </a:rPr>
              <a:t>groups</a:t>
            </a:r>
            <a:r>
              <a:rPr dirty="0" sz="1100" spc="-60">
                <a:latin typeface="Calibri"/>
                <a:cs typeface="Calibri"/>
              </a:rPr>
              <a:t> </a:t>
            </a:r>
            <a:r>
              <a:rPr dirty="0" sz="1100" spc="-5">
                <a:latin typeface="Calibri"/>
                <a:cs typeface="Calibri"/>
              </a:rPr>
              <a:t>of</a:t>
            </a:r>
            <a:r>
              <a:rPr dirty="0" sz="1100" spc="-60">
                <a:latin typeface="Calibri"/>
                <a:cs typeface="Calibri"/>
              </a:rPr>
              <a:t> </a:t>
            </a:r>
            <a:r>
              <a:rPr dirty="0" sz="1100" spc="-5">
                <a:latin typeface="Calibri"/>
                <a:cs typeface="Calibri"/>
              </a:rPr>
              <a:t>people</a:t>
            </a:r>
            <a:r>
              <a:rPr dirty="0" sz="1100" spc="-60">
                <a:latin typeface="Calibri"/>
                <a:cs typeface="Calibri"/>
              </a:rPr>
              <a:t> </a:t>
            </a:r>
            <a:r>
              <a:rPr dirty="0" sz="1100" spc="-5">
                <a:latin typeface="Calibri"/>
                <a:cs typeface="Calibri"/>
              </a:rPr>
              <a:t>using</a:t>
            </a:r>
            <a:r>
              <a:rPr dirty="0" sz="1100" spc="-60">
                <a:latin typeface="Calibri"/>
                <a:cs typeface="Calibri"/>
              </a:rPr>
              <a:t> </a:t>
            </a:r>
            <a:r>
              <a:rPr dirty="0" sz="1100" spc="-5">
                <a:latin typeface="Calibri"/>
                <a:cs typeface="Calibri"/>
              </a:rPr>
              <a:t>a</a:t>
            </a:r>
            <a:r>
              <a:rPr dirty="0" sz="1100" spc="-60">
                <a:latin typeface="Calibri"/>
                <a:cs typeface="Calibri"/>
              </a:rPr>
              <a:t> </a:t>
            </a:r>
            <a:r>
              <a:rPr dirty="0" sz="1100" spc="-5">
                <a:latin typeface="Calibri"/>
                <a:cs typeface="Calibri"/>
              </a:rPr>
              <a:t>1</a:t>
            </a:r>
            <a:r>
              <a:rPr dirty="0" sz="1100" spc="-55">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5</a:t>
            </a:r>
            <a:r>
              <a:rPr dirty="0" sz="1100" spc="-60">
                <a:latin typeface="Calibri"/>
                <a:cs typeface="Calibri"/>
              </a:rPr>
              <a:t> </a:t>
            </a:r>
            <a:r>
              <a:rPr dirty="0" sz="1100" spc="-5">
                <a:latin typeface="Calibri"/>
                <a:cs typeface="Calibri"/>
              </a:rPr>
              <a:t>point</a:t>
            </a:r>
            <a:r>
              <a:rPr dirty="0" sz="1100" spc="-60">
                <a:latin typeface="Calibri"/>
                <a:cs typeface="Calibri"/>
              </a:rPr>
              <a:t> </a:t>
            </a:r>
            <a:r>
              <a:rPr dirty="0" sz="1100">
                <a:latin typeface="Calibri"/>
                <a:cs typeface="Calibri"/>
              </a:rPr>
              <a:t>scale</a:t>
            </a:r>
            <a:r>
              <a:rPr dirty="0" sz="1100" spc="-60">
                <a:latin typeface="Calibri"/>
                <a:cs typeface="Calibri"/>
              </a:rPr>
              <a:t> </a:t>
            </a:r>
            <a:r>
              <a:rPr dirty="0" sz="1100" spc="-5">
                <a:latin typeface="Calibri"/>
                <a:cs typeface="Calibri"/>
              </a:rPr>
              <a:t>where</a:t>
            </a:r>
            <a:r>
              <a:rPr dirty="0" sz="1100" spc="-55">
                <a:latin typeface="Calibri"/>
                <a:cs typeface="Calibri"/>
              </a:rPr>
              <a:t> </a:t>
            </a:r>
            <a:r>
              <a:rPr dirty="0" sz="1100" spc="-5">
                <a:latin typeface="Calibri"/>
                <a:cs typeface="Calibri"/>
              </a:rPr>
              <a:t>1</a:t>
            </a:r>
            <a:r>
              <a:rPr dirty="0" sz="1100" spc="-60">
                <a:latin typeface="Calibri"/>
                <a:cs typeface="Calibri"/>
              </a:rPr>
              <a:t> </a:t>
            </a:r>
            <a:r>
              <a:rPr dirty="0" sz="1100" spc="-5">
                <a:latin typeface="Calibri"/>
                <a:cs typeface="Calibri"/>
              </a:rPr>
              <a:t>means</a:t>
            </a:r>
            <a:r>
              <a:rPr dirty="0" sz="1100" spc="-60">
                <a:latin typeface="Calibri"/>
                <a:cs typeface="Calibri"/>
              </a:rPr>
              <a:t> </a:t>
            </a:r>
            <a:r>
              <a:rPr dirty="0" sz="1100" spc="-5">
                <a:latin typeface="Calibri"/>
                <a:cs typeface="Calibri"/>
              </a:rPr>
              <a:t>“Cannot  be trusted </a:t>
            </a:r>
            <a:r>
              <a:rPr dirty="0" sz="1100">
                <a:latin typeface="Calibri"/>
                <a:cs typeface="Calibri"/>
              </a:rPr>
              <a:t>at </a:t>
            </a:r>
            <a:r>
              <a:rPr dirty="0" sz="1100" spc="-5">
                <a:latin typeface="Calibri"/>
                <a:cs typeface="Calibri"/>
              </a:rPr>
              <a:t>all” and 5 means “Can </a:t>
            </a:r>
            <a:r>
              <a:rPr dirty="0" sz="1100">
                <a:latin typeface="Calibri"/>
                <a:cs typeface="Calibri"/>
              </a:rPr>
              <a:t>be </a:t>
            </a:r>
            <a:r>
              <a:rPr dirty="0" sz="1100" spc="-5">
                <a:latin typeface="Calibri"/>
                <a:cs typeface="Calibri"/>
              </a:rPr>
              <a:t>trusted a lot.” Responses were recoded such that categories 4 </a:t>
            </a:r>
            <a:r>
              <a:rPr dirty="0" sz="1100">
                <a:latin typeface="Calibri"/>
                <a:cs typeface="Calibri"/>
              </a:rPr>
              <a:t>and  </a:t>
            </a:r>
            <a:r>
              <a:rPr dirty="0" sz="1100" spc="-5">
                <a:latin typeface="Calibri"/>
                <a:cs typeface="Calibri"/>
              </a:rPr>
              <a:t>5 (Can be trusted a lot) are jointly</a:t>
            </a:r>
            <a:r>
              <a:rPr dirty="0" sz="1100" spc="10">
                <a:latin typeface="Calibri"/>
                <a:cs typeface="Calibri"/>
              </a:rPr>
              <a:t> </a:t>
            </a:r>
            <a:r>
              <a:rPr dirty="0" sz="1100" spc="-5">
                <a:latin typeface="Calibri"/>
                <a:cs typeface="Calibri"/>
              </a:rPr>
              <a:t>reported.</a:t>
            </a:r>
            <a:endParaRPr sz="1100">
              <a:latin typeface="Calibri"/>
              <a:cs typeface="Calibri"/>
            </a:endParaRPr>
          </a:p>
        </p:txBody>
      </p:sp>
      <p:sp>
        <p:nvSpPr>
          <p:cNvPr id="82" name="object 82"/>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94791"/>
            <a:ext cx="30460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Figure 6: Trust in Similar </a:t>
            </a:r>
            <a:r>
              <a:rPr dirty="0" sz="1100">
                <a:latin typeface="Calibri"/>
                <a:cs typeface="Calibri"/>
              </a:rPr>
              <a:t>and </a:t>
            </a:r>
            <a:r>
              <a:rPr dirty="0" sz="1100" spc="-5">
                <a:latin typeface="Calibri"/>
                <a:cs typeface="Calibri"/>
              </a:rPr>
              <a:t>Dissimilar People</a:t>
            </a:r>
            <a:r>
              <a:rPr dirty="0" sz="1100">
                <a:latin typeface="Calibri"/>
                <a:cs typeface="Calibri"/>
              </a:rPr>
              <a:t> </a:t>
            </a:r>
            <a:r>
              <a:rPr dirty="0" sz="1100" spc="-5">
                <a:latin typeface="Calibri"/>
                <a:cs typeface="Calibri"/>
              </a:rPr>
              <a:t>(2013)</a:t>
            </a:r>
            <a:endParaRPr sz="1100">
              <a:latin typeface="Calibri"/>
              <a:cs typeface="Calibri"/>
            </a:endParaRPr>
          </a:p>
        </p:txBody>
      </p:sp>
      <p:sp>
        <p:nvSpPr>
          <p:cNvPr id="3" name="object 3"/>
          <p:cNvSpPr txBox="1"/>
          <p:nvPr/>
        </p:nvSpPr>
        <p:spPr>
          <a:xfrm>
            <a:off x="901777" y="5001616"/>
            <a:ext cx="5969635" cy="3812540"/>
          </a:xfrm>
          <a:prstGeom prst="rect">
            <a:avLst/>
          </a:prstGeom>
        </p:spPr>
        <p:txBody>
          <a:bodyPr wrap="square" lIns="0" tIns="12700" rIns="0" bIns="0" rtlCol="0" vert="horz">
            <a:spAutoFit/>
          </a:bodyPr>
          <a:lstStyle/>
          <a:p>
            <a:pPr algn="just" marL="12700" marR="5715">
              <a:lnSpc>
                <a:spcPct val="153200"/>
              </a:lnSpc>
              <a:spcBef>
                <a:spcPts val="100"/>
              </a:spcBef>
            </a:pPr>
            <a:r>
              <a:rPr dirty="0" sz="1100" spc="-5">
                <a:latin typeface="Calibri"/>
                <a:cs typeface="Calibri"/>
              </a:rPr>
              <a:t>respondents aged 25 and over. Overall, respondent aged 15 to 24 were less trusting of others, but  experienced trust in others in similar patterns as their older</a:t>
            </a:r>
            <a:r>
              <a:rPr dirty="0" sz="1100" spc="25">
                <a:latin typeface="Calibri"/>
                <a:cs typeface="Calibri"/>
              </a:rPr>
              <a:t> </a:t>
            </a:r>
            <a:r>
              <a:rPr dirty="0" sz="1100" spc="-5">
                <a:latin typeface="Calibri"/>
                <a:cs typeface="Calibri"/>
              </a:rPr>
              <a:t>counterparts.</a:t>
            </a:r>
            <a:endParaRPr sz="1100">
              <a:latin typeface="Calibri"/>
              <a:cs typeface="Calibri"/>
            </a:endParaRPr>
          </a:p>
          <a:p>
            <a:pPr algn="just" marL="12700" marR="5080" indent="-635">
              <a:lnSpc>
                <a:spcPct val="152700"/>
              </a:lnSpc>
              <a:spcBef>
                <a:spcPts val="790"/>
              </a:spcBef>
            </a:pPr>
            <a:r>
              <a:rPr dirty="0" sz="1100" spc="-5">
                <a:latin typeface="Calibri"/>
                <a:cs typeface="Calibri"/>
              </a:rPr>
              <a:t>Finally, </a:t>
            </a:r>
            <a:r>
              <a:rPr dirty="0" sz="1100" spc="-5" i="1">
                <a:latin typeface="Calibri"/>
                <a:cs typeface="Calibri"/>
              </a:rPr>
              <a:t>linking social capital </a:t>
            </a:r>
            <a:r>
              <a:rPr dirty="0" sz="1100" spc="-5">
                <a:latin typeface="Calibri"/>
                <a:cs typeface="Calibri"/>
              </a:rPr>
              <a:t>characterizes trust between people who are interacting across institutions.  The following graph presents how Canadians feel about their institutions. Respondents were asked how  much confidence they have in the police, banks, </a:t>
            </a:r>
            <a:r>
              <a:rPr dirty="0" sz="1100">
                <a:latin typeface="Calibri"/>
                <a:cs typeface="Calibri"/>
              </a:rPr>
              <a:t>the </a:t>
            </a:r>
            <a:r>
              <a:rPr dirty="0" sz="1100" spc="-5">
                <a:latin typeface="Calibri"/>
                <a:cs typeface="Calibri"/>
              </a:rPr>
              <a:t>education system, the justice and courts system,  business people as well as in the federal parliament. They were asked to use a 1 to 5 point scale where 1  means “No confidence at all” and 5 means “A great deal of confidence.” Responses were recoded such  that categories 4 and 5 (A great deal of confidence) </a:t>
            </a:r>
            <a:r>
              <a:rPr dirty="0" sz="1100">
                <a:latin typeface="Calibri"/>
                <a:cs typeface="Calibri"/>
              </a:rPr>
              <a:t>are</a:t>
            </a:r>
            <a:r>
              <a:rPr dirty="0" sz="1100" spc="20">
                <a:latin typeface="Calibri"/>
                <a:cs typeface="Calibri"/>
              </a:rPr>
              <a:t> </a:t>
            </a:r>
            <a:r>
              <a:rPr dirty="0" sz="1100" spc="-5">
                <a:latin typeface="Calibri"/>
                <a:cs typeface="Calibri"/>
              </a:rPr>
              <a:t>combined.</a:t>
            </a:r>
            <a:endParaRPr sz="1100">
              <a:latin typeface="Calibri"/>
              <a:cs typeface="Calibri"/>
            </a:endParaRPr>
          </a:p>
          <a:p>
            <a:pPr algn="just" marL="12700" marR="5080">
              <a:lnSpc>
                <a:spcPct val="152700"/>
              </a:lnSpc>
              <a:spcBef>
                <a:spcPts val="795"/>
              </a:spcBef>
            </a:pPr>
            <a:r>
              <a:rPr dirty="0" sz="1100" spc="-5">
                <a:latin typeface="Calibri"/>
                <a:cs typeface="Calibri"/>
              </a:rPr>
              <a:t>As can be seen in the </a:t>
            </a:r>
            <a:r>
              <a:rPr dirty="0" sz="1100">
                <a:latin typeface="Calibri"/>
                <a:cs typeface="Calibri"/>
              </a:rPr>
              <a:t>next </a:t>
            </a:r>
            <a:r>
              <a:rPr dirty="0" sz="1100" spc="-5">
                <a:latin typeface="Calibri"/>
                <a:cs typeface="Calibri"/>
              </a:rPr>
              <a:t>graph, among all Canadian institutions the police ranked highest in terms of  respondents’ confidence levels. 73% of </a:t>
            </a:r>
            <a:r>
              <a:rPr dirty="0" sz="1100">
                <a:latin typeface="Calibri"/>
                <a:cs typeface="Calibri"/>
              </a:rPr>
              <a:t>15 </a:t>
            </a:r>
            <a:r>
              <a:rPr dirty="0" sz="1100" spc="-5">
                <a:latin typeface="Calibri"/>
                <a:cs typeface="Calibri"/>
              </a:rPr>
              <a:t>to 24 year olds reported trusting the police, along with 76% of  respondents aged 25 and over. Banks, the school system, the justice system and courts, and local  merchants and business people all had between </a:t>
            </a:r>
            <a:r>
              <a:rPr dirty="0" sz="1100">
                <a:latin typeface="Calibri"/>
                <a:cs typeface="Calibri"/>
              </a:rPr>
              <a:t>57% </a:t>
            </a:r>
            <a:r>
              <a:rPr dirty="0" sz="1100" spc="-5">
                <a:latin typeface="Calibri"/>
                <a:cs typeface="Calibri"/>
              </a:rPr>
              <a:t>and 67% of respondents declare </a:t>
            </a:r>
            <a:r>
              <a:rPr dirty="0" sz="1100">
                <a:latin typeface="Calibri"/>
                <a:cs typeface="Calibri"/>
              </a:rPr>
              <a:t>that </a:t>
            </a:r>
            <a:r>
              <a:rPr dirty="0" sz="1100" spc="-5">
                <a:latin typeface="Calibri"/>
                <a:cs typeface="Calibri"/>
              </a:rPr>
              <a:t>they trusted  them. Furthermore, 50% </a:t>
            </a:r>
            <a:r>
              <a:rPr dirty="0" sz="1100">
                <a:latin typeface="Calibri"/>
                <a:cs typeface="Calibri"/>
              </a:rPr>
              <a:t>of </a:t>
            </a:r>
            <a:r>
              <a:rPr dirty="0" sz="1100" spc="-5">
                <a:latin typeface="Calibri"/>
                <a:cs typeface="Calibri"/>
              </a:rPr>
              <a:t>the youth reported trusting the federal parliament, compared to only 35% </a:t>
            </a:r>
            <a:r>
              <a:rPr dirty="0" sz="1100">
                <a:latin typeface="Calibri"/>
                <a:cs typeface="Calibri"/>
              </a:rPr>
              <a:t>of  </a:t>
            </a:r>
            <a:r>
              <a:rPr dirty="0" sz="1100" spc="-5">
                <a:latin typeface="Calibri"/>
                <a:cs typeface="Calibri"/>
              </a:rPr>
              <a:t>respondents aged 25 </a:t>
            </a:r>
            <a:r>
              <a:rPr dirty="0" sz="1100">
                <a:latin typeface="Calibri"/>
                <a:cs typeface="Calibri"/>
              </a:rPr>
              <a:t>and</a:t>
            </a:r>
            <a:r>
              <a:rPr dirty="0" sz="1100" spc="10">
                <a:latin typeface="Calibri"/>
                <a:cs typeface="Calibri"/>
              </a:rPr>
              <a:t> </a:t>
            </a:r>
            <a:r>
              <a:rPr dirty="0" sz="1100" spc="-5">
                <a:latin typeface="Calibri"/>
                <a:cs typeface="Calibri"/>
              </a:rPr>
              <a:t>over.</a:t>
            </a:r>
            <a:endParaRPr sz="1100">
              <a:latin typeface="Calibri"/>
              <a:cs typeface="Calibri"/>
            </a:endParaRPr>
          </a:p>
        </p:txBody>
      </p:sp>
      <p:sp>
        <p:nvSpPr>
          <p:cNvPr id="4" name="object 4"/>
          <p:cNvSpPr/>
          <p:nvPr/>
        </p:nvSpPr>
        <p:spPr>
          <a:xfrm>
            <a:off x="3503396" y="1182522"/>
            <a:ext cx="2658745" cy="1990725"/>
          </a:xfrm>
          <a:custGeom>
            <a:avLst/>
            <a:gdLst/>
            <a:ahLst/>
            <a:cxnLst/>
            <a:rect l="l" t="t" r="r" b="b"/>
            <a:pathLst>
              <a:path w="2658745" h="1990725">
                <a:moveTo>
                  <a:pt x="0" y="0"/>
                </a:moveTo>
                <a:lnTo>
                  <a:pt x="2658287" y="0"/>
                </a:lnTo>
                <a:lnTo>
                  <a:pt x="2658287" y="1990255"/>
                </a:lnTo>
                <a:lnTo>
                  <a:pt x="0" y="1990255"/>
                </a:lnTo>
                <a:lnTo>
                  <a:pt x="0" y="0"/>
                </a:lnTo>
                <a:close/>
              </a:path>
            </a:pathLst>
          </a:custGeom>
          <a:ln w="9525">
            <a:solidFill>
              <a:srgbClr val="000000"/>
            </a:solidFill>
          </a:ln>
        </p:spPr>
        <p:txBody>
          <a:bodyPr wrap="square" lIns="0" tIns="0" rIns="0" bIns="0" rtlCol="0"/>
          <a:lstStyle/>
          <a:p/>
        </p:txBody>
      </p:sp>
      <p:sp>
        <p:nvSpPr>
          <p:cNvPr id="5" name="object 5"/>
          <p:cNvSpPr/>
          <p:nvPr/>
        </p:nvSpPr>
        <p:spPr>
          <a:xfrm>
            <a:off x="3503396" y="1216152"/>
            <a:ext cx="2515870" cy="165735"/>
          </a:xfrm>
          <a:custGeom>
            <a:avLst/>
            <a:gdLst/>
            <a:ahLst/>
            <a:cxnLst/>
            <a:rect l="l" t="t" r="r" b="b"/>
            <a:pathLst>
              <a:path w="2515870" h="165734">
                <a:moveTo>
                  <a:pt x="2515641" y="0"/>
                </a:moveTo>
                <a:lnTo>
                  <a:pt x="0" y="0"/>
                </a:lnTo>
                <a:lnTo>
                  <a:pt x="0" y="165353"/>
                </a:lnTo>
                <a:lnTo>
                  <a:pt x="2515641" y="165353"/>
                </a:lnTo>
                <a:lnTo>
                  <a:pt x="2515641" y="0"/>
                </a:lnTo>
                <a:close/>
              </a:path>
            </a:pathLst>
          </a:custGeom>
          <a:ln w="9524">
            <a:solidFill>
              <a:srgbClr val="000000"/>
            </a:solidFill>
          </a:ln>
        </p:spPr>
        <p:txBody>
          <a:bodyPr wrap="square" lIns="0" tIns="0" rIns="0" bIns="0" rtlCol="0"/>
          <a:lstStyle/>
          <a:p/>
        </p:txBody>
      </p:sp>
      <p:sp>
        <p:nvSpPr>
          <p:cNvPr id="6" name="object 6"/>
          <p:cNvSpPr/>
          <p:nvPr/>
        </p:nvSpPr>
        <p:spPr>
          <a:xfrm>
            <a:off x="3503395" y="1182521"/>
            <a:ext cx="0" cy="1990725"/>
          </a:xfrm>
          <a:custGeom>
            <a:avLst/>
            <a:gdLst/>
            <a:ahLst/>
            <a:cxnLst/>
            <a:rect l="l" t="t" r="r" b="b"/>
            <a:pathLst>
              <a:path w="0" h="1990725">
                <a:moveTo>
                  <a:pt x="0" y="0"/>
                </a:moveTo>
                <a:lnTo>
                  <a:pt x="0" y="1990255"/>
                </a:lnTo>
              </a:path>
            </a:pathLst>
          </a:custGeom>
          <a:ln w="9525">
            <a:solidFill>
              <a:srgbClr val="000000"/>
            </a:solidFill>
          </a:ln>
        </p:spPr>
        <p:txBody>
          <a:bodyPr wrap="square" lIns="0" tIns="0" rIns="0" bIns="0" rtlCol="0"/>
          <a:lstStyle/>
          <a:p/>
        </p:txBody>
      </p:sp>
      <p:sp>
        <p:nvSpPr>
          <p:cNvPr id="7" name="object 7"/>
          <p:cNvSpPr txBox="1"/>
          <p:nvPr/>
        </p:nvSpPr>
        <p:spPr>
          <a:xfrm>
            <a:off x="3508159" y="1204099"/>
            <a:ext cx="2505075" cy="172720"/>
          </a:xfrm>
          <a:prstGeom prst="rect">
            <a:avLst/>
          </a:prstGeom>
          <a:solidFill>
            <a:srgbClr val="1F4E79"/>
          </a:solidFill>
        </p:spPr>
        <p:txBody>
          <a:bodyPr wrap="square" lIns="0" tIns="19685" rIns="0" bIns="0" rtlCol="0" vert="horz">
            <a:spAutoFit/>
          </a:bodyPr>
          <a:lstStyle/>
          <a:p>
            <a:pPr algn="r" marR="62230">
              <a:lnSpc>
                <a:spcPct val="100000"/>
              </a:lnSpc>
              <a:spcBef>
                <a:spcPts val="155"/>
              </a:spcBef>
            </a:pPr>
            <a:r>
              <a:rPr dirty="0" sz="900" b="1">
                <a:solidFill>
                  <a:srgbClr val="FFFFFF"/>
                </a:solidFill>
                <a:latin typeface="Calibri"/>
                <a:cs typeface="Calibri"/>
              </a:rPr>
              <a:t>95</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8" name="object 8"/>
          <p:cNvSpPr txBox="1"/>
          <p:nvPr/>
        </p:nvSpPr>
        <p:spPr>
          <a:xfrm>
            <a:off x="3503395" y="1614677"/>
            <a:ext cx="1645285" cy="165100"/>
          </a:xfrm>
          <a:prstGeom prst="rect">
            <a:avLst/>
          </a:prstGeom>
          <a:solidFill>
            <a:srgbClr val="1F4E79"/>
          </a:solidFill>
          <a:ln w="9525">
            <a:solidFill>
              <a:srgbClr val="000000"/>
            </a:solidFill>
          </a:ln>
        </p:spPr>
        <p:txBody>
          <a:bodyPr wrap="square" lIns="0" tIns="6985" rIns="0" bIns="0" rtlCol="0" vert="horz">
            <a:spAutoFit/>
          </a:bodyPr>
          <a:lstStyle/>
          <a:p>
            <a:pPr algn="r" marR="69215">
              <a:lnSpc>
                <a:spcPct val="100000"/>
              </a:lnSpc>
              <a:spcBef>
                <a:spcPts val="55"/>
              </a:spcBef>
            </a:pPr>
            <a:r>
              <a:rPr dirty="0" sz="900" b="1">
                <a:solidFill>
                  <a:srgbClr val="FFFFFF"/>
                </a:solidFill>
                <a:latin typeface="Calibri"/>
                <a:cs typeface="Calibri"/>
              </a:rPr>
              <a:t>62%</a:t>
            </a:r>
            <a:endParaRPr sz="900">
              <a:latin typeface="Calibri"/>
              <a:cs typeface="Calibri"/>
            </a:endParaRPr>
          </a:p>
        </p:txBody>
      </p:sp>
      <p:sp>
        <p:nvSpPr>
          <p:cNvPr id="9" name="object 9"/>
          <p:cNvSpPr txBox="1"/>
          <p:nvPr/>
        </p:nvSpPr>
        <p:spPr>
          <a:xfrm>
            <a:off x="3503395" y="2012442"/>
            <a:ext cx="1231265" cy="165735"/>
          </a:xfrm>
          <a:prstGeom prst="rect">
            <a:avLst/>
          </a:prstGeom>
          <a:solidFill>
            <a:srgbClr val="1F4E79"/>
          </a:solidFill>
          <a:ln w="9525">
            <a:solidFill>
              <a:srgbClr val="000000"/>
            </a:solidFill>
          </a:ln>
        </p:spPr>
        <p:txBody>
          <a:bodyPr wrap="square" lIns="0" tIns="7620" rIns="0" bIns="0" rtlCol="0" vert="horz">
            <a:spAutoFit/>
          </a:bodyPr>
          <a:lstStyle/>
          <a:p>
            <a:pPr algn="r" marR="67945">
              <a:lnSpc>
                <a:spcPct val="100000"/>
              </a:lnSpc>
              <a:spcBef>
                <a:spcPts val="60"/>
              </a:spcBef>
            </a:pPr>
            <a:r>
              <a:rPr dirty="0" sz="900" b="1">
                <a:solidFill>
                  <a:srgbClr val="FFFFFF"/>
                </a:solidFill>
                <a:latin typeface="Calibri"/>
                <a:cs typeface="Calibri"/>
              </a:rPr>
              <a:t>46%</a:t>
            </a:r>
            <a:endParaRPr sz="900">
              <a:latin typeface="Calibri"/>
              <a:cs typeface="Calibri"/>
            </a:endParaRPr>
          </a:p>
        </p:txBody>
      </p:sp>
      <p:sp>
        <p:nvSpPr>
          <p:cNvPr id="10" name="object 10"/>
          <p:cNvSpPr txBox="1"/>
          <p:nvPr/>
        </p:nvSpPr>
        <p:spPr>
          <a:xfrm>
            <a:off x="3503395" y="2410205"/>
            <a:ext cx="1125855" cy="165735"/>
          </a:xfrm>
          <a:prstGeom prst="rect">
            <a:avLst/>
          </a:prstGeom>
          <a:solidFill>
            <a:srgbClr val="1F4E79"/>
          </a:solidFill>
          <a:ln w="9525">
            <a:solidFill>
              <a:srgbClr val="000000"/>
            </a:solidFill>
          </a:ln>
        </p:spPr>
        <p:txBody>
          <a:bodyPr wrap="square" lIns="0" tIns="7620" rIns="0" bIns="0" rtlCol="0" vert="horz">
            <a:spAutoFit/>
          </a:bodyPr>
          <a:lstStyle/>
          <a:p>
            <a:pPr algn="r" marR="67310">
              <a:lnSpc>
                <a:spcPct val="100000"/>
              </a:lnSpc>
              <a:spcBef>
                <a:spcPts val="60"/>
              </a:spcBef>
            </a:pPr>
            <a:r>
              <a:rPr dirty="0" sz="900" b="1">
                <a:solidFill>
                  <a:srgbClr val="FFFFFF"/>
                </a:solidFill>
                <a:latin typeface="Calibri"/>
                <a:cs typeface="Calibri"/>
              </a:rPr>
              <a:t>42%</a:t>
            </a:r>
            <a:endParaRPr sz="900">
              <a:latin typeface="Calibri"/>
              <a:cs typeface="Calibri"/>
            </a:endParaRPr>
          </a:p>
        </p:txBody>
      </p:sp>
      <p:sp>
        <p:nvSpPr>
          <p:cNvPr id="11" name="object 11"/>
          <p:cNvSpPr txBox="1"/>
          <p:nvPr/>
        </p:nvSpPr>
        <p:spPr>
          <a:xfrm>
            <a:off x="3503395" y="2808732"/>
            <a:ext cx="206375" cy="165735"/>
          </a:xfrm>
          <a:prstGeom prst="rect">
            <a:avLst/>
          </a:prstGeom>
          <a:solidFill>
            <a:srgbClr val="1F4E79"/>
          </a:solidFill>
          <a:ln w="9525">
            <a:solidFill>
              <a:srgbClr val="000000"/>
            </a:solidFill>
          </a:ln>
        </p:spPr>
        <p:txBody>
          <a:bodyPr wrap="square" lIns="0" tIns="7620" rIns="0" bIns="0" rtlCol="0" vert="horz">
            <a:spAutoFit/>
          </a:bodyPr>
          <a:lstStyle/>
          <a:p>
            <a:pPr marL="50800">
              <a:lnSpc>
                <a:spcPct val="100000"/>
              </a:lnSpc>
              <a:spcBef>
                <a:spcPts val="60"/>
              </a:spcBef>
            </a:pPr>
            <a:r>
              <a:rPr dirty="0" sz="900" b="1">
                <a:solidFill>
                  <a:srgbClr val="FFFFFF"/>
                </a:solidFill>
                <a:latin typeface="Calibri"/>
                <a:cs typeface="Calibri"/>
              </a:rPr>
              <a:t>8%</a:t>
            </a:r>
            <a:endParaRPr sz="900">
              <a:latin typeface="Calibri"/>
              <a:cs typeface="Calibri"/>
            </a:endParaRPr>
          </a:p>
        </p:txBody>
      </p:sp>
      <p:sp>
        <p:nvSpPr>
          <p:cNvPr id="12" name="object 12"/>
          <p:cNvSpPr txBox="1"/>
          <p:nvPr/>
        </p:nvSpPr>
        <p:spPr>
          <a:xfrm>
            <a:off x="3503395" y="1381505"/>
            <a:ext cx="2514600" cy="165735"/>
          </a:xfrm>
          <a:prstGeom prst="rect">
            <a:avLst/>
          </a:prstGeom>
          <a:solidFill>
            <a:srgbClr val="D0CECE"/>
          </a:solidFill>
          <a:ln w="9525">
            <a:solidFill>
              <a:srgbClr val="000000"/>
            </a:solidFill>
          </a:ln>
        </p:spPr>
        <p:txBody>
          <a:bodyPr wrap="square" lIns="0" tIns="7620" rIns="0" bIns="0" rtlCol="0" vert="horz">
            <a:spAutoFit/>
          </a:bodyPr>
          <a:lstStyle/>
          <a:p>
            <a:pPr algn="r" marR="70485">
              <a:lnSpc>
                <a:spcPct val="100000"/>
              </a:lnSpc>
              <a:spcBef>
                <a:spcPts val="60"/>
              </a:spcBef>
            </a:pPr>
            <a:r>
              <a:rPr dirty="0" sz="900" b="1">
                <a:latin typeface="Calibri"/>
                <a:cs typeface="Calibri"/>
              </a:rPr>
              <a:t>95</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13" name="object 13"/>
          <p:cNvSpPr txBox="1"/>
          <p:nvPr/>
        </p:nvSpPr>
        <p:spPr>
          <a:xfrm>
            <a:off x="3503395" y="1779270"/>
            <a:ext cx="1817370" cy="165735"/>
          </a:xfrm>
          <a:prstGeom prst="rect">
            <a:avLst/>
          </a:prstGeom>
          <a:solidFill>
            <a:srgbClr val="D0CECE"/>
          </a:solidFill>
          <a:ln w="9525">
            <a:solidFill>
              <a:srgbClr val="000000"/>
            </a:solidFill>
          </a:ln>
        </p:spPr>
        <p:txBody>
          <a:bodyPr wrap="square" lIns="0" tIns="7620" rIns="0" bIns="0" rtlCol="0" vert="horz">
            <a:spAutoFit/>
          </a:bodyPr>
          <a:lstStyle/>
          <a:p>
            <a:pPr algn="r" marR="67310">
              <a:lnSpc>
                <a:spcPct val="100000"/>
              </a:lnSpc>
              <a:spcBef>
                <a:spcPts val="60"/>
              </a:spcBef>
            </a:pPr>
            <a:r>
              <a:rPr dirty="0" sz="900" b="1">
                <a:latin typeface="Calibri"/>
                <a:cs typeface="Calibri"/>
              </a:rPr>
              <a:t>68%</a:t>
            </a:r>
            <a:endParaRPr sz="900">
              <a:latin typeface="Calibri"/>
              <a:cs typeface="Calibri"/>
            </a:endParaRPr>
          </a:p>
        </p:txBody>
      </p:sp>
      <p:sp>
        <p:nvSpPr>
          <p:cNvPr id="14" name="object 14"/>
          <p:cNvSpPr txBox="1"/>
          <p:nvPr/>
        </p:nvSpPr>
        <p:spPr>
          <a:xfrm>
            <a:off x="3503395" y="2177795"/>
            <a:ext cx="1645285" cy="165735"/>
          </a:xfrm>
          <a:prstGeom prst="rect">
            <a:avLst/>
          </a:prstGeom>
          <a:solidFill>
            <a:srgbClr val="D0CECE"/>
          </a:solidFill>
          <a:ln w="9525">
            <a:solidFill>
              <a:srgbClr val="000000"/>
            </a:solidFill>
          </a:ln>
        </p:spPr>
        <p:txBody>
          <a:bodyPr wrap="square" lIns="0" tIns="7620" rIns="0" bIns="0" rtlCol="0" vert="horz">
            <a:spAutoFit/>
          </a:bodyPr>
          <a:lstStyle/>
          <a:p>
            <a:pPr algn="r" marR="66675">
              <a:lnSpc>
                <a:spcPct val="100000"/>
              </a:lnSpc>
              <a:spcBef>
                <a:spcPts val="60"/>
              </a:spcBef>
            </a:pPr>
            <a:r>
              <a:rPr dirty="0" sz="900" b="1">
                <a:latin typeface="Calibri"/>
                <a:cs typeface="Calibri"/>
              </a:rPr>
              <a:t>62%</a:t>
            </a:r>
            <a:endParaRPr sz="900">
              <a:latin typeface="Calibri"/>
              <a:cs typeface="Calibri"/>
            </a:endParaRPr>
          </a:p>
        </p:txBody>
      </p:sp>
      <p:sp>
        <p:nvSpPr>
          <p:cNvPr id="15" name="object 15"/>
          <p:cNvSpPr txBox="1"/>
          <p:nvPr/>
        </p:nvSpPr>
        <p:spPr>
          <a:xfrm>
            <a:off x="3503395" y="2575560"/>
            <a:ext cx="1394460" cy="165735"/>
          </a:xfrm>
          <a:prstGeom prst="rect">
            <a:avLst/>
          </a:prstGeom>
          <a:solidFill>
            <a:srgbClr val="D0CECE"/>
          </a:solidFill>
          <a:ln w="9525">
            <a:solidFill>
              <a:srgbClr val="000000"/>
            </a:solidFill>
          </a:ln>
        </p:spPr>
        <p:txBody>
          <a:bodyPr wrap="square" lIns="0" tIns="7620" rIns="0" bIns="0" rtlCol="0" vert="horz">
            <a:spAutoFit/>
          </a:bodyPr>
          <a:lstStyle/>
          <a:p>
            <a:pPr algn="r" marR="67945">
              <a:lnSpc>
                <a:spcPct val="100000"/>
              </a:lnSpc>
              <a:spcBef>
                <a:spcPts val="60"/>
              </a:spcBef>
            </a:pPr>
            <a:r>
              <a:rPr dirty="0" sz="900" b="1">
                <a:latin typeface="Calibri"/>
                <a:cs typeface="Calibri"/>
              </a:rPr>
              <a:t>52%</a:t>
            </a:r>
            <a:endParaRPr sz="900">
              <a:latin typeface="Calibri"/>
              <a:cs typeface="Calibri"/>
            </a:endParaRPr>
          </a:p>
        </p:txBody>
      </p:sp>
      <p:sp>
        <p:nvSpPr>
          <p:cNvPr id="16" name="object 16"/>
          <p:cNvSpPr txBox="1"/>
          <p:nvPr/>
        </p:nvSpPr>
        <p:spPr>
          <a:xfrm>
            <a:off x="3503395" y="2974085"/>
            <a:ext cx="396240" cy="198755"/>
          </a:xfrm>
          <a:prstGeom prst="rect">
            <a:avLst/>
          </a:prstGeom>
          <a:solidFill>
            <a:srgbClr val="D0CECE"/>
          </a:solidFill>
          <a:ln w="9525">
            <a:solidFill>
              <a:srgbClr val="000000"/>
            </a:solidFill>
          </a:ln>
        </p:spPr>
        <p:txBody>
          <a:bodyPr wrap="square" lIns="0" tIns="7620" rIns="0" bIns="0" rtlCol="0" vert="horz">
            <a:spAutoFit/>
          </a:bodyPr>
          <a:lstStyle/>
          <a:p>
            <a:pPr marL="120014">
              <a:lnSpc>
                <a:spcPct val="100000"/>
              </a:lnSpc>
              <a:spcBef>
                <a:spcPts val="60"/>
              </a:spcBef>
            </a:pPr>
            <a:r>
              <a:rPr dirty="0" sz="900" b="1">
                <a:latin typeface="Calibri"/>
                <a:cs typeface="Calibri"/>
              </a:rPr>
              <a:t>15%</a:t>
            </a:r>
            <a:endParaRPr sz="900">
              <a:latin typeface="Calibri"/>
              <a:cs typeface="Calibri"/>
            </a:endParaRPr>
          </a:p>
        </p:txBody>
      </p:sp>
      <p:sp>
        <p:nvSpPr>
          <p:cNvPr id="17" name="object 17"/>
          <p:cNvSpPr txBox="1"/>
          <p:nvPr/>
        </p:nvSpPr>
        <p:spPr>
          <a:xfrm>
            <a:off x="4986789" y="3227768"/>
            <a:ext cx="22352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60%</a:t>
            </a:r>
            <a:endParaRPr sz="900">
              <a:latin typeface="Calibri"/>
              <a:cs typeface="Calibri"/>
            </a:endParaRPr>
          </a:p>
        </p:txBody>
      </p:sp>
      <p:sp>
        <p:nvSpPr>
          <p:cNvPr id="18" name="object 18"/>
          <p:cNvSpPr txBox="1"/>
          <p:nvPr/>
        </p:nvSpPr>
        <p:spPr>
          <a:xfrm>
            <a:off x="5518398" y="3227768"/>
            <a:ext cx="22352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80%</a:t>
            </a:r>
            <a:endParaRPr sz="900">
              <a:latin typeface="Calibri"/>
              <a:cs typeface="Calibri"/>
            </a:endParaRPr>
          </a:p>
        </p:txBody>
      </p:sp>
      <p:sp>
        <p:nvSpPr>
          <p:cNvPr id="19" name="object 19"/>
          <p:cNvSpPr txBox="1"/>
          <p:nvPr/>
        </p:nvSpPr>
        <p:spPr>
          <a:xfrm>
            <a:off x="6021090" y="3227768"/>
            <a:ext cx="281305"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100%</a:t>
            </a:r>
            <a:endParaRPr sz="900">
              <a:latin typeface="Calibri"/>
              <a:cs typeface="Calibri"/>
            </a:endParaRPr>
          </a:p>
        </p:txBody>
      </p:sp>
      <p:sp>
        <p:nvSpPr>
          <p:cNvPr id="20" name="object 20"/>
          <p:cNvSpPr txBox="1"/>
          <p:nvPr/>
        </p:nvSpPr>
        <p:spPr>
          <a:xfrm>
            <a:off x="2483733" y="1287868"/>
            <a:ext cx="92646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Members of</a:t>
            </a:r>
            <a:r>
              <a:rPr dirty="0" sz="900" spc="-45" b="1">
                <a:latin typeface="Calibri"/>
                <a:cs typeface="Calibri"/>
              </a:rPr>
              <a:t> </a:t>
            </a:r>
            <a:r>
              <a:rPr dirty="0" sz="900" spc="-5" b="1">
                <a:latin typeface="Calibri"/>
                <a:cs typeface="Calibri"/>
              </a:rPr>
              <a:t>family</a:t>
            </a:r>
            <a:endParaRPr sz="900">
              <a:latin typeface="Calibri"/>
              <a:cs typeface="Calibri"/>
            </a:endParaRPr>
          </a:p>
        </p:txBody>
      </p:sp>
      <p:sp>
        <p:nvSpPr>
          <p:cNvPr id="21" name="object 21"/>
          <p:cNvSpPr txBox="1"/>
          <p:nvPr/>
        </p:nvSpPr>
        <p:spPr>
          <a:xfrm>
            <a:off x="2073054" y="1685976"/>
            <a:ext cx="133731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People from work </a:t>
            </a:r>
            <a:r>
              <a:rPr dirty="0" sz="900" b="1">
                <a:latin typeface="Calibri"/>
                <a:cs typeface="Calibri"/>
              </a:rPr>
              <a:t>or</a:t>
            </a:r>
            <a:r>
              <a:rPr dirty="0" sz="900" spc="-20" b="1">
                <a:latin typeface="Calibri"/>
                <a:cs typeface="Calibri"/>
              </a:rPr>
              <a:t> </a:t>
            </a:r>
            <a:r>
              <a:rPr dirty="0" sz="900" spc="-5" b="1">
                <a:latin typeface="Calibri"/>
                <a:cs typeface="Calibri"/>
              </a:rPr>
              <a:t>school</a:t>
            </a:r>
            <a:endParaRPr sz="900">
              <a:latin typeface="Calibri"/>
              <a:cs typeface="Calibri"/>
            </a:endParaRPr>
          </a:p>
        </p:txBody>
      </p:sp>
      <p:sp>
        <p:nvSpPr>
          <p:cNvPr id="22" name="object 22"/>
          <p:cNvSpPr txBox="1"/>
          <p:nvPr/>
        </p:nvSpPr>
        <p:spPr>
          <a:xfrm>
            <a:off x="2183696" y="2084082"/>
            <a:ext cx="122618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People </a:t>
            </a:r>
            <a:r>
              <a:rPr dirty="0" sz="900" b="1">
                <a:latin typeface="Calibri"/>
                <a:cs typeface="Calibri"/>
              </a:rPr>
              <a:t>in</a:t>
            </a:r>
            <a:r>
              <a:rPr dirty="0" sz="900" spc="-35" b="1">
                <a:latin typeface="Calibri"/>
                <a:cs typeface="Calibri"/>
              </a:rPr>
              <a:t> </a:t>
            </a:r>
            <a:r>
              <a:rPr dirty="0" sz="900" spc="-5" b="1">
                <a:latin typeface="Calibri"/>
                <a:cs typeface="Calibri"/>
              </a:rPr>
              <a:t>neighbourhood</a:t>
            </a:r>
            <a:endParaRPr sz="900">
              <a:latin typeface="Calibri"/>
              <a:cs typeface="Calibri"/>
            </a:endParaRPr>
          </a:p>
        </p:txBody>
      </p:sp>
      <p:sp>
        <p:nvSpPr>
          <p:cNvPr id="23" name="object 23"/>
          <p:cNvSpPr txBox="1"/>
          <p:nvPr/>
        </p:nvSpPr>
        <p:spPr>
          <a:xfrm>
            <a:off x="1540301" y="2482189"/>
            <a:ext cx="187071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People who speak </a:t>
            </a:r>
            <a:r>
              <a:rPr dirty="0" sz="900" b="1">
                <a:latin typeface="Calibri"/>
                <a:cs typeface="Calibri"/>
              </a:rPr>
              <a:t>a </a:t>
            </a:r>
            <a:r>
              <a:rPr dirty="0" sz="900" spc="-5" b="1">
                <a:latin typeface="Calibri"/>
                <a:cs typeface="Calibri"/>
              </a:rPr>
              <a:t>different</a:t>
            </a:r>
            <a:r>
              <a:rPr dirty="0" sz="900" spc="-10" b="1">
                <a:latin typeface="Calibri"/>
                <a:cs typeface="Calibri"/>
              </a:rPr>
              <a:t> </a:t>
            </a:r>
            <a:r>
              <a:rPr dirty="0" sz="900" spc="-5" b="1">
                <a:latin typeface="Calibri"/>
                <a:cs typeface="Calibri"/>
              </a:rPr>
              <a:t>language</a:t>
            </a:r>
            <a:endParaRPr sz="900">
              <a:latin typeface="Calibri"/>
              <a:cs typeface="Calibri"/>
            </a:endParaRPr>
          </a:p>
        </p:txBody>
      </p:sp>
      <p:sp>
        <p:nvSpPr>
          <p:cNvPr id="24" name="object 24"/>
          <p:cNvSpPr txBox="1"/>
          <p:nvPr/>
        </p:nvSpPr>
        <p:spPr>
          <a:xfrm>
            <a:off x="2934418" y="2880296"/>
            <a:ext cx="47625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Strangers</a:t>
            </a:r>
            <a:endParaRPr sz="900">
              <a:latin typeface="Calibri"/>
              <a:cs typeface="Calibri"/>
            </a:endParaRPr>
          </a:p>
        </p:txBody>
      </p:sp>
      <p:sp>
        <p:nvSpPr>
          <p:cNvPr id="25" name="object 25"/>
          <p:cNvSpPr/>
          <p:nvPr/>
        </p:nvSpPr>
        <p:spPr>
          <a:xfrm>
            <a:off x="3292437" y="3409606"/>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26" name="object 26"/>
          <p:cNvSpPr/>
          <p:nvPr/>
        </p:nvSpPr>
        <p:spPr>
          <a:xfrm>
            <a:off x="3292437" y="3409606"/>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7" name="object 27"/>
          <p:cNvSpPr txBox="1"/>
          <p:nvPr/>
        </p:nvSpPr>
        <p:spPr>
          <a:xfrm>
            <a:off x="3369144" y="3227768"/>
            <a:ext cx="407670" cy="281940"/>
          </a:xfrm>
          <a:prstGeom prst="rect">
            <a:avLst/>
          </a:prstGeom>
        </p:spPr>
        <p:txBody>
          <a:bodyPr wrap="square" lIns="0" tIns="12700" rIns="0" bIns="0" rtlCol="0" vert="horz">
            <a:spAutoFit/>
          </a:bodyPr>
          <a:lstStyle/>
          <a:p>
            <a:pPr marL="64135">
              <a:lnSpc>
                <a:spcPts val="1010"/>
              </a:lnSpc>
              <a:spcBef>
                <a:spcPts val="100"/>
              </a:spcBef>
            </a:pPr>
            <a:r>
              <a:rPr dirty="0" sz="900">
                <a:latin typeface="Calibri"/>
                <a:cs typeface="Calibri"/>
              </a:rPr>
              <a:t>0%</a:t>
            </a:r>
            <a:endParaRPr sz="900">
              <a:latin typeface="Calibri"/>
              <a:cs typeface="Calibri"/>
            </a:endParaRPr>
          </a:p>
          <a:p>
            <a:pPr marL="12700">
              <a:lnSpc>
                <a:spcPts val="1010"/>
              </a:lnSpc>
            </a:pPr>
            <a:r>
              <a:rPr dirty="0" sz="900">
                <a:latin typeface="Calibri"/>
                <a:cs typeface="Calibri"/>
              </a:rPr>
              <a:t>15 </a:t>
            </a:r>
            <a:r>
              <a:rPr dirty="0" sz="900" spc="-5">
                <a:latin typeface="Calibri"/>
                <a:cs typeface="Calibri"/>
              </a:rPr>
              <a:t>to</a:t>
            </a:r>
            <a:r>
              <a:rPr dirty="0" sz="900" spc="-80">
                <a:latin typeface="Calibri"/>
                <a:cs typeface="Calibri"/>
              </a:rPr>
              <a:t> </a:t>
            </a:r>
            <a:r>
              <a:rPr dirty="0" sz="900">
                <a:latin typeface="Calibri"/>
                <a:cs typeface="Calibri"/>
              </a:rPr>
              <a:t>24</a:t>
            </a:r>
            <a:endParaRPr sz="900">
              <a:latin typeface="Calibri"/>
              <a:cs typeface="Calibri"/>
            </a:endParaRPr>
          </a:p>
        </p:txBody>
      </p:sp>
      <p:sp>
        <p:nvSpPr>
          <p:cNvPr id="28" name="object 28"/>
          <p:cNvSpPr/>
          <p:nvPr/>
        </p:nvSpPr>
        <p:spPr>
          <a:xfrm>
            <a:off x="3878821" y="3409606"/>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29" name="object 29"/>
          <p:cNvSpPr/>
          <p:nvPr/>
        </p:nvSpPr>
        <p:spPr>
          <a:xfrm>
            <a:off x="3878821" y="3409606"/>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0" name="object 30"/>
          <p:cNvSpPr txBox="1"/>
          <p:nvPr/>
        </p:nvSpPr>
        <p:spPr>
          <a:xfrm>
            <a:off x="3923570" y="3227768"/>
            <a:ext cx="755015" cy="281940"/>
          </a:xfrm>
          <a:prstGeom prst="rect">
            <a:avLst/>
          </a:prstGeom>
        </p:spPr>
        <p:txBody>
          <a:bodyPr wrap="square" lIns="0" tIns="12700" rIns="0" bIns="0" rtlCol="0" vert="horz">
            <a:spAutoFit/>
          </a:bodyPr>
          <a:lstStyle/>
          <a:p>
            <a:pPr marL="12700">
              <a:lnSpc>
                <a:spcPts val="1010"/>
              </a:lnSpc>
              <a:spcBef>
                <a:spcPts val="100"/>
              </a:spcBef>
              <a:tabLst>
                <a:tab pos="544195" algn="l"/>
              </a:tabLst>
            </a:pPr>
            <a:r>
              <a:rPr dirty="0" sz="900">
                <a:latin typeface="Calibri"/>
                <a:cs typeface="Calibri"/>
              </a:rPr>
              <a:t>20%	40%</a:t>
            </a:r>
            <a:endParaRPr sz="900">
              <a:latin typeface="Calibri"/>
              <a:cs typeface="Calibri"/>
            </a:endParaRPr>
          </a:p>
          <a:p>
            <a:pPr marL="44450">
              <a:lnSpc>
                <a:spcPts val="1010"/>
              </a:lnSpc>
            </a:pPr>
            <a:r>
              <a:rPr dirty="0" sz="900">
                <a:latin typeface="Calibri"/>
                <a:cs typeface="Calibri"/>
              </a:rPr>
              <a:t>25 and</a:t>
            </a:r>
            <a:r>
              <a:rPr dirty="0" sz="900" spc="-30">
                <a:latin typeface="Calibri"/>
                <a:cs typeface="Calibri"/>
              </a:rPr>
              <a:t> </a:t>
            </a:r>
            <a:r>
              <a:rPr dirty="0" sz="900" spc="-5">
                <a:latin typeface="Calibri"/>
                <a:cs typeface="Calibri"/>
              </a:rPr>
              <a:t>over</a:t>
            </a:r>
            <a:endParaRPr sz="900">
              <a:latin typeface="Calibri"/>
              <a:cs typeface="Calibri"/>
            </a:endParaRPr>
          </a:p>
        </p:txBody>
      </p:sp>
      <p:sp>
        <p:nvSpPr>
          <p:cNvPr id="33" name="object 3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17</a:t>
            </a:r>
          </a:p>
        </p:txBody>
      </p:sp>
      <p:sp>
        <p:nvSpPr>
          <p:cNvPr id="31" name="object 31"/>
          <p:cNvSpPr txBox="1"/>
          <p:nvPr/>
        </p:nvSpPr>
        <p:spPr>
          <a:xfrm>
            <a:off x="1449387" y="3368649"/>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32" name="object 32"/>
          <p:cNvSpPr txBox="1"/>
          <p:nvPr/>
        </p:nvSpPr>
        <p:spPr>
          <a:xfrm>
            <a:off x="901638" y="3562725"/>
            <a:ext cx="5969635" cy="1465580"/>
          </a:xfrm>
          <a:prstGeom prst="rect">
            <a:avLst/>
          </a:prstGeom>
        </p:spPr>
        <p:txBody>
          <a:bodyPr wrap="square" lIns="0" tIns="66040" rIns="0" bIns="0" rtlCol="0" vert="horz">
            <a:spAutoFit/>
          </a:bodyPr>
          <a:lstStyle/>
          <a:p>
            <a:pPr marL="560070">
              <a:lnSpc>
                <a:spcPct val="100000"/>
              </a:lnSpc>
              <a:spcBef>
                <a:spcPts val="520"/>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marL="12700" marR="5080">
              <a:lnSpc>
                <a:spcPts val="2020"/>
              </a:lnSpc>
              <a:spcBef>
                <a:spcPts val="60"/>
              </a:spcBef>
            </a:pPr>
            <a:r>
              <a:rPr dirty="0" sz="1100" spc="-5">
                <a:latin typeface="Calibri"/>
                <a:cs typeface="Calibri"/>
              </a:rPr>
              <a:t>In 2013, 95% of all respondent reported that they trusted member of their families. Meanwhile, only 8%  of</a:t>
            </a:r>
            <a:r>
              <a:rPr dirty="0" sz="1100" spc="30">
                <a:latin typeface="Calibri"/>
                <a:cs typeface="Calibri"/>
              </a:rPr>
              <a:t> </a:t>
            </a:r>
            <a:r>
              <a:rPr dirty="0" sz="1100" spc="-5">
                <a:latin typeface="Calibri"/>
                <a:cs typeface="Calibri"/>
              </a:rPr>
              <a:t>respondents</a:t>
            </a:r>
            <a:r>
              <a:rPr dirty="0" sz="1100" spc="30">
                <a:latin typeface="Calibri"/>
                <a:cs typeface="Calibri"/>
              </a:rPr>
              <a:t> </a:t>
            </a:r>
            <a:r>
              <a:rPr dirty="0" sz="1100" spc="-5">
                <a:latin typeface="Calibri"/>
                <a:cs typeface="Calibri"/>
              </a:rPr>
              <a:t>aged</a:t>
            </a:r>
            <a:r>
              <a:rPr dirty="0" sz="1100" spc="30">
                <a:latin typeface="Calibri"/>
                <a:cs typeface="Calibri"/>
              </a:rPr>
              <a:t> </a:t>
            </a:r>
            <a:r>
              <a:rPr dirty="0" sz="1100" spc="-5">
                <a:latin typeface="Calibri"/>
                <a:cs typeface="Calibri"/>
              </a:rPr>
              <a:t>15</a:t>
            </a:r>
            <a:r>
              <a:rPr dirty="0" sz="1100" spc="30">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24</a:t>
            </a:r>
            <a:r>
              <a:rPr dirty="0" sz="1100" spc="30">
                <a:latin typeface="Calibri"/>
                <a:cs typeface="Calibri"/>
              </a:rPr>
              <a:t> </a:t>
            </a:r>
            <a:r>
              <a:rPr dirty="0" sz="1100" spc="-5">
                <a:latin typeface="Calibri"/>
                <a:cs typeface="Calibri"/>
              </a:rPr>
              <a:t>reported</a:t>
            </a:r>
            <a:r>
              <a:rPr dirty="0" sz="1100" spc="35">
                <a:latin typeface="Calibri"/>
                <a:cs typeface="Calibri"/>
              </a:rPr>
              <a:t> </a:t>
            </a:r>
            <a:r>
              <a:rPr dirty="0" sz="1100" spc="-5">
                <a:latin typeface="Calibri"/>
                <a:cs typeface="Calibri"/>
              </a:rPr>
              <a:t>that</a:t>
            </a:r>
            <a:r>
              <a:rPr dirty="0" sz="1100" spc="30">
                <a:latin typeface="Calibri"/>
                <a:cs typeface="Calibri"/>
              </a:rPr>
              <a:t> </a:t>
            </a:r>
            <a:r>
              <a:rPr dirty="0" sz="1100" spc="-5">
                <a:latin typeface="Calibri"/>
                <a:cs typeface="Calibri"/>
              </a:rPr>
              <a:t>they</a:t>
            </a:r>
            <a:r>
              <a:rPr dirty="0" sz="1100" spc="35">
                <a:latin typeface="Calibri"/>
                <a:cs typeface="Calibri"/>
              </a:rPr>
              <a:t> </a:t>
            </a:r>
            <a:r>
              <a:rPr dirty="0" sz="1100" spc="-5">
                <a:latin typeface="Calibri"/>
                <a:cs typeface="Calibri"/>
              </a:rPr>
              <a:t>trusted</a:t>
            </a:r>
            <a:r>
              <a:rPr dirty="0" sz="1100" spc="30">
                <a:latin typeface="Calibri"/>
                <a:cs typeface="Calibri"/>
              </a:rPr>
              <a:t> </a:t>
            </a:r>
            <a:r>
              <a:rPr dirty="0" sz="1100" spc="-5">
                <a:latin typeface="Calibri"/>
                <a:cs typeface="Calibri"/>
              </a:rPr>
              <a:t>strangers,</a:t>
            </a:r>
            <a:r>
              <a:rPr dirty="0" sz="1100" spc="30">
                <a:latin typeface="Calibri"/>
                <a:cs typeface="Calibri"/>
              </a:rPr>
              <a:t> </a:t>
            </a:r>
            <a:r>
              <a:rPr dirty="0" sz="1100" spc="-5">
                <a:latin typeface="Calibri"/>
                <a:cs typeface="Calibri"/>
              </a:rPr>
              <a:t>along</a:t>
            </a:r>
            <a:r>
              <a:rPr dirty="0" sz="1100" spc="30">
                <a:latin typeface="Calibri"/>
                <a:cs typeface="Calibri"/>
              </a:rPr>
              <a:t> </a:t>
            </a:r>
            <a:r>
              <a:rPr dirty="0" sz="1100" spc="-5">
                <a:latin typeface="Calibri"/>
                <a:cs typeface="Calibri"/>
              </a:rPr>
              <a:t>with</a:t>
            </a:r>
            <a:r>
              <a:rPr dirty="0" sz="1100" spc="35">
                <a:latin typeface="Calibri"/>
                <a:cs typeface="Calibri"/>
              </a:rPr>
              <a:t> </a:t>
            </a:r>
            <a:r>
              <a:rPr dirty="0" sz="1100">
                <a:latin typeface="Calibri"/>
                <a:cs typeface="Calibri"/>
              </a:rPr>
              <a:t>15%</a:t>
            </a:r>
            <a:r>
              <a:rPr dirty="0" sz="1100" spc="30">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respondents</a:t>
            </a:r>
            <a:r>
              <a:rPr dirty="0" sz="1100" spc="30">
                <a:latin typeface="Calibri"/>
                <a:cs typeface="Calibri"/>
              </a:rPr>
              <a:t> </a:t>
            </a:r>
            <a:r>
              <a:rPr dirty="0" sz="1100" spc="-5">
                <a:latin typeface="Calibri"/>
                <a:cs typeface="Calibri"/>
              </a:rPr>
              <a:t>aged</a:t>
            </a:r>
            <a:endParaRPr sz="1100">
              <a:latin typeface="Calibri"/>
              <a:cs typeface="Calibri"/>
            </a:endParaRPr>
          </a:p>
          <a:p>
            <a:pPr marL="12700" marR="5080" indent="-635">
              <a:lnSpc>
                <a:spcPts val="2010"/>
              </a:lnSpc>
            </a:pPr>
            <a:r>
              <a:rPr dirty="0" sz="1100" spc="-5">
                <a:latin typeface="Calibri"/>
                <a:cs typeface="Calibri"/>
              </a:rPr>
              <a:t>25 and over. Between 42% and 68% of respondents declared trusting people from work or school, people  from  their  neighbourhood  or  people  who  speak  a  different  language.  The  proportion  </a:t>
            </a:r>
            <a:r>
              <a:rPr dirty="0" sz="1100">
                <a:latin typeface="Calibri"/>
                <a:cs typeface="Calibri"/>
              </a:rPr>
              <a:t>of </a:t>
            </a:r>
            <a:r>
              <a:rPr dirty="0" sz="1100" spc="-5">
                <a:latin typeface="Calibri"/>
                <a:cs typeface="Calibri"/>
              </a:rPr>
              <a:t>youth</a:t>
            </a:r>
            <a:r>
              <a:rPr dirty="0" sz="1100" spc="75">
                <a:latin typeface="Calibri"/>
                <a:cs typeface="Calibri"/>
              </a:rPr>
              <a:t> </a:t>
            </a:r>
            <a:r>
              <a:rPr dirty="0" sz="1100" spc="-5">
                <a:latin typeface="Calibri"/>
                <a:cs typeface="Calibri"/>
              </a:rPr>
              <a:t>that</a:t>
            </a:r>
            <a:endParaRPr sz="1100">
              <a:latin typeface="Calibri"/>
              <a:cs typeface="Calibri"/>
            </a:endParaRPr>
          </a:p>
          <a:p>
            <a:pPr marL="12700">
              <a:lnSpc>
                <a:spcPct val="100000"/>
              </a:lnSpc>
              <a:spcBef>
                <a:spcPts val="515"/>
              </a:spcBef>
            </a:pPr>
            <a:r>
              <a:rPr dirty="0" sz="1100" spc="-5">
                <a:latin typeface="Calibri"/>
                <a:cs typeface="Calibri"/>
              </a:rPr>
              <a:t>declared </a:t>
            </a:r>
            <a:r>
              <a:rPr dirty="0" sz="1100" spc="25">
                <a:latin typeface="Calibri"/>
                <a:cs typeface="Calibri"/>
              </a:rPr>
              <a:t> </a:t>
            </a:r>
            <a:r>
              <a:rPr dirty="0" sz="1100" spc="-5">
                <a:latin typeface="Calibri"/>
                <a:cs typeface="Calibri"/>
              </a:rPr>
              <a:t>trusting </a:t>
            </a:r>
            <a:r>
              <a:rPr dirty="0" sz="1100" spc="25">
                <a:latin typeface="Calibri"/>
                <a:cs typeface="Calibri"/>
              </a:rPr>
              <a:t> </a:t>
            </a:r>
            <a:r>
              <a:rPr dirty="0" sz="1100" spc="-5">
                <a:latin typeface="Calibri"/>
                <a:cs typeface="Calibri"/>
              </a:rPr>
              <a:t>people </a:t>
            </a:r>
            <a:r>
              <a:rPr dirty="0" sz="1100" spc="25">
                <a:latin typeface="Calibri"/>
                <a:cs typeface="Calibri"/>
              </a:rPr>
              <a:t> </a:t>
            </a:r>
            <a:r>
              <a:rPr dirty="0" sz="1100" spc="-5">
                <a:latin typeface="Calibri"/>
                <a:cs typeface="Calibri"/>
              </a:rPr>
              <a:t>from </a:t>
            </a:r>
            <a:r>
              <a:rPr dirty="0" sz="1100" spc="20">
                <a:latin typeface="Calibri"/>
                <a:cs typeface="Calibri"/>
              </a:rPr>
              <a:t> </a:t>
            </a:r>
            <a:r>
              <a:rPr dirty="0" sz="1100" spc="-5">
                <a:latin typeface="Calibri"/>
                <a:cs typeface="Calibri"/>
              </a:rPr>
              <a:t>one </a:t>
            </a:r>
            <a:r>
              <a:rPr dirty="0" sz="1100" spc="20">
                <a:latin typeface="Calibri"/>
                <a:cs typeface="Calibri"/>
              </a:rPr>
              <a:t> </a:t>
            </a:r>
            <a:r>
              <a:rPr dirty="0" sz="1100">
                <a:latin typeface="Calibri"/>
                <a:cs typeface="Calibri"/>
              </a:rPr>
              <a:t>of </a:t>
            </a:r>
            <a:r>
              <a:rPr dirty="0" sz="1100" spc="20">
                <a:latin typeface="Calibri"/>
                <a:cs typeface="Calibri"/>
              </a:rPr>
              <a:t> </a:t>
            </a:r>
            <a:r>
              <a:rPr dirty="0" sz="1100" spc="-5">
                <a:latin typeface="Calibri"/>
                <a:cs typeface="Calibri"/>
              </a:rPr>
              <a:t>those </a:t>
            </a:r>
            <a:r>
              <a:rPr dirty="0" sz="1100" spc="20">
                <a:latin typeface="Calibri"/>
                <a:cs typeface="Calibri"/>
              </a:rPr>
              <a:t> </a:t>
            </a:r>
            <a:r>
              <a:rPr dirty="0" sz="1100" spc="-5">
                <a:latin typeface="Calibri"/>
                <a:cs typeface="Calibri"/>
              </a:rPr>
              <a:t>three </a:t>
            </a:r>
            <a:r>
              <a:rPr dirty="0" sz="1100" spc="20">
                <a:latin typeface="Calibri"/>
                <a:cs typeface="Calibri"/>
              </a:rPr>
              <a:t> </a:t>
            </a:r>
            <a:r>
              <a:rPr dirty="0" sz="1100" spc="-5">
                <a:latin typeface="Calibri"/>
                <a:cs typeface="Calibri"/>
              </a:rPr>
              <a:t>groups </a:t>
            </a:r>
            <a:r>
              <a:rPr dirty="0" sz="1100" spc="20">
                <a:latin typeface="Calibri"/>
                <a:cs typeface="Calibri"/>
              </a:rPr>
              <a:t> </a:t>
            </a:r>
            <a:r>
              <a:rPr dirty="0" sz="1100">
                <a:latin typeface="Calibri"/>
                <a:cs typeface="Calibri"/>
              </a:rPr>
              <a:t>was </a:t>
            </a:r>
            <a:r>
              <a:rPr dirty="0" sz="1100" spc="15">
                <a:latin typeface="Calibri"/>
                <a:cs typeface="Calibri"/>
              </a:rPr>
              <a:t> </a:t>
            </a:r>
            <a:r>
              <a:rPr dirty="0" sz="1100" spc="-5">
                <a:latin typeface="Calibri"/>
                <a:cs typeface="Calibri"/>
              </a:rPr>
              <a:t>on </a:t>
            </a:r>
            <a:r>
              <a:rPr dirty="0" sz="1100" spc="25">
                <a:latin typeface="Calibri"/>
                <a:cs typeface="Calibri"/>
              </a:rPr>
              <a:t> </a:t>
            </a:r>
            <a:r>
              <a:rPr dirty="0" sz="1100" spc="-5">
                <a:latin typeface="Calibri"/>
                <a:cs typeface="Calibri"/>
              </a:rPr>
              <a:t>average </a:t>
            </a:r>
            <a:r>
              <a:rPr dirty="0" sz="1100" spc="20">
                <a:latin typeface="Calibri"/>
                <a:cs typeface="Calibri"/>
              </a:rPr>
              <a:t> </a:t>
            </a:r>
            <a:r>
              <a:rPr dirty="0" sz="1100" spc="-5">
                <a:latin typeface="Calibri"/>
                <a:cs typeface="Calibri"/>
              </a:rPr>
              <a:t>10% </a:t>
            </a:r>
            <a:r>
              <a:rPr dirty="0" sz="1100" spc="20">
                <a:latin typeface="Calibri"/>
                <a:cs typeface="Calibri"/>
              </a:rPr>
              <a:t> </a:t>
            </a:r>
            <a:r>
              <a:rPr dirty="0" sz="1100" spc="-5">
                <a:latin typeface="Calibri"/>
                <a:cs typeface="Calibri"/>
              </a:rPr>
              <a:t>inferior </a:t>
            </a:r>
            <a:r>
              <a:rPr dirty="0" sz="1100" spc="20">
                <a:latin typeface="Calibri"/>
                <a:cs typeface="Calibri"/>
              </a:rPr>
              <a:t> </a:t>
            </a:r>
            <a:r>
              <a:rPr dirty="0" sz="1100" spc="-5">
                <a:latin typeface="Calibri"/>
                <a:cs typeface="Calibri"/>
              </a:rPr>
              <a:t>to </a:t>
            </a:r>
            <a:r>
              <a:rPr dirty="0" sz="1100" spc="25">
                <a:latin typeface="Calibri"/>
                <a:cs typeface="Calibri"/>
              </a:rPr>
              <a:t> </a:t>
            </a:r>
            <a:r>
              <a:rPr dirty="0" sz="1100" spc="-5">
                <a:latin typeface="Calibri"/>
                <a:cs typeface="Calibri"/>
              </a:rPr>
              <a:t>that </a:t>
            </a:r>
            <a:r>
              <a:rPr dirty="0" sz="1100" spc="25">
                <a:latin typeface="Calibri"/>
                <a:cs typeface="Calibri"/>
              </a:rPr>
              <a:t> </a:t>
            </a:r>
            <a:r>
              <a:rPr dirty="0" sz="1100">
                <a:latin typeface="Calibri"/>
                <a:cs typeface="Calibri"/>
              </a:rPr>
              <a:t>of</a:t>
            </a:r>
            <a:endParaRPr sz="1100">
              <a:latin typeface="Calibri"/>
              <a:cs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94791"/>
            <a:ext cx="296100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Figure 7: Confidence in Canadian Institutions</a:t>
            </a:r>
            <a:r>
              <a:rPr dirty="0" sz="1100" spc="30">
                <a:latin typeface="Calibri"/>
                <a:cs typeface="Calibri"/>
              </a:rPr>
              <a:t> </a:t>
            </a:r>
            <a:r>
              <a:rPr dirty="0" sz="1100" spc="-5">
                <a:latin typeface="Calibri"/>
                <a:cs typeface="Calibri"/>
              </a:rPr>
              <a:t>(2013)</a:t>
            </a:r>
            <a:endParaRPr sz="1100">
              <a:latin typeface="Calibri"/>
              <a:cs typeface="Calibri"/>
            </a:endParaRPr>
          </a:p>
        </p:txBody>
      </p:sp>
      <p:sp>
        <p:nvSpPr>
          <p:cNvPr id="3" name="object 3"/>
          <p:cNvSpPr txBox="1"/>
          <p:nvPr/>
        </p:nvSpPr>
        <p:spPr>
          <a:xfrm>
            <a:off x="901700" y="5213303"/>
            <a:ext cx="5969635" cy="2841625"/>
          </a:xfrm>
          <a:prstGeom prst="rect">
            <a:avLst/>
          </a:prstGeom>
        </p:spPr>
        <p:txBody>
          <a:bodyPr wrap="square" lIns="0" tIns="37465" rIns="0" bIns="0" rtlCol="0" vert="horz">
            <a:spAutoFit/>
          </a:bodyPr>
          <a:lstStyle/>
          <a:p>
            <a:pPr marL="469900">
              <a:lnSpc>
                <a:spcPct val="100000"/>
              </a:lnSpc>
              <a:spcBef>
                <a:spcPts val="295"/>
              </a:spcBef>
            </a:pPr>
            <a:r>
              <a:rPr dirty="0" sz="1300" spc="-15" b="0">
                <a:latin typeface="Calibri Light"/>
                <a:cs typeface="Calibri Light"/>
              </a:rPr>
              <a:t>Citizenship </a:t>
            </a:r>
            <a:r>
              <a:rPr dirty="0" sz="1300" spc="-10" b="0">
                <a:latin typeface="Calibri Light"/>
                <a:cs typeface="Calibri Light"/>
              </a:rPr>
              <a:t>and </a:t>
            </a:r>
            <a:r>
              <a:rPr dirty="0" sz="1300" spc="-15" b="0">
                <a:latin typeface="Calibri Light"/>
                <a:cs typeface="Calibri Light"/>
              </a:rPr>
              <a:t>Shared</a:t>
            </a:r>
            <a:r>
              <a:rPr dirty="0" sz="1300" spc="-50" b="0">
                <a:latin typeface="Calibri Light"/>
                <a:cs typeface="Calibri Light"/>
              </a:rPr>
              <a:t> </a:t>
            </a:r>
            <a:r>
              <a:rPr dirty="0" sz="1300" spc="-10" b="0">
                <a:latin typeface="Calibri Light"/>
                <a:cs typeface="Calibri Light"/>
              </a:rPr>
              <a:t>values</a:t>
            </a:r>
            <a:endParaRPr sz="1300">
              <a:latin typeface="Calibri Light"/>
              <a:cs typeface="Calibri Light"/>
            </a:endParaRPr>
          </a:p>
          <a:p>
            <a:pPr marL="12700">
              <a:lnSpc>
                <a:spcPct val="100000"/>
              </a:lnSpc>
              <a:spcBef>
                <a:spcPts val="165"/>
              </a:spcBef>
            </a:pPr>
            <a:r>
              <a:rPr dirty="0" sz="1100" spc="-5">
                <a:latin typeface="Calibri"/>
                <a:cs typeface="Calibri"/>
              </a:rPr>
              <a:t>Notions </a:t>
            </a:r>
            <a:r>
              <a:rPr dirty="0" sz="1100" spc="25">
                <a:latin typeface="Calibri"/>
                <a:cs typeface="Calibri"/>
              </a:rPr>
              <a:t> </a:t>
            </a:r>
            <a:r>
              <a:rPr dirty="0" sz="1100" spc="-5">
                <a:latin typeface="Calibri"/>
                <a:cs typeface="Calibri"/>
              </a:rPr>
              <a:t>of </a:t>
            </a:r>
            <a:r>
              <a:rPr dirty="0" sz="1100" spc="35">
                <a:latin typeface="Calibri"/>
                <a:cs typeface="Calibri"/>
              </a:rPr>
              <a:t> </a:t>
            </a:r>
            <a:r>
              <a:rPr dirty="0" sz="1100" spc="-5">
                <a:latin typeface="Calibri"/>
                <a:cs typeface="Calibri"/>
              </a:rPr>
              <a:t>citizenship </a:t>
            </a:r>
            <a:r>
              <a:rPr dirty="0" sz="1100" spc="35">
                <a:latin typeface="Calibri"/>
                <a:cs typeface="Calibri"/>
              </a:rPr>
              <a:t> </a:t>
            </a:r>
            <a:r>
              <a:rPr dirty="0" sz="1100" spc="-5">
                <a:latin typeface="Calibri"/>
                <a:cs typeface="Calibri"/>
              </a:rPr>
              <a:t>are </a:t>
            </a:r>
            <a:r>
              <a:rPr dirty="0" sz="1100" spc="30">
                <a:latin typeface="Calibri"/>
                <a:cs typeface="Calibri"/>
              </a:rPr>
              <a:t> </a:t>
            </a:r>
            <a:r>
              <a:rPr dirty="0" sz="1100" spc="-5">
                <a:latin typeface="Calibri"/>
                <a:cs typeface="Calibri"/>
              </a:rPr>
              <a:t>becoming </a:t>
            </a:r>
            <a:r>
              <a:rPr dirty="0" sz="1100" spc="35">
                <a:latin typeface="Calibri"/>
                <a:cs typeface="Calibri"/>
              </a:rPr>
              <a:t> </a:t>
            </a:r>
            <a:r>
              <a:rPr dirty="0" sz="1100" spc="-5">
                <a:latin typeface="Calibri"/>
                <a:cs typeface="Calibri"/>
              </a:rPr>
              <a:t>increasingly </a:t>
            </a:r>
            <a:r>
              <a:rPr dirty="0" sz="1100" spc="45">
                <a:latin typeface="Calibri"/>
                <a:cs typeface="Calibri"/>
              </a:rPr>
              <a:t> </a:t>
            </a:r>
            <a:r>
              <a:rPr dirty="0" sz="1100" spc="-5">
                <a:latin typeface="Calibri"/>
                <a:cs typeface="Calibri"/>
              </a:rPr>
              <a:t>multidimensional </a:t>
            </a:r>
            <a:r>
              <a:rPr dirty="0" sz="1100" spc="30">
                <a:latin typeface="Calibri"/>
                <a:cs typeface="Calibri"/>
              </a:rPr>
              <a:t> </a:t>
            </a:r>
            <a:r>
              <a:rPr dirty="0" sz="1100" spc="-5">
                <a:latin typeface="Calibri"/>
                <a:cs typeface="Calibri"/>
              </a:rPr>
              <a:t>according </a:t>
            </a:r>
            <a:r>
              <a:rPr dirty="0" sz="1100" spc="35">
                <a:latin typeface="Calibri"/>
                <a:cs typeface="Calibri"/>
              </a:rPr>
              <a:t> </a:t>
            </a:r>
            <a:r>
              <a:rPr dirty="0" sz="1100" spc="-5">
                <a:latin typeface="Calibri"/>
                <a:cs typeface="Calibri"/>
              </a:rPr>
              <a:t>to </a:t>
            </a:r>
            <a:r>
              <a:rPr dirty="0" sz="1100" spc="25">
                <a:latin typeface="Calibri"/>
                <a:cs typeface="Calibri"/>
              </a:rPr>
              <a:t> </a:t>
            </a:r>
            <a:r>
              <a:rPr dirty="0" sz="1100" spc="-5">
                <a:latin typeface="Calibri"/>
                <a:cs typeface="Calibri"/>
              </a:rPr>
              <a:t>Canadian </a:t>
            </a:r>
            <a:r>
              <a:rPr dirty="0" sz="1100" spc="30">
                <a:latin typeface="Calibri"/>
                <a:cs typeface="Calibri"/>
              </a:rPr>
              <a:t> </a:t>
            </a:r>
            <a:r>
              <a:rPr dirty="0" sz="1100" spc="-5">
                <a:latin typeface="Calibri"/>
                <a:cs typeface="Calibri"/>
              </a:rPr>
              <a:t>research.</a:t>
            </a:r>
            <a:endParaRPr sz="1100">
              <a:latin typeface="Calibri"/>
              <a:cs typeface="Calibri"/>
            </a:endParaRPr>
          </a:p>
          <a:p>
            <a:pPr algn="just" marL="12700" marR="5080" indent="-635">
              <a:lnSpc>
                <a:spcPts val="2020"/>
              </a:lnSpc>
              <a:spcBef>
                <a:spcPts val="175"/>
              </a:spcBef>
            </a:pPr>
            <a:r>
              <a:rPr dirty="0" sz="1100" spc="-5">
                <a:latin typeface="Calibri"/>
                <a:cs typeface="Calibri"/>
              </a:rPr>
              <a:t>Respect</a:t>
            </a:r>
            <a:r>
              <a:rPr dirty="0" sz="1100" spc="-25">
                <a:latin typeface="Calibri"/>
                <a:cs typeface="Calibri"/>
              </a:rPr>
              <a:t> </a:t>
            </a:r>
            <a:r>
              <a:rPr dirty="0" sz="1100" spc="-5">
                <a:latin typeface="Calibri"/>
                <a:cs typeface="Calibri"/>
              </a:rPr>
              <a:t>and</a:t>
            </a:r>
            <a:r>
              <a:rPr dirty="0" sz="1100" spc="-20">
                <a:latin typeface="Calibri"/>
                <a:cs typeface="Calibri"/>
              </a:rPr>
              <a:t> </a:t>
            </a:r>
            <a:r>
              <a:rPr dirty="0" sz="1100" spc="-5">
                <a:latin typeface="Calibri"/>
                <a:cs typeface="Calibri"/>
              </a:rPr>
              <a:t>recognition</a:t>
            </a:r>
            <a:r>
              <a:rPr dirty="0" sz="1100" spc="-25">
                <a:latin typeface="Calibri"/>
                <a:cs typeface="Calibri"/>
              </a:rPr>
              <a:t> </a:t>
            </a:r>
            <a:r>
              <a:rPr dirty="0" sz="1100" spc="-5">
                <a:latin typeface="Calibri"/>
                <a:cs typeface="Calibri"/>
              </a:rPr>
              <a:t>of</a:t>
            </a:r>
            <a:r>
              <a:rPr dirty="0" sz="1100" spc="-10">
                <a:latin typeface="Calibri"/>
                <a:cs typeface="Calibri"/>
              </a:rPr>
              <a:t> </a:t>
            </a:r>
            <a:r>
              <a:rPr dirty="0" sz="1100" spc="-5">
                <a:latin typeface="Calibri"/>
                <a:cs typeface="Calibri"/>
              </a:rPr>
              <a:t>cultural</a:t>
            </a:r>
            <a:r>
              <a:rPr dirty="0" sz="1100" spc="-25">
                <a:latin typeface="Calibri"/>
                <a:cs typeface="Calibri"/>
              </a:rPr>
              <a:t> </a:t>
            </a:r>
            <a:r>
              <a:rPr dirty="0" sz="1100" spc="-5">
                <a:latin typeface="Calibri"/>
                <a:cs typeface="Calibri"/>
              </a:rPr>
              <a:t>groups</a:t>
            </a:r>
            <a:r>
              <a:rPr dirty="0" sz="1100" spc="-20">
                <a:latin typeface="Calibri"/>
                <a:cs typeface="Calibri"/>
              </a:rPr>
              <a:t> </a:t>
            </a:r>
            <a:r>
              <a:rPr dirty="0" sz="1100" spc="-5">
                <a:latin typeface="Calibri"/>
                <a:cs typeface="Calibri"/>
              </a:rPr>
              <a:t>provide</a:t>
            </a:r>
            <a:r>
              <a:rPr dirty="0" sz="1100" spc="-25">
                <a:latin typeface="Calibri"/>
                <a:cs typeface="Calibri"/>
              </a:rPr>
              <a:t> </a:t>
            </a:r>
            <a:r>
              <a:rPr dirty="0" sz="1100" spc="-5">
                <a:latin typeface="Calibri"/>
                <a:cs typeface="Calibri"/>
              </a:rPr>
              <a:t>a</a:t>
            </a:r>
            <a:r>
              <a:rPr dirty="0" sz="1100" spc="-25">
                <a:latin typeface="Calibri"/>
                <a:cs typeface="Calibri"/>
              </a:rPr>
              <a:t> </a:t>
            </a:r>
            <a:r>
              <a:rPr dirty="0" sz="1100">
                <a:latin typeface="Calibri"/>
                <a:cs typeface="Calibri"/>
              </a:rPr>
              <a:t>firm</a:t>
            </a:r>
            <a:r>
              <a:rPr dirty="0" sz="1100" spc="-25">
                <a:latin typeface="Calibri"/>
                <a:cs typeface="Calibri"/>
              </a:rPr>
              <a:t> </a:t>
            </a:r>
            <a:r>
              <a:rPr dirty="0" sz="1100" spc="-5">
                <a:latin typeface="Calibri"/>
                <a:cs typeface="Calibri"/>
              </a:rPr>
              <a:t>basis</a:t>
            </a:r>
            <a:r>
              <a:rPr dirty="0" sz="1100" spc="-15">
                <a:latin typeface="Calibri"/>
                <a:cs typeface="Calibri"/>
              </a:rPr>
              <a:t> </a:t>
            </a:r>
            <a:r>
              <a:rPr dirty="0" sz="1100" spc="-5">
                <a:latin typeface="Calibri"/>
                <a:cs typeface="Calibri"/>
              </a:rPr>
              <a:t>upon</a:t>
            </a:r>
            <a:r>
              <a:rPr dirty="0" sz="1100" spc="-25">
                <a:latin typeface="Calibri"/>
                <a:cs typeface="Calibri"/>
              </a:rPr>
              <a:t> </a:t>
            </a:r>
            <a:r>
              <a:rPr dirty="0" sz="1100" spc="-5">
                <a:latin typeface="Calibri"/>
                <a:cs typeface="Calibri"/>
              </a:rPr>
              <a:t>which</a:t>
            </a:r>
            <a:r>
              <a:rPr dirty="0" sz="1100" spc="-25">
                <a:latin typeface="Calibri"/>
                <a:cs typeface="Calibri"/>
              </a:rPr>
              <a:t> </a:t>
            </a:r>
            <a:r>
              <a:rPr dirty="0" sz="1100" spc="-5">
                <a:latin typeface="Calibri"/>
                <a:cs typeface="Calibri"/>
              </a:rPr>
              <a:t>to</a:t>
            </a:r>
            <a:r>
              <a:rPr dirty="0" sz="1100" spc="-15">
                <a:latin typeface="Calibri"/>
                <a:cs typeface="Calibri"/>
              </a:rPr>
              <a:t> </a:t>
            </a:r>
            <a:r>
              <a:rPr dirty="0" sz="1100" spc="-5">
                <a:latin typeface="Calibri"/>
                <a:cs typeface="Calibri"/>
              </a:rPr>
              <a:t>“live”</a:t>
            </a:r>
            <a:r>
              <a:rPr dirty="0" sz="1100" spc="-25">
                <a:latin typeface="Calibri"/>
                <a:cs typeface="Calibri"/>
              </a:rPr>
              <a:t> </a:t>
            </a:r>
            <a:r>
              <a:rPr dirty="0" sz="1100" spc="-5">
                <a:latin typeface="Calibri"/>
                <a:cs typeface="Calibri"/>
              </a:rPr>
              <a:t>citizenship</a:t>
            </a:r>
            <a:r>
              <a:rPr dirty="0" sz="1100" spc="-25">
                <a:latin typeface="Calibri"/>
                <a:cs typeface="Calibri"/>
              </a:rPr>
              <a:t> </a:t>
            </a:r>
            <a:r>
              <a:rPr dirty="0" sz="1100" spc="-5">
                <a:latin typeface="Calibri"/>
                <a:cs typeface="Calibri"/>
              </a:rPr>
              <a:t>in</a:t>
            </a:r>
            <a:r>
              <a:rPr dirty="0" sz="1100" spc="-20">
                <a:latin typeface="Calibri"/>
                <a:cs typeface="Calibri"/>
              </a:rPr>
              <a:t> </a:t>
            </a:r>
            <a:r>
              <a:rPr dirty="0" sz="1100" spc="-5">
                <a:latin typeface="Calibri"/>
                <a:cs typeface="Calibri"/>
              </a:rPr>
              <a:t>Canada.  In</a:t>
            </a:r>
            <a:r>
              <a:rPr dirty="0" sz="1100" spc="15">
                <a:latin typeface="Calibri"/>
                <a:cs typeface="Calibri"/>
              </a:rPr>
              <a:t> </a:t>
            </a:r>
            <a:r>
              <a:rPr dirty="0" sz="1100" spc="-5">
                <a:latin typeface="Calibri"/>
                <a:cs typeface="Calibri"/>
              </a:rPr>
              <a:t>addition</a:t>
            </a:r>
            <a:r>
              <a:rPr dirty="0" sz="1100" spc="35">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these</a:t>
            </a:r>
            <a:r>
              <a:rPr dirty="0" sz="1100" spc="30">
                <a:latin typeface="Calibri"/>
                <a:cs typeface="Calibri"/>
              </a:rPr>
              <a:t> </a:t>
            </a:r>
            <a:r>
              <a:rPr dirty="0" sz="1100" spc="-5">
                <a:latin typeface="Calibri"/>
                <a:cs typeface="Calibri"/>
              </a:rPr>
              <a:t>core</a:t>
            </a:r>
            <a:r>
              <a:rPr dirty="0" sz="1100" spc="30">
                <a:latin typeface="Calibri"/>
                <a:cs typeface="Calibri"/>
              </a:rPr>
              <a:t> </a:t>
            </a:r>
            <a:r>
              <a:rPr dirty="0" sz="1100" spc="-5">
                <a:latin typeface="Calibri"/>
                <a:cs typeface="Calibri"/>
              </a:rPr>
              <a:t>elements,</a:t>
            </a:r>
            <a:r>
              <a:rPr dirty="0" sz="1100" spc="25">
                <a:latin typeface="Calibri"/>
                <a:cs typeface="Calibri"/>
              </a:rPr>
              <a:t> </a:t>
            </a:r>
            <a:r>
              <a:rPr dirty="0" sz="1100" spc="-5">
                <a:latin typeface="Calibri"/>
                <a:cs typeface="Calibri"/>
              </a:rPr>
              <a:t>fundamental</a:t>
            </a:r>
            <a:r>
              <a:rPr dirty="0" sz="1100" spc="30">
                <a:latin typeface="Calibri"/>
                <a:cs typeface="Calibri"/>
              </a:rPr>
              <a:t> </a:t>
            </a:r>
            <a:r>
              <a:rPr dirty="0" sz="1100" spc="-5">
                <a:latin typeface="Calibri"/>
                <a:cs typeface="Calibri"/>
              </a:rPr>
              <a:t>civil</a:t>
            </a:r>
            <a:r>
              <a:rPr dirty="0" sz="1100" spc="30">
                <a:latin typeface="Calibri"/>
                <a:cs typeface="Calibri"/>
              </a:rPr>
              <a:t> </a:t>
            </a:r>
            <a:r>
              <a:rPr dirty="0" sz="1100" spc="-5">
                <a:latin typeface="Calibri"/>
                <a:cs typeface="Calibri"/>
              </a:rPr>
              <a:t>values—mutuality</a:t>
            </a:r>
            <a:r>
              <a:rPr dirty="0" sz="1100" spc="30">
                <a:latin typeface="Calibri"/>
                <a:cs typeface="Calibri"/>
              </a:rPr>
              <a:t> </a:t>
            </a:r>
            <a:r>
              <a:rPr dirty="0" sz="1100" spc="-5">
                <a:latin typeface="Calibri"/>
                <a:cs typeface="Calibri"/>
              </a:rPr>
              <a:t>and</a:t>
            </a:r>
            <a:r>
              <a:rPr dirty="0" sz="1100" spc="30">
                <a:latin typeface="Calibri"/>
                <a:cs typeface="Calibri"/>
              </a:rPr>
              <a:t> </a:t>
            </a:r>
            <a:r>
              <a:rPr dirty="0" sz="1100" spc="-5">
                <a:latin typeface="Calibri"/>
                <a:cs typeface="Calibri"/>
              </a:rPr>
              <a:t>reciprocity—are</a:t>
            </a:r>
            <a:r>
              <a:rPr dirty="0" sz="1100" spc="35">
                <a:latin typeface="Calibri"/>
                <a:cs typeface="Calibri"/>
              </a:rPr>
              <a:t> </a:t>
            </a:r>
            <a:r>
              <a:rPr dirty="0" sz="1100" spc="-5">
                <a:latin typeface="Calibri"/>
                <a:cs typeface="Calibri"/>
              </a:rPr>
              <a:t>needed</a:t>
            </a:r>
            <a:r>
              <a:rPr dirty="0" sz="1100" spc="20">
                <a:latin typeface="Calibri"/>
                <a:cs typeface="Calibri"/>
              </a:rPr>
              <a:t> </a:t>
            </a:r>
            <a:r>
              <a:rPr dirty="0" sz="1100">
                <a:latin typeface="Calibri"/>
                <a:cs typeface="Calibri"/>
              </a:rPr>
              <a:t>for</a:t>
            </a:r>
            <a:endParaRPr sz="1100">
              <a:latin typeface="Calibri"/>
              <a:cs typeface="Calibri"/>
            </a:endParaRPr>
          </a:p>
          <a:p>
            <a:pPr algn="just" marL="12700" marR="5080">
              <a:lnSpc>
                <a:spcPts val="2010"/>
              </a:lnSpc>
            </a:pPr>
            <a:r>
              <a:rPr dirty="0" sz="1100" spc="-5">
                <a:latin typeface="Calibri"/>
                <a:cs typeface="Calibri"/>
              </a:rPr>
              <a:t>relationships between citizens to flourish (Hébert &amp; Wilkinson, 2011). </a:t>
            </a:r>
            <a:r>
              <a:rPr dirty="0" sz="1100">
                <a:latin typeface="Calibri"/>
                <a:cs typeface="Calibri"/>
              </a:rPr>
              <a:t>In </a:t>
            </a:r>
            <a:r>
              <a:rPr dirty="0" sz="1100" spc="-5">
                <a:latin typeface="Calibri"/>
                <a:cs typeface="Calibri"/>
              </a:rPr>
              <a:t>their 2011 article </a:t>
            </a:r>
            <a:r>
              <a:rPr dirty="0" sz="1100" spc="-5" i="1">
                <a:latin typeface="Calibri"/>
                <a:cs typeface="Calibri"/>
              </a:rPr>
              <a:t>Meeting the  </a:t>
            </a:r>
            <a:r>
              <a:rPr dirty="0" sz="1100" spc="-5" i="1">
                <a:latin typeface="Calibri"/>
                <a:cs typeface="Calibri"/>
              </a:rPr>
              <a:t>challenges</a:t>
            </a:r>
            <a:r>
              <a:rPr dirty="0" sz="1100" spc="10" i="1">
                <a:latin typeface="Calibri"/>
                <a:cs typeface="Calibri"/>
              </a:rPr>
              <a:t> </a:t>
            </a:r>
            <a:r>
              <a:rPr dirty="0" sz="1100" spc="-5" i="1">
                <a:latin typeface="Calibri"/>
                <a:cs typeface="Calibri"/>
              </a:rPr>
              <a:t>of</a:t>
            </a:r>
            <a:r>
              <a:rPr dirty="0" sz="1100" spc="25" i="1">
                <a:latin typeface="Calibri"/>
                <a:cs typeface="Calibri"/>
              </a:rPr>
              <a:t> </a:t>
            </a:r>
            <a:r>
              <a:rPr dirty="0" sz="1100" spc="-5" i="1">
                <a:latin typeface="Calibri"/>
                <a:cs typeface="Calibri"/>
              </a:rPr>
              <a:t>the</a:t>
            </a:r>
            <a:r>
              <a:rPr dirty="0" sz="1100" spc="10" i="1">
                <a:latin typeface="Calibri"/>
                <a:cs typeface="Calibri"/>
              </a:rPr>
              <a:t> </a:t>
            </a:r>
            <a:r>
              <a:rPr dirty="0" sz="1100" spc="-5" i="1">
                <a:latin typeface="Calibri"/>
                <a:cs typeface="Calibri"/>
              </a:rPr>
              <a:t>new</a:t>
            </a:r>
            <a:r>
              <a:rPr dirty="0" sz="1100" spc="20" i="1">
                <a:latin typeface="Calibri"/>
                <a:cs typeface="Calibri"/>
              </a:rPr>
              <a:t> </a:t>
            </a:r>
            <a:r>
              <a:rPr dirty="0" sz="1100" spc="-5" i="1">
                <a:latin typeface="Calibri"/>
                <a:cs typeface="Calibri"/>
              </a:rPr>
              <a:t>century,</a:t>
            </a:r>
            <a:r>
              <a:rPr dirty="0" sz="1100" spc="15" i="1">
                <a:latin typeface="Calibri"/>
                <a:cs typeface="Calibri"/>
              </a:rPr>
              <a:t> </a:t>
            </a:r>
            <a:r>
              <a:rPr dirty="0" sz="1100" spc="-5">
                <a:latin typeface="Calibri"/>
                <a:cs typeface="Calibri"/>
              </a:rPr>
              <a:t>Hébert</a:t>
            </a:r>
            <a:r>
              <a:rPr dirty="0" sz="1100" spc="15">
                <a:latin typeface="Calibri"/>
                <a:cs typeface="Calibri"/>
              </a:rPr>
              <a:t> </a:t>
            </a:r>
            <a:r>
              <a:rPr dirty="0" sz="1100" spc="-5">
                <a:latin typeface="Calibri"/>
                <a:cs typeface="Calibri"/>
              </a:rPr>
              <a:t>and</a:t>
            </a:r>
            <a:r>
              <a:rPr dirty="0" sz="1100" spc="10">
                <a:latin typeface="Calibri"/>
                <a:cs typeface="Calibri"/>
              </a:rPr>
              <a:t> </a:t>
            </a:r>
            <a:r>
              <a:rPr dirty="0" sz="1100" spc="-5">
                <a:latin typeface="Calibri"/>
                <a:cs typeface="Calibri"/>
              </a:rPr>
              <a:t>Wilkinson</a:t>
            </a:r>
            <a:r>
              <a:rPr dirty="0" sz="1100" spc="15">
                <a:latin typeface="Calibri"/>
                <a:cs typeface="Calibri"/>
              </a:rPr>
              <a:t> </a:t>
            </a:r>
            <a:r>
              <a:rPr dirty="0" sz="1100" spc="-5">
                <a:latin typeface="Calibri"/>
                <a:cs typeface="Calibri"/>
              </a:rPr>
              <a:t>have</a:t>
            </a:r>
            <a:r>
              <a:rPr dirty="0" sz="1100" spc="10">
                <a:latin typeface="Calibri"/>
                <a:cs typeface="Calibri"/>
              </a:rPr>
              <a:t> </a:t>
            </a:r>
            <a:r>
              <a:rPr dirty="0" sz="1100" spc="-5">
                <a:latin typeface="Calibri"/>
                <a:cs typeface="Calibri"/>
              </a:rPr>
              <a:t>identified</a:t>
            </a:r>
            <a:r>
              <a:rPr dirty="0" sz="1100" spc="15">
                <a:latin typeface="Calibri"/>
                <a:cs typeface="Calibri"/>
              </a:rPr>
              <a:t> </a:t>
            </a:r>
            <a:r>
              <a:rPr dirty="0" sz="1100" spc="-5">
                <a:latin typeface="Calibri"/>
                <a:cs typeface="Calibri"/>
              </a:rPr>
              <a:t>what</a:t>
            </a:r>
            <a:r>
              <a:rPr dirty="0" sz="1100" spc="10">
                <a:latin typeface="Calibri"/>
                <a:cs typeface="Calibri"/>
              </a:rPr>
              <a:t> </a:t>
            </a:r>
            <a:r>
              <a:rPr dirty="0" sz="1100" spc="-5">
                <a:latin typeface="Calibri"/>
                <a:cs typeface="Calibri"/>
              </a:rPr>
              <a:t>they</a:t>
            </a:r>
            <a:r>
              <a:rPr dirty="0" sz="1100" spc="25">
                <a:latin typeface="Calibri"/>
                <a:cs typeface="Calibri"/>
              </a:rPr>
              <a:t> </a:t>
            </a:r>
            <a:r>
              <a:rPr dirty="0" sz="1100" spc="-5">
                <a:latin typeface="Calibri"/>
                <a:cs typeface="Calibri"/>
              </a:rPr>
              <a:t>describe</a:t>
            </a:r>
            <a:r>
              <a:rPr dirty="0" sz="1100" spc="10">
                <a:latin typeface="Calibri"/>
                <a:cs typeface="Calibri"/>
              </a:rPr>
              <a:t> </a:t>
            </a:r>
            <a:r>
              <a:rPr dirty="0" sz="1100" spc="-5">
                <a:latin typeface="Calibri"/>
                <a:cs typeface="Calibri"/>
              </a:rPr>
              <a:t>as</a:t>
            </a:r>
            <a:r>
              <a:rPr dirty="0" sz="1100" spc="20">
                <a:latin typeface="Calibri"/>
                <a:cs typeface="Calibri"/>
              </a:rPr>
              <a:t> </a:t>
            </a:r>
            <a:r>
              <a:rPr dirty="0" sz="1100" spc="-5">
                <a:latin typeface="Calibri"/>
                <a:cs typeface="Calibri"/>
              </a:rPr>
              <a:t>the</a:t>
            </a:r>
            <a:r>
              <a:rPr dirty="0" sz="1100" spc="10">
                <a:latin typeface="Calibri"/>
                <a:cs typeface="Calibri"/>
              </a:rPr>
              <a:t> </a:t>
            </a:r>
            <a:r>
              <a:rPr dirty="0" sz="1100" spc="-5">
                <a:latin typeface="Calibri"/>
                <a:cs typeface="Calibri"/>
              </a:rPr>
              <a:t>two</a:t>
            </a:r>
            <a:r>
              <a:rPr dirty="0" sz="1100" spc="20">
                <a:latin typeface="Calibri"/>
                <a:cs typeface="Calibri"/>
              </a:rPr>
              <a:t> </a:t>
            </a:r>
            <a:r>
              <a:rPr dirty="0" sz="1100" spc="-5">
                <a:latin typeface="Calibri"/>
                <a:cs typeface="Calibri"/>
              </a:rPr>
              <a:t>most</a:t>
            </a:r>
            <a:endParaRPr sz="1100">
              <a:latin typeface="Calibri"/>
              <a:cs typeface="Calibri"/>
            </a:endParaRPr>
          </a:p>
          <a:p>
            <a:pPr marL="12700">
              <a:lnSpc>
                <a:spcPct val="100000"/>
              </a:lnSpc>
              <a:spcBef>
                <a:spcPts val="520"/>
              </a:spcBef>
            </a:pPr>
            <a:r>
              <a:rPr dirty="0" sz="1100" spc="-5">
                <a:latin typeface="Calibri"/>
                <a:cs typeface="Calibri"/>
              </a:rPr>
              <a:t>consensual</a:t>
            </a:r>
            <a:r>
              <a:rPr dirty="0" sz="1100" spc="-30">
                <a:latin typeface="Calibri"/>
                <a:cs typeface="Calibri"/>
              </a:rPr>
              <a:t> </a:t>
            </a:r>
            <a:r>
              <a:rPr dirty="0" sz="1100" spc="-5">
                <a:latin typeface="Calibri"/>
                <a:cs typeface="Calibri"/>
              </a:rPr>
              <a:t>fundamental</a:t>
            </a:r>
            <a:r>
              <a:rPr dirty="0" sz="1100" spc="-30">
                <a:latin typeface="Calibri"/>
                <a:cs typeface="Calibri"/>
              </a:rPr>
              <a:t> </a:t>
            </a:r>
            <a:r>
              <a:rPr dirty="0" sz="1100" spc="-5">
                <a:latin typeface="Calibri"/>
                <a:cs typeface="Calibri"/>
              </a:rPr>
              <a:t>citizenship</a:t>
            </a:r>
            <a:r>
              <a:rPr dirty="0" sz="1100" spc="-25">
                <a:latin typeface="Calibri"/>
                <a:cs typeface="Calibri"/>
              </a:rPr>
              <a:t> </a:t>
            </a:r>
            <a:r>
              <a:rPr dirty="0" sz="1100" spc="-5">
                <a:latin typeface="Calibri"/>
                <a:cs typeface="Calibri"/>
              </a:rPr>
              <a:t>values</a:t>
            </a:r>
            <a:r>
              <a:rPr dirty="0" sz="1100" spc="-30">
                <a:latin typeface="Calibri"/>
                <a:cs typeface="Calibri"/>
              </a:rPr>
              <a:t> </a:t>
            </a:r>
            <a:r>
              <a:rPr dirty="0" sz="1100" spc="-5">
                <a:latin typeface="Calibri"/>
                <a:cs typeface="Calibri"/>
              </a:rPr>
              <a:t>in</a:t>
            </a:r>
            <a:r>
              <a:rPr dirty="0" sz="1100" spc="-30">
                <a:latin typeface="Calibri"/>
                <a:cs typeface="Calibri"/>
              </a:rPr>
              <a:t> </a:t>
            </a:r>
            <a:r>
              <a:rPr dirty="0" sz="1100" spc="-5">
                <a:latin typeface="Calibri"/>
                <a:cs typeface="Calibri"/>
              </a:rPr>
              <a:t>the</a:t>
            </a:r>
            <a:r>
              <a:rPr dirty="0" sz="1100" spc="-20">
                <a:latin typeface="Calibri"/>
                <a:cs typeface="Calibri"/>
              </a:rPr>
              <a:t> </a:t>
            </a:r>
            <a:r>
              <a:rPr dirty="0" sz="1100" spc="-5">
                <a:latin typeface="Calibri"/>
                <a:cs typeface="Calibri"/>
              </a:rPr>
              <a:t>civic</a:t>
            </a:r>
            <a:r>
              <a:rPr dirty="0" sz="1100" spc="-25">
                <a:latin typeface="Calibri"/>
                <a:cs typeface="Calibri"/>
              </a:rPr>
              <a:t> </a:t>
            </a:r>
            <a:r>
              <a:rPr dirty="0" sz="1100" spc="-5">
                <a:latin typeface="Calibri"/>
                <a:cs typeface="Calibri"/>
              </a:rPr>
              <a:t>domain</a:t>
            </a:r>
            <a:r>
              <a:rPr dirty="0" sz="1100" spc="-25">
                <a:latin typeface="Calibri"/>
                <a:cs typeface="Calibri"/>
              </a:rPr>
              <a:t> </a:t>
            </a:r>
            <a:r>
              <a:rPr dirty="0" sz="1100" spc="-5">
                <a:latin typeface="Calibri"/>
                <a:cs typeface="Calibri"/>
              </a:rPr>
              <a:t>in</a:t>
            </a:r>
            <a:r>
              <a:rPr dirty="0" sz="1100" spc="-30">
                <a:latin typeface="Calibri"/>
                <a:cs typeface="Calibri"/>
              </a:rPr>
              <a:t> </a:t>
            </a:r>
            <a:r>
              <a:rPr dirty="0" sz="1100" spc="-5">
                <a:latin typeface="Calibri"/>
                <a:cs typeface="Calibri"/>
              </a:rPr>
              <a:t>Canada:</a:t>
            </a:r>
            <a:r>
              <a:rPr dirty="0" sz="1100" spc="-25">
                <a:latin typeface="Calibri"/>
                <a:cs typeface="Calibri"/>
              </a:rPr>
              <a:t> </a:t>
            </a:r>
            <a:r>
              <a:rPr dirty="0" sz="1100" spc="-5">
                <a:latin typeface="Calibri"/>
                <a:cs typeface="Calibri"/>
              </a:rPr>
              <a:t>openness</a:t>
            </a:r>
            <a:r>
              <a:rPr dirty="0" sz="1100" spc="-30">
                <a:latin typeface="Calibri"/>
                <a:cs typeface="Calibri"/>
              </a:rPr>
              <a:t> </a:t>
            </a:r>
            <a:r>
              <a:rPr dirty="0" sz="1100" spc="-5">
                <a:latin typeface="Calibri"/>
                <a:cs typeface="Calibri"/>
              </a:rPr>
              <a:t>and</a:t>
            </a:r>
            <a:r>
              <a:rPr dirty="0" sz="1100" spc="-30">
                <a:latin typeface="Calibri"/>
                <a:cs typeface="Calibri"/>
              </a:rPr>
              <a:t> </a:t>
            </a:r>
            <a:r>
              <a:rPr dirty="0" sz="1100" spc="-5">
                <a:latin typeface="Calibri"/>
                <a:cs typeface="Calibri"/>
              </a:rPr>
              <a:t>civic-mindedness.</a:t>
            </a:r>
            <a:endParaRPr sz="1100">
              <a:latin typeface="Calibri"/>
              <a:cs typeface="Calibri"/>
            </a:endParaRPr>
          </a:p>
          <a:p>
            <a:pPr algn="just" marL="12700" marR="5080">
              <a:lnSpc>
                <a:spcPct val="152700"/>
              </a:lnSpc>
              <a:spcBef>
                <a:spcPts val="795"/>
              </a:spcBef>
            </a:pPr>
            <a:r>
              <a:rPr dirty="0" sz="1100" spc="-5">
                <a:latin typeface="Calibri"/>
                <a:cs typeface="Calibri"/>
              </a:rPr>
              <a:t>To provide further insights into how Canadians experience their citizenship, the 2013 GSS included a set  of questions relating to their pride in Canadian achievements. Respondents were asked about their sense  of pride using a 1 to 5 point scale where 1 means “Not very proud” and 5 means “Very proud.” Responses  were recoded such that categories 4 (Proud) </a:t>
            </a:r>
            <a:r>
              <a:rPr dirty="0" sz="1100">
                <a:latin typeface="Calibri"/>
                <a:cs typeface="Calibri"/>
              </a:rPr>
              <a:t>and </a:t>
            </a:r>
            <a:r>
              <a:rPr dirty="0" sz="1100" spc="-5">
                <a:latin typeface="Calibri"/>
                <a:cs typeface="Calibri"/>
              </a:rPr>
              <a:t>5 (Very Proud) are jointly reported</a:t>
            </a:r>
            <a:r>
              <a:rPr dirty="0" sz="1100" spc="45">
                <a:latin typeface="Calibri"/>
                <a:cs typeface="Calibri"/>
              </a:rPr>
              <a:t> </a:t>
            </a:r>
            <a:r>
              <a:rPr dirty="0" sz="1100" spc="-5">
                <a:latin typeface="Calibri"/>
                <a:cs typeface="Calibri"/>
              </a:rPr>
              <a:t>below:</a:t>
            </a:r>
            <a:endParaRPr sz="1100">
              <a:latin typeface="Calibri"/>
              <a:cs typeface="Calibri"/>
            </a:endParaRPr>
          </a:p>
        </p:txBody>
      </p:sp>
      <p:sp>
        <p:nvSpPr>
          <p:cNvPr id="4" name="object 4"/>
          <p:cNvSpPr/>
          <p:nvPr/>
        </p:nvSpPr>
        <p:spPr>
          <a:xfrm>
            <a:off x="3507740" y="1205483"/>
            <a:ext cx="2628265" cy="2386965"/>
          </a:xfrm>
          <a:custGeom>
            <a:avLst/>
            <a:gdLst/>
            <a:ahLst/>
            <a:cxnLst/>
            <a:rect l="l" t="t" r="r" b="b"/>
            <a:pathLst>
              <a:path w="2628265" h="2386965">
                <a:moveTo>
                  <a:pt x="0" y="0"/>
                </a:moveTo>
                <a:lnTo>
                  <a:pt x="2628087" y="0"/>
                </a:lnTo>
                <a:lnTo>
                  <a:pt x="2628087" y="2386952"/>
                </a:lnTo>
                <a:lnTo>
                  <a:pt x="0" y="2386952"/>
                </a:lnTo>
                <a:lnTo>
                  <a:pt x="0" y="0"/>
                </a:lnTo>
                <a:close/>
              </a:path>
            </a:pathLst>
          </a:custGeom>
          <a:ln w="9525">
            <a:solidFill>
              <a:srgbClr val="000000"/>
            </a:solidFill>
          </a:ln>
        </p:spPr>
        <p:txBody>
          <a:bodyPr wrap="square" lIns="0" tIns="0" rIns="0" bIns="0" rtlCol="0"/>
          <a:lstStyle/>
          <a:p/>
        </p:txBody>
      </p:sp>
      <p:sp>
        <p:nvSpPr>
          <p:cNvPr id="5" name="object 5"/>
          <p:cNvSpPr/>
          <p:nvPr/>
        </p:nvSpPr>
        <p:spPr>
          <a:xfrm>
            <a:off x="3507740" y="1239011"/>
            <a:ext cx="1917064" cy="165735"/>
          </a:xfrm>
          <a:custGeom>
            <a:avLst/>
            <a:gdLst/>
            <a:ahLst/>
            <a:cxnLst/>
            <a:rect l="l" t="t" r="r" b="b"/>
            <a:pathLst>
              <a:path w="1917064" h="165734">
                <a:moveTo>
                  <a:pt x="1916938" y="0"/>
                </a:moveTo>
                <a:lnTo>
                  <a:pt x="0" y="0"/>
                </a:lnTo>
                <a:lnTo>
                  <a:pt x="0" y="165353"/>
                </a:lnTo>
                <a:lnTo>
                  <a:pt x="1916938" y="165353"/>
                </a:lnTo>
                <a:lnTo>
                  <a:pt x="1916938" y="0"/>
                </a:lnTo>
                <a:close/>
              </a:path>
            </a:pathLst>
          </a:custGeom>
          <a:ln w="9525">
            <a:solidFill>
              <a:srgbClr val="000000"/>
            </a:solidFill>
          </a:ln>
        </p:spPr>
        <p:txBody>
          <a:bodyPr wrap="square" lIns="0" tIns="0" rIns="0" bIns="0" rtlCol="0"/>
          <a:lstStyle/>
          <a:p/>
        </p:txBody>
      </p:sp>
      <p:sp>
        <p:nvSpPr>
          <p:cNvPr id="6" name="object 6"/>
          <p:cNvSpPr/>
          <p:nvPr/>
        </p:nvSpPr>
        <p:spPr>
          <a:xfrm>
            <a:off x="3507743" y="1205482"/>
            <a:ext cx="0" cy="2386965"/>
          </a:xfrm>
          <a:custGeom>
            <a:avLst/>
            <a:gdLst/>
            <a:ahLst/>
            <a:cxnLst/>
            <a:rect l="l" t="t" r="r" b="b"/>
            <a:pathLst>
              <a:path w="0" h="2386965">
                <a:moveTo>
                  <a:pt x="0" y="0"/>
                </a:moveTo>
                <a:lnTo>
                  <a:pt x="0" y="2386952"/>
                </a:lnTo>
              </a:path>
            </a:pathLst>
          </a:custGeom>
          <a:ln w="9525">
            <a:solidFill>
              <a:srgbClr val="000000"/>
            </a:solidFill>
          </a:ln>
        </p:spPr>
        <p:txBody>
          <a:bodyPr wrap="square" lIns="0" tIns="0" rIns="0" bIns="0" rtlCol="0"/>
          <a:lstStyle/>
          <a:p/>
        </p:txBody>
      </p:sp>
      <p:sp>
        <p:nvSpPr>
          <p:cNvPr id="7" name="object 7"/>
          <p:cNvSpPr txBox="1"/>
          <p:nvPr/>
        </p:nvSpPr>
        <p:spPr>
          <a:xfrm>
            <a:off x="3512506" y="1227010"/>
            <a:ext cx="1907539" cy="172720"/>
          </a:xfrm>
          <a:prstGeom prst="rect">
            <a:avLst/>
          </a:prstGeom>
          <a:solidFill>
            <a:srgbClr val="1F4E79"/>
          </a:solidFill>
        </p:spPr>
        <p:txBody>
          <a:bodyPr wrap="square" lIns="0" tIns="19685" rIns="0" bIns="0" rtlCol="0" vert="horz">
            <a:spAutoFit/>
          </a:bodyPr>
          <a:lstStyle/>
          <a:p>
            <a:pPr algn="r" marR="63500">
              <a:lnSpc>
                <a:spcPct val="100000"/>
              </a:lnSpc>
              <a:spcBef>
                <a:spcPts val="155"/>
              </a:spcBef>
            </a:pPr>
            <a:r>
              <a:rPr dirty="0" sz="900" b="1">
                <a:solidFill>
                  <a:srgbClr val="FFFFFF"/>
                </a:solidFill>
                <a:latin typeface="Calibri"/>
                <a:cs typeface="Calibri"/>
              </a:rPr>
              <a:t>73%</a:t>
            </a:r>
            <a:endParaRPr sz="900">
              <a:latin typeface="Calibri"/>
              <a:cs typeface="Calibri"/>
            </a:endParaRPr>
          </a:p>
        </p:txBody>
      </p:sp>
      <p:sp>
        <p:nvSpPr>
          <p:cNvPr id="8" name="object 8"/>
          <p:cNvSpPr txBox="1"/>
          <p:nvPr/>
        </p:nvSpPr>
        <p:spPr>
          <a:xfrm>
            <a:off x="3507742" y="1636776"/>
            <a:ext cx="1764664" cy="165735"/>
          </a:xfrm>
          <a:prstGeom prst="rect">
            <a:avLst/>
          </a:prstGeom>
          <a:solidFill>
            <a:srgbClr val="1F4E79"/>
          </a:solidFill>
          <a:ln w="9525">
            <a:solidFill>
              <a:srgbClr val="000000"/>
            </a:solidFill>
          </a:ln>
        </p:spPr>
        <p:txBody>
          <a:bodyPr wrap="square" lIns="0" tIns="7620" rIns="0" bIns="0" rtlCol="0" vert="horz">
            <a:spAutoFit/>
          </a:bodyPr>
          <a:lstStyle/>
          <a:p>
            <a:pPr algn="r" marR="67945">
              <a:lnSpc>
                <a:spcPct val="100000"/>
              </a:lnSpc>
              <a:spcBef>
                <a:spcPts val="60"/>
              </a:spcBef>
            </a:pPr>
            <a:r>
              <a:rPr dirty="0" sz="900" b="1">
                <a:solidFill>
                  <a:srgbClr val="FFFFFF"/>
                </a:solidFill>
                <a:latin typeface="Calibri"/>
                <a:cs typeface="Calibri"/>
              </a:rPr>
              <a:t>67%</a:t>
            </a:r>
            <a:endParaRPr sz="900">
              <a:latin typeface="Calibri"/>
              <a:cs typeface="Calibri"/>
            </a:endParaRPr>
          </a:p>
        </p:txBody>
      </p:sp>
      <p:sp>
        <p:nvSpPr>
          <p:cNvPr id="9" name="object 9"/>
          <p:cNvSpPr txBox="1"/>
          <p:nvPr/>
        </p:nvSpPr>
        <p:spPr>
          <a:xfrm>
            <a:off x="3507742" y="2035301"/>
            <a:ext cx="1593215" cy="165100"/>
          </a:xfrm>
          <a:prstGeom prst="rect">
            <a:avLst/>
          </a:prstGeom>
          <a:solidFill>
            <a:srgbClr val="1F4E79"/>
          </a:solidFill>
          <a:ln w="9525">
            <a:solidFill>
              <a:srgbClr val="000000"/>
            </a:solidFill>
          </a:ln>
        </p:spPr>
        <p:txBody>
          <a:bodyPr wrap="square" lIns="0" tIns="6985" rIns="0" bIns="0" rtlCol="0" vert="horz">
            <a:spAutoFit/>
          </a:bodyPr>
          <a:lstStyle/>
          <a:p>
            <a:pPr algn="r" marR="53975">
              <a:lnSpc>
                <a:spcPct val="100000"/>
              </a:lnSpc>
              <a:spcBef>
                <a:spcPts val="55"/>
              </a:spcBef>
            </a:pPr>
            <a:r>
              <a:rPr dirty="0" sz="900" b="1">
                <a:solidFill>
                  <a:srgbClr val="FFFFFF"/>
                </a:solidFill>
                <a:latin typeface="Calibri"/>
                <a:cs typeface="Calibri"/>
              </a:rPr>
              <a:t>61</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10" name="object 10"/>
          <p:cNvSpPr txBox="1"/>
          <p:nvPr/>
        </p:nvSpPr>
        <p:spPr>
          <a:xfrm>
            <a:off x="3507742" y="2433066"/>
            <a:ext cx="1593215" cy="165100"/>
          </a:xfrm>
          <a:prstGeom prst="rect">
            <a:avLst/>
          </a:prstGeom>
          <a:solidFill>
            <a:srgbClr val="1F4E79"/>
          </a:solidFill>
          <a:ln w="9525">
            <a:solidFill>
              <a:srgbClr val="000000"/>
            </a:solidFill>
          </a:ln>
        </p:spPr>
        <p:txBody>
          <a:bodyPr wrap="square" lIns="0" tIns="6985" rIns="0" bIns="0" rtlCol="0" vert="horz">
            <a:spAutoFit/>
          </a:bodyPr>
          <a:lstStyle/>
          <a:p>
            <a:pPr algn="r" marR="57785">
              <a:lnSpc>
                <a:spcPct val="100000"/>
              </a:lnSpc>
              <a:spcBef>
                <a:spcPts val="55"/>
              </a:spcBef>
            </a:pPr>
            <a:r>
              <a:rPr dirty="0" sz="900" b="1">
                <a:solidFill>
                  <a:srgbClr val="FFFFFF"/>
                </a:solidFill>
                <a:latin typeface="Calibri"/>
                <a:cs typeface="Calibri"/>
              </a:rPr>
              <a:t>61%</a:t>
            </a:r>
            <a:endParaRPr sz="900">
              <a:latin typeface="Calibri"/>
              <a:cs typeface="Calibri"/>
            </a:endParaRPr>
          </a:p>
        </p:txBody>
      </p:sp>
      <p:sp>
        <p:nvSpPr>
          <p:cNvPr id="11" name="object 11"/>
          <p:cNvSpPr txBox="1"/>
          <p:nvPr/>
        </p:nvSpPr>
        <p:spPr>
          <a:xfrm>
            <a:off x="3507742" y="2830829"/>
            <a:ext cx="1593215" cy="165100"/>
          </a:xfrm>
          <a:prstGeom prst="rect">
            <a:avLst/>
          </a:prstGeom>
          <a:solidFill>
            <a:srgbClr val="1F4E79"/>
          </a:solidFill>
          <a:ln w="9525">
            <a:solidFill>
              <a:srgbClr val="000000"/>
            </a:solidFill>
          </a:ln>
        </p:spPr>
        <p:txBody>
          <a:bodyPr wrap="square" lIns="0" tIns="6985" rIns="0" bIns="0" rtlCol="0" vert="horz">
            <a:spAutoFit/>
          </a:bodyPr>
          <a:lstStyle/>
          <a:p>
            <a:pPr algn="r" marR="90170">
              <a:lnSpc>
                <a:spcPct val="100000"/>
              </a:lnSpc>
              <a:spcBef>
                <a:spcPts val="55"/>
              </a:spcBef>
            </a:pPr>
            <a:r>
              <a:rPr dirty="0" sz="900" b="1">
                <a:solidFill>
                  <a:srgbClr val="FFFFFF"/>
                </a:solidFill>
                <a:latin typeface="Calibri"/>
                <a:cs typeface="Calibri"/>
              </a:rPr>
              <a:t>60%</a:t>
            </a:r>
            <a:endParaRPr sz="900">
              <a:latin typeface="Calibri"/>
              <a:cs typeface="Calibri"/>
            </a:endParaRPr>
          </a:p>
        </p:txBody>
      </p:sp>
      <p:sp>
        <p:nvSpPr>
          <p:cNvPr id="12" name="object 12"/>
          <p:cNvSpPr txBox="1"/>
          <p:nvPr/>
        </p:nvSpPr>
        <p:spPr>
          <a:xfrm>
            <a:off x="3507742" y="3228594"/>
            <a:ext cx="1316990" cy="165100"/>
          </a:xfrm>
          <a:prstGeom prst="rect">
            <a:avLst/>
          </a:prstGeom>
          <a:solidFill>
            <a:srgbClr val="1F4E79"/>
          </a:solidFill>
          <a:ln w="9525">
            <a:solidFill>
              <a:srgbClr val="000000"/>
            </a:solidFill>
          </a:ln>
        </p:spPr>
        <p:txBody>
          <a:bodyPr wrap="square" lIns="0" tIns="7620" rIns="0" bIns="0" rtlCol="0" vert="horz">
            <a:spAutoFit/>
          </a:bodyPr>
          <a:lstStyle/>
          <a:p>
            <a:pPr algn="r" marR="67945">
              <a:lnSpc>
                <a:spcPct val="100000"/>
              </a:lnSpc>
              <a:spcBef>
                <a:spcPts val="60"/>
              </a:spcBef>
            </a:pPr>
            <a:r>
              <a:rPr dirty="0" sz="900" b="1">
                <a:solidFill>
                  <a:srgbClr val="FFFFFF"/>
                </a:solidFill>
                <a:latin typeface="Calibri"/>
                <a:cs typeface="Calibri"/>
              </a:rPr>
              <a:t>50%</a:t>
            </a:r>
            <a:endParaRPr sz="900">
              <a:latin typeface="Calibri"/>
              <a:cs typeface="Calibri"/>
            </a:endParaRPr>
          </a:p>
        </p:txBody>
      </p:sp>
      <p:sp>
        <p:nvSpPr>
          <p:cNvPr id="13" name="object 13"/>
          <p:cNvSpPr txBox="1"/>
          <p:nvPr/>
        </p:nvSpPr>
        <p:spPr>
          <a:xfrm>
            <a:off x="3507742" y="1404366"/>
            <a:ext cx="2009139" cy="165735"/>
          </a:xfrm>
          <a:prstGeom prst="rect">
            <a:avLst/>
          </a:prstGeom>
          <a:solidFill>
            <a:srgbClr val="D0CECE"/>
          </a:solidFill>
          <a:ln w="9525">
            <a:solidFill>
              <a:srgbClr val="000000"/>
            </a:solidFill>
          </a:ln>
        </p:spPr>
        <p:txBody>
          <a:bodyPr wrap="square" lIns="0" tIns="7620" rIns="0" bIns="0" rtlCol="0" vert="horz">
            <a:spAutoFit/>
          </a:bodyPr>
          <a:lstStyle/>
          <a:p>
            <a:pPr algn="r" marR="68580">
              <a:lnSpc>
                <a:spcPct val="100000"/>
              </a:lnSpc>
              <a:spcBef>
                <a:spcPts val="60"/>
              </a:spcBef>
            </a:pPr>
            <a:r>
              <a:rPr dirty="0" sz="900" b="1">
                <a:latin typeface="Calibri"/>
                <a:cs typeface="Calibri"/>
              </a:rPr>
              <a:t>76%</a:t>
            </a:r>
            <a:endParaRPr sz="900">
              <a:latin typeface="Calibri"/>
              <a:cs typeface="Calibri"/>
            </a:endParaRPr>
          </a:p>
        </p:txBody>
      </p:sp>
      <p:sp>
        <p:nvSpPr>
          <p:cNvPr id="14" name="object 14"/>
          <p:cNvSpPr txBox="1"/>
          <p:nvPr/>
        </p:nvSpPr>
        <p:spPr>
          <a:xfrm>
            <a:off x="3507742" y="1802129"/>
            <a:ext cx="1507490" cy="165735"/>
          </a:xfrm>
          <a:prstGeom prst="rect">
            <a:avLst/>
          </a:prstGeom>
          <a:solidFill>
            <a:srgbClr val="D0CECE"/>
          </a:solidFill>
          <a:ln w="9525">
            <a:solidFill>
              <a:srgbClr val="000000"/>
            </a:solidFill>
          </a:ln>
        </p:spPr>
        <p:txBody>
          <a:bodyPr wrap="square" lIns="0" tIns="7620" rIns="0" bIns="0" rtlCol="0" vert="horz">
            <a:spAutoFit/>
          </a:bodyPr>
          <a:lstStyle/>
          <a:p>
            <a:pPr algn="r" marR="50800">
              <a:lnSpc>
                <a:spcPct val="100000"/>
              </a:lnSpc>
              <a:spcBef>
                <a:spcPts val="60"/>
              </a:spcBef>
            </a:pPr>
            <a:r>
              <a:rPr dirty="0" sz="900" b="1">
                <a:latin typeface="Calibri"/>
                <a:cs typeface="Calibri"/>
              </a:rPr>
              <a:t>58%</a:t>
            </a:r>
            <a:endParaRPr sz="900">
              <a:latin typeface="Calibri"/>
              <a:cs typeface="Calibri"/>
            </a:endParaRPr>
          </a:p>
        </p:txBody>
      </p:sp>
      <p:sp>
        <p:nvSpPr>
          <p:cNvPr id="15" name="object 15"/>
          <p:cNvSpPr txBox="1"/>
          <p:nvPr/>
        </p:nvSpPr>
        <p:spPr>
          <a:xfrm>
            <a:off x="3507742" y="2199894"/>
            <a:ext cx="1593215" cy="165735"/>
          </a:xfrm>
          <a:prstGeom prst="rect">
            <a:avLst/>
          </a:prstGeom>
          <a:solidFill>
            <a:srgbClr val="D0CECE"/>
          </a:solidFill>
          <a:ln w="9525">
            <a:solidFill>
              <a:srgbClr val="000000"/>
            </a:solidFill>
          </a:ln>
        </p:spPr>
        <p:txBody>
          <a:bodyPr wrap="square" lIns="0" tIns="7620" rIns="0" bIns="0" rtlCol="0" vert="horz">
            <a:spAutoFit/>
          </a:bodyPr>
          <a:lstStyle/>
          <a:p>
            <a:pPr algn="r" marR="59055">
              <a:lnSpc>
                <a:spcPct val="100000"/>
              </a:lnSpc>
              <a:spcBef>
                <a:spcPts val="60"/>
              </a:spcBef>
            </a:pPr>
            <a:r>
              <a:rPr dirty="0" sz="900" b="1">
                <a:latin typeface="Calibri"/>
                <a:cs typeface="Calibri"/>
              </a:rPr>
              <a:t>61</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16" name="object 16"/>
          <p:cNvSpPr txBox="1"/>
          <p:nvPr/>
        </p:nvSpPr>
        <p:spPr>
          <a:xfrm>
            <a:off x="3507742" y="2597657"/>
            <a:ext cx="1507490" cy="165735"/>
          </a:xfrm>
          <a:prstGeom prst="rect">
            <a:avLst/>
          </a:prstGeom>
          <a:solidFill>
            <a:srgbClr val="D0CECE"/>
          </a:solidFill>
          <a:ln w="9525">
            <a:solidFill>
              <a:srgbClr val="000000"/>
            </a:solidFill>
          </a:ln>
        </p:spPr>
        <p:txBody>
          <a:bodyPr wrap="square" lIns="0" tIns="8255" rIns="0" bIns="0" rtlCol="0" vert="horz">
            <a:spAutoFit/>
          </a:bodyPr>
          <a:lstStyle/>
          <a:p>
            <a:pPr algn="r" marR="85725">
              <a:lnSpc>
                <a:spcPct val="100000"/>
              </a:lnSpc>
              <a:spcBef>
                <a:spcPts val="65"/>
              </a:spcBef>
            </a:pPr>
            <a:r>
              <a:rPr dirty="0" sz="900" b="1">
                <a:latin typeface="Calibri"/>
                <a:cs typeface="Calibri"/>
              </a:rPr>
              <a:t>57%</a:t>
            </a:r>
            <a:endParaRPr sz="900">
              <a:latin typeface="Calibri"/>
              <a:cs typeface="Calibri"/>
            </a:endParaRPr>
          </a:p>
        </p:txBody>
      </p:sp>
      <p:sp>
        <p:nvSpPr>
          <p:cNvPr id="17" name="object 17"/>
          <p:cNvSpPr txBox="1"/>
          <p:nvPr/>
        </p:nvSpPr>
        <p:spPr>
          <a:xfrm>
            <a:off x="3507742" y="2995422"/>
            <a:ext cx="1680210" cy="165735"/>
          </a:xfrm>
          <a:prstGeom prst="rect">
            <a:avLst/>
          </a:prstGeom>
          <a:solidFill>
            <a:srgbClr val="D0CECE"/>
          </a:solidFill>
          <a:ln w="9525">
            <a:solidFill>
              <a:srgbClr val="000000"/>
            </a:solidFill>
          </a:ln>
        </p:spPr>
        <p:txBody>
          <a:bodyPr wrap="square" lIns="0" tIns="8255" rIns="0" bIns="0" rtlCol="0" vert="horz">
            <a:spAutoFit/>
          </a:bodyPr>
          <a:lstStyle/>
          <a:p>
            <a:pPr algn="r" marR="68580">
              <a:lnSpc>
                <a:spcPct val="100000"/>
              </a:lnSpc>
              <a:spcBef>
                <a:spcPts val="65"/>
              </a:spcBef>
            </a:pPr>
            <a:r>
              <a:rPr dirty="0" sz="900" b="1">
                <a:latin typeface="Calibri"/>
                <a:cs typeface="Calibri"/>
              </a:rPr>
              <a:t>64%</a:t>
            </a:r>
            <a:endParaRPr sz="900">
              <a:latin typeface="Calibri"/>
              <a:cs typeface="Calibri"/>
            </a:endParaRPr>
          </a:p>
        </p:txBody>
      </p:sp>
      <p:sp>
        <p:nvSpPr>
          <p:cNvPr id="18" name="object 18"/>
          <p:cNvSpPr txBox="1"/>
          <p:nvPr/>
        </p:nvSpPr>
        <p:spPr>
          <a:xfrm>
            <a:off x="3507742" y="3393185"/>
            <a:ext cx="926465" cy="199390"/>
          </a:xfrm>
          <a:prstGeom prst="rect">
            <a:avLst/>
          </a:prstGeom>
          <a:solidFill>
            <a:srgbClr val="D0CECE"/>
          </a:solidFill>
          <a:ln w="9525">
            <a:solidFill>
              <a:srgbClr val="000000"/>
            </a:solidFill>
          </a:ln>
        </p:spPr>
        <p:txBody>
          <a:bodyPr wrap="square" lIns="0" tIns="8255" rIns="0" bIns="0" rtlCol="0" vert="horz">
            <a:spAutoFit/>
          </a:bodyPr>
          <a:lstStyle/>
          <a:p>
            <a:pPr algn="r" marR="67945">
              <a:lnSpc>
                <a:spcPct val="100000"/>
              </a:lnSpc>
              <a:spcBef>
                <a:spcPts val="65"/>
              </a:spcBef>
            </a:pPr>
            <a:r>
              <a:rPr dirty="0" sz="900" b="1">
                <a:latin typeface="Calibri"/>
                <a:cs typeface="Calibri"/>
              </a:rPr>
              <a:t>35%</a:t>
            </a:r>
            <a:endParaRPr sz="900">
              <a:latin typeface="Calibri"/>
              <a:cs typeface="Calibri"/>
            </a:endParaRPr>
          </a:p>
        </p:txBody>
      </p:sp>
      <p:sp>
        <p:nvSpPr>
          <p:cNvPr id="19" name="object 19"/>
          <p:cNvSpPr txBox="1"/>
          <p:nvPr/>
        </p:nvSpPr>
        <p:spPr>
          <a:xfrm>
            <a:off x="3425103" y="3647514"/>
            <a:ext cx="720090" cy="162560"/>
          </a:xfrm>
          <a:prstGeom prst="rect">
            <a:avLst/>
          </a:prstGeom>
        </p:spPr>
        <p:txBody>
          <a:bodyPr wrap="square" lIns="0" tIns="12700" rIns="0" bIns="0" rtlCol="0" vert="horz">
            <a:spAutoFit/>
          </a:bodyPr>
          <a:lstStyle/>
          <a:p>
            <a:pPr marL="12700">
              <a:lnSpc>
                <a:spcPct val="100000"/>
              </a:lnSpc>
              <a:spcBef>
                <a:spcPts val="100"/>
              </a:spcBef>
              <a:tabLst>
                <a:tab pos="509270" algn="l"/>
              </a:tabLst>
            </a:pPr>
            <a:r>
              <a:rPr dirty="0" sz="900">
                <a:latin typeface="Calibri"/>
                <a:cs typeface="Calibri"/>
              </a:rPr>
              <a:t>0%	20%</a:t>
            </a:r>
            <a:endParaRPr sz="900">
              <a:latin typeface="Calibri"/>
              <a:cs typeface="Calibri"/>
            </a:endParaRPr>
          </a:p>
        </p:txBody>
      </p:sp>
      <p:sp>
        <p:nvSpPr>
          <p:cNvPr id="20" name="object 20"/>
          <p:cNvSpPr txBox="1"/>
          <p:nvPr/>
        </p:nvSpPr>
        <p:spPr>
          <a:xfrm>
            <a:off x="4447402" y="3647514"/>
            <a:ext cx="22352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40%</a:t>
            </a:r>
            <a:endParaRPr sz="900">
              <a:latin typeface="Calibri"/>
              <a:cs typeface="Calibri"/>
            </a:endParaRPr>
          </a:p>
        </p:txBody>
      </p:sp>
      <p:sp>
        <p:nvSpPr>
          <p:cNvPr id="21" name="object 21"/>
          <p:cNvSpPr txBox="1"/>
          <p:nvPr/>
        </p:nvSpPr>
        <p:spPr>
          <a:xfrm>
            <a:off x="4973068" y="3647514"/>
            <a:ext cx="22352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60%</a:t>
            </a:r>
            <a:endParaRPr sz="900">
              <a:latin typeface="Calibri"/>
              <a:cs typeface="Calibri"/>
            </a:endParaRPr>
          </a:p>
        </p:txBody>
      </p:sp>
      <p:sp>
        <p:nvSpPr>
          <p:cNvPr id="22" name="object 22"/>
          <p:cNvSpPr txBox="1"/>
          <p:nvPr/>
        </p:nvSpPr>
        <p:spPr>
          <a:xfrm>
            <a:off x="5498734" y="3647514"/>
            <a:ext cx="223520"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80%</a:t>
            </a:r>
            <a:endParaRPr sz="900">
              <a:latin typeface="Calibri"/>
              <a:cs typeface="Calibri"/>
            </a:endParaRPr>
          </a:p>
        </p:txBody>
      </p:sp>
      <p:sp>
        <p:nvSpPr>
          <p:cNvPr id="23" name="object 23"/>
          <p:cNvSpPr txBox="1"/>
          <p:nvPr/>
        </p:nvSpPr>
        <p:spPr>
          <a:xfrm>
            <a:off x="5995367" y="3647514"/>
            <a:ext cx="281305" cy="162560"/>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100%</a:t>
            </a:r>
            <a:endParaRPr sz="900">
              <a:latin typeface="Calibri"/>
              <a:cs typeface="Calibri"/>
            </a:endParaRPr>
          </a:p>
        </p:txBody>
      </p:sp>
      <p:sp>
        <p:nvSpPr>
          <p:cNvPr id="24" name="object 24"/>
          <p:cNvSpPr txBox="1"/>
          <p:nvPr/>
        </p:nvSpPr>
        <p:spPr>
          <a:xfrm>
            <a:off x="3105177" y="1310879"/>
            <a:ext cx="30988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Po</a:t>
            </a:r>
            <a:r>
              <a:rPr dirty="0" sz="900" spc="-5" b="1">
                <a:latin typeface="Calibri"/>
                <a:cs typeface="Calibri"/>
              </a:rPr>
              <a:t>l</a:t>
            </a:r>
            <a:r>
              <a:rPr dirty="0" sz="900" b="1">
                <a:latin typeface="Calibri"/>
                <a:cs typeface="Calibri"/>
              </a:rPr>
              <a:t>ice</a:t>
            </a:r>
            <a:endParaRPr sz="900">
              <a:latin typeface="Calibri"/>
              <a:cs typeface="Calibri"/>
            </a:endParaRPr>
          </a:p>
        </p:txBody>
      </p:sp>
      <p:sp>
        <p:nvSpPr>
          <p:cNvPr id="25" name="object 25"/>
          <p:cNvSpPr txBox="1"/>
          <p:nvPr/>
        </p:nvSpPr>
        <p:spPr>
          <a:xfrm>
            <a:off x="3106663" y="1708758"/>
            <a:ext cx="3079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Ba</a:t>
            </a:r>
            <a:r>
              <a:rPr dirty="0" sz="900" b="1">
                <a:latin typeface="Calibri"/>
                <a:cs typeface="Calibri"/>
              </a:rPr>
              <a:t>nks</a:t>
            </a:r>
            <a:endParaRPr sz="900">
              <a:latin typeface="Calibri"/>
              <a:cs typeface="Calibri"/>
            </a:endParaRPr>
          </a:p>
        </p:txBody>
      </p:sp>
      <p:sp>
        <p:nvSpPr>
          <p:cNvPr id="26" name="object 26"/>
          <p:cNvSpPr txBox="1"/>
          <p:nvPr/>
        </p:nvSpPr>
        <p:spPr>
          <a:xfrm>
            <a:off x="2713471" y="2106636"/>
            <a:ext cx="7016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School</a:t>
            </a:r>
            <a:r>
              <a:rPr dirty="0" sz="900" spc="-40" b="1">
                <a:latin typeface="Calibri"/>
                <a:cs typeface="Calibri"/>
              </a:rPr>
              <a:t> </a:t>
            </a:r>
            <a:r>
              <a:rPr dirty="0" sz="900" spc="-5" b="1">
                <a:latin typeface="Calibri"/>
                <a:cs typeface="Calibri"/>
              </a:rPr>
              <a:t>system</a:t>
            </a:r>
            <a:endParaRPr sz="900">
              <a:latin typeface="Calibri"/>
              <a:cs typeface="Calibri"/>
            </a:endParaRPr>
          </a:p>
        </p:txBody>
      </p:sp>
      <p:sp>
        <p:nvSpPr>
          <p:cNvPr id="27" name="object 27"/>
          <p:cNvSpPr txBox="1"/>
          <p:nvPr/>
        </p:nvSpPr>
        <p:spPr>
          <a:xfrm>
            <a:off x="2182548" y="2504514"/>
            <a:ext cx="123190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Justice system and</a:t>
            </a:r>
            <a:r>
              <a:rPr dirty="0" sz="900" spc="-20" b="1">
                <a:latin typeface="Calibri"/>
                <a:cs typeface="Calibri"/>
              </a:rPr>
              <a:t> </a:t>
            </a:r>
            <a:r>
              <a:rPr dirty="0" sz="900" spc="-5" b="1">
                <a:latin typeface="Calibri"/>
                <a:cs typeface="Calibri"/>
              </a:rPr>
              <a:t>courts</a:t>
            </a:r>
            <a:endParaRPr sz="900">
              <a:latin typeface="Calibri"/>
              <a:cs typeface="Calibri"/>
            </a:endParaRPr>
          </a:p>
        </p:txBody>
      </p:sp>
      <p:sp>
        <p:nvSpPr>
          <p:cNvPr id="28" name="object 28"/>
          <p:cNvSpPr txBox="1"/>
          <p:nvPr/>
        </p:nvSpPr>
        <p:spPr>
          <a:xfrm>
            <a:off x="1627393" y="2902393"/>
            <a:ext cx="1786889"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Local merchants and business</a:t>
            </a:r>
            <a:r>
              <a:rPr dirty="0" sz="900" b="1">
                <a:latin typeface="Calibri"/>
                <a:cs typeface="Calibri"/>
              </a:rPr>
              <a:t> </a:t>
            </a:r>
            <a:r>
              <a:rPr dirty="0" sz="900" spc="-5" b="1">
                <a:latin typeface="Calibri"/>
                <a:cs typeface="Calibri"/>
              </a:rPr>
              <a:t>people</a:t>
            </a:r>
            <a:endParaRPr sz="900">
              <a:latin typeface="Calibri"/>
              <a:cs typeface="Calibri"/>
            </a:endParaRPr>
          </a:p>
        </p:txBody>
      </p:sp>
      <p:sp>
        <p:nvSpPr>
          <p:cNvPr id="29" name="object 29"/>
          <p:cNvSpPr txBox="1"/>
          <p:nvPr/>
        </p:nvSpPr>
        <p:spPr>
          <a:xfrm>
            <a:off x="2487157" y="3300271"/>
            <a:ext cx="92773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Federal</a:t>
            </a:r>
            <a:r>
              <a:rPr dirty="0" sz="900" spc="-30" b="1">
                <a:latin typeface="Calibri"/>
                <a:cs typeface="Calibri"/>
              </a:rPr>
              <a:t> </a:t>
            </a:r>
            <a:r>
              <a:rPr dirty="0" sz="900" spc="-5" b="1">
                <a:latin typeface="Calibri"/>
                <a:cs typeface="Calibri"/>
              </a:rPr>
              <a:t>Parliament</a:t>
            </a:r>
            <a:endParaRPr sz="900">
              <a:latin typeface="Calibri"/>
              <a:cs typeface="Calibri"/>
            </a:endParaRPr>
          </a:p>
        </p:txBody>
      </p:sp>
      <p:sp>
        <p:nvSpPr>
          <p:cNvPr id="30" name="object 30"/>
          <p:cNvSpPr/>
          <p:nvPr/>
        </p:nvSpPr>
        <p:spPr>
          <a:xfrm>
            <a:off x="3267037" y="390008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31" name="object 31"/>
          <p:cNvSpPr/>
          <p:nvPr/>
        </p:nvSpPr>
        <p:spPr>
          <a:xfrm>
            <a:off x="3267037" y="390008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2" name="object 32"/>
          <p:cNvSpPr/>
          <p:nvPr/>
        </p:nvSpPr>
        <p:spPr>
          <a:xfrm>
            <a:off x="3853421" y="390008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33" name="object 33"/>
          <p:cNvSpPr/>
          <p:nvPr/>
        </p:nvSpPr>
        <p:spPr>
          <a:xfrm>
            <a:off x="3853421" y="390008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4" name="object 34"/>
          <p:cNvSpPr txBox="1"/>
          <p:nvPr/>
        </p:nvSpPr>
        <p:spPr>
          <a:xfrm>
            <a:off x="3343744" y="3837378"/>
            <a:ext cx="1163320" cy="162560"/>
          </a:xfrm>
          <a:prstGeom prst="rect">
            <a:avLst/>
          </a:prstGeom>
        </p:spPr>
        <p:txBody>
          <a:bodyPr wrap="square" lIns="0" tIns="12700" rIns="0" bIns="0" rtlCol="0" vert="horz">
            <a:spAutoFit/>
          </a:bodyPr>
          <a:lstStyle/>
          <a:p>
            <a:pPr marL="12700">
              <a:lnSpc>
                <a:spcPct val="100000"/>
              </a:lnSpc>
              <a:spcBef>
                <a:spcPts val="100"/>
              </a:spcBef>
              <a:tabLst>
                <a:tab pos="598805" algn="l"/>
              </a:tabLst>
            </a:pPr>
            <a:r>
              <a:rPr dirty="0" sz="900">
                <a:latin typeface="Calibri"/>
                <a:cs typeface="Calibri"/>
              </a:rPr>
              <a:t>15 </a:t>
            </a:r>
            <a:r>
              <a:rPr dirty="0" sz="900" spc="-5">
                <a:latin typeface="Calibri"/>
                <a:cs typeface="Calibri"/>
              </a:rPr>
              <a:t>to</a:t>
            </a:r>
            <a:r>
              <a:rPr dirty="0" sz="900">
                <a:latin typeface="Calibri"/>
                <a:cs typeface="Calibri"/>
              </a:rPr>
              <a:t> 24	25 and</a:t>
            </a:r>
            <a:r>
              <a:rPr dirty="0" sz="900" spc="-70">
                <a:latin typeface="Calibri"/>
                <a:cs typeface="Calibri"/>
              </a:rPr>
              <a:t> </a:t>
            </a:r>
            <a:r>
              <a:rPr dirty="0" sz="900" spc="-5">
                <a:latin typeface="Calibri"/>
                <a:cs typeface="Calibri"/>
              </a:rPr>
              <a:t>over</a:t>
            </a:r>
            <a:endParaRPr sz="900">
              <a:latin typeface="Calibri"/>
              <a:cs typeface="Calibri"/>
            </a:endParaRPr>
          </a:p>
        </p:txBody>
      </p:sp>
      <p:sp>
        <p:nvSpPr>
          <p:cNvPr id="37" name="object 37"/>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18</a:t>
            </a:r>
          </a:p>
        </p:txBody>
      </p:sp>
      <p:sp>
        <p:nvSpPr>
          <p:cNvPr id="35" name="object 35"/>
          <p:cNvSpPr txBox="1"/>
          <p:nvPr/>
        </p:nvSpPr>
        <p:spPr>
          <a:xfrm>
            <a:off x="1477962" y="3903731"/>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36" name="object 36"/>
          <p:cNvSpPr txBox="1"/>
          <p:nvPr/>
        </p:nvSpPr>
        <p:spPr>
          <a:xfrm>
            <a:off x="901498" y="4080193"/>
            <a:ext cx="5969000" cy="996315"/>
          </a:xfrm>
          <a:prstGeom prst="rect">
            <a:avLst/>
          </a:prstGeom>
        </p:spPr>
        <p:txBody>
          <a:bodyPr wrap="square" lIns="0" tIns="83185" rIns="0" bIns="0" rtlCol="0" vert="horz">
            <a:spAutoFit/>
          </a:bodyPr>
          <a:lstStyle/>
          <a:p>
            <a:pPr marL="588645">
              <a:lnSpc>
                <a:spcPct val="100000"/>
              </a:lnSpc>
              <a:spcBef>
                <a:spcPts val="65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algn="just" marL="12700" marR="5080" indent="-635">
              <a:lnSpc>
                <a:spcPct val="152800"/>
              </a:lnSpc>
              <a:spcBef>
                <a:spcPts val="75"/>
              </a:spcBef>
            </a:pPr>
            <a:r>
              <a:rPr dirty="0" sz="1100" spc="-5">
                <a:latin typeface="Calibri"/>
                <a:cs typeface="Calibri"/>
              </a:rPr>
              <a:t>These figures provide </a:t>
            </a:r>
            <a:r>
              <a:rPr dirty="0" sz="1100">
                <a:latin typeface="Calibri"/>
                <a:cs typeface="Calibri"/>
              </a:rPr>
              <a:t>an </a:t>
            </a:r>
            <a:r>
              <a:rPr dirty="0" sz="1100" spc="-5">
                <a:latin typeface="Calibri"/>
                <a:cs typeface="Calibri"/>
              </a:rPr>
              <a:t>argument in favour </a:t>
            </a:r>
            <a:r>
              <a:rPr dirty="0" sz="1100">
                <a:latin typeface="Calibri"/>
                <a:cs typeface="Calibri"/>
              </a:rPr>
              <a:t>of </a:t>
            </a:r>
            <a:r>
              <a:rPr dirty="0" sz="1100" spc="-5">
                <a:latin typeface="Calibri"/>
                <a:cs typeface="Calibri"/>
              </a:rPr>
              <a:t>further fostering relationships where there are  opportunities for improvements. Moreover, they suggest that social capital is not homogeneous across  various segments of the Canadian</a:t>
            </a:r>
            <a:r>
              <a:rPr dirty="0" sz="1100" spc="5">
                <a:latin typeface="Calibri"/>
                <a:cs typeface="Calibri"/>
              </a:rPr>
              <a:t> </a:t>
            </a:r>
            <a:r>
              <a:rPr dirty="0" sz="1100" spc="-5">
                <a:latin typeface="Calibri"/>
                <a:cs typeface="Calibri"/>
              </a:rPr>
              <a:t>population.</a:t>
            </a:r>
            <a:endParaRPr sz="1100">
              <a:latin typeface="Calibri"/>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94791"/>
            <a:ext cx="277622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Figure 8: Pride in Canadian Achievements</a:t>
            </a:r>
            <a:r>
              <a:rPr dirty="0" sz="1100" spc="10">
                <a:latin typeface="Calibri"/>
                <a:cs typeface="Calibri"/>
              </a:rPr>
              <a:t> </a:t>
            </a:r>
            <a:r>
              <a:rPr dirty="0" sz="1100" spc="-5">
                <a:latin typeface="Calibri"/>
                <a:cs typeface="Calibri"/>
              </a:rPr>
              <a:t>(2013)</a:t>
            </a:r>
            <a:endParaRPr sz="1100">
              <a:latin typeface="Calibri"/>
              <a:cs typeface="Calibri"/>
            </a:endParaRPr>
          </a:p>
        </p:txBody>
      </p:sp>
      <p:sp>
        <p:nvSpPr>
          <p:cNvPr id="3" name="object 3"/>
          <p:cNvSpPr txBox="1"/>
          <p:nvPr/>
        </p:nvSpPr>
        <p:spPr>
          <a:xfrm>
            <a:off x="901777" y="5826857"/>
            <a:ext cx="5969635" cy="3096895"/>
          </a:xfrm>
          <a:prstGeom prst="rect">
            <a:avLst/>
          </a:prstGeom>
        </p:spPr>
        <p:txBody>
          <a:bodyPr wrap="square" lIns="0" tIns="12700" rIns="0" bIns="0" rtlCol="0" vert="horz">
            <a:spAutoFit/>
          </a:bodyPr>
          <a:lstStyle/>
          <a:p>
            <a:pPr algn="just" marL="12700" marR="5080" indent="-635">
              <a:lnSpc>
                <a:spcPct val="152700"/>
              </a:lnSpc>
              <a:spcBef>
                <a:spcPts val="100"/>
              </a:spcBef>
            </a:pPr>
            <a:r>
              <a:rPr dirty="0" sz="1100" spc="-5">
                <a:latin typeface="Calibri"/>
                <a:cs typeface="Calibri"/>
              </a:rPr>
              <a:t>respondents</a:t>
            </a:r>
            <a:r>
              <a:rPr dirty="0" sz="1100" spc="-45">
                <a:latin typeface="Calibri"/>
                <a:cs typeface="Calibri"/>
              </a:rPr>
              <a:t> </a:t>
            </a:r>
            <a:r>
              <a:rPr dirty="0" sz="1100" spc="-5">
                <a:latin typeface="Calibri"/>
                <a:cs typeface="Calibri"/>
              </a:rPr>
              <a:t>aged</a:t>
            </a:r>
            <a:r>
              <a:rPr dirty="0" sz="1100" spc="-55">
                <a:latin typeface="Calibri"/>
                <a:cs typeface="Calibri"/>
              </a:rPr>
              <a:t> </a:t>
            </a:r>
            <a:r>
              <a:rPr dirty="0" sz="1100" spc="-5">
                <a:latin typeface="Calibri"/>
                <a:cs typeface="Calibri"/>
              </a:rPr>
              <a:t>25</a:t>
            </a:r>
            <a:r>
              <a:rPr dirty="0" sz="1100" spc="-60">
                <a:latin typeface="Calibri"/>
                <a:cs typeface="Calibri"/>
              </a:rPr>
              <a:t> </a:t>
            </a:r>
            <a:r>
              <a:rPr dirty="0" sz="1100" spc="-5">
                <a:latin typeface="Calibri"/>
                <a:cs typeface="Calibri"/>
              </a:rPr>
              <a:t>or</a:t>
            </a:r>
            <a:r>
              <a:rPr dirty="0" sz="1100" spc="-50">
                <a:latin typeface="Calibri"/>
                <a:cs typeface="Calibri"/>
              </a:rPr>
              <a:t> </a:t>
            </a:r>
            <a:r>
              <a:rPr dirty="0" sz="1100" spc="-5">
                <a:latin typeface="Calibri"/>
                <a:cs typeface="Calibri"/>
              </a:rPr>
              <a:t>more</a:t>
            </a:r>
            <a:r>
              <a:rPr dirty="0" sz="1100" spc="-60">
                <a:latin typeface="Calibri"/>
                <a:cs typeface="Calibri"/>
              </a:rPr>
              <a:t> </a:t>
            </a:r>
            <a:r>
              <a:rPr dirty="0" sz="1100" spc="-5">
                <a:latin typeface="Calibri"/>
                <a:cs typeface="Calibri"/>
              </a:rPr>
              <a:t>responded</a:t>
            </a:r>
            <a:r>
              <a:rPr dirty="0" sz="1100" spc="-55">
                <a:latin typeface="Calibri"/>
                <a:cs typeface="Calibri"/>
              </a:rPr>
              <a:t> </a:t>
            </a:r>
            <a:r>
              <a:rPr dirty="0" sz="1100" spc="-5">
                <a:latin typeface="Calibri"/>
                <a:cs typeface="Calibri"/>
              </a:rPr>
              <a:t>that</a:t>
            </a:r>
            <a:r>
              <a:rPr dirty="0" sz="1100" spc="-55">
                <a:latin typeface="Calibri"/>
                <a:cs typeface="Calibri"/>
              </a:rPr>
              <a:t> </a:t>
            </a:r>
            <a:r>
              <a:rPr dirty="0" sz="1100" spc="-5">
                <a:latin typeface="Calibri"/>
                <a:cs typeface="Calibri"/>
              </a:rPr>
              <a:t>they</a:t>
            </a:r>
            <a:r>
              <a:rPr dirty="0" sz="1100" spc="-50">
                <a:latin typeface="Calibri"/>
                <a:cs typeface="Calibri"/>
              </a:rPr>
              <a:t> </a:t>
            </a:r>
            <a:r>
              <a:rPr dirty="0" sz="1100" spc="-5">
                <a:latin typeface="Calibri"/>
                <a:cs typeface="Calibri"/>
              </a:rPr>
              <a:t>were</a:t>
            </a:r>
            <a:r>
              <a:rPr dirty="0" sz="1100" spc="-60">
                <a:latin typeface="Calibri"/>
                <a:cs typeface="Calibri"/>
              </a:rPr>
              <a:t> </a:t>
            </a:r>
            <a:r>
              <a:rPr dirty="0" sz="1100" spc="-5">
                <a:latin typeface="Calibri"/>
                <a:cs typeface="Calibri"/>
              </a:rPr>
              <a:t>very</a:t>
            </a:r>
            <a:r>
              <a:rPr dirty="0" sz="1100" spc="-55">
                <a:latin typeface="Calibri"/>
                <a:cs typeface="Calibri"/>
              </a:rPr>
              <a:t> </a:t>
            </a:r>
            <a:r>
              <a:rPr dirty="0" sz="1100" spc="-5">
                <a:latin typeface="Calibri"/>
                <a:cs typeface="Calibri"/>
              </a:rPr>
              <a:t>proud</a:t>
            </a:r>
            <a:r>
              <a:rPr dirty="0" sz="1100" spc="-60">
                <a:latin typeface="Calibri"/>
                <a:cs typeface="Calibri"/>
              </a:rPr>
              <a:t> </a:t>
            </a:r>
            <a:r>
              <a:rPr dirty="0" sz="1100" spc="-5">
                <a:latin typeface="Calibri"/>
                <a:cs typeface="Calibri"/>
              </a:rPr>
              <a:t>or</a:t>
            </a:r>
            <a:r>
              <a:rPr dirty="0" sz="1100" spc="-50">
                <a:latin typeface="Calibri"/>
                <a:cs typeface="Calibri"/>
              </a:rPr>
              <a:t> </a:t>
            </a:r>
            <a:r>
              <a:rPr dirty="0" sz="1100" spc="-5">
                <a:latin typeface="Calibri"/>
                <a:cs typeface="Calibri"/>
              </a:rPr>
              <a:t>proud</a:t>
            </a:r>
            <a:r>
              <a:rPr dirty="0" sz="1100" spc="-50">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be</a:t>
            </a:r>
            <a:r>
              <a:rPr dirty="0" sz="1100" spc="-60">
                <a:latin typeface="Calibri"/>
                <a:cs typeface="Calibri"/>
              </a:rPr>
              <a:t> </a:t>
            </a:r>
            <a:r>
              <a:rPr dirty="0" sz="1100" spc="-5">
                <a:latin typeface="Calibri"/>
                <a:cs typeface="Calibri"/>
              </a:rPr>
              <a:t>Canadian.</a:t>
            </a:r>
            <a:r>
              <a:rPr dirty="0" sz="1100" spc="-40">
                <a:latin typeface="Calibri"/>
                <a:cs typeface="Calibri"/>
              </a:rPr>
              <a:t> </a:t>
            </a:r>
            <a:r>
              <a:rPr dirty="0" sz="1100" spc="-5">
                <a:latin typeface="Calibri"/>
                <a:cs typeface="Calibri"/>
              </a:rPr>
              <a:t>Respondents  were then asked how proud they </a:t>
            </a:r>
            <a:r>
              <a:rPr dirty="0" sz="1100">
                <a:latin typeface="Calibri"/>
                <a:cs typeface="Calibri"/>
              </a:rPr>
              <a:t>were </a:t>
            </a:r>
            <a:r>
              <a:rPr dirty="0" sz="1100" spc="-5">
                <a:latin typeface="Calibri"/>
                <a:cs typeface="Calibri"/>
              </a:rPr>
              <a:t>of the Canadian health care system. 80% of the younger  respondents answered that they were proud or very proud of Canada’s health care system, compared to  63%</a:t>
            </a:r>
            <a:r>
              <a:rPr dirty="0" sz="1100" spc="-60">
                <a:latin typeface="Calibri"/>
                <a:cs typeface="Calibri"/>
              </a:rPr>
              <a:t> </a:t>
            </a:r>
            <a:r>
              <a:rPr dirty="0" sz="1100" spc="-5">
                <a:latin typeface="Calibri"/>
                <a:cs typeface="Calibri"/>
              </a:rPr>
              <a:t>for</a:t>
            </a:r>
            <a:r>
              <a:rPr dirty="0" sz="1100" spc="-50">
                <a:latin typeface="Calibri"/>
                <a:cs typeface="Calibri"/>
              </a:rPr>
              <a:t> </a:t>
            </a:r>
            <a:r>
              <a:rPr dirty="0" sz="1100" spc="-5">
                <a:latin typeface="Calibri"/>
                <a:cs typeface="Calibri"/>
              </a:rPr>
              <a:t>their</a:t>
            </a:r>
            <a:r>
              <a:rPr dirty="0" sz="1100" spc="-45">
                <a:latin typeface="Calibri"/>
                <a:cs typeface="Calibri"/>
              </a:rPr>
              <a:t> </a:t>
            </a:r>
            <a:r>
              <a:rPr dirty="0" sz="1100" spc="-5">
                <a:latin typeface="Calibri"/>
                <a:cs typeface="Calibri"/>
              </a:rPr>
              <a:t>older</a:t>
            </a:r>
            <a:r>
              <a:rPr dirty="0" sz="1100" spc="-50">
                <a:latin typeface="Calibri"/>
                <a:cs typeface="Calibri"/>
              </a:rPr>
              <a:t> </a:t>
            </a:r>
            <a:r>
              <a:rPr dirty="0" sz="1100" spc="-5">
                <a:latin typeface="Calibri"/>
                <a:cs typeface="Calibri"/>
              </a:rPr>
              <a:t>counterparts.</a:t>
            </a:r>
            <a:r>
              <a:rPr dirty="0" sz="1100" spc="-65">
                <a:latin typeface="Calibri"/>
                <a:cs typeface="Calibri"/>
              </a:rPr>
              <a:t> </a:t>
            </a:r>
            <a:r>
              <a:rPr dirty="0" sz="1100" spc="-5">
                <a:latin typeface="Calibri"/>
                <a:cs typeface="Calibri"/>
              </a:rPr>
              <a:t>When</a:t>
            </a:r>
            <a:r>
              <a:rPr dirty="0" sz="1100" spc="-45">
                <a:latin typeface="Calibri"/>
                <a:cs typeface="Calibri"/>
              </a:rPr>
              <a:t> </a:t>
            </a:r>
            <a:r>
              <a:rPr dirty="0" sz="1100" spc="-5">
                <a:latin typeface="Calibri"/>
                <a:cs typeface="Calibri"/>
              </a:rPr>
              <a:t>asked</a:t>
            </a:r>
            <a:r>
              <a:rPr dirty="0" sz="1100" spc="-55">
                <a:latin typeface="Calibri"/>
                <a:cs typeface="Calibri"/>
              </a:rPr>
              <a:t> </a:t>
            </a:r>
            <a:r>
              <a:rPr dirty="0" sz="1100" spc="-5">
                <a:latin typeface="Calibri"/>
                <a:cs typeface="Calibri"/>
              </a:rPr>
              <a:t>about</a:t>
            </a:r>
            <a:r>
              <a:rPr dirty="0" sz="1100" spc="-55">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Canadian</a:t>
            </a:r>
            <a:r>
              <a:rPr dirty="0" sz="1100" spc="-55">
                <a:latin typeface="Calibri"/>
                <a:cs typeface="Calibri"/>
              </a:rPr>
              <a:t> </a:t>
            </a:r>
            <a:r>
              <a:rPr dirty="0" sz="1100" spc="-5">
                <a:latin typeface="Calibri"/>
                <a:cs typeface="Calibri"/>
              </a:rPr>
              <a:t>constitution,</a:t>
            </a:r>
            <a:r>
              <a:rPr dirty="0" sz="1100" spc="-50">
                <a:latin typeface="Calibri"/>
                <a:cs typeface="Calibri"/>
              </a:rPr>
              <a:t> </a:t>
            </a:r>
            <a:r>
              <a:rPr dirty="0" sz="1100">
                <a:latin typeface="Calibri"/>
                <a:cs typeface="Calibri"/>
              </a:rPr>
              <a:t>79%</a:t>
            </a:r>
            <a:r>
              <a:rPr dirty="0" sz="1100" spc="-60">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youth</a:t>
            </a:r>
            <a:r>
              <a:rPr dirty="0" sz="1100" spc="-55">
                <a:latin typeface="Calibri"/>
                <a:cs typeface="Calibri"/>
              </a:rPr>
              <a:t> </a:t>
            </a:r>
            <a:r>
              <a:rPr dirty="0" sz="1100" spc="-5">
                <a:latin typeface="Calibri"/>
                <a:cs typeface="Calibri"/>
              </a:rPr>
              <a:t>surveyed  reported that they were proud or very proud, while this figure was of 70% </a:t>
            </a:r>
            <a:r>
              <a:rPr dirty="0" sz="1100">
                <a:latin typeface="Calibri"/>
                <a:cs typeface="Calibri"/>
              </a:rPr>
              <a:t>for </a:t>
            </a:r>
            <a:r>
              <a:rPr dirty="0" sz="1100" spc="-5">
                <a:latin typeface="Calibri"/>
                <a:cs typeface="Calibri"/>
              </a:rPr>
              <a:t>older respondents. The  social security system also generated varying responses as 73% of younger respondents reported </a:t>
            </a:r>
            <a:r>
              <a:rPr dirty="0" sz="1100">
                <a:latin typeface="Calibri"/>
                <a:cs typeface="Calibri"/>
              </a:rPr>
              <a:t>being  </a:t>
            </a:r>
            <a:r>
              <a:rPr dirty="0" sz="1100" spc="-5">
                <a:latin typeface="Calibri"/>
                <a:cs typeface="Calibri"/>
              </a:rPr>
              <a:t>proud</a:t>
            </a:r>
            <a:r>
              <a:rPr dirty="0" sz="1100" spc="-50">
                <a:latin typeface="Calibri"/>
                <a:cs typeface="Calibri"/>
              </a:rPr>
              <a:t> </a:t>
            </a:r>
            <a:r>
              <a:rPr dirty="0" sz="1100" spc="-5">
                <a:latin typeface="Calibri"/>
                <a:cs typeface="Calibri"/>
              </a:rPr>
              <a:t>or</a:t>
            </a:r>
            <a:r>
              <a:rPr dirty="0" sz="1100" spc="-40">
                <a:latin typeface="Calibri"/>
                <a:cs typeface="Calibri"/>
              </a:rPr>
              <a:t> </a:t>
            </a:r>
            <a:r>
              <a:rPr dirty="0" sz="1100" spc="-5">
                <a:latin typeface="Calibri"/>
                <a:cs typeface="Calibri"/>
              </a:rPr>
              <a:t>very</a:t>
            </a:r>
            <a:r>
              <a:rPr dirty="0" sz="1100" spc="-45">
                <a:latin typeface="Calibri"/>
                <a:cs typeface="Calibri"/>
              </a:rPr>
              <a:t> </a:t>
            </a:r>
            <a:r>
              <a:rPr dirty="0" sz="1100" spc="-5">
                <a:latin typeface="Calibri"/>
                <a:cs typeface="Calibri"/>
              </a:rPr>
              <a:t>proud,</a:t>
            </a:r>
            <a:r>
              <a:rPr dirty="0" sz="1100" spc="-40">
                <a:latin typeface="Calibri"/>
                <a:cs typeface="Calibri"/>
              </a:rPr>
              <a:t> </a:t>
            </a:r>
            <a:r>
              <a:rPr dirty="0" sz="1100" spc="-5">
                <a:latin typeface="Calibri"/>
                <a:cs typeface="Calibri"/>
              </a:rPr>
              <a:t>while</a:t>
            </a:r>
            <a:r>
              <a:rPr dirty="0" sz="1100" spc="-35">
                <a:latin typeface="Calibri"/>
                <a:cs typeface="Calibri"/>
              </a:rPr>
              <a:t> </a:t>
            </a:r>
            <a:r>
              <a:rPr dirty="0" sz="1100" spc="-5">
                <a:latin typeface="Calibri"/>
                <a:cs typeface="Calibri"/>
              </a:rPr>
              <a:t>this</a:t>
            </a:r>
            <a:r>
              <a:rPr dirty="0" sz="1100" spc="-40">
                <a:latin typeface="Calibri"/>
                <a:cs typeface="Calibri"/>
              </a:rPr>
              <a:t> </a:t>
            </a:r>
            <a:r>
              <a:rPr dirty="0" sz="1100" spc="-5">
                <a:latin typeface="Calibri"/>
                <a:cs typeface="Calibri"/>
              </a:rPr>
              <a:t>proportion</a:t>
            </a:r>
            <a:r>
              <a:rPr dirty="0" sz="1100" spc="-50">
                <a:latin typeface="Calibri"/>
                <a:cs typeface="Calibri"/>
              </a:rPr>
              <a:t> </a:t>
            </a:r>
            <a:r>
              <a:rPr dirty="0" sz="1100" spc="-5">
                <a:latin typeface="Calibri"/>
                <a:cs typeface="Calibri"/>
              </a:rPr>
              <a:t>stands</a:t>
            </a:r>
            <a:r>
              <a:rPr dirty="0" sz="1100" spc="-40">
                <a:latin typeface="Calibri"/>
                <a:cs typeface="Calibri"/>
              </a:rPr>
              <a:t> </a:t>
            </a:r>
            <a:r>
              <a:rPr dirty="0" sz="1100" spc="-5">
                <a:latin typeface="Calibri"/>
                <a:cs typeface="Calibri"/>
              </a:rPr>
              <a:t>at</a:t>
            </a:r>
            <a:r>
              <a:rPr dirty="0" sz="1100" spc="-50">
                <a:latin typeface="Calibri"/>
                <a:cs typeface="Calibri"/>
              </a:rPr>
              <a:t> </a:t>
            </a:r>
            <a:r>
              <a:rPr dirty="0" sz="1100">
                <a:latin typeface="Calibri"/>
                <a:cs typeface="Calibri"/>
              </a:rPr>
              <a:t>59%</a:t>
            </a:r>
            <a:r>
              <a:rPr dirty="0" sz="1100" spc="-40">
                <a:latin typeface="Calibri"/>
                <a:cs typeface="Calibri"/>
              </a:rPr>
              <a:t> </a:t>
            </a:r>
            <a:r>
              <a:rPr dirty="0" sz="1100" spc="-5">
                <a:latin typeface="Calibri"/>
                <a:cs typeface="Calibri"/>
              </a:rPr>
              <a:t>for</a:t>
            </a:r>
            <a:r>
              <a:rPr dirty="0" sz="1100" spc="-45">
                <a:latin typeface="Calibri"/>
                <a:cs typeface="Calibri"/>
              </a:rPr>
              <a:t> </a:t>
            </a:r>
            <a:r>
              <a:rPr dirty="0" sz="1100" spc="-5">
                <a:latin typeface="Calibri"/>
                <a:cs typeface="Calibri"/>
              </a:rPr>
              <a:t>older</a:t>
            </a:r>
            <a:r>
              <a:rPr dirty="0" sz="1100" spc="-40">
                <a:latin typeface="Calibri"/>
                <a:cs typeface="Calibri"/>
              </a:rPr>
              <a:t> </a:t>
            </a:r>
            <a:r>
              <a:rPr dirty="0" sz="1100" spc="-5">
                <a:latin typeface="Calibri"/>
                <a:cs typeface="Calibri"/>
              </a:rPr>
              <a:t>respondents.</a:t>
            </a:r>
            <a:r>
              <a:rPr dirty="0" sz="1100" spc="-4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question</a:t>
            </a:r>
            <a:r>
              <a:rPr dirty="0" sz="1100" spc="-50">
                <a:latin typeface="Calibri"/>
                <a:cs typeface="Calibri"/>
              </a:rPr>
              <a:t> </a:t>
            </a:r>
            <a:r>
              <a:rPr dirty="0" sz="1100">
                <a:latin typeface="Calibri"/>
                <a:cs typeface="Calibri"/>
              </a:rPr>
              <a:t>of</a:t>
            </a:r>
            <a:r>
              <a:rPr dirty="0" sz="1100" spc="-45">
                <a:latin typeface="Calibri"/>
                <a:cs typeface="Calibri"/>
              </a:rPr>
              <a:t> </a:t>
            </a:r>
            <a:r>
              <a:rPr dirty="0" sz="1100" spc="-5">
                <a:latin typeface="Calibri"/>
                <a:cs typeface="Calibri"/>
              </a:rPr>
              <a:t>inequality  also generated a range of responses between these two groups. 69% of respondents aged 15 to </a:t>
            </a:r>
            <a:r>
              <a:rPr dirty="0" sz="1100">
                <a:latin typeface="Calibri"/>
                <a:cs typeface="Calibri"/>
              </a:rPr>
              <a:t>24  </a:t>
            </a:r>
            <a:r>
              <a:rPr dirty="0" sz="1100" spc="-5">
                <a:latin typeface="Calibri"/>
                <a:cs typeface="Calibri"/>
              </a:rPr>
              <a:t>reported that they were proud of the treatment of </a:t>
            </a:r>
            <a:r>
              <a:rPr dirty="0" sz="1100">
                <a:latin typeface="Calibri"/>
                <a:cs typeface="Calibri"/>
              </a:rPr>
              <a:t>all </a:t>
            </a:r>
            <a:r>
              <a:rPr dirty="0" sz="1100" spc="-5">
                <a:latin typeface="Calibri"/>
                <a:cs typeface="Calibri"/>
              </a:rPr>
              <a:t>groups in society. Only </a:t>
            </a:r>
            <a:r>
              <a:rPr dirty="0" sz="1100">
                <a:latin typeface="Calibri"/>
                <a:cs typeface="Calibri"/>
              </a:rPr>
              <a:t>58% </a:t>
            </a:r>
            <a:r>
              <a:rPr dirty="0" sz="1100" spc="-5">
                <a:latin typeface="Calibri"/>
                <a:cs typeface="Calibri"/>
              </a:rPr>
              <a:t>of older respondents  felt the same way. Finally the five topics which generated the lowest rates of pride were Canada’s global  political influence, its economic achievements, its achievements </a:t>
            </a:r>
            <a:r>
              <a:rPr dirty="0" sz="1100">
                <a:latin typeface="Calibri"/>
                <a:cs typeface="Calibri"/>
              </a:rPr>
              <a:t>in </a:t>
            </a:r>
            <a:r>
              <a:rPr dirty="0" sz="1100" spc="-5">
                <a:latin typeface="Calibri"/>
                <a:cs typeface="Calibri"/>
              </a:rPr>
              <a:t>sports, the way that Canadian  democracy works, and Canada’s scientific and technological</a:t>
            </a:r>
            <a:r>
              <a:rPr dirty="0" sz="1100" spc="10">
                <a:latin typeface="Calibri"/>
                <a:cs typeface="Calibri"/>
              </a:rPr>
              <a:t> </a:t>
            </a:r>
            <a:r>
              <a:rPr dirty="0" sz="1100" spc="-5">
                <a:latin typeface="Calibri"/>
                <a:cs typeface="Calibri"/>
              </a:rPr>
              <a:t>achievements.</a:t>
            </a:r>
            <a:endParaRPr sz="1100">
              <a:latin typeface="Calibri"/>
              <a:cs typeface="Calibri"/>
            </a:endParaRPr>
          </a:p>
        </p:txBody>
      </p:sp>
      <p:sp>
        <p:nvSpPr>
          <p:cNvPr id="4" name="object 4"/>
          <p:cNvSpPr/>
          <p:nvPr/>
        </p:nvSpPr>
        <p:spPr>
          <a:xfrm>
            <a:off x="3500297" y="1277150"/>
            <a:ext cx="2680335" cy="3661410"/>
          </a:xfrm>
          <a:custGeom>
            <a:avLst/>
            <a:gdLst/>
            <a:ahLst/>
            <a:cxnLst/>
            <a:rect l="l" t="t" r="r" b="b"/>
            <a:pathLst>
              <a:path w="2680335" h="3661410">
                <a:moveTo>
                  <a:pt x="0" y="0"/>
                </a:moveTo>
                <a:lnTo>
                  <a:pt x="2679750" y="0"/>
                </a:lnTo>
                <a:lnTo>
                  <a:pt x="2679750" y="3660787"/>
                </a:lnTo>
                <a:lnTo>
                  <a:pt x="0" y="3660787"/>
                </a:lnTo>
                <a:lnTo>
                  <a:pt x="0" y="0"/>
                </a:lnTo>
                <a:close/>
              </a:path>
            </a:pathLst>
          </a:custGeom>
          <a:ln w="9525">
            <a:solidFill>
              <a:srgbClr val="000000"/>
            </a:solidFill>
          </a:ln>
        </p:spPr>
        <p:txBody>
          <a:bodyPr wrap="square" lIns="0" tIns="0" rIns="0" bIns="0" rtlCol="0"/>
          <a:lstStyle/>
          <a:p/>
        </p:txBody>
      </p:sp>
      <p:sp>
        <p:nvSpPr>
          <p:cNvPr id="5" name="object 5"/>
          <p:cNvSpPr/>
          <p:nvPr/>
        </p:nvSpPr>
        <p:spPr>
          <a:xfrm>
            <a:off x="3500297" y="1582674"/>
            <a:ext cx="2152650" cy="116839"/>
          </a:xfrm>
          <a:custGeom>
            <a:avLst/>
            <a:gdLst/>
            <a:ahLst/>
            <a:cxnLst/>
            <a:rect l="l" t="t" r="r" b="b"/>
            <a:pathLst>
              <a:path w="2152650" h="116839">
                <a:moveTo>
                  <a:pt x="2152205" y="0"/>
                </a:moveTo>
                <a:lnTo>
                  <a:pt x="0" y="0"/>
                </a:lnTo>
                <a:lnTo>
                  <a:pt x="0" y="116585"/>
                </a:lnTo>
                <a:lnTo>
                  <a:pt x="2152205" y="116585"/>
                </a:lnTo>
                <a:lnTo>
                  <a:pt x="2152205" y="0"/>
                </a:lnTo>
                <a:close/>
              </a:path>
            </a:pathLst>
          </a:custGeom>
          <a:solidFill>
            <a:srgbClr val="1F4E79"/>
          </a:solidFill>
        </p:spPr>
        <p:txBody>
          <a:bodyPr wrap="square" lIns="0" tIns="0" rIns="0" bIns="0" rtlCol="0"/>
          <a:lstStyle/>
          <a:p/>
        </p:txBody>
      </p:sp>
      <p:sp>
        <p:nvSpPr>
          <p:cNvPr id="6" name="object 6"/>
          <p:cNvSpPr/>
          <p:nvPr/>
        </p:nvSpPr>
        <p:spPr>
          <a:xfrm>
            <a:off x="3500297" y="1864614"/>
            <a:ext cx="2106295" cy="116839"/>
          </a:xfrm>
          <a:custGeom>
            <a:avLst/>
            <a:gdLst/>
            <a:ahLst/>
            <a:cxnLst/>
            <a:rect l="l" t="t" r="r" b="b"/>
            <a:pathLst>
              <a:path w="2106295" h="116839">
                <a:moveTo>
                  <a:pt x="2105736" y="0"/>
                </a:moveTo>
                <a:lnTo>
                  <a:pt x="0" y="0"/>
                </a:lnTo>
                <a:lnTo>
                  <a:pt x="0" y="116585"/>
                </a:lnTo>
                <a:lnTo>
                  <a:pt x="2105736" y="116585"/>
                </a:lnTo>
                <a:lnTo>
                  <a:pt x="2105736" y="0"/>
                </a:lnTo>
                <a:close/>
              </a:path>
            </a:pathLst>
          </a:custGeom>
          <a:solidFill>
            <a:srgbClr val="1F4E79"/>
          </a:solidFill>
        </p:spPr>
        <p:txBody>
          <a:bodyPr wrap="square" lIns="0" tIns="0" rIns="0" bIns="0" rtlCol="0"/>
          <a:lstStyle/>
          <a:p/>
        </p:txBody>
      </p:sp>
      <p:sp>
        <p:nvSpPr>
          <p:cNvPr id="7" name="object 7"/>
          <p:cNvSpPr/>
          <p:nvPr/>
        </p:nvSpPr>
        <p:spPr>
          <a:xfrm>
            <a:off x="3500297" y="2708910"/>
            <a:ext cx="1960245" cy="117475"/>
          </a:xfrm>
          <a:custGeom>
            <a:avLst/>
            <a:gdLst/>
            <a:ahLst/>
            <a:cxnLst/>
            <a:rect l="l" t="t" r="r" b="b"/>
            <a:pathLst>
              <a:path w="1960245" h="117475">
                <a:moveTo>
                  <a:pt x="1960181" y="0"/>
                </a:moveTo>
                <a:lnTo>
                  <a:pt x="0" y="0"/>
                </a:lnTo>
                <a:lnTo>
                  <a:pt x="0" y="117348"/>
                </a:lnTo>
                <a:lnTo>
                  <a:pt x="1960181" y="117348"/>
                </a:lnTo>
                <a:lnTo>
                  <a:pt x="1960181" y="0"/>
                </a:lnTo>
                <a:close/>
              </a:path>
            </a:pathLst>
          </a:custGeom>
          <a:solidFill>
            <a:srgbClr val="1F4E79"/>
          </a:solidFill>
        </p:spPr>
        <p:txBody>
          <a:bodyPr wrap="square" lIns="0" tIns="0" rIns="0" bIns="0" rtlCol="0"/>
          <a:lstStyle/>
          <a:p/>
        </p:txBody>
      </p:sp>
      <p:sp>
        <p:nvSpPr>
          <p:cNvPr id="8" name="object 8"/>
          <p:cNvSpPr/>
          <p:nvPr/>
        </p:nvSpPr>
        <p:spPr>
          <a:xfrm>
            <a:off x="3500297" y="3272040"/>
            <a:ext cx="1853564" cy="117475"/>
          </a:xfrm>
          <a:custGeom>
            <a:avLst/>
            <a:gdLst/>
            <a:ahLst/>
            <a:cxnLst/>
            <a:rect l="l" t="t" r="r" b="b"/>
            <a:pathLst>
              <a:path w="1853564" h="117475">
                <a:moveTo>
                  <a:pt x="1853514" y="0"/>
                </a:moveTo>
                <a:lnTo>
                  <a:pt x="0" y="0"/>
                </a:lnTo>
                <a:lnTo>
                  <a:pt x="0" y="117335"/>
                </a:lnTo>
                <a:lnTo>
                  <a:pt x="1853514" y="117335"/>
                </a:lnTo>
                <a:lnTo>
                  <a:pt x="1853514" y="0"/>
                </a:lnTo>
                <a:close/>
              </a:path>
            </a:pathLst>
          </a:custGeom>
          <a:solidFill>
            <a:srgbClr val="1F4E79"/>
          </a:solidFill>
        </p:spPr>
        <p:txBody>
          <a:bodyPr wrap="square" lIns="0" tIns="0" rIns="0" bIns="0" rtlCol="0"/>
          <a:lstStyle/>
          <a:p/>
        </p:txBody>
      </p:sp>
      <p:sp>
        <p:nvSpPr>
          <p:cNvPr id="9" name="object 9"/>
          <p:cNvSpPr/>
          <p:nvPr/>
        </p:nvSpPr>
        <p:spPr>
          <a:xfrm>
            <a:off x="3500297" y="1300733"/>
            <a:ext cx="2347595" cy="117475"/>
          </a:xfrm>
          <a:custGeom>
            <a:avLst/>
            <a:gdLst/>
            <a:ahLst/>
            <a:cxnLst/>
            <a:rect l="l" t="t" r="r" b="b"/>
            <a:pathLst>
              <a:path w="2347595" h="117475">
                <a:moveTo>
                  <a:pt x="2347290" y="0"/>
                </a:moveTo>
                <a:lnTo>
                  <a:pt x="0" y="0"/>
                </a:lnTo>
                <a:lnTo>
                  <a:pt x="0" y="117348"/>
                </a:lnTo>
                <a:lnTo>
                  <a:pt x="2347290" y="117348"/>
                </a:lnTo>
                <a:lnTo>
                  <a:pt x="2347290" y="0"/>
                </a:lnTo>
                <a:close/>
              </a:path>
            </a:pathLst>
          </a:custGeom>
          <a:ln w="9525">
            <a:solidFill>
              <a:srgbClr val="000000"/>
            </a:solidFill>
          </a:ln>
        </p:spPr>
        <p:txBody>
          <a:bodyPr wrap="square" lIns="0" tIns="0" rIns="0" bIns="0" rtlCol="0"/>
          <a:lstStyle/>
          <a:p/>
        </p:txBody>
      </p:sp>
      <p:sp>
        <p:nvSpPr>
          <p:cNvPr id="10" name="object 10"/>
          <p:cNvSpPr/>
          <p:nvPr/>
        </p:nvSpPr>
        <p:spPr>
          <a:xfrm>
            <a:off x="3500297" y="1582674"/>
            <a:ext cx="2152650" cy="116839"/>
          </a:xfrm>
          <a:custGeom>
            <a:avLst/>
            <a:gdLst/>
            <a:ahLst/>
            <a:cxnLst/>
            <a:rect l="l" t="t" r="r" b="b"/>
            <a:pathLst>
              <a:path w="2152650" h="116839">
                <a:moveTo>
                  <a:pt x="2152218" y="0"/>
                </a:moveTo>
                <a:lnTo>
                  <a:pt x="0" y="0"/>
                </a:lnTo>
                <a:lnTo>
                  <a:pt x="0" y="116585"/>
                </a:lnTo>
                <a:lnTo>
                  <a:pt x="2152218" y="116585"/>
                </a:lnTo>
                <a:lnTo>
                  <a:pt x="2152218" y="0"/>
                </a:lnTo>
                <a:close/>
              </a:path>
            </a:pathLst>
          </a:custGeom>
          <a:ln w="9525">
            <a:solidFill>
              <a:srgbClr val="000000"/>
            </a:solidFill>
          </a:ln>
        </p:spPr>
        <p:txBody>
          <a:bodyPr wrap="square" lIns="0" tIns="0" rIns="0" bIns="0" rtlCol="0"/>
          <a:lstStyle/>
          <a:p/>
        </p:txBody>
      </p:sp>
      <p:sp>
        <p:nvSpPr>
          <p:cNvPr id="11" name="object 11"/>
          <p:cNvSpPr/>
          <p:nvPr/>
        </p:nvSpPr>
        <p:spPr>
          <a:xfrm>
            <a:off x="3500297" y="1864614"/>
            <a:ext cx="2106295" cy="116839"/>
          </a:xfrm>
          <a:custGeom>
            <a:avLst/>
            <a:gdLst/>
            <a:ahLst/>
            <a:cxnLst/>
            <a:rect l="l" t="t" r="r" b="b"/>
            <a:pathLst>
              <a:path w="2106295" h="116839">
                <a:moveTo>
                  <a:pt x="2105736" y="0"/>
                </a:moveTo>
                <a:lnTo>
                  <a:pt x="0" y="0"/>
                </a:lnTo>
                <a:lnTo>
                  <a:pt x="0" y="116585"/>
                </a:lnTo>
                <a:lnTo>
                  <a:pt x="2105736" y="116585"/>
                </a:lnTo>
                <a:lnTo>
                  <a:pt x="2105736" y="0"/>
                </a:lnTo>
                <a:close/>
              </a:path>
            </a:pathLst>
          </a:custGeom>
          <a:ln w="9525">
            <a:solidFill>
              <a:srgbClr val="000000"/>
            </a:solidFill>
          </a:ln>
        </p:spPr>
        <p:txBody>
          <a:bodyPr wrap="square" lIns="0" tIns="0" rIns="0" bIns="0" rtlCol="0"/>
          <a:lstStyle/>
          <a:p/>
        </p:txBody>
      </p:sp>
      <p:sp>
        <p:nvSpPr>
          <p:cNvPr id="12" name="object 12"/>
          <p:cNvSpPr/>
          <p:nvPr/>
        </p:nvSpPr>
        <p:spPr>
          <a:xfrm>
            <a:off x="3500297" y="2145792"/>
            <a:ext cx="2050414" cy="116839"/>
          </a:xfrm>
          <a:custGeom>
            <a:avLst/>
            <a:gdLst/>
            <a:ahLst/>
            <a:cxnLst/>
            <a:rect l="l" t="t" r="r" b="b"/>
            <a:pathLst>
              <a:path w="2050414" h="116839">
                <a:moveTo>
                  <a:pt x="2050110" y="0"/>
                </a:moveTo>
                <a:lnTo>
                  <a:pt x="0" y="0"/>
                </a:lnTo>
                <a:lnTo>
                  <a:pt x="0" y="116585"/>
                </a:lnTo>
                <a:lnTo>
                  <a:pt x="2050110" y="116585"/>
                </a:lnTo>
                <a:lnTo>
                  <a:pt x="2050110" y="0"/>
                </a:lnTo>
                <a:close/>
              </a:path>
            </a:pathLst>
          </a:custGeom>
          <a:ln w="9525">
            <a:solidFill>
              <a:srgbClr val="000000"/>
            </a:solidFill>
          </a:ln>
        </p:spPr>
        <p:txBody>
          <a:bodyPr wrap="square" lIns="0" tIns="0" rIns="0" bIns="0" rtlCol="0"/>
          <a:lstStyle/>
          <a:p/>
        </p:txBody>
      </p:sp>
      <p:sp>
        <p:nvSpPr>
          <p:cNvPr id="13" name="object 13"/>
          <p:cNvSpPr/>
          <p:nvPr/>
        </p:nvSpPr>
        <p:spPr>
          <a:xfrm>
            <a:off x="3500297" y="2708910"/>
            <a:ext cx="1960245" cy="117475"/>
          </a:xfrm>
          <a:custGeom>
            <a:avLst/>
            <a:gdLst/>
            <a:ahLst/>
            <a:cxnLst/>
            <a:rect l="l" t="t" r="r" b="b"/>
            <a:pathLst>
              <a:path w="1960245" h="117475">
                <a:moveTo>
                  <a:pt x="1960194" y="0"/>
                </a:moveTo>
                <a:lnTo>
                  <a:pt x="0" y="0"/>
                </a:lnTo>
                <a:lnTo>
                  <a:pt x="0" y="117348"/>
                </a:lnTo>
                <a:lnTo>
                  <a:pt x="1960194" y="117348"/>
                </a:lnTo>
                <a:lnTo>
                  <a:pt x="1960194" y="0"/>
                </a:lnTo>
                <a:close/>
              </a:path>
            </a:pathLst>
          </a:custGeom>
          <a:ln w="9525">
            <a:solidFill>
              <a:srgbClr val="000000"/>
            </a:solidFill>
          </a:ln>
        </p:spPr>
        <p:txBody>
          <a:bodyPr wrap="square" lIns="0" tIns="0" rIns="0" bIns="0" rtlCol="0"/>
          <a:lstStyle/>
          <a:p/>
        </p:txBody>
      </p:sp>
      <p:sp>
        <p:nvSpPr>
          <p:cNvPr id="14" name="object 14"/>
          <p:cNvSpPr/>
          <p:nvPr/>
        </p:nvSpPr>
        <p:spPr>
          <a:xfrm>
            <a:off x="3500297" y="2990850"/>
            <a:ext cx="1898014" cy="116839"/>
          </a:xfrm>
          <a:custGeom>
            <a:avLst/>
            <a:gdLst/>
            <a:ahLst/>
            <a:cxnLst/>
            <a:rect l="l" t="t" r="r" b="b"/>
            <a:pathLst>
              <a:path w="1898014" h="116839">
                <a:moveTo>
                  <a:pt x="1897710" y="0"/>
                </a:moveTo>
                <a:lnTo>
                  <a:pt x="0" y="0"/>
                </a:lnTo>
                <a:lnTo>
                  <a:pt x="0" y="116585"/>
                </a:lnTo>
                <a:lnTo>
                  <a:pt x="1897710" y="116585"/>
                </a:lnTo>
                <a:lnTo>
                  <a:pt x="1897710" y="0"/>
                </a:lnTo>
                <a:close/>
              </a:path>
            </a:pathLst>
          </a:custGeom>
          <a:ln w="9525">
            <a:solidFill>
              <a:srgbClr val="000000"/>
            </a:solidFill>
          </a:ln>
        </p:spPr>
        <p:txBody>
          <a:bodyPr wrap="square" lIns="0" tIns="0" rIns="0" bIns="0" rtlCol="0"/>
          <a:lstStyle/>
          <a:p/>
        </p:txBody>
      </p:sp>
      <p:sp>
        <p:nvSpPr>
          <p:cNvPr id="15" name="object 15"/>
          <p:cNvSpPr/>
          <p:nvPr/>
        </p:nvSpPr>
        <p:spPr>
          <a:xfrm>
            <a:off x="3500297" y="3272028"/>
            <a:ext cx="1853564" cy="117475"/>
          </a:xfrm>
          <a:custGeom>
            <a:avLst/>
            <a:gdLst/>
            <a:ahLst/>
            <a:cxnLst/>
            <a:rect l="l" t="t" r="r" b="b"/>
            <a:pathLst>
              <a:path w="1853564" h="117475">
                <a:moveTo>
                  <a:pt x="1853514" y="0"/>
                </a:moveTo>
                <a:lnTo>
                  <a:pt x="0" y="0"/>
                </a:lnTo>
                <a:lnTo>
                  <a:pt x="0" y="117348"/>
                </a:lnTo>
                <a:lnTo>
                  <a:pt x="1853514" y="117348"/>
                </a:lnTo>
                <a:lnTo>
                  <a:pt x="1853514" y="0"/>
                </a:lnTo>
                <a:close/>
              </a:path>
            </a:pathLst>
          </a:custGeom>
          <a:ln w="9525">
            <a:solidFill>
              <a:srgbClr val="000000"/>
            </a:solidFill>
          </a:ln>
        </p:spPr>
        <p:txBody>
          <a:bodyPr wrap="square" lIns="0" tIns="0" rIns="0" bIns="0" rtlCol="0"/>
          <a:lstStyle/>
          <a:p/>
        </p:txBody>
      </p:sp>
      <p:sp>
        <p:nvSpPr>
          <p:cNvPr id="16" name="object 16"/>
          <p:cNvSpPr/>
          <p:nvPr/>
        </p:nvSpPr>
        <p:spPr>
          <a:xfrm>
            <a:off x="3500297" y="3553967"/>
            <a:ext cx="1807210" cy="116839"/>
          </a:xfrm>
          <a:custGeom>
            <a:avLst/>
            <a:gdLst/>
            <a:ahLst/>
            <a:cxnLst/>
            <a:rect l="l" t="t" r="r" b="b"/>
            <a:pathLst>
              <a:path w="1807210" h="116839">
                <a:moveTo>
                  <a:pt x="1807032" y="0"/>
                </a:moveTo>
                <a:lnTo>
                  <a:pt x="0" y="0"/>
                </a:lnTo>
                <a:lnTo>
                  <a:pt x="0" y="116586"/>
                </a:lnTo>
                <a:lnTo>
                  <a:pt x="1807032" y="116586"/>
                </a:lnTo>
                <a:lnTo>
                  <a:pt x="1807032" y="0"/>
                </a:lnTo>
                <a:close/>
              </a:path>
            </a:pathLst>
          </a:custGeom>
          <a:ln w="9525">
            <a:solidFill>
              <a:srgbClr val="000000"/>
            </a:solidFill>
          </a:ln>
        </p:spPr>
        <p:txBody>
          <a:bodyPr wrap="square" lIns="0" tIns="0" rIns="0" bIns="0" rtlCol="0"/>
          <a:lstStyle/>
          <a:p/>
        </p:txBody>
      </p:sp>
      <p:sp>
        <p:nvSpPr>
          <p:cNvPr id="17" name="object 17"/>
          <p:cNvSpPr/>
          <p:nvPr/>
        </p:nvSpPr>
        <p:spPr>
          <a:xfrm>
            <a:off x="3500297" y="3835146"/>
            <a:ext cx="1791335" cy="117475"/>
          </a:xfrm>
          <a:custGeom>
            <a:avLst/>
            <a:gdLst/>
            <a:ahLst/>
            <a:cxnLst/>
            <a:rect l="l" t="t" r="r" b="b"/>
            <a:pathLst>
              <a:path w="1791335" h="117475">
                <a:moveTo>
                  <a:pt x="1791030" y="0"/>
                </a:moveTo>
                <a:lnTo>
                  <a:pt x="0" y="0"/>
                </a:lnTo>
                <a:lnTo>
                  <a:pt x="0" y="117348"/>
                </a:lnTo>
                <a:lnTo>
                  <a:pt x="1791030" y="117348"/>
                </a:lnTo>
                <a:lnTo>
                  <a:pt x="1791030" y="0"/>
                </a:lnTo>
                <a:close/>
              </a:path>
            </a:pathLst>
          </a:custGeom>
          <a:ln w="9525">
            <a:solidFill>
              <a:srgbClr val="000000"/>
            </a:solidFill>
          </a:ln>
        </p:spPr>
        <p:txBody>
          <a:bodyPr wrap="square" lIns="0" tIns="0" rIns="0" bIns="0" rtlCol="0"/>
          <a:lstStyle/>
          <a:p/>
        </p:txBody>
      </p:sp>
      <p:sp>
        <p:nvSpPr>
          <p:cNvPr id="18" name="object 18"/>
          <p:cNvSpPr/>
          <p:nvPr/>
        </p:nvSpPr>
        <p:spPr>
          <a:xfrm>
            <a:off x="3500297" y="4117085"/>
            <a:ext cx="1763395" cy="116839"/>
          </a:xfrm>
          <a:custGeom>
            <a:avLst/>
            <a:gdLst/>
            <a:ahLst/>
            <a:cxnLst/>
            <a:rect l="l" t="t" r="r" b="b"/>
            <a:pathLst>
              <a:path w="1763395" h="116839">
                <a:moveTo>
                  <a:pt x="1762836" y="0"/>
                </a:moveTo>
                <a:lnTo>
                  <a:pt x="0" y="0"/>
                </a:lnTo>
                <a:lnTo>
                  <a:pt x="0" y="116586"/>
                </a:lnTo>
                <a:lnTo>
                  <a:pt x="1762836" y="116586"/>
                </a:lnTo>
                <a:lnTo>
                  <a:pt x="1762836" y="0"/>
                </a:lnTo>
                <a:close/>
              </a:path>
            </a:pathLst>
          </a:custGeom>
          <a:ln w="9524">
            <a:solidFill>
              <a:srgbClr val="000000"/>
            </a:solidFill>
          </a:ln>
        </p:spPr>
        <p:txBody>
          <a:bodyPr wrap="square" lIns="0" tIns="0" rIns="0" bIns="0" rtlCol="0"/>
          <a:lstStyle/>
          <a:p/>
        </p:txBody>
      </p:sp>
      <p:sp>
        <p:nvSpPr>
          <p:cNvPr id="19" name="object 19"/>
          <p:cNvSpPr/>
          <p:nvPr/>
        </p:nvSpPr>
        <p:spPr>
          <a:xfrm>
            <a:off x="3500297" y="4399026"/>
            <a:ext cx="1657985" cy="116839"/>
          </a:xfrm>
          <a:custGeom>
            <a:avLst/>
            <a:gdLst/>
            <a:ahLst/>
            <a:cxnLst/>
            <a:rect l="l" t="t" r="r" b="b"/>
            <a:pathLst>
              <a:path w="1657985" h="116839">
                <a:moveTo>
                  <a:pt x="1657680" y="0"/>
                </a:moveTo>
                <a:lnTo>
                  <a:pt x="0" y="0"/>
                </a:lnTo>
                <a:lnTo>
                  <a:pt x="0" y="116586"/>
                </a:lnTo>
                <a:lnTo>
                  <a:pt x="1657680" y="116586"/>
                </a:lnTo>
                <a:lnTo>
                  <a:pt x="1657680" y="0"/>
                </a:lnTo>
                <a:close/>
              </a:path>
            </a:pathLst>
          </a:custGeom>
          <a:ln w="9524">
            <a:solidFill>
              <a:srgbClr val="000000"/>
            </a:solidFill>
          </a:ln>
        </p:spPr>
        <p:txBody>
          <a:bodyPr wrap="square" lIns="0" tIns="0" rIns="0" bIns="0" rtlCol="0"/>
          <a:lstStyle/>
          <a:p/>
        </p:txBody>
      </p:sp>
      <p:sp>
        <p:nvSpPr>
          <p:cNvPr id="20" name="object 20"/>
          <p:cNvSpPr/>
          <p:nvPr/>
        </p:nvSpPr>
        <p:spPr>
          <a:xfrm>
            <a:off x="3500297" y="4680203"/>
            <a:ext cx="1522095" cy="116839"/>
          </a:xfrm>
          <a:custGeom>
            <a:avLst/>
            <a:gdLst/>
            <a:ahLst/>
            <a:cxnLst/>
            <a:rect l="l" t="t" r="r" b="b"/>
            <a:pathLst>
              <a:path w="1522095" h="116839">
                <a:moveTo>
                  <a:pt x="1522044" y="0"/>
                </a:moveTo>
                <a:lnTo>
                  <a:pt x="0" y="0"/>
                </a:lnTo>
                <a:lnTo>
                  <a:pt x="0" y="116586"/>
                </a:lnTo>
                <a:lnTo>
                  <a:pt x="1522044" y="116586"/>
                </a:lnTo>
                <a:lnTo>
                  <a:pt x="1522044" y="0"/>
                </a:lnTo>
                <a:close/>
              </a:path>
            </a:pathLst>
          </a:custGeom>
          <a:ln w="9525">
            <a:solidFill>
              <a:srgbClr val="000000"/>
            </a:solidFill>
          </a:ln>
        </p:spPr>
        <p:txBody>
          <a:bodyPr wrap="square" lIns="0" tIns="0" rIns="0" bIns="0" rtlCol="0"/>
          <a:lstStyle/>
          <a:p/>
        </p:txBody>
      </p:sp>
      <p:sp>
        <p:nvSpPr>
          <p:cNvPr id="21" name="object 21"/>
          <p:cNvSpPr/>
          <p:nvPr/>
        </p:nvSpPr>
        <p:spPr>
          <a:xfrm>
            <a:off x="3500297" y="1981200"/>
            <a:ext cx="1886585" cy="116839"/>
          </a:xfrm>
          <a:custGeom>
            <a:avLst/>
            <a:gdLst/>
            <a:ahLst/>
            <a:cxnLst/>
            <a:rect l="l" t="t" r="r" b="b"/>
            <a:pathLst>
              <a:path w="1886585" h="116839">
                <a:moveTo>
                  <a:pt x="1886280" y="0"/>
                </a:moveTo>
                <a:lnTo>
                  <a:pt x="0" y="0"/>
                </a:lnTo>
                <a:lnTo>
                  <a:pt x="0" y="116585"/>
                </a:lnTo>
                <a:lnTo>
                  <a:pt x="1886280" y="116585"/>
                </a:lnTo>
                <a:lnTo>
                  <a:pt x="1886280" y="0"/>
                </a:lnTo>
                <a:close/>
              </a:path>
            </a:pathLst>
          </a:custGeom>
          <a:solidFill>
            <a:srgbClr val="D0CECE"/>
          </a:solidFill>
        </p:spPr>
        <p:txBody>
          <a:bodyPr wrap="square" lIns="0" tIns="0" rIns="0" bIns="0" rtlCol="0"/>
          <a:lstStyle/>
          <a:p/>
        </p:txBody>
      </p:sp>
      <p:sp>
        <p:nvSpPr>
          <p:cNvPr id="22" name="object 22"/>
          <p:cNvSpPr/>
          <p:nvPr/>
        </p:nvSpPr>
        <p:spPr>
          <a:xfrm>
            <a:off x="3500297" y="1418082"/>
            <a:ext cx="2386965" cy="116839"/>
          </a:xfrm>
          <a:custGeom>
            <a:avLst/>
            <a:gdLst/>
            <a:ahLst/>
            <a:cxnLst/>
            <a:rect l="l" t="t" r="r" b="b"/>
            <a:pathLst>
              <a:path w="2386965" h="116840">
                <a:moveTo>
                  <a:pt x="2386914" y="0"/>
                </a:moveTo>
                <a:lnTo>
                  <a:pt x="0" y="0"/>
                </a:lnTo>
                <a:lnTo>
                  <a:pt x="0" y="116585"/>
                </a:lnTo>
                <a:lnTo>
                  <a:pt x="2386914" y="116585"/>
                </a:lnTo>
                <a:lnTo>
                  <a:pt x="2386914" y="0"/>
                </a:lnTo>
                <a:close/>
              </a:path>
            </a:pathLst>
          </a:custGeom>
          <a:ln w="9525">
            <a:solidFill>
              <a:srgbClr val="000000"/>
            </a:solidFill>
          </a:ln>
        </p:spPr>
        <p:txBody>
          <a:bodyPr wrap="square" lIns="0" tIns="0" rIns="0" bIns="0" rtlCol="0"/>
          <a:lstStyle/>
          <a:p/>
        </p:txBody>
      </p:sp>
      <p:sp>
        <p:nvSpPr>
          <p:cNvPr id="23" name="object 23"/>
          <p:cNvSpPr/>
          <p:nvPr/>
        </p:nvSpPr>
        <p:spPr>
          <a:xfrm>
            <a:off x="3500297" y="1699260"/>
            <a:ext cx="1698625" cy="117475"/>
          </a:xfrm>
          <a:custGeom>
            <a:avLst/>
            <a:gdLst/>
            <a:ahLst/>
            <a:cxnLst/>
            <a:rect l="l" t="t" r="r" b="b"/>
            <a:pathLst>
              <a:path w="1698625" h="117475">
                <a:moveTo>
                  <a:pt x="1698066" y="0"/>
                </a:moveTo>
                <a:lnTo>
                  <a:pt x="0" y="0"/>
                </a:lnTo>
                <a:lnTo>
                  <a:pt x="0" y="117348"/>
                </a:lnTo>
                <a:lnTo>
                  <a:pt x="1698066" y="117348"/>
                </a:lnTo>
                <a:lnTo>
                  <a:pt x="1698066" y="0"/>
                </a:lnTo>
                <a:close/>
              </a:path>
            </a:pathLst>
          </a:custGeom>
          <a:ln w="9525">
            <a:solidFill>
              <a:srgbClr val="000000"/>
            </a:solidFill>
          </a:ln>
        </p:spPr>
        <p:txBody>
          <a:bodyPr wrap="square" lIns="0" tIns="0" rIns="0" bIns="0" rtlCol="0"/>
          <a:lstStyle/>
          <a:p/>
        </p:txBody>
      </p:sp>
      <p:sp>
        <p:nvSpPr>
          <p:cNvPr id="24" name="object 24"/>
          <p:cNvSpPr/>
          <p:nvPr/>
        </p:nvSpPr>
        <p:spPr>
          <a:xfrm>
            <a:off x="3500297" y="1981200"/>
            <a:ext cx="1886585" cy="116839"/>
          </a:xfrm>
          <a:custGeom>
            <a:avLst/>
            <a:gdLst/>
            <a:ahLst/>
            <a:cxnLst/>
            <a:rect l="l" t="t" r="r" b="b"/>
            <a:pathLst>
              <a:path w="1886585" h="116839">
                <a:moveTo>
                  <a:pt x="1886280" y="0"/>
                </a:moveTo>
                <a:lnTo>
                  <a:pt x="0" y="0"/>
                </a:lnTo>
                <a:lnTo>
                  <a:pt x="0" y="116585"/>
                </a:lnTo>
                <a:lnTo>
                  <a:pt x="1886280" y="116585"/>
                </a:lnTo>
                <a:lnTo>
                  <a:pt x="1886280" y="0"/>
                </a:lnTo>
                <a:close/>
              </a:path>
            </a:pathLst>
          </a:custGeom>
          <a:ln w="9525">
            <a:solidFill>
              <a:srgbClr val="000000"/>
            </a:solidFill>
          </a:ln>
        </p:spPr>
        <p:txBody>
          <a:bodyPr wrap="square" lIns="0" tIns="0" rIns="0" bIns="0" rtlCol="0"/>
          <a:lstStyle/>
          <a:p/>
        </p:txBody>
      </p:sp>
      <p:sp>
        <p:nvSpPr>
          <p:cNvPr id="25" name="object 25"/>
          <p:cNvSpPr/>
          <p:nvPr/>
        </p:nvSpPr>
        <p:spPr>
          <a:xfrm>
            <a:off x="3500297" y="2544317"/>
            <a:ext cx="1915795" cy="116839"/>
          </a:xfrm>
          <a:custGeom>
            <a:avLst/>
            <a:gdLst/>
            <a:ahLst/>
            <a:cxnLst/>
            <a:rect l="l" t="t" r="r" b="b"/>
            <a:pathLst>
              <a:path w="1915795" h="116839">
                <a:moveTo>
                  <a:pt x="1915236" y="0"/>
                </a:moveTo>
                <a:lnTo>
                  <a:pt x="0" y="0"/>
                </a:lnTo>
                <a:lnTo>
                  <a:pt x="0" y="116585"/>
                </a:lnTo>
                <a:lnTo>
                  <a:pt x="1915236" y="116585"/>
                </a:lnTo>
                <a:lnTo>
                  <a:pt x="1915236" y="0"/>
                </a:lnTo>
                <a:close/>
              </a:path>
            </a:pathLst>
          </a:custGeom>
          <a:ln w="9525">
            <a:solidFill>
              <a:srgbClr val="000000"/>
            </a:solidFill>
          </a:ln>
        </p:spPr>
        <p:txBody>
          <a:bodyPr wrap="square" lIns="0" tIns="0" rIns="0" bIns="0" rtlCol="0"/>
          <a:lstStyle/>
          <a:p/>
        </p:txBody>
      </p:sp>
      <p:sp>
        <p:nvSpPr>
          <p:cNvPr id="26" name="object 26"/>
          <p:cNvSpPr/>
          <p:nvPr/>
        </p:nvSpPr>
        <p:spPr>
          <a:xfrm>
            <a:off x="3500297" y="2826257"/>
            <a:ext cx="1590675" cy="116839"/>
          </a:xfrm>
          <a:custGeom>
            <a:avLst/>
            <a:gdLst/>
            <a:ahLst/>
            <a:cxnLst/>
            <a:rect l="l" t="t" r="r" b="b"/>
            <a:pathLst>
              <a:path w="1590675" h="116839">
                <a:moveTo>
                  <a:pt x="1590624" y="0"/>
                </a:moveTo>
                <a:lnTo>
                  <a:pt x="0" y="0"/>
                </a:lnTo>
                <a:lnTo>
                  <a:pt x="0" y="116585"/>
                </a:lnTo>
                <a:lnTo>
                  <a:pt x="1590624" y="116585"/>
                </a:lnTo>
                <a:lnTo>
                  <a:pt x="1590624" y="0"/>
                </a:lnTo>
                <a:close/>
              </a:path>
            </a:pathLst>
          </a:custGeom>
          <a:ln w="9525">
            <a:solidFill>
              <a:srgbClr val="000000"/>
            </a:solidFill>
          </a:ln>
        </p:spPr>
        <p:txBody>
          <a:bodyPr wrap="square" lIns="0" tIns="0" rIns="0" bIns="0" rtlCol="0"/>
          <a:lstStyle/>
          <a:p/>
        </p:txBody>
      </p:sp>
      <p:sp>
        <p:nvSpPr>
          <p:cNvPr id="27" name="object 27"/>
          <p:cNvSpPr/>
          <p:nvPr/>
        </p:nvSpPr>
        <p:spPr>
          <a:xfrm>
            <a:off x="3500297" y="3107435"/>
            <a:ext cx="1750060" cy="116839"/>
          </a:xfrm>
          <a:custGeom>
            <a:avLst/>
            <a:gdLst/>
            <a:ahLst/>
            <a:cxnLst/>
            <a:rect l="l" t="t" r="r" b="b"/>
            <a:pathLst>
              <a:path w="1750060" h="116839">
                <a:moveTo>
                  <a:pt x="1749882" y="0"/>
                </a:moveTo>
                <a:lnTo>
                  <a:pt x="0" y="0"/>
                </a:lnTo>
                <a:lnTo>
                  <a:pt x="0" y="116585"/>
                </a:lnTo>
                <a:lnTo>
                  <a:pt x="1749882" y="116585"/>
                </a:lnTo>
                <a:lnTo>
                  <a:pt x="1749882" y="0"/>
                </a:lnTo>
                <a:close/>
              </a:path>
            </a:pathLst>
          </a:custGeom>
          <a:ln w="9525">
            <a:solidFill>
              <a:srgbClr val="000000"/>
            </a:solidFill>
          </a:ln>
        </p:spPr>
        <p:txBody>
          <a:bodyPr wrap="square" lIns="0" tIns="0" rIns="0" bIns="0" rtlCol="0"/>
          <a:lstStyle/>
          <a:p/>
        </p:txBody>
      </p:sp>
      <p:sp>
        <p:nvSpPr>
          <p:cNvPr id="28" name="object 28"/>
          <p:cNvSpPr/>
          <p:nvPr/>
        </p:nvSpPr>
        <p:spPr>
          <a:xfrm>
            <a:off x="3500297" y="3389376"/>
            <a:ext cx="1553845" cy="116839"/>
          </a:xfrm>
          <a:custGeom>
            <a:avLst/>
            <a:gdLst/>
            <a:ahLst/>
            <a:cxnLst/>
            <a:rect l="l" t="t" r="r" b="b"/>
            <a:pathLst>
              <a:path w="1553845" h="116839">
                <a:moveTo>
                  <a:pt x="1553286" y="0"/>
                </a:moveTo>
                <a:lnTo>
                  <a:pt x="0" y="0"/>
                </a:lnTo>
                <a:lnTo>
                  <a:pt x="0" y="116585"/>
                </a:lnTo>
                <a:lnTo>
                  <a:pt x="1553286" y="116585"/>
                </a:lnTo>
                <a:lnTo>
                  <a:pt x="1553286" y="0"/>
                </a:lnTo>
                <a:close/>
              </a:path>
            </a:pathLst>
          </a:custGeom>
          <a:ln w="9524">
            <a:solidFill>
              <a:srgbClr val="000000"/>
            </a:solidFill>
          </a:ln>
        </p:spPr>
        <p:txBody>
          <a:bodyPr wrap="square" lIns="0" tIns="0" rIns="0" bIns="0" rtlCol="0"/>
          <a:lstStyle/>
          <a:p/>
        </p:txBody>
      </p:sp>
      <p:sp>
        <p:nvSpPr>
          <p:cNvPr id="29" name="object 29"/>
          <p:cNvSpPr/>
          <p:nvPr/>
        </p:nvSpPr>
        <p:spPr>
          <a:xfrm>
            <a:off x="3500297" y="3670553"/>
            <a:ext cx="1811020" cy="117475"/>
          </a:xfrm>
          <a:custGeom>
            <a:avLst/>
            <a:gdLst/>
            <a:ahLst/>
            <a:cxnLst/>
            <a:rect l="l" t="t" r="r" b="b"/>
            <a:pathLst>
              <a:path w="1811020" h="117475">
                <a:moveTo>
                  <a:pt x="1810842" y="0"/>
                </a:moveTo>
                <a:lnTo>
                  <a:pt x="0" y="0"/>
                </a:lnTo>
                <a:lnTo>
                  <a:pt x="0" y="117348"/>
                </a:lnTo>
                <a:lnTo>
                  <a:pt x="1810842" y="117348"/>
                </a:lnTo>
                <a:lnTo>
                  <a:pt x="1810842" y="0"/>
                </a:lnTo>
                <a:close/>
              </a:path>
            </a:pathLst>
          </a:custGeom>
          <a:ln w="9525">
            <a:solidFill>
              <a:srgbClr val="000000"/>
            </a:solidFill>
          </a:ln>
        </p:spPr>
        <p:txBody>
          <a:bodyPr wrap="square" lIns="0" tIns="0" rIns="0" bIns="0" rtlCol="0"/>
          <a:lstStyle/>
          <a:p/>
        </p:txBody>
      </p:sp>
      <p:sp>
        <p:nvSpPr>
          <p:cNvPr id="30" name="object 30"/>
          <p:cNvSpPr/>
          <p:nvPr/>
        </p:nvSpPr>
        <p:spPr>
          <a:xfrm>
            <a:off x="3500297" y="3952494"/>
            <a:ext cx="1666875" cy="116839"/>
          </a:xfrm>
          <a:custGeom>
            <a:avLst/>
            <a:gdLst/>
            <a:ahLst/>
            <a:cxnLst/>
            <a:rect l="l" t="t" r="r" b="b"/>
            <a:pathLst>
              <a:path w="1666875" h="116839">
                <a:moveTo>
                  <a:pt x="1666824" y="0"/>
                </a:moveTo>
                <a:lnTo>
                  <a:pt x="0" y="0"/>
                </a:lnTo>
                <a:lnTo>
                  <a:pt x="0" y="116586"/>
                </a:lnTo>
                <a:lnTo>
                  <a:pt x="1666824" y="116586"/>
                </a:lnTo>
                <a:lnTo>
                  <a:pt x="1666824" y="0"/>
                </a:lnTo>
                <a:close/>
              </a:path>
            </a:pathLst>
          </a:custGeom>
          <a:ln w="9524">
            <a:solidFill>
              <a:srgbClr val="000000"/>
            </a:solidFill>
          </a:ln>
        </p:spPr>
        <p:txBody>
          <a:bodyPr wrap="square" lIns="0" tIns="0" rIns="0" bIns="0" rtlCol="0"/>
          <a:lstStyle/>
          <a:p/>
        </p:txBody>
      </p:sp>
      <p:sp>
        <p:nvSpPr>
          <p:cNvPr id="31" name="object 31"/>
          <p:cNvSpPr/>
          <p:nvPr/>
        </p:nvSpPr>
        <p:spPr>
          <a:xfrm>
            <a:off x="3500297" y="4233671"/>
            <a:ext cx="1662430" cy="117475"/>
          </a:xfrm>
          <a:custGeom>
            <a:avLst/>
            <a:gdLst/>
            <a:ahLst/>
            <a:cxnLst/>
            <a:rect l="l" t="t" r="r" b="b"/>
            <a:pathLst>
              <a:path w="1662429" h="117475">
                <a:moveTo>
                  <a:pt x="1662252" y="0"/>
                </a:moveTo>
                <a:lnTo>
                  <a:pt x="0" y="0"/>
                </a:lnTo>
                <a:lnTo>
                  <a:pt x="0" y="117348"/>
                </a:lnTo>
                <a:lnTo>
                  <a:pt x="1662252" y="117348"/>
                </a:lnTo>
                <a:lnTo>
                  <a:pt x="1662252" y="0"/>
                </a:lnTo>
                <a:close/>
              </a:path>
            </a:pathLst>
          </a:custGeom>
          <a:ln w="9525">
            <a:solidFill>
              <a:srgbClr val="000000"/>
            </a:solidFill>
          </a:ln>
        </p:spPr>
        <p:txBody>
          <a:bodyPr wrap="square" lIns="0" tIns="0" rIns="0" bIns="0" rtlCol="0"/>
          <a:lstStyle/>
          <a:p/>
        </p:txBody>
      </p:sp>
      <p:sp>
        <p:nvSpPr>
          <p:cNvPr id="32" name="object 32"/>
          <p:cNvSpPr/>
          <p:nvPr/>
        </p:nvSpPr>
        <p:spPr>
          <a:xfrm>
            <a:off x="3500297" y="4515611"/>
            <a:ext cx="1571625" cy="116839"/>
          </a:xfrm>
          <a:custGeom>
            <a:avLst/>
            <a:gdLst/>
            <a:ahLst/>
            <a:cxnLst/>
            <a:rect l="l" t="t" r="r" b="b"/>
            <a:pathLst>
              <a:path w="1571625" h="116839">
                <a:moveTo>
                  <a:pt x="1571574" y="0"/>
                </a:moveTo>
                <a:lnTo>
                  <a:pt x="0" y="0"/>
                </a:lnTo>
                <a:lnTo>
                  <a:pt x="0" y="116586"/>
                </a:lnTo>
                <a:lnTo>
                  <a:pt x="1571574" y="116586"/>
                </a:lnTo>
                <a:lnTo>
                  <a:pt x="1571574" y="0"/>
                </a:lnTo>
                <a:close/>
              </a:path>
            </a:pathLst>
          </a:custGeom>
          <a:ln w="9525">
            <a:solidFill>
              <a:srgbClr val="000000"/>
            </a:solidFill>
          </a:ln>
        </p:spPr>
        <p:txBody>
          <a:bodyPr wrap="square" lIns="0" tIns="0" rIns="0" bIns="0" rtlCol="0"/>
          <a:lstStyle/>
          <a:p/>
        </p:txBody>
      </p:sp>
      <p:sp>
        <p:nvSpPr>
          <p:cNvPr id="33" name="object 33"/>
          <p:cNvSpPr/>
          <p:nvPr/>
        </p:nvSpPr>
        <p:spPr>
          <a:xfrm>
            <a:off x="3500303" y="1277150"/>
            <a:ext cx="0" cy="3661410"/>
          </a:xfrm>
          <a:custGeom>
            <a:avLst/>
            <a:gdLst/>
            <a:ahLst/>
            <a:cxnLst/>
            <a:rect l="l" t="t" r="r" b="b"/>
            <a:pathLst>
              <a:path w="0" h="3661410">
                <a:moveTo>
                  <a:pt x="0" y="0"/>
                </a:moveTo>
                <a:lnTo>
                  <a:pt x="0" y="3660787"/>
                </a:lnTo>
              </a:path>
            </a:pathLst>
          </a:custGeom>
          <a:ln w="9525">
            <a:solidFill>
              <a:srgbClr val="000000"/>
            </a:solidFill>
          </a:ln>
        </p:spPr>
        <p:txBody>
          <a:bodyPr wrap="square" lIns="0" tIns="0" rIns="0" bIns="0" rtlCol="0"/>
          <a:lstStyle/>
          <a:p/>
        </p:txBody>
      </p:sp>
      <p:sp>
        <p:nvSpPr>
          <p:cNvPr id="34" name="object 34"/>
          <p:cNvSpPr txBox="1"/>
          <p:nvPr/>
        </p:nvSpPr>
        <p:spPr>
          <a:xfrm>
            <a:off x="3505065" y="1293704"/>
            <a:ext cx="2357755" cy="120014"/>
          </a:xfrm>
          <a:prstGeom prst="rect">
            <a:avLst/>
          </a:prstGeom>
          <a:solidFill>
            <a:srgbClr val="1F4E79"/>
          </a:solidFill>
        </p:spPr>
        <p:txBody>
          <a:bodyPr wrap="square" lIns="0" tIns="0" rIns="0" bIns="0" rtlCol="0" vert="horz">
            <a:spAutoFit/>
          </a:bodyPr>
          <a:lstStyle/>
          <a:p>
            <a:pPr algn="r" marR="83185">
              <a:lnSpc>
                <a:spcPts val="940"/>
              </a:lnSpc>
            </a:pPr>
            <a:r>
              <a:rPr dirty="0" sz="900" b="1">
                <a:solidFill>
                  <a:srgbClr val="FFFFFF"/>
                </a:solidFill>
                <a:latin typeface="Calibri"/>
                <a:cs typeface="Calibri"/>
              </a:rPr>
              <a:t>88</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35" name="object 35"/>
          <p:cNvSpPr txBox="1"/>
          <p:nvPr/>
        </p:nvSpPr>
        <p:spPr>
          <a:xfrm>
            <a:off x="5364653" y="1553374"/>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solidFill>
                  <a:srgbClr val="FFFFFF"/>
                </a:solidFill>
                <a:latin typeface="Calibri"/>
                <a:cs typeface="Calibri"/>
              </a:rPr>
              <a:t>80%</a:t>
            </a:r>
            <a:endParaRPr sz="900">
              <a:latin typeface="Calibri"/>
              <a:cs typeface="Calibri"/>
            </a:endParaRPr>
          </a:p>
        </p:txBody>
      </p:sp>
      <p:sp>
        <p:nvSpPr>
          <p:cNvPr id="36" name="object 36"/>
          <p:cNvSpPr txBox="1"/>
          <p:nvPr/>
        </p:nvSpPr>
        <p:spPr>
          <a:xfrm>
            <a:off x="3505065" y="2126551"/>
            <a:ext cx="2040889" cy="131445"/>
          </a:xfrm>
          <a:prstGeom prst="rect">
            <a:avLst/>
          </a:prstGeom>
          <a:solidFill>
            <a:srgbClr val="1F4E79"/>
          </a:solidFill>
        </p:spPr>
        <p:txBody>
          <a:bodyPr wrap="square" lIns="0" tIns="2540" rIns="0" bIns="0" rtlCol="0" vert="horz">
            <a:spAutoFit/>
          </a:bodyPr>
          <a:lstStyle/>
          <a:p>
            <a:pPr algn="r" marR="63500">
              <a:lnSpc>
                <a:spcPts val="1010"/>
              </a:lnSpc>
              <a:spcBef>
                <a:spcPts val="20"/>
              </a:spcBef>
            </a:pPr>
            <a:r>
              <a:rPr dirty="0" sz="900" b="1">
                <a:solidFill>
                  <a:srgbClr val="FFFFFF"/>
                </a:solidFill>
                <a:latin typeface="Calibri"/>
                <a:cs typeface="Calibri"/>
              </a:rPr>
              <a:t>76</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37" name="object 37"/>
          <p:cNvSpPr txBox="1"/>
          <p:nvPr/>
        </p:nvSpPr>
        <p:spPr>
          <a:xfrm>
            <a:off x="3500300" y="2403729"/>
            <a:ext cx="1979930" cy="140970"/>
          </a:xfrm>
          <a:prstGeom prst="rect">
            <a:avLst/>
          </a:prstGeom>
          <a:solidFill>
            <a:srgbClr val="1F4E79"/>
          </a:solidFill>
          <a:ln w="9525">
            <a:solidFill>
              <a:srgbClr val="000000"/>
            </a:solidFill>
          </a:ln>
        </p:spPr>
        <p:txBody>
          <a:bodyPr wrap="square" lIns="0" tIns="6985" rIns="0" bIns="0" rtlCol="0" vert="horz">
            <a:spAutoFit/>
          </a:bodyPr>
          <a:lstStyle/>
          <a:p>
            <a:pPr algn="r" marR="56515">
              <a:lnSpc>
                <a:spcPts val="1050"/>
              </a:lnSpc>
              <a:spcBef>
                <a:spcPts val="55"/>
              </a:spcBef>
            </a:pPr>
            <a:r>
              <a:rPr dirty="0" sz="900" b="1">
                <a:solidFill>
                  <a:srgbClr val="FFFFFF"/>
                </a:solidFill>
                <a:latin typeface="Calibri"/>
                <a:cs typeface="Calibri"/>
              </a:rPr>
              <a:t>74%</a:t>
            </a:r>
            <a:endParaRPr sz="900">
              <a:latin typeface="Calibri"/>
              <a:cs typeface="Calibri"/>
            </a:endParaRPr>
          </a:p>
        </p:txBody>
      </p:sp>
      <p:sp>
        <p:nvSpPr>
          <p:cNvPr id="38" name="object 38"/>
          <p:cNvSpPr txBox="1"/>
          <p:nvPr/>
        </p:nvSpPr>
        <p:spPr>
          <a:xfrm>
            <a:off x="5172401" y="2679914"/>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solidFill>
                  <a:srgbClr val="FFFFFF"/>
                </a:solidFill>
                <a:latin typeface="Calibri"/>
                <a:cs typeface="Calibri"/>
              </a:rPr>
              <a:t>73%</a:t>
            </a:r>
            <a:endParaRPr sz="900">
              <a:latin typeface="Calibri"/>
              <a:cs typeface="Calibri"/>
            </a:endParaRPr>
          </a:p>
        </p:txBody>
      </p:sp>
      <p:sp>
        <p:nvSpPr>
          <p:cNvPr id="39" name="object 39"/>
          <p:cNvSpPr txBox="1"/>
          <p:nvPr/>
        </p:nvSpPr>
        <p:spPr>
          <a:xfrm>
            <a:off x="3505065" y="2971609"/>
            <a:ext cx="1890395" cy="131445"/>
          </a:xfrm>
          <a:prstGeom prst="rect">
            <a:avLst/>
          </a:prstGeom>
          <a:solidFill>
            <a:srgbClr val="1F4E79"/>
          </a:solidFill>
        </p:spPr>
        <p:txBody>
          <a:bodyPr wrap="square" lIns="0" tIns="2540" rIns="0" bIns="0" rtlCol="0" vert="horz">
            <a:spAutoFit/>
          </a:bodyPr>
          <a:lstStyle/>
          <a:p>
            <a:pPr algn="r" marR="66040">
              <a:lnSpc>
                <a:spcPts val="1010"/>
              </a:lnSpc>
              <a:spcBef>
                <a:spcPts val="20"/>
              </a:spcBef>
            </a:pPr>
            <a:r>
              <a:rPr dirty="0" sz="900" b="1">
                <a:solidFill>
                  <a:srgbClr val="FFFFFF"/>
                </a:solidFill>
                <a:latin typeface="Calibri"/>
                <a:cs typeface="Calibri"/>
              </a:rPr>
              <a:t>71%</a:t>
            </a:r>
            <a:endParaRPr sz="900">
              <a:latin typeface="Calibri"/>
              <a:cs typeface="Calibri"/>
            </a:endParaRPr>
          </a:p>
        </p:txBody>
      </p:sp>
      <p:sp>
        <p:nvSpPr>
          <p:cNvPr id="40" name="object 40"/>
          <p:cNvSpPr txBox="1"/>
          <p:nvPr/>
        </p:nvSpPr>
        <p:spPr>
          <a:xfrm>
            <a:off x="5066102" y="3243184"/>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solidFill>
                  <a:srgbClr val="FFFFFF"/>
                </a:solidFill>
                <a:latin typeface="Calibri"/>
                <a:cs typeface="Calibri"/>
              </a:rPr>
              <a:t>69%</a:t>
            </a:r>
            <a:endParaRPr sz="900">
              <a:latin typeface="Calibri"/>
              <a:cs typeface="Calibri"/>
            </a:endParaRPr>
          </a:p>
        </p:txBody>
      </p:sp>
      <p:sp>
        <p:nvSpPr>
          <p:cNvPr id="41" name="object 41"/>
          <p:cNvSpPr txBox="1"/>
          <p:nvPr/>
        </p:nvSpPr>
        <p:spPr>
          <a:xfrm>
            <a:off x="3505065" y="3534727"/>
            <a:ext cx="1821814" cy="131445"/>
          </a:xfrm>
          <a:prstGeom prst="rect">
            <a:avLst/>
          </a:prstGeom>
          <a:solidFill>
            <a:srgbClr val="1F4E79"/>
          </a:solidFill>
        </p:spPr>
        <p:txBody>
          <a:bodyPr wrap="square" lIns="0" tIns="2540" rIns="0" bIns="0" rtlCol="0" vert="horz">
            <a:spAutoFit/>
          </a:bodyPr>
          <a:lstStyle/>
          <a:p>
            <a:pPr algn="r" marR="88265">
              <a:lnSpc>
                <a:spcPts val="1010"/>
              </a:lnSpc>
              <a:spcBef>
                <a:spcPts val="20"/>
              </a:spcBef>
            </a:pPr>
            <a:r>
              <a:rPr dirty="0" sz="900" b="1">
                <a:solidFill>
                  <a:srgbClr val="FFFFFF"/>
                </a:solidFill>
                <a:latin typeface="Calibri"/>
                <a:cs typeface="Calibri"/>
              </a:rPr>
              <a:t>67</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42" name="object 42"/>
          <p:cNvSpPr txBox="1"/>
          <p:nvPr/>
        </p:nvSpPr>
        <p:spPr>
          <a:xfrm>
            <a:off x="3505065" y="3816286"/>
            <a:ext cx="1821814" cy="131445"/>
          </a:xfrm>
          <a:prstGeom prst="rect">
            <a:avLst/>
          </a:prstGeom>
          <a:solidFill>
            <a:srgbClr val="1F4E79"/>
          </a:solidFill>
        </p:spPr>
        <p:txBody>
          <a:bodyPr wrap="square" lIns="0" tIns="2540" rIns="0" bIns="0" rtlCol="0" vert="horz">
            <a:spAutoFit/>
          </a:bodyPr>
          <a:lstStyle/>
          <a:p>
            <a:pPr algn="r" marR="103505">
              <a:lnSpc>
                <a:spcPts val="1010"/>
              </a:lnSpc>
              <a:spcBef>
                <a:spcPts val="20"/>
              </a:spcBef>
            </a:pPr>
            <a:r>
              <a:rPr dirty="0" sz="900" b="1">
                <a:solidFill>
                  <a:srgbClr val="FFFFFF"/>
                </a:solidFill>
                <a:latin typeface="Calibri"/>
                <a:cs typeface="Calibri"/>
              </a:rPr>
              <a:t>67%</a:t>
            </a:r>
            <a:endParaRPr sz="900">
              <a:latin typeface="Calibri"/>
              <a:cs typeface="Calibri"/>
            </a:endParaRPr>
          </a:p>
        </p:txBody>
      </p:sp>
      <p:sp>
        <p:nvSpPr>
          <p:cNvPr id="43" name="object 43"/>
          <p:cNvSpPr txBox="1"/>
          <p:nvPr/>
        </p:nvSpPr>
        <p:spPr>
          <a:xfrm>
            <a:off x="3505065" y="4097845"/>
            <a:ext cx="1746885" cy="131445"/>
          </a:xfrm>
          <a:prstGeom prst="rect">
            <a:avLst/>
          </a:prstGeom>
          <a:solidFill>
            <a:srgbClr val="1F4E79"/>
          </a:solidFill>
        </p:spPr>
        <p:txBody>
          <a:bodyPr wrap="square" lIns="0" tIns="2540" rIns="0" bIns="0" rtlCol="0" vert="horz">
            <a:spAutoFit/>
          </a:bodyPr>
          <a:lstStyle/>
          <a:p>
            <a:pPr algn="r" marR="56515">
              <a:lnSpc>
                <a:spcPts val="1010"/>
              </a:lnSpc>
              <a:spcBef>
                <a:spcPts val="20"/>
              </a:spcBef>
            </a:pPr>
            <a:r>
              <a:rPr dirty="0" sz="900" b="1">
                <a:solidFill>
                  <a:srgbClr val="FFFFFF"/>
                </a:solidFill>
                <a:latin typeface="Calibri"/>
                <a:cs typeface="Calibri"/>
              </a:rPr>
              <a:t>66</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44" name="object 44"/>
          <p:cNvSpPr txBox="1"/>
          <p:nvPr/>
        </p:nvSpPr>
        <p:spPr>
          <a:xfrm>
            <a:off x="3505065" y="4379785"/>
            <a:ext cx="1665605" cy="131445"/>
          </a:xfrm>
          <a:prstGeom prst="rect">
            <a:avLst/>
          </a:prstGeom>
          <a:solidFill>
            <a:srgbClr val="1F4E79"/>
          </a:solidFill>
        </p:spPr>
        <p:txBody>
          <a:bodyPr wrap="square" lIns="0" tIns="2540" rIns="0" bIns="0" rtlCol="0" vert="horz">
            <a:spAutoFit/>
          </a:bodyPr>
          <a:lstStyle/>
          <a:p>
            <a:pPr algn="r" marR="80645">
              <a:lnSpc>
                <a:spcPts val="1010"/>
              </a:lnSpc>
              <a:spcBef>
                <a:spcPts val="20"/>
              </a:spcBef>
            </a:pPr>
            <a:r>
              <a:rPr dirty="0" sz="900" b="1">
                <a:solidFill>
                  <a:srgbClr val="FFFFFF"/>
                </a:solidFill>
                <a:latin typeface="Calibri"/>
                <a:cs typeface="Calibri"/>
              </a:rPr>
              <a:t>62%</a:t>
            </a:r>
            <a:endParaRPr sz="900">
              <a:latin typeface="Calibri"/>
              <a:cs typeface="Calibri"/>
            </a:endParaRPr>
          </a:p>
        </p:txBody>
      </p:sp>
      <p:sp>
        <p:nvSpPr>
          <p:cNvPr id="45" name="object 45"/>
          <p:cNvSpPr txBox="1"/>
          <p:nvPr/>
        </p:nvSpPr>
        <p:spPr>
          <a:xfrm>
            <a:off x="3505065" y="4660963"/>
            <a:ext cx="1552575" cy="131445"/>
          </a:xfrm>
          <a:prstGeom prst="rect">
            <a:avLst/>
          </a:prstGeom>
          <a:solidFill>
            <a:srgbClr val="1F4E79"/>
          </a:solidFill>
        </p:spPr>
        <p:txBody>
          <a:bodyPr wrap="square" lIns="0" tIns="3175" rIns="0" bIns="0" rtlCol="0" vert="horz">
            <a:spAutoFit/>
          </a:bodyPr>
          <a:lstStyle/>
          <a:p>
            <a:pPr algn="r" marR="102870">
              <a:lnSpc>
                <a:spcPts val="1010"/>
              </a:lnSpc>
              <a:spcBef>
                <a:spcPts val="25"/>
              </a:spcBef>
            </a:pPr>
            <a:r>
              <a:rPr dirty="0" sz="900" b="1">
                <a:solidFill>
                  <a:srgbClr val="FFFFFF"/>
                </a:solidFill>
                <a:latin typeface="Calibri"/>
                <a:cs typeface="Calibri"/>
              </a:rPr>
              <a:t>57%</a:t>
            </a:r>
            <a:endParaRPr sz="900">
              <a:latin typeface="Calibri"/>
              <a:cs typeface="Calibri"/>
            </a:endParaRPr>
          </a:p>
        </p:txBody>
      </p:sp>
      <p:sp>
        <p:nvSpPr>
          <p:cNvPr id="46" name="object 46"/>
          <p:cNvSpPr txBox="1"/>
          <p:nvPr/>
        </p:nvSpPr>
        <p:spPr>
          <a:xfrm>
            <a:off x="3505065" y="1422844"/>
            <a:ext cx="2357755" cy="131445"/>
          </a:xfrm>
          <a:prstGeom prst="rect">
            <a:avLst/>
          </a:prstGeom>
          <a:solidFill>
            <a:srgbClr val="D0CECE"/>
          </a:solidFill>
        </p:spPr>
        <p:txBody>
          <a:bodyPr wrap="square" lIns="0" tIns="0" rIns="0" bIns="0" rtlCol="0" vert="horz">
            <a:spAutoFit/>
          </a:bodyPr>
          <a:lstStyle/>
          <a:p>
            <a:pPr algn="r" marR="43815">
              <a:lnSpc>
                <a:spcPts val="915"/>
              </a:lnSpc>
            </a:pPr>
            <a:r>
              <a:rPr dirty="0" sz="900" b="1">
                <a:latin typeface="Calibri"/>
                <a:cs typeface="Calibri"/>
              </a:rPr>
              <a:t>89</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47" name="object 47"/>
          <p:cNvSpPr txBox="1"/>
          <p:nvPr/>
        </p:nvSpPr>
        <p:spPr>
          <a:xfrm>
            <a:off x="3505065" y="1704022"/>
            <a:ext cx="1665605" cy="132080"/>
          </a:xfrm>
          <a:prstGeom prst="rect">
            <a:avLst/>
          </a:prstGeom>
          <a:solidFill>
            <a:srgbClr val="D0CECE"/>
          </a:solidFill>
        </p:spPr>
        <p:txBody>
          <a:bodyPr wrap="square" lIns="0" tIns="0" rIns="0" bIns="0" rtlCol="0" vert="horz">
            <a:spAutoFit/>
          </a:bodyPr>
          <a:lstStyle/>
          <a:p>
            <a:pPr algn="r" marR="40640">
              <a:lnSpc>
                <a:spcPts val="915"/>
              </a:lnSpc>
            </a:pPr>
            <a:r>
              <a:rPr dirty="0" sz="900" b="1">
                <a:latin typeface="Calibri"/>
                <a:cs typeface="Calibri"/>
              </a:rPr>
              <a:t>63%</a:t>
            </a:r>
            <a:endParaRPr sz="900">
              <a:latin typeface="Calibri"/>
              <a:cs typeface="Calibri"/>
            </a:endParaRPr>
          </a:p>
        </p:txBody>
      </p:sp>
      <p:sp>
        <p:nvSpPr>
          <p:cNvPr id="48" name="object 48"/>
          <p:cNvSpPr txBox="1"/>
          <p:nvPr/>
        </p:nvSpPr>
        <p:spPr>
          <a:xfrm>
            <a:off x="5098677" y="1835008"/>
            <a:ext cx="444500" cy="280035"/>
          </a:xfrm>
          <a:prstGeom prst="rect">
            <a:avLst/>
          </a:prstGeom>
        </p:spPr>
        <p:txBody>
          <a:bodyPr wrap="square" lIns="0" tIns="12700" rIns="0" bIns="0" rtlCol="0" vert="horz">
            <a:spAutoFit/>
          </a:bodyPr>
          <a:lstStyle/>
          <a:p>
            <a:pPr marL="231775">
              <a:lnSpc>
                <a:spcPts val="1000"/>
              </a:lnSpc>
              <a:spcBef>
                <a:spcPts val="100"/>
              </a:spcBef>
            </a:pPr>
            <a:r>
              <a:rPr dirty="0" sz="900" b="1">
                <a:solidFill>
                  <a:srgbClr val="FFFFFF"/>
                </a:solidFill>
                <a:latin typeface="Calibri"/>
                <a:cs typeface="Calibri"/>
              </a:rPr>
              <a:t>79%</a:t>
            </a:r>
            <a:endParaRPr sz="900">
              <a:latin typeface="Calibri"/>
              <a:cs typeface="Calibri"/>
            </a:endParaRPr>
          </a:p>
          <a:p>
            <a:pPr marL="12700">
              <a:lnSpc>
                <a:spcPts val="1000"/>
              </a:lnSpc>
            </a:pPr>
            <a:r>
              <a:rPr dirty="0" sz="900" b="1">
                <a:latin typeface="Calibri"/>
                <a:cs typeface="Calibri"/>
              </a:rPr>
              <a:t>70%</a:t>
            </a:r>
            <a:endParaRPr sz="900">
              <a:latin typeface="Calibri"/>
              <a:cs typeface="Calibri"/>
            </a:endParaRPr>
          </a:p>
        </p:txBody>
      </p:sp>
      <p:sp>
        <p:nvSpPr>
          <p:cNvPr id="49" name="object 49"/>
          <p:cNvSpPr txBox="1"/>
          <p:nvPr/>
        </p:nvSpPr>
        <p:spPr>
          <a:xfrm>
            <a:off x="3500300" y="2262377"/>
            <a:ext cx="1979930" cy="141605"/>
          </a:xfrm>
          <a:prstGeom prst="rect">
            <a:avLst/>
          </a:prstGeom>
          <a:solidFill>
            <a:srgbClr val="D0CECE"/>
          </a:solidFill>
          <a:ln w="9525">
            <a:solidFill>
              <a:srgbClr val="000000"/>
            </a:solidFill>
          </a:ln>
        </p:spPr>
        <p:txBody>
          <a:bodyPr wrap="square" lIns="0" tIns="0" rIns="0" bIns="0" rtlCol="0" vert="horz">
            <a:spAutoFit/>
          </a:bodyPr>
          <a:lstStyle/>
          <a:p>
            <a:pPr algn="r" marR="40640">
              <a:lnSpc>
                <a:spcPts val="955"/>
              </a:lnSpc>
            </a:pPr>
            <a:r>
              <a:rPr dirty="0" sz="900" b="1">
                <a:latin typeface="Calibri"/>
                <a:cs typeface="Calibri"/>
              </a:rPr>
              <a:t>75</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50" name="object 50"/>
          <p:cNvSpPr txBox="1"/>
          <p:nvPr/>
        </p:nvSpPr>
        <p:spPr>
          <a:xfrm>
            <a:off x="3505065" y="2549080"/>
            <a:ext cx="1890395" cy="131445"/>
          </a:xfrm>
          <a:prstGeom prst="rect">
            <a:avLst/>
          </a:prstGeom>
          <a:solidFill>
            <a:srgbClr val="D0CECE"/>
          </a:solidFill>
        </p:spPr>
        <p:txBody>
          <a:bodyPr wrap="square" lIns="0" tIns="0" rIns="0" bIns="0" rtlCol="0" vert="horz">
            <a:spAutoFit/>
          </a:bodyPr>
          <a:lstStyle/>
          <a:p>
            <a:pPr algn="r" marR="47625">
              <a:lnSpc>
                <a:spcPts val="915"/>
              </a:lnSpc>
            </a:pPr>
            <a:r>
              <a:rPr dirty="0" sz="900" b="1">
                <a:latin typeface="Calibri"/>
                <a:cs typeface="Calibri"/>
              </a:rPr>
              <a:t>71%</a:t>
            </a:r>
            <a:endParaRPr sz="900">
              <a:latin typeface="Calibri"/>
              <a:cs typeface="Calibri"/>
            </a:endParaRPr>
          </a:p>
        </p:txBody>
      </p:sp>
      <p:sp>
        <p:nvSpPr>
          <p:cNvPr id="51" name="object 51"/>
          <p:cNvSpPr txBox="1"/>
          <p:nvPr/>
        </p:nvSpPr>
        <p:spPr>
          <a:xfrm>
            <a:off x="3505065" y="2831020"/>
            <a:ext cx="1555115" cy="131445"/>
          </a:xfrm>
          <a:prstGeom prst="rect">
            <a:avLst/>
          </a:prstGeom>
          <a:solidFill>
            <a:srgbClr val="D0CECE"/>
          </a:solidFill>
        </p:spPr>
        <p:txBody>
          <a:bodyPr wrap="square" lIns="0" tIns="0" rIns="0" bIns="0" rtlCol="0" vert="horz">
            <a:spAutoFit/>
          </a:bodyPr>
          <a:lstStyle/>
          <a:p>
            <a:pPr algn="r" marR="37465">
              <a:lnSpc>
                <a:spcPts val="915"/>
              </a:lnSpc>
            </a:pPr>
            <a:r>
              <a:rPr dirty="0" sz="900" b="1">
                <a:latin typeface="Calibri"/>
                <a:cs typeface="Calibri"/>
              </a:rPr>
              <a:t>59%</a:t>
            </a:r>
            <a:endParaRPr sz="900">
              <a:latin typeface="Calibri"/>
              <a:cs typeface="Calibri"/>
            </a:endParaRPr>
          </a:p>
        </p:txBody>
      </p:sp>
      <p:sp>
        <p:nvSpPr>
          <p:cNvPr id="52" name="object 52"/>
          <p:cNvSpPr txBox="1"/>
          <p:nvPr/>
        </p:nvSpPr>
        <p:spPr>
          <a:xfrm>
            <a:off x="3505065" y="3112198"/>
            <a:ext cx="1746885" cy="131445"/>
          </a:xfrm>
          <a:prstGeom prst="rect">
            <a:avLst/>
          </a:prstGeom>
          <a:solidFill>
            <a:srgbClr val="D0CECE"/>
          </a:solidFill>
        </p:spPr>
        <p:txBody>
          <a:bodyPr wrap="square" lIns="0" tIns="0" rIns="0" bIns="0" rtlCol="0" vert="horz">
            <a:spAutoFit/>
          </a:bodyPr>
          <a:lstStyle/>
          <a:p>
            <a:pPr algn="r" marR="70485">
              <a:lnSpc>
                <a:spcPts val="915"/>
              </a:lnSpc>
            </a:pPr>
            <a:r>
              <a:rPr dirty="0" sz="900" b="1">
                <a:latin typeface="Calibri"/>
                <a:cs typeface="Calibri"/>
              </a:rPr>
              <a:t>65%</a:t>
            </a:r>
            <a:endParaRPr sz="900">
              <a:latin typeface="Calibri"/>
              <a:cs typeface="Calibri"/>
            </a:endParaRPr>
          </a:p>
        </p:txBody>
      </p:sp>
      <p:sp>
        <p:nvSpPr>
          <p:cNvPr id="53" name="object 53"/>
          <p:cNvSpPr txBox="1"/>
          <p:nvPr/>
        </p:nvSpPr>
        <p:spPr>
          <a:xfrm>
            <a:off x="3505065" y="3394138"/>
            <a:ext cx="1539875" cy="131445"/>
          </a:xfrm>
          <a:prstGeom prst="rect">
            <a:avLst/>
          </a:prstGeom>
          <a:solidFill>
            <a:srgbClr val="D0CECE"/>
          </a:solidFill>
        </p:spPr>
        <p:txBody>
          <a:bodyPr wrap="square" lIns="0" tIns="0" rIns="0" bIns="0" rtlCol="0" vert="horz">
            <a:spAutoFit/>
          </a:bodyPr>
          <a:lstStyle/>
          <a:p>
            <a:pPr algn="r" marR="59055">
              <a:lnSpc>
                <a:spcPts val="915"/>
              </a:lnSpc>
            </a:pPr>
            <a:r>
              <a:rPr dirty="0" sz="900" b="1">
                <a:latin typeface="Calibri"/>
                <a:cs typeface="Calibri"/>
              </a:rPr>
              <a:t>58%</a:t>
            </a:r>
            <a:endParaRPr sz="900">
              <a:latin typeface="Calibri"/>
              <a:cs typeface="Calibri"/>
            </a:endParaRPr>
          </a:p>
        </p:txBody>
      </p:sp>
      <p:sp>
        <p:nvSpPr>
          <p:cNvPr id="54" name="object 54"/>
          <p:cNvSpPr txBox="1"/>
          <p:nvPr/>
        </p:nvSpPr>
        <p:spPr>
          <a:xfrm>
            <a:off x="3505065" y="3675316"/>
            <a:ext cx="1821814" cy="131445"/>
          </a:xfrm>
          <a:prstGeom prst="rect">
            <a:avLst/>
          </a:prstGeom>
          <a:solidFill>
            <a:srgbClr val="D0CECE"/>
          </a:solidFill>
        </p:spPr>
        <p:txBody>
          <a:bodyPr wrap="square" lIns="0" tIns="0" rIns="0" bIns="0" rtlCol="0" vert="horz">
            <a:spAutoFit/>
          </a:bodyPr>
          <a:lstStyle/>
          <a:p>
            <a:pPr algn="r" marR="84455">
              <a:lnSpc>
                <a:spcPts val="919"/>
              </a:lnSpc>
            </a:pPr>
            <a:r>
              <a:rPr dirty="0" sz="900" b="1">
                <a:latin typeface="Calibri"/>
                <a:cs typeface="Calibri"/>
              </a:rPr>
              <a:t>68</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55" name="object 55"/>
          <p:cNvSpPr txBox="1"/>
          <p:nvPr/>
        </p:nvSpPr>
        <p:spPr>
          <a:xfrm>
            <a:off x="3505065" y="3957256"/>
            <a:ext cx="1665605" cy="131445"/>
          </a:xfrm>
          <a:prstGeom prst="rect">
            <a:avLst/>
          </a:prstGeom>
          <a:solidFill>
            <a:srgbClr val="D0CECE"/>
          </a:solidFill>
        </p:spPr>
        <p:txBody>
          <a:bodyPr wrap="square" lIns="0" tIns="0" rIns="0" bIns="0" rtlCol="0" vert="horz">
            <a:spAutoFit/>
          </a:bodyPr>
          <a:lstStyle/>
          <a:p>
            <a:pPr algn="r" marR="71755">
              <a:lnSpc>
                <a:spcPts val="915"/>
              </a:lnSpc>
            </a:pPr>
            <a:r>
              <a:rPr dirty="0" sz="900" b="1">
                <a:latin typeface="Calibri"/>
                <a:cs typeface="Calibri"/>
              </a:rPr>
              <a:t>62%</a:t>
            </a:r>
            <a:endParaRPr sz="900">
              <a:latin typeface="Calibri"/>
              <a:cs typeface="Calibri"/>
            </a:endParaRPr>
          </a:p>
        </p:txBody>
      </p:sp>
      <p:sp>
        <p:nvSpPr>
          <p:cNvPr id="56" name="object 56"/>
          <p:cNvSpPr txBox="1"/>
          <p:nvPr/>
        </p:nvSpPr>
        <p:spPr>
          <a:xfrm>
            <a:off x="3505065" y="4238434"/>
            <a:ext cx="1665605" cy="132080"/>
          </a:xfrm>
          <a:prstGeom prst="rect">
            <a:avLst/>
          </a:prstGeom>
          <a:solidFill>
            <a:srgbClr val="D0CECE"/>
          </a:solidFill>
        </p:spPr>
        <p:txBody>
          <a:bodyPr wrap="square" lIns="0" tIns="0" rIns="0" bIns="0" rtlCol="0" vert="horz">
            <a:spAutoFit/>
          </a:bodyPr>
          <a:lstStyle/>
          <a:p>
            <a:pPr algn="r" marR="76200">
              <a:lnSpc>
                <a:spcPts val="919"/>
              </a:lnSpc>
            </a:pPr>
            <a:r>
              <a:rPr dirty="0" sz="900" b="1">
                <a:latin typeface="Calibri"/>
                <a:cs typeface="Calibri"/>
              </a:rPr>
              <a:t>62</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57" name="object 57"/>
          <p:cNvSpPr txBox="1"/>
          <p:nvPr/>
        </p:nvSpPr>
        <p:spPr>
          <a:xfrm>
            <a:off x="3505065" y="4520374"/>
            <a:ext cx="1552575" cy="131445"/>
          </a:xfrm>
          <a:prstGeom prst="rect">
            <a:avLst/>
          </a:prstGeom>
          <a:solidFill>
            <a:srgbClr val="D0CECE"/>
          </a:solidFill>
        </p:spPr>
        <p:txBody>
          <a:bodyPr wrap="square" lIns="0" tIns="0" rIns="0" bIns="0" rtlCol="0" vert="horz">
            <a:spAutoFit/>
          </a:bodyPr>
          <a:lstStyle/>
          <a:p>
            <a:pPr algn="r" marR="53975">
              <a:lnSpc>
                <a:spcPts val="915"/>
              </a:lnSpc>
            </a:pPr>
            <a:r>
              <a:rPr dirty="0" sz="900" b="1">
                <a:latin typeface="Calibri"/>
                <a:cs typeface="Calibri"/>
              </a:rPr>
              <a:t>59%</a:t>
            </a:r>
            <a:endParaRPr sz="900">
              <a:latin typeface="Calibri"/>
              <a:cs typeface="Calibri"/>
            </a:endParaRPr>
          </a:p>
        </p:txBody>
      </p:sp>
      <p:sp>
        <p:nvSpPr>
          <p:cNvPr id="58" name="object 58"/>
          <p:cNvSpPr txBox="1"/>
          <p:nvPr/>
        </p:nvSpPr>
        <p:spPr>
          <a:xfrm>
            <a:off x="3500300" y="4796790"/>
            <a:ext cx="1337945" cy="141605"/>
          </a:xfrm>
          <a:prstGeom prst="rect">
            <a:avLst/>
          </a:prstGeom>
          <a:solidFill>
            <a:srgbClr val="D0CECE"/>
          </a:solidFill>
          <a:ln w="9525">
            <a:solidFill>
              <a:srgbClr val="000000"/>
            </a:solidFill>
          </a:ln>
        </p:spPr>
        <p:txBody>
          <a:bodyPr wrap="square" lIns="0" tIns="0" rIns="0" bIns="0" rtlCol="0" vert="horz">
            <a:spAutoFit/>
          </a:bodyPr>
          <a:lstStyle/>
          <a:p>
            <a:pPr algn="r" marR="68580">
              <a:lnSpc>
                <a:spcPts val="960"/>
              </a:lnSpc>
            </a:pPr>
            <a:r>
              <a:rPr dirty="0" sz="900" b="1">
                <a:latin typeface="Calibri"/>
                <a:cs typeface="Calibri"/>
              </a:rPr>
              <a:t>50%</a:t>
            </a:r>
            <a:endParaRPr sz="900">
              <a:latin typeface="Calibri"/>
              <a:cs typeface="Calibri"/>
            </a:endParaRPr>
          </a:p>
        </p:txBody>
      </p:sp>
      <p:sp>
        <p:nvSpPr>
          <p:cNvPr id="59" name="object 59"/>
          <p:cNvSpPr txBox="1"/>
          <p:nvPr/>
        </p:nvSpPr>
        <p:spPr>
          <a:xfrm>
            <a:off x="4995579" y="4993346"/>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60%</a:t>
            </a:r>
            <a:endParaRPr sz="900">
              <a:latin typeface="Calibri"/>
              <a:cs typeface="Calibri"/>
            </a:endParaRPr>
          </a:p>
        </p:txBody>
      </p:sp>
      <p:sp>
        <p:nvSpPr>
          <p:cNvPr id="60" name="object 60"/>
          <p:cNvSpPr txBox="1"/>
          <p:nvPr/>
        </p:nvSpPr>
        <p:spPr>
          <a:xfrm>
            <a:off x="5531532" y="4993346"/>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80%</a:t>
            </a:r>
            <a:endParaRPr sz="900">
              <a:latin typeface="Calibri"/>
              <a:cs typeface="Calibri"/>
            </a:endParaRPr>
          </a:p>
        </p:txBody>
      </p:sp>
      <p:sp>
        <p:nvSpPr>
          <p:cNvPr id="61" name="object 61"/>
          <p:cNvSpPr txBox="1"/>
          <p:nvPr/>
        </p:nvSpPr>
        <p:spPr>
          <a:xfrm>
            <a:off x="6038566" y="4993346"/>
            <a:ext cx="2832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100%</a:t>
            </a:r>
            <a:endParaRPr sz="900">
              <a:latin typeface="Calibri"/>
              <a:cs typeface="Calibri"/>
            </a:endParaRPr>
          </a:p>
        </p:txBody>
      </p:sp>
      <p:sp>
        <p:nvSpPr>
          <p:cNvPr id="62" name="object 62"/>
          <p:cNvSpPr txBox="1"/>
          <p:nvPr/>
        </p:nvSpPr>
        <p:spPr>
          <a:xfrm>
            <a:off x="2648314" y="1324774"/>
            <a:ext cx="75819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Being</a:t>
            </a:r>
            <a:r>
              <a:rPr dirty="0" sz="900" spc="-45" b="1">
                <a:latin typeface="Calibri"/>
                <a:cs typeface="Calibri"/>
              </a:rPr>
              <a:t> </a:t>
            </a:r>
            <a:r>
              <a:rPr dirty="0" sz="900" spc="-5" b="1">
                <a:latin typeface="Calibri"/>
                <a:cs typeface="Calibri"/>
              </a:rPr>
              <a:t>Canadian</a:t>
            </a:r>
            <a:endParaRPr sz="900">
              <a:latin typeface="Calibri"/>
              <a:cs typeface="Calibri"/>
            </a:endParaRPr>
          </a:p>
        </p:txBody>
      </p:sp>
      <p:sp>
        <p:nvSpPr>
          <p:cNvPr id="63" name="object 63"/>
          <p:cNvSpPr txBox="1"/>
          <p:nvPr/>
        </p:nvSpPr>
        <p:spPr>
          <a:xfrm>
            <a:off x="2476521" y="1606408"/>
            <a:ext cx="9302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Health care</a:t>
            </a:r>
            <a:r>
              <a:rPr dirty="0" sz="900" spc="-40" b="1">
                <a:latin typeface="Calibri"/>
                <a:cs typeface="Calibri"/>
              </a:rPr>
              <a:t> </a:t>
            </a:r>
            <a:r>
              <a:rPr dirty="0" sz="900" spc="-5" b="1">
                <a:latin typeface="Calibri"/>
                <a:cs typeface="Calibri"/>
              </a:rPr>
              <a:t>system</a:t>
            </a:r>
            <a:endParaRPr sz="900">
              <a:latin typeface="Calibri"/>
              <a:cs typeface="Calibri"/>
            </a:endParaRPr>
          </a:p>
        </p:txBody>
      </p:sp>
      <p:sp>
        <p:nvSpPr>
          <p:cNvPr id="64" name="object 64"/>
          <p:cNvSpPr txBox="1"/>
          <p:nvPr/>
        </p:nvSpPr>
        <p:spPr>
          <a:xfrm>
            <a:off x="2325416" y="1888044"/>
            <a:ext cx="108140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Canadian</a:t>
            </a:r>
            <a:r>
              <a:rPr dirty="0" sz="900" spc="-25" b="1">
                <a:latin typeface="Calibri"/>
                <a:cs typeface="Calibri"/>
              </a:rPr>
              <a:t> </a:t>
            </a:r>
            <a:r>
              <a:rPr dirty="0" sz="900" spc="-5" b="1">
                <a:latin typeface="Calibri"/>
                <a:cs typeface="Calibri"/>
              </a:rPr>
              <a:t>Constitution</a:t>
            </a:r>
            <a:endParaRPr sz="900">
              <a:latin typeface="Calibri"/>
              <a:cs typeface="Calibri"/>
            </a:endParaRPr>
          </a:p>
        </p:txBody>
      </p:sp>
      <p:sp>
        <p:nvSpPr>
          <p:cNvPr id="65" name="object 65"/>
          <p:cNvSpPr txBox="1"/>
          <p:nvPr/>
        </p:nvSpPr>
        <p:spPr>
          <a:xfrm>
            <a:off x="2571847" y="2169679"/>
            <a:ext cx="83502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Canadian</a:t>
            </a:r>
            <a:r>
              <a:rPr dirty="0" sz="900" spc="-35" b="1">
                <a:latin typeface="Calibri"/>
                <a:cs typeface="Calibri"/>
              </a:rPr>
              <a:t> </a:t>
            </a:r>
            <a:r>
              <a:rPr dirty="0" sz="900" spc="-5" b="1">
                <a:latin typeface="Calibri"/>
                <a:cs typeface="Calibri"/>
              </a:rPr>
              <a:t>History</a:t>
            </a:r>
            <a:endParaRPr sz="900">
              <a:latin typeface="Calibri"/>
              <a:cs typeface="Calibri"/>
            </a:endParaRPr>
          </a:p>
        </p:txBody>
      </p:sp>
      <p:sp>
        <p:nvSpPr>
          <p:cNvPr id="66" name="object 66"/>
          <p:cNvSpPr txBox="1"/>
          <p:nvPr/>
        </p:nvSpPr>
        <p:spPr>
          <a:xfrm>
            <a:off x="2744555" y="2451314"/>
            <a:ext cx="66294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Armed</a:t>
            </a:r>
            <a:r>
              <a:rPr dirty="0" sz="900" spc="-45" b="1">
                <a:latin typeface="Calibri"/>
                <a:cs typeface="Calibri"/>
              </a:rPr>
              <a:t> </a:t>
            </a:r>
            <a:r>
              <a:rPr dirty="0" sz="900" spc="-5" b="1">
                <a:latin typeface="Calibri"/>
                <a:cs typeface="Calibri"/>
              </a:rPr>
              <a:t>forces</a:t>
            </a:r>
            <a:endParaRPr sz="900">
              <a:latin typeface="Calibri"/>
              <a:cs typeface="Calibri"/>
            </a:endParaRPr>
          </a:p>
        </p:txBody>
      </p:sp>
      <p:sp>
        <p:nvSpPr>
          <p:cNvPr id="67" name="object 67"/>
          <p:cNvSpPr txBox="1"/>
          <p:nvPr/>
        </p:nvSpPr>
        <p:spPr>
          <a:xfrm>
            <a:off x="2343590" y="2732949"/>
            <a:ext cx="106362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Social security</a:t>
            </a:r>
            <a:r>
              <a:rPr dirty="0" sz="900" spc="-25" b="1">
                <a:latin typeface="Calibri"/>
                <a:cs typeface="Calibri"/>
              </a:rPr>
              <a:t> </a:t>
            </a:r>
            <a:r>
              <a:rPr dirty="0" sz="900" spc="-5" b="1">
                <a:latin typeface="Calibri"/>
                <a:cs typeface="Calibri"/>
              </a:rPr>
              <a:t>system</a:t>
            </a:r>
            <a:endParaRPr sz="900">
              <a:latin typeface="Calibri"/>
              <a:cs typeface="Calibri"/>
            </a:endParaRPr>
          </a:p>
        </p:txBody>
      </p:sp>
      <p:sp>
        <p:nvSpPr>
          <p:cNvPr id="68" name="object 68"/>
          <p:cNvSpPr txBox="1"/>
          <p:nvPr/>
        </p:nvSpPr>
        <p:spPr>
          <a:xfrm>
            <a:off x="2273410" y="3014584"/>
            <a:ext cx="11334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Achievements </a:t>
            </a:r>
            <a:r>
              <a:rPr dirty="0" sz="900" b="1">
                <a:latin typeface="Calibri"/>
                <a:cs typeface="Calibri"/>
              </a:rPr>
              <a:t>in</a:t>
            </a:r>
            <a:r>
              <a:rPr dirty="0" sz="900" spc="-35" b="1">
                <a:latin typeface="Calibri"/>
                <a:cs typeface="Calibri"/>
              </a:rPr>
              <a:t> </a:t>
            </a:r>
            <a:r>
              <a:rPr dirty="0" sz="900" spc="-5" b="1">
                <a:latin typeface="Calibri"/>
                <a:cs typeface="Calibri"/>
              </a:rPr>
              <a:t>sports</a:t>
            </a:r>
            <a:endParaRPr sz="900">
              <a:latin typeface="Calibri"/>
              <a:cs typeface="Calibri"/>
            </a:endParaRPr>
          </a:p>
        </p:txBody>
      </p:sp>
      <p:sp>
        <p:nvSpPr>
          <p:cNvPr id="69" name="object 69"/>
          <p:cNvSpPr txBox="1"/>
          <p:nvPr/>
        </p:nvSpPr>
        <p:spPr>
          <a:xfrm>
            <a:off x="1791521" y="3296220"/>
            <a:ext cx="161671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Treatment </a:t>
            </a:r>
            <a:r>
              <a:rPr dirty="0" sz="900" b="1">
                <a:latin typeface="Calibri"/>
                <a:cs typeface="Calibri"/>
              </a:rPr>
              <a:t>of </a:t>
            </a:r>
            <a:r>
              <a:rPr dirty="0" sz="900" spc="-5" b="1">
                <a:latin typeface="Calibri"/>
                <a:cs typeface="Calibri"/>
              </a:rPr>
              <a:t>all groups </a:t>
            </a:r>
            <a:r>
              <a:rPr dirty="0" sz="900" b="1">
                <a:latin typeface="Calibri"/>
                <a:cs typeface="Calibri"/>
              </a:rPr>
              <a:t>in</a:t>
            </a:r>
            <a:r>
              <a:rPr dirty="0" sz="900" spc="-15" b="1">
                <a:latin typeface="Calibri"/>
                <a:cs typeface="Calibri"/>
              </a:rPr>
              <a:t> </a:t>
            </a:r>
            <a:r>
              <a:rPr dirty="0" sz="900" spc="-5" b="1">
                <a:latin typeface="Calibri"/>
                <a:cs typeface="Calibri"/>
              </a:rPr>
              <a:t>society</a:t>
            </a:r>
            <a:endParaRPr sz="900">
              <a:latin typeface="Calibri"/>
              <a:cs typeface="Calibri"/>
            </a:endParaRPr>
          </a:p>
        </p:txBody>
      </p:sp>
      <p:sp>
        <p:nvSpPr>
          <p:cNvPr id="70" name="object 70"/>
          <p:cNvSpPr txBox="1"/>
          <p:nvPr/>
        </p:nvSpPr>
        <p:spPr>
          <a:xfrm>
            <a:off x="1403130" y="3577855"/>
            <a:ext cx="200406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Scientific and technological</a:t>
            </a:r>
            <a:r>
              <a:rPr dirty="0" sz="900" spc="10" b="1">
                <a:latin typeface="Calibri"/>
                <a:cs typeface="Calibri"/>
              </a:rPr>
              <a:t> </a:t>
            </a:r>
            <a:r>
              <a:rPr dirty="0" sz="900" spc="-5" b="1">
                <a:latin typeface="Calibri"/>
                <a:cs typeface="Calibri"/>
              </a:rPr>
              <a:t>achievements</a:t>
            </a:r>
            <a:endParaRPr sz="900">
              <a:latin typeface="Calibri"/>
              <a:cs typeface="Calibri"/>
            </a:endParaRPr>
          </a:p>
        </p:txBody>
      </p:sp>
      <p:sp>
        <p:nvSpPr>
          <p:cNvPr id="71" name="object 71"/>
          <p:cNvSpPr txBox="1"/>
          <p:nvPr/>
        </p:nvSpPr>
        <p:spPr>
          <a:xfrm>
            <a:off x="2850511" y="3859490"/>
            <a:ext cx="55753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Democracy</a:t>
            </a:r>
            <a:endParaRPr sz="900">
              <a:latin typeface="Calibri"/>
              <a:cs typeface="Calibri"/>
            </a:endParaRPr>
          </a:p>
        </p:txBody>
      </p:sp>
      <p:sp>
        <p:nvSpPr>
          <p:cNvPr id="72" name="object 72"/>
          <p:cNvSpPr txBox="1"/>
          <p:nvPr/>
        </p:nvSpPr>
        <p:spPr>
          <a:xfrm>
            <a:off x="2273410" y="4141125"/>
            <a:ext cx="11334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Achievements </a:t>
            </a:r>
            <a:r>
              <a:rPr dirty="0" sz="900" b="1">
                <a:latin typeface="Calibri"/>
                <a:cs typeface="Calibri"/>
              </a:rPr>
              <a:t>in</a:t>
            </a:r>
            <a:r>
              <a:rPr dirty="0" sz="900" spc="-35" b="1">
                <a:latin typeface="Calibri"/>
                <a:cs typeface="Calibri"/>
              </a:rPr>
              <a:t> </a:t>
            </a:r>
            <a:r>
              <a:rPr dirty="0" sz="900" spc="-5" b="1">
                <a:latin typeface="Calibri"/>
                <a:cs typeface="Calibri"/>
              </a:rPr>
              <a:t>sports</a:t>
            </a:r>
            <a:endParaRPr sz="900">
              <a:latin typeface="Calibri"/>
              <a:cs typeface="Calibri"/>
            </a:endParaRPr>
          </a:p>
        </p:txBody>
      </p:sp>
      <p:sp>
        <p:nvSpPr>
          <p:cNvPr id="73" name="object 73"/>
          <p:cNvSpPr txBox="1"/>
          <p:nvPr/>
        </p:nvSpPr>
        <p:spPr>
          <a:xfrm>
            <a:off x="2239006" y="4422761"/>
            <a:ext cx="116776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Economic</a:t>
            </a:r>
            <a:r>
              <a:rPr dirty="0" sz="900" spc="-35" b="1">
                <a:latin typeface="Calibri"/>
                <a:cs typeface="Calibri"/>
              </a:rPr>
              <a:t> </a:t>
            </a:r>
            <a:r>
              <a:rPr dirty="0" sz="900" spc="-5" b="1">
                <a:latin typeface="Calibri"/>
                <a:cs typeface="Calibri"/>
              </a:rPr>
              <a:t>achievements</a:t>
            </a:r>
            <a:endParaRPr sz="900">
              <a:latin typeface="Calibri"/>
              <a:cs typeface="Calibri"/>
            </a:endParaRPr>
          </a:p>
        </p:txBody>
      </p:sp>
      <p:sp>
        <p:nvSpPr>
          <p:cNvPr id="74" name="object 74"/>
          <p:cNvSpPr txBox="1"/>
          <p:nvPr/>
        </p:nvSpPr>
        <p:spPr>
          <a:xfrm>
            <a:off x="2203344" y="4704396"/>
            <a:ext cx="120459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Global political</a:t>
            </a:r>
            <a:r>
              <a:rPr dirty="0" sz="900" spc="-15" b="1">
                <a:latin typeface="Calibri"/>
                <a:cs typeface="Calibri"/>
              </a:rPr>
              <a:t> </a:t>
            </a:r>
            <a:r>
              <a:rPr dirty="0" sz="900" spc="-5" b="1">
                <a:latin typeface="Calibri"/>
                <a:cs typeface="Calibri"/>
              </a:rPr>
              <a:t>influence</a:t>
            </a:r>
            <a:endParaRPr sz="900">
              <a:latin typeface="Calibri"/>
              <a:cs typeface="Calibri"/>
            </a:endParaRPr>
          </a:p>
        </p:txBody>
      </p:sp>
      <p:sp>
        <p:nvSpPr>
          <p:cNvPr id="75" name="object 75"/>
          <p:cNvSpPr/>
          <p:nvPr/>
        </p:nvSpPr>
        <p:spPr>
          <a:xfrm>
            <a:off x="3012592" y="5213019"/>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76" name="object 76"/>
          <p:cNvSpPr/>
          <p:nvPr/>
        </p:nvSpPr>
        <p:spPr>
          <a:xfrm>
            <a:off x="3012592" y="5213019"/>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7" name="object 77"/>
          <p:cNvSpPr/>
          <p:nvPr/>
        </p:nvSpPr>
        <p:spPr>
          <a:xfrm>
            <a:off x="3919905" y="5213019"/>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78" name="object 78"/>
          <p:cNvSpPr/>
          <p:nvPr/>
        </p:nvSpPr>
        <p:spPr>
          <a:xfrm>
            <a:off x="3919905" y="5213019"/>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79" name="object 79"/>
          <p:cNvSpPr txBox="1"/>
          <p:nvPr/>
        </p:nvSpPr>
        <p:spPr>
          <a:xfrm>
            <a:off x="3089302" y="4973539"/>
            <a:ext cx="1774189" cy="339725"/>
          </a:xfrm>
          <a:prstGeom prst="rect">
            <a:avLst/>
          </a:prstGeom>
        </p:spPr>
        <p:txBody>
          <a:bodyPr wrap="square" lIns="0" tIns="32384" rIns="0" bIns="0" rtlCol="0" vert="horz">
            <a:spAutoFit/>
          </a:bodyPr>
          <a:lstStyle/>
          <a:p>
            <a:pPr marL="339725">
              <a:lnSpc>
                <a:spcPct val="100000"/>
              </a:lnSpc>
              <a:spcBef>
                <a:spcPts val="254"/>
              </a:spcBef>
              <a:tabLst>
                <a:tab pos="846455" algn="l"/>
                <a:tab pos="1382395" algn="l"/>
              </a:tabLst>
            </a:pPr>
            <a:r>
              <a:rPr dirty="0" sz="900" b="1">
                <a:latin typeface="Calibri"/>
                <a:cs typeface="Calibri"/>
              </a:rPr>
              <a:t>0%	20%	40%</a:t>
            </a:r>
            <a:endParaRPr sz="900">
              <a:latin typeface="Calibri"/>
              <a:cs typeface="Calibri"/>
            </a:endParaRPr>
          </a:p>
          <a:p>
            <a:pPr marL="12700">
              <a:lnSpc>
                <a:spcPct val="100000"/>
              </a:lnSpc>
              <a:spcBef>
                <a:spcPts val="155"/>
              </a:spcBef>
              <a:tabLst>
                <a:tab pos="919480"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82" name="object 82"/>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19</a:t>
            </a:r>
          </a:p>
        </p:txBody>
      </p:sp>
      <p:sp>
        <p:nvSpPr>
          <p:cNvPr id="80" name="object 80"/>
          <p:cNvSpPr txBox="1"/>
          <p:nvPr/>
        </p:nvSpPr>
        <p:spPr>
          <a:xfrm>
            <a:off x="1429067" y="5208657"/>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81" name="object 81"/>
          <p:cNvSpPr txBox="1"/>
          <p:nvPr/>
        </p:nvSpPr>
        <p:spPr>
          <a:xfrm>
            <a:off x="901638" y="5397070"/>
            <a:ext cx="5968365" cy="455295"/>
          </a:xfrm>
          <a:prstGeom prst="rect">
            <a:avLst/>
          </a:prstGeom>
        </p:spPr>
        <p:txBody>
          <a:bodyPr wrap="square" lIns="0" tIns="71755" rIns="0" bIns="0" rtlCol="0" vert="horz">
            <a:spAutoFit/>
          </a:bodyPr>
          <a:lstStyle/>
          <a:p>
            <a:pPr marL="539750">
              <a:lnSpc>
                <a:spcPct val="100000"/>
              </a:lnSpc>
              <a:spcBef>
                <a:spcPts val="56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marL="12700">
              <a:lnSpc>
                <a:spcPct val="100000"/>
              </a:lnSpc>
              <a:spcBef>
                <a:spcPts val="640"/>
              </a:spcBef>
            </a:pPr>
            <a:r>
              <a:rPr dirty="0" sz="1100" spc="-5">
                <a:latin typeface="Calibri"/>
                <a:cs typeface="Calibri"/>
              </a:rPr>
              <a:t>When asked how proud they were to be Canadian, 88% of </a:t>
            </a:r>
            <a:r>
              <a:rPr dirty="0" sz="1100">
                <a:latin typeface="Calibri"/>
                <a:cs typeface="Calibri"/>
              </a:rPr>
              <a:t>15 </a:t>
            </a:r>
            <a:r>
              <a:rPr dirty="0" sz="1100" spc="-5">
                <a:latin typeface="Calibri"/>
                <a:cs typeface="Calibri"/>
              </a:rPr>
              <a:t>to 24 years olds </a:t>
            </a:r>
            <a:r>
              <a:rPr dirty="0" sz="1100">
                <a:latin typeface="Calibri"/>
                <a:cs typeface="Calibri"/>
              </a:rPr>
              <a:t>along </a:t>
            </a:r>
            <a:r>
              <a:rPr dirty="0" sz="1100" spc="-5">
                <a:latin typeface="Calibri"/>
                <a:cs typeface="Calibri"/>
              </a:rPr>
              <a:t>with</a:t>
            </a:r>
            <a:r>
              <a:rPr dirty="0" sz="1100" spc="114">
                <a:latin typeface="Calibri"/>
                <a:cs typeface="Calibri"/>
              </a:rPr>
              <a:t> </a:t>
            </a:r>
            <a:r>
              <a:rPr dirty="0" sz="1100" spc="-5">
                <a:latin typeface="Calibri"/>
                <a:cs typeface="Calibri"/>
              </a:rPr>
              <a:t>89% </a:t>
            </a:r>
            <a:r>
              <a:rPr dirty="0" sz="1100">
                <a:latin typeface="Calibri"/>
                <a:cs typeface="Calibri"/>
              </a:rPr>
              <a:t>of</a:t>
            </a:r>
            <a:endParaRPr sz="1100">
              <a:latin typeface="Calibri"/>
              <a:cs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498" y="806103"/>
            <a:ext cx="5969635" cy="1406525"/>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Younger and older Canadians also differ in the ways that they perceive their </a:t>
            </a:r>
            <a:r>
              <a:rPr dirty="0" sz="1100">
                <a:latin typeface="Calibri"/>
                <a:cs typeface="Calibri"/>
              </a:rPr>
              <a:t>fellow </a:t>
            </a:r>
            <a:r>
              <a:rPr dirty="0" sz="1100" spc="-5">
                <a:latin typeface="Calibri"/>
                <a:cs typeface="Calibri"/>
              </a:rPr>
              <a:t>Canadians. The 2013  GSS asked respondents to describe to what extent they felt that Canadians share certain values.  Respondents were asked to do this </a:t>
            </a:r>
            <a:r>
              <a:rPr dirty="0" sz="1100">
                <a:latin typeface="Calibri"/>
                <a:cs typeface="Calibri"/>
              </a:rPr>
              <a:t>using </a:t>
            </a:r>
            <a:r>
              <a:rPr dirty="0" sz="1100" spc="-5">
                <a:latin typeface="Calibri"/>
                <a:cs typeface="Calibri"/>
              </a:rPr>
              <a:t>a 1 to 4 point scale where 1 means </a:t>
            </a:r>
            <a:r>
              <a:rPr dirty="0" sz="1100">
                <a:latin typeface="Calibri"/>
                <a:cs typeface="Calibri"/>
              </a:rPr>
              <a:t>“Not </a:t>
            </a:r>
            <a:r>
              <a:rPr dirty="0" sz="1100" spc="-5">
                <a:latin typeface="Calibri"/>
                <a:cs typeface="Calibri"/>
              </a:rPr>
              <a:t>at all” and 4 means “To  a great extent.” The following graph reports “To a great extent”</a:t>
            </a:r>
            <a:r>
              <a:rPr dirty="0" sz="1100" spc="20">
                <a:latin typeface="Calibri"/>
                <a:cs typeface="Calibri"/>
              </a:rPr>
              <a:t> </a:t>
            </a:r>
            <a:r>
              <a:rPr dirty="0" sz="1100" spc="-5">
                <a:latin typeface="Calibri"/>
                <a:cs typeface="Calibri"/>
              </a:rPr>
              <a:t>responses:</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9: Perceived Canadian Shared Values</a:t>
            </a:r>
            <a:r>
              <a:rPr dirty="0" sz="1100" spc="5">
                <a:latin typeface="Calibri"/>
                <a:cs typeface="Calibri"/>
              </a:rPr>
              <a:t> </a:t>
            </a:r>
            <a:r>
              <a:rPr dirty="0" sz="1100" spc="-5">
                <a:latin typeface="Calibri"/>
                <a:cs typeface="Calibri"/>
              </a:rPr>
              <a:t>(2013)</a:t>
            </a:r>
            <a:endParaRPr sz="1100">
              <a:latin typeface="Calibri"/>
              <a:cs typeface="Calibri"/>
            </a:endParaRPr>
          </a:p>
        </p:txBody>
      </p:sp>
      <p:sp>
        <p:nvSpPr>
          <p:cNvPr id="3" name="object 3"/>
          <p:cNvSpPr/>
          <p:nvPr/>
        </p:nvSpPr>
        <p:spPr>
          <a:xfrm>
            <a:off x="3126790" y="2362301"/>
            <a:ext cx="2854325" cy="2297430"/>
          </a:xfrm>
          <a:custGeom>
            <a:avLst/>
            <a:gdLst/>
            <a:ahLst/>
            <a:cxnLst/>
            <a:rect l="l" t="t" r="r" b="b"/>
            <a:pathLst>
              <a:path w="2854325" h="2297429">
                <a:moveTo>
                  <a:pt x="0" y="0"/>
                </a:moveTo>
                <a:lnTo>
                  <a:pt x="2854020" y="0"/>
                </a:lnTo>
                <a:lnTo>
                  <a:pt x="2854020" y="2296934"/>
                </a:lnTo>
                <a:lnTo>
                  <a:pt x="0" y="2296934"/>
                </a:lnTo>
                <a:lnTo>
                  <a:pt x="0" y="0"/>
                </a:lnTo>
                <a:close/>
              </a:path>
            </a:pathLst>
          </a:custGeom>
          <a:ln w="9525">
            <a:solidFill>
              <a:srgbClr val="000000"/>
            </a:solidFill>
          </a:ln>
        </p:spPr>
        <p:txBody>
          <a:bodyPr wrap="square" lIns="0" tIns="0" rIns="0" bIns="0" rtlCol="0"/>
          <a:lstStyle/>
          <a:p/>
        </p:txBody>
      </p:sp>
      <p:sp>
        <p:nvSpPr>
          <p:cNvPr id="4" name="object 4"/>
          <p:cNvSpPr/>
          <p:nvPr/>
        </p:nvSpPr>
        <p:spPr>
          <a:xfrm>
            <a:off x="3126790" y="2795016"/>
            <a:ext cx="1569085" cy="142240"/>
          </a:xfrm>
          <a:custGeom>
            <a:avLst/>
            <a:gdLst/>
            <a:ahLst/>
            <a:cxnLst/>
            <a:rect l="l" t="t" r="r" b="b"/>
            <a:pathLst>
              <a:path w="1569085" h="142239">
                <a:moveTo>
                  <a:pt x="1568653" y="0"/>
                </a:moveTo>
                <a:lnTo>
                  <a:pt x="0" y="0"/>
                </a:lnTo>
                <a:lnTo>
                  <a:pt x="0" y="141731"/>
                </a:lnTo>
                <a:lnTo>
                  <a:pt x="1568653" y="141731"/>
                </a:lnTo>
                <a:lnTo>
                  <a:pt x="1568653" y="0"/>
                </a:lnTo>
                <a:close/>
              </a:path>
            </a:pathLst>
          </a:custGeom>
          <a:solidFill>
            <a:srgbClr val="1F4E79"/>
          </a:solidFill>
        </p:spPr>
        <p:txBody>
          <a:bodyPr wrap="square" lIns="0" tIns="0" rIns="0" bIns="0" rtlCol="0"/>
          <a:lstStyle/>
          <a:p/>
        </p:txBody>
      </p:sp>
      <p:sp>
        <p:nvSpPr>
          <p:cNvPr id="5" name="object 5"/>
          <p:cNvSpPr/>
          <p:nvPr/>
        </p:nvSpPr>
        <p:spPr>
          <a:xfrm>
            <a:off x="3126790" y="3177539"/>
            <a:ext cx="1497965" cy="142240"/>
          </a:xfrm>
          <a:custGeom>
            <a:avLst/>
            <a:gdLst/>
            <a:ahLst/>
            <a:cxnLst/>
            <a:rect l="l" t="t" r="r" b="b"/>
            <a:pathLst>
              <a:path w="1497964" h="142239">
                <a:moveTo>
                  <a:pt x="1497787" y="0"/>
                </a:moveTo>
                <a:lnTo>
                  <a:pt x="0" y="0"/>
                </a:lnTo>
                <a:lnTo>
                  <a:pt x="0" y="141731"/>
                </a:lnTo>
                <a:lnTo>
                  <a:pt x="1497787" y="141731"/>
                </a:lnTo>
                <a:lnTo>
                  <a:pt x="1497787" y="0"/>
                </a:lnTo>
                <a:close/>
              </a:path>
            </a:pathLst>
          </a:custGeom>
          <a:solidFill>
            <a:srgbClr val="1F4E79"/>
          </a:solidFill>
        </p:spPr>
        <p:txBody>
          <a:bodyPr wrap="square" lIns="0" tIns="0" rIns="0" bIns="0" rtlCol="0"/>
          <a:lstStyle/>
          <a:p/>
        </p:txBody>
      </p:sp>
      <p:sp>
        <p:nvSpPr>
          <p:cNvPr id="6" name="object 6"/>
          <p:cNvSpPr/>
          <p:nvPr/>
        </p:nvSpPr>
        <p:spPr>
          <a:xfrm>
            <a:off x="3126790" y="3943350"/>
            <a:ext cx="1125220" cy="142240"/>
          </a:xfrm>
          <a:custGeom>
            <a:avLst/>
            <a:gdLst/>
            <a:ahLst/>
            <a:cxnLst/>
            <a:rect l="l" t="t" r="r" b="b"/>
            <a:pathLst>
              <a:path w="1125220" h="142239">
                <a:moveTo>
                  <a:pt x="1125169" y="0"/>
                </a:moveTo>
                <a:lnTo>
                  <a:pt x="0" y="0"/>
                </a:lnTo>
                <a:lnTo>
                  <a:pt x="0" y="141732"/>
                </a:lnTo>
                <a:lnTo>
                  <a:pt x="1125169" y="141732"/>
                </a:lnTo>
                <a:lnTo>
                  <a:pt x="1125169" y="0"/>
                </a:lnTo>
                <a:close/>
              </a:path>
            </a:pathLst>
          </a:custGeom>
          <a:solidFill>
            <a:srgbClr val="1F4E79"/>
          </a:solidFill>
        </p:spPr>
        <p:txBody>
          <a:bodyPr wrap="square" lIns="0" tIns="0" rIns="0" bIns="0" rtlCol="0"/>
          <a:lstStyle/>
          <a:p/>
        </p:txBody>
      </p:sp>
      <p:sp>
        <p:nvSpPr>
          <p:cNvPr id="7" name="object 7"/>
          <p:cNvSpPr/>
          <p:nvPr/>
        </p:nvSpPr>
        <p:spPr>
          <a:xfrm>
            <a:off x="3126790" y="2795016"/>
            <a:ext cx="1569085" cy="142240"/>
          </a:xfrm>
          <a:custGeom>
            <a:avLst/>
            <a:gdLst/>
            <a:ahLst/>
            <a:cxnLst/>
            <a:rect l="l" t="t" r="r" b="b"/>
            <a:pathLst>
              <a:path w="1569085" h="142239">
                <a:moveTo>
                  <a:pt x="1568653" y="0"/>
                </a:moveTo>
                <a:lnTo>
                  <a:pt x="0" y="0"/>
                </a:lnTo>
                <a:lnTo>
                  <a:pt x="0" y="141731"/>
                </a:lnTo>
                <a:lnTo>
                  <a:pt x="1568653" y="141731"/>
                </a:lnTo>
                <a:lnTo>
                  <a:pt x="1568653" y="0"/>
                </a:lnTo>
                <a:close/>
              </a:path>
            </a:pathLst>
          </a:custGeom>
          <a:ln w="9525">
            <a:solidFill>
              <a:srgbClr val="000000"/>
            </a:solidFill>
          </a:ln>
        </p:spPr>
        <p:txBody>
          <a:bodyPr wrap="square" lIns="0" tIns="0" rIns="0" bIns="0" rtlCol="0"/>
          <a:lstStyle/>
          <a:p/>
        </p:txBody>
      </p:sp>
      <p:sp>
        <p:nvSpPr>
          <p:cNvPr id="8" name="object 8"/>
          <p:cNvSpPr/>
          <p:nvPr/>
        </p:nvSpPr>
        <p:spPr>
          <a:xfrm>
            <a:off x="3126790" y="3177539"/>
            <a:ext cx="1497965" cy="142240"/>
          </a:xfrm>
          <a:custGeom>
            <a:avLst/>
            <a:gdLst/>
            <a:ahLst/>
            <a:cxnLst/>
            <a:rect l="l" t="t" r="r" b="b"/>
            <a:pathLst>
              <a:path w="1497964" h="142239">
                <a:moveTo>
                  <a:pt x="1497787" y="0"/>
                </a:moveTo>
                <a:lnTo>
                  <a:pt x="0" y="0"/>
                </a:lnTo>
                <a:lnTo>
                  <a:pt x="0" y="141731"/>
                </a:lnTo>
                <a:lnTo>
                  <a:pt x="1497787" y="141731"/>
                </a:lnTo>
                <a:lnTo>
                  <a:pt x="1497787" y="0"/>
                </a:lnTo>
                <a:close/>
              </a:path>
            </a:pathLst>
          </a:custGeom>
          <a:ln w="9525">
            <a:solidFill>
              <a:srgbClr val="000000"/>
            </a:solidFill>
          </a:ln>
        </p:spPr>
        <p:txBody>
          <a:bodyPr wrap="square" lIns="0" tIns="0" rIns="0" bIns="0" rtlCol="0"/>
          <a:lstStyle/>
          <a:p/>
        </p:txBody>
      </p:sp>
      <p:sp>
        <p:nvSpPr>
          <p:cNvPr id="9" name="object 9"/>
          <p:cNvSpPr/>
          <p:nvPr/>
        </p:nvSpPr>
        <p:spPr>
          <a:xfrm>
            <a:off x="3126790" y="3943350"/>
            <a:ext cx="1125220" cy="142240"/>
          </a:xfrm>
          <a:custGeom>
            <a:avLst/>
            <a:gdLst/>
            <a:ahLst/>
            <a:cxnLst/>
            <a:rect l="l" t="t" r="r" b="b"/>
            <a:pathLst>
              <a:path w="1125220" h="142239">
                <a:moveTo>
                  <a:pt x="1125169" y="0"/>
                </a:moveTo>
                <a:lnTo>
                  <a:pt x="0" y="0"/>
                </a:lnTo>
                <a:lnTo>
                  <a:pt x="0" y="141732"/>
                </a:lnTo>
                <a:lnTo>
                  <a:pt x="1125169" y="141732"/>
                </a:lnTo>
                <a:lnTo>
                  <a:pt x="1125169" y="0"/>
                </a:lnTo>
                <a:close/>
              </a:path>
            </a:pathLst>
          </a:custGeom>
          <a:ln w="9525">
            <a:solidFill>
              <a:srgbClr val="000000"/>
            </a:solidFill>
          </a:ln>
        </p:spPr>
        <p:txBody>
          <a:bodyPr wrap="square" lIns="0" tIns="0" rIns="0" bIns="0" rtlCol="0"/>
          <a:lstStyle/>
          <a:p/>
        </p:txBody>
      </p:sp>
      <p:sp>
        <p:nvSpPr>
          <p:cNvPr id="10" name="object 10"/>
          <p:cNvSpPr/>
          <p:nvPr/>
        </p:nvSpPr>
        <p:spPr>
          <a:xfrm>
            <a:off x="3126790" y="2936748"/>
            <a:ext cx="1330960" cy="142240"/>
          </a:xfrm>
          <a:custGeom>
            <a:avLst/>
            <a:gdLst/>
            <a:ahLst/>
            <a:cxnLst/>
            <a:rect l="l" t="t" r="r" b="b"/>
            <a:pathLst>
              <a:path w="1330960" h="142239">
                <a:moveTo>
                  <a:pt x="1330909" y="0"/>
                </a:moveTo>
                <a:lnTo>
                  <a:pt x="0" y="0"/>
                </a:lnTo>
                <a:lnTo>
                  <a:pt x="0" y="141731"/>
                </a:lnTo>
                <a:lnTo>
                  <a:pt x="1330909" y="141731"/>
                </a:lnTo>
                <a:lnTo>
                  <a:pt x="1330909" y="0"/>
                </a:lnTo>
                <a:close/>
              </a:path>
            </a:pathLst>
          </a:custGeom>
          <a:solidFill>
            <a:srgbClr val="D0CECE"/>
          </a:solidFill>
        </p:spPr>
        <p:txBody>
          <a:bodyPr wrap="square" lIns="0" tIns="0" rIns="0" bIns="0" rtlCol="0"/>
          <a:lstStyle/>
          <a:p/>
        </p:txBody>
      </p:sp>
      <p:sp>
        <p:nvSpPr>
          <p:cNvPr id="11" name="object 11"/>
          <p:cNvSpPr/>
          <p:nvPr/>
        </p:nvSpPr>
        <p:spPr>
          <a:xfrm>
            <a:off x="3126790" y="4085082"/>
            <a:ext cx="848994" cy="142240"/>
          </a:xfrm>
          <a:custGeom>
            <a:avLst/>
            <a:gdLst/>
            <a:ahLst/>
            <a:cxnLst/>
            <a:rect l="l" t="t" r="r" b="b"/>
            <a:pathLst>
              <a:path w="848995" h="142239">
                <a:moveTo>
                  <a:pt x="848563" y="0"/>
                </a:moveTo>
                <a:lnTo>
                  <a:pt x="0" y="0"/>
                </a:lnTo>
                <a:lnTo>
                  <a:pt x="0" y="141732"/>
                </a:lnTo>
                <a:lnTo>
                  <a:pt x="848563" y="141732"/>
                </a:lnTo>
                <a:lnTo>
                  <a:pt x="848563" y="0"/>
                </a:lnTo>
                <a:close/>
              </a:path>
            </a:pathLst>
          </a:custGeom>
          <a:solidFill>
            <a:srgbClr val="D0CECE"/>
          </a:solidFill>
        </p:spPr>
        <p:txBody>
          <a:bodyPr wrap="square" lIns="0" tIns="0" rIns="0" bIns="0" rtlCol="0"/>
          <a:lstStyle/>
          <a:p/>
        </p:txBody>
      </p:sp>
      <p:sp>
        <p:nvSpPr>
          <p:cNvPr id="12" name="object 12"/>
          <p:cNvSpPr/>
          <p:nvPr/>
        </p:nvSpPr>
        <p:spPr>
          <a:xfrm>
            <a:off x="3126790" y="2936748"/>
            <a:ext cx="1330960" cy="142240"/>
          </a:xfrm>
          <a:custGeom>
            <a:avLst/>
            <a:gdLst/>
            <a:ahLst/>
            <a:cxnLst/>
            <a:rect l="l" t="t" r="r" b="b"/>
            <a:pathLst>
              <a:path w="1330960" h="142239">
                <a:moveTo>
                  <a:pt x="1330909" y="0"/>
                </a:moveTo>
                <a:lnTo>
                  <a:pt x="0" y="0"/>
                </a:lnTo>
                <a:lnTo>
                  <a:pt x="0" y="141731"/>
                </a:lnTo>
                <a:lnTo>
                  <a:pt x="1330909" y="141731"/>
                </a:lnTo>
                <a:lnTo>
                  <a:pt x="1330909" y="0"/>
                </a:lnTo>
                <a:close/>
              </a:path>
            </a:pathLst>
          </a:custGeom>
          <a:ln w="9524">
            <a:solidFill>
              <a:srgbClr val="000000"/>
            </a:solidFill>
          </a:ln>
        </p:spPr>
        <p:txBody>
          <a:bodyPr wrap="square" lIns="0" tIns="0" rIns="0" bIns="0" rtlCol="0"/>
          <a:lstStyle/>
          <a:p/>
        </p:txBody>
      </p:sp>
      <p:sp>
        <p:nvSpPr>
          <p:cNvPr id="13" name="object 13"/>
          <p:cNvSpPr/>
          <p:nvPr/>
        </p:nvSpPr>
        <p:spPr>
          <a:xfrm>
            <a:off x="3126790" y="4085082"/>
            <a:ext cx="848994" cy="142240"/>
          </a:xfrm>
          <a:custGeom>
            <a:avLst/>
            <a:gdLst/>
            <a:ahLst/>
            <a:cxnLst/>
            <a:rect l="l" t="t" r="r" b="b"/>
            <a:pathLst>
              <a:path w="848995" h="142239">
                <a:moveTo>
                  <a:pt x="848563" y="0"/>
                </a:moveTo>
                <a:lnTo>
                  <a:pt x="0" y="0"/>
                </a:lnTo>
                <a:lnTo>
                  <a:pt x="0" y="141732"/>
                </a:lnTo>
                <a:lnTo>
                  <a:pt x="848563" y="141732"/>
                </a:lnTo>
                <a:lnTo>
                  <a:pt x="848563" y="0"/>
                </a:lnTo>
                <a:close/>
              </a:path>
            </a:pathLst>
          </a:custGeom>
          <a:ln w="9525">
            <a:solidFill>
              <a:srgbClr val="000000"/>
            </a:solidFill>
          </a:ln>
        </p:spPr>
        <p:txBody>
          <a:bodyPr wrap="square" lIns="0" tIns="0" rIns="0" bIns="0" rtlCol="0"/>
          <a:lstStyle/>
          <a:p/>
        </p:txBody>
      </p:sp>
      <p:sp>
        <p:nvSpPr>
          <p:cNvPr id="14" name="object 14"/>
          <p:cNvSpPr/>
          <p:nvPr/>
        </p:nvSpPr>
        <p:spPr>
          <a:xfrm>
            <a:off x="3126795" y="2362297"/>
            <a:ext cx="0" cy="2297430"/>
          </a:xfrm>
          <a:custGeom>
            <a:avLst/>
            <a:gdLst/>
            <a:ahLst/>
            <a:cxnLst/>
            <a:rect l="l" t="t" r="r" b="b"/>
            <a:pathLst>
              <a:path w="0" h="2297429">
                <a:moveTo>
                  <a:pt x="0" y="0"/>
                </a:moveTo>
                <a:lnTo>
                  <a:pt x="0" y="2296934"/>
                </a:lnTo>
              </a:path>
            </a:pathLst>
          </a:custGeom>
          <a:ln w="9525">
            <a:solidFill>
              <a:srgbClr val="000000"/>
            </a:solidFill>
          </a:ln>
        </p:spPr>
        <p:txBody>
          <a:bodyPr wrap="square" lIns="0" tIns="0" rIns="0" bIns="0" rtlCol="0"/>
          <a:lstStyle/>
          <a:p/>
        </p:txBody>
      </p:sp>
      <p:sp>
        <p:nvSpPr>
          <p:cNvPr id="15" name="object 15"/>
          <p:cNvSpPr txBox="1"/>
          <p:nvPr/>
        </p:nvSpPr>
        <p:spPr>
          <a:xfrm>
            <a:off x="3126793" y="2387015"/>
            <a:ext cx="1661795" cy="167005"/>
          </a:xfrm>
          <a:prstGeom prst="rect">
            <a:avLst/>
          </a:prstGeom>
          <a:solidFill>
            <a:srgbClr val="1F4E79"/>
          </a:solidFill>
          <a:ln w="9525">
            <a:solidFill>
              <a:srgbClr val="000000"/>
            </a:solidFill>
          </a:ln>
        </p:spPr>
        <p:txBody>
          <a:bodyPr wrap="square" lIns="0" tIns="20320" rIns="0" bIns="0" rtlCol="0" vert="horz">
            <a:spAutoFit/>
          </a:bodyPr>
          <a:lstStyle/>
          <a:p>
            <a:pPr algn="r" marR="68580">
              <a:lnSpc>
                <a:spcPct val="100000"/>
              </a:lnSpc>
              <a:spcBef>
                <a:spcPts val="160"/>
              </a:spcBef>
            </a:pPr>
            <a:r>
              <a:rPr dirty="0" sz="900" b="1">
                <a:solidFill>
                  <a:srgbClr val="FFFFFF"/>
                </a:solidFill>
                <a:latin typeface="Calibri"/>
                <a:cs typeface="Calibri"/>
              </a:rPr>
              <a:t>58%</a:t>
            </a:r>
            <a:endParaRPr sz="900">
              <a:latin typeface="Calibri"/>
              <a:cs typeface="Calibri"/>
            </a:endParaRPr>
          </a:p>
        </p:txBody>
      </p:sp>
      <p:sp>
        <p:nvSpPr>
          <p:cNvPr id="16" name="object 16"/>
          <p:cNvSpPr txBox="1"/>
          <p:nvPr/>
        </p:nvSpPr>
        <p:spPr>
          <a:xfrm>
            <a:off x="4337027" y="3160608"/>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solidFill>
                  <a:srgbClr val="FFFFFF"/>
                </a:solidFill>
                <a:latin typeface="Calibri"/>
                <a:cs typeface="Calibri"/>
              </a:rPr>
              <a:t>52%</a:t>
            </a:r>
            <a:endParaRPr sz="900">
              <a:latin typeface="Calibri"/>
              <a:cs typeface="Calibri"/>
            </a:endParaRPr>
          </a:p>
        </p:txBody>
      </p:sp>
      <p:sp>
        <p:nvSpPr>
          <p:cNvPr id="17" name="object 17"/>
          <p:cNvSpPr txBox="1"/>
          <p:nvPr/>
        </p:nvSpPr>
        <p:spPr>
          <a:xfrm>
            <a:off x="3126793" y="3560064"/>
            <a:ext cx="1256665" cy="142240"/>
          </a:xfrm>
          <a:prstGeom prst="rect">
            <a:avLst/>
          </a:prstGeom>
          <a:solidFill>
            <a:srgbClr val="1F4E79"/>
          </a:solidFill>
          <a:ln w="9525">
            <a:solidFill>
              <a:srgbClr val="000000"/>
            </a:solidFill>
          </a:ln>
        </p:spPr>
        <p:txBody>
          <a:bodyPr wrap="square" lIns="0" tIns="0" rIns="0" bIns="0" rtlCol="0" vert="horz">
            <a:spAutoFit/>
          </a:bodyPr>
          <a:lstStyle/>
          <a:p>
            <a:pPr algn="r" marR="67945">
              <a:lnSpc>
                <a:spcPts val="1050"/>
              </a:lnSpc>
            </a:pPr>
            <a:r>
              <a:rPr dirty="0" sz="900" b="1">
                <a:solidFill>
                  <a:srgbClr val="FFFFFF"/>
                </a:solidFill>
                <a:latin typeface="Calibri"/>
                <a:cs typeface="Calibri"/>
              </a:rPr>
              <a:t>44</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p:txBody>
      </p:sp>
      <p:sp>
        <p:nvSpPr>
          <p:cNvPr id="18" name="object 18"/>
          <p:cNvSpPr txBox="1"/>
          <p:nvPr/>
        </p:nvSpPr>
        <p:spPr>
          <a:xfrm>
            <a:off x="3126793" y="4325873"/>
            <a:ext cx="867410" cy="142240"/>
          </a:xfrm>
          <a:prstGeom prst="rect">
            <a:avLst/>
          </a:prstGeom>
          <a:solidFill>
            <a:srgbClr val="1F4E79"/>
          </a:solidFill>
          <a:ln w="9525">
            <a:solidFill>
              <a:srgbClr val="000000"/>
            </a:solidFill>
          </a:ln>
        </p:spPr>
        <p:txBody>
          <a:bodyPr wrap="square" lIns="0" tIns="0" rIns="0" bIns="0" rtlCol="0" vert="horz">
            <a:spAutoFit/>
          </a:bodyPr>
          <a:lstStyle/>
          <a:p>
            <a:pPr algn="r" marR="48895">
              <a:lnSpc>
                <a:spcPts val="1045"/>
              </a:lnSpc>
            </a:pPr>
            <a:r>
              <a:rPr dirty="0" sz="900" b="1">
                <a:solidFill>
                  <a:srgbClr val="FFFFFF"/>
                </a:solidFill>
                <a:latin typeface="Calibri"/>
                <a:cs typeface="Calibri"/>
              </a:rPr>
              <a:t>31%</a:t>
            </a:r>
            <a:endParaRPr sz="900">
              <a:latin typeface="Calibri"/>
              <a:cs typeface="Calibri"/>
            </a:endParaRPr>
          </a:p>
        </p:txBody>
      </p:sp>
      <p:sp>
        <p:nvSpPr>
          <p:cNvPr id="19" name="object 19"/>
          <p:cNvSpPr txBox="1"/>
          <p:nvPr/>
        </p:nvSpPr>
        <p:spPr>
          <a:xfrm>
            <a:off x="3126793" y="2553461"/>
            <a:ext cx="1563370" cy="142240"/>
          </a:xfrm>
          <a:prstGeom prst="rect">
            <a:avLst/>
          </a:prstGeom>
          <a:solidFill>
            <a:srgbClr val="D0CECE"/>
          </a:solidFill>
          <a:ln w="9525">
            <a:solidFill>
              <a:srgbClr val="000000"/>
            </a:solidFill>
          </a:ln>
        </p:spPr>
        <p:txBody>
          <a:bodyPr wrap="square" lIns="0" tIns="0" rIns="0" bIns="0" rtlCol="0" vert="horz">
            <a:spAutoFit/>
          </a:bodyPr>
          <a:lstStyle/>
          <a:p>
            <a:pPr algn="r" marR="73660">
              <a:lnSpc>
                <a:spcPts val="1050"/>
              </a:lnSpc>
            </a:pPr>
            <a:r>
              <a:rPr dirty="0" sz="900" b="1">
                <a:latin typeface="Calibri"/>
                <a:cs typeface="Calibri"/>
              </a:rPr>
              <a:t>55%</a:t>
            </a:r>
            <a:endParaRPr sz="900">
              <a:latin typeface="Calibri"/>
              <a:cs typeface="Calibri"/>
            </a:endParaRPr>
          </a:p>
        </p:txBody>
      </p:sp>
      <p:sp>
        <p:nvSpPr>
          <p:cNvPr id="20" name="object 20"/>
          <p:cNvSpPr txBox="1"/>
          <p:nvPr/>
        </p:nvSpPr>
        <p:spPr>
          <a:xfrm>
            <a:off x="4169577" y="2777818"/>
            <a:ext cx="462915" cy="304800"/>
          </a:xfrm>
          <a:prstGeom prst="rect">
            <a:avLst/>
          </a:prstGeom>
        </p:spPr>
        <p:txBody>
          <a:bodyPr wrap="square" lIns="0" tIns="12700" rIns="0" bIns="0" rtlCol="0" vert="horz">
            <a:spAutoFit/>
          </a:bodyPr>
          <a:lstStyle/>
          <a:p>
            <a:pPr marL="250190">
              <a:lnSpc>
                <a:spcPct val="100000"/>
              </a:lnSpc>
              <a:spcBef>
                <a:spcPts val="100"/>
              </a:spcBef>
            </a:pPr>
            <a:r>
              <a:rPr dirty="0" sz="900" b="1">
                <a:solidFill>
                  <a:srgbClr val="FFFFFF"/>
                </a:solidFill>
                <a:latin typeface="Calibri"/>
                <a:cs typeface="Calibri"/>
              </a:rPr>
              <a:t>55%</a:t>
            </a:r>
            <a:endParaRPr sz="900">
              <a:latin typeface="Calibri"/>
              <a:cs typeface="Calibri"/>
            </a:endParaRPr>
          </a:p>
          <a:p>
            <a:pPr marL="12700">
              <a:lnSpc>
                <a:spcPct val="100000"/>
              </a:lnSpc>
              <a:spcBef>
                <a:spcPts val="35"/>
              </a:spcBef>
            </a:pPr>
            <a:r>
              <a:rPr dirty="0" sz="900" b="1">
                <a:latin typeface="Calibri"/>
                <a:cs typeface="Calibri"/>
              </a:rPr>
              <a:t>47%</a:t>
            </a:r>
            <a:endParaRPr sz="900">
              <a:latin typeface="Calibri"/>
              <a:cs typeface="Calibri"/>
            </a:endParaRPr>
          </a:p>
        </p:txBody>
      </p:sp>
      <p:sp>
        <p:nvSpPr>
          <p:cNvPr id="21" name="object 21"/>
          <p:cNvSpPr txBox="1"/>
          <p:nvPr/>
        </p:nvSpPr>
        <p:spPr>
          <a:xfrm>
            <a:off x="3126793" y="3319271"/>
            <a:ext cx="1134110" cy="142240"/>
          </a:xfrm>
          <a:prstGeom prst="rect">
            <a:avLst/>
          </a:prstGeom>
          <a:solidFill>
            <a:srgbClr val="D0CECE"/>
          </a:solidFill>
          <a:ln w="9525">
            <a:solidFill>
              <a:srgbClr val="000000"/>
            </a:solidFill>
          </a:ln>
        </p:spPr>
        <p:txBody>
          <a:bodyPr wrap="square" lIns="0" tIns="0" rIns="0" bIns="0" rtlCol="0" vert="horz">
            <a:spAutoFit/>
          </a:bodyPr>
          <a:lstStyle/>
          <a:p>
            <a:pPr algn="r" marR="59690">
              <a:lnSpc>
                <a:spcPts val="1045"/>
              </a:lnSpc>
            </a:pPr>
            <a:r>
              <a:rPr dirty="0" sz="900" b="1">
                <a:latin typeface="Calibri"/>
                <a:cs typeface="Calibri"/>
              </a:rPr>
              <a:t>40%</a:t>
            </a:r>
            <a:endParaRPr sz="900">
              <a:latin typeface="Calibri"/>
              <a:cs typeface="Calibri"/>
            </a:endParaRPr>
          </a:p>
        </p:txBody>
      </p:sp>
      <p:sp>
        <p:nvSpPr>
          <p:cNvPr id="22" name="object 22"/>
          <p:cNvSpPr txBox="1"/>
          <p:nvPr/>
        </p:nvSpPr>
        <p:spPr>
          <a:xfrm>
            <a:off x="3126793" y="3701796"/>
            <a:ext cx="1351915" cy="142875"/>
          </a:xfrm>
          <a:prstGeom prst="rect">
            <a:avLst/>
          </a:prstGeom>
          <a:solidFill>
            <a:srgbClr val="D0CECE"/>
          </a:solidFill>
          <a:ln w="9525">
            <a:solidFill>
              <a:srgbClr val="000000"/>
            </a:solidFill>
          </a:ln>
        </p:spPr>
        <p:txBody>
          <a:bodyPr wrap="square" lIns="0" tIns="0" rIns="0" bIns="0" rtlCol="0" vert="horz">
            <a:spAutoFit/>
          </a:bodyPr>
          <a:lstStyle/>
          <a:p>
            <a:pPr algn="r" marR="48260">
              <a:lnSpc>
                <a:spcPts val="1050"/>
              </a:lnSpc>
            </a:pPr>
            <a:r>
              <a:rPr dirty="0" sz="900" b="1">
                <a:latin typeface="Calibri"/>
                <a:cs typeface="Calibri"/>
              </a:rPr>
              <a:t>48</a:t>
            </a:r>
            <a:r>
              <a:rPr dirty="0" sz="900" spc="-5" b="1">
                <a:latin typeface="Calibri"/>
                <a:cs typeface="Calibri"/>
              </a:rPr>
              <a:t>%</a:t>
            </a:r>
            <a:r>
              <a:rPr dirty="0" sz="900" b="1">
                <a:latin typeface="Calibri"/>
                <a:cs typeface="Calibri"/>
              </a:rPr>
              <a:t>**</a:t>
            </a:r>
            <a:endParaRPr sz="900">
              <a:latin typeface="Calibri"/>
              <a:cs typeface="Calibri"/>
            </a:endParaRPr>
          </a:p>
        </p:txBody>
      </p:sp>
      <p:sp>
        <p:nvSpPr>
          <p:cNvPr id="23" name="object 23"/>
          <p:cNvSpPr txBox="1"/>
          <p:nvPr/>
        </p:nvSpPr>
        <p:spPr>
          <a:xfrm>
            <a:off x="3687574" y="3926189"/>
            <a:ext cx="501650" cy="304800"/>
          </a:xfrm>
          <a:prstGeom prst="rect">
            <a:avLst/>
          </a:prstGeom>
        </p:spPr>
        <p:txBody>
          <a:bodyPr wrap="square" lIns="0" tIns="12700" rIns="0" bIns="0" rtlCol="0" vert="horz">
            <a:spAutoFit/>
          </a:bodyPr>
          <a:lstStyle/>
          <a:p>
            <a:pPr marL="288925">
              <a:lnSpc>
                <a:spcPct val="100000"/>
              </a:lnSpc>
              <a:spcBef>
                <a:spcPts val="100"/>
              </a:spcBef>
            </a:pPr>
            <a:r>
              <a:rPr dirty="0" sz="900" b="1">
                <a:solidFill>
                  <a:srgbClr val="FFFFFF"/>
                </a:solidFill>
                <a:latin typeface="Calibri"/>
                <a:cs typeface="Calibri"/>
              </a:rPr>
              <a:t>39%</a:t>
            </a:r>
            <a:endParaRPr sz="900">
              <a:latin typeface="Calibri"/>
              <a:cs typeface="Calibri"/>
            </a:endParaRPr>
          </a:p>
          <a:p>
            <a:pPr marL="12700">
              <a:lnSpc>
                <a:spcPct val="100000"/>
              </a:lnSpc>
              <a:spcBef>
                <a:spcPts val="35"/>
              </a:spcBef>
            </a:pPr>
            <a:r>
              <a:rPr dirty="0" sz="900" b="1">
                <a:latin typeface="Calibri"/>
                <a:cs typeface="Calibri"/>
              </a:rPr>
              <a:t>30%</a:t>
            </a:r>
            <a:endParaRPr sz="900">
              <a:latin typeface="Calibri"/>
              <a:cs typeface="Calibri"/>
            </a:endParaRPr>
          </a:p>
        </p:txBody>
      </p:sp>
      <p:sp>
        <p:nvSpPr>
          <p:cNvPr id="24" name="object 24"/>
          <p:cNvSpPr txBox="1"/>
          <p:nvPr/>
        </p:nvSpPr>
        <p:spPr>
          <a:xfrm>
            <a:off x="3126793" y="4467605"/>
            <a:ext cx="740410" cy="167005"/>
          </a:xfrm>
          <a:prstGeom prst="rect">
            <a:avLst/>
          </a:prstGeom>
          <a:solidFill>
            <a:srgbClr val="D0CECE"/>
          </a:solidFill>
          <a:ln w="9525">
            <a:solidFill>
              <a:srgbClr val="000000"/>
            </a:solidFill>
          </a:ln>
        </p:spPr>
        <p:txBody>
          <a:bodyPr wrap="square" lIns="0" tIns="0" rIns="0" bIns="0" rtlCol="0" vert="horz">
            <a:spAutoFit/>
          </a:bodyPr>
          <a:lstStyle/>
          <a:p>
            <a:pPr marL="464184">
              <a:lnSpc>
                <a:spcPts val="1045"/>
              </a:lnSpc>
            </a:pPr>
            <a:r>
              <a:rPr dirty="0" sz="900" b="1">
                <a:latin typeface="Calibri"/>
                <a:cs typeface="Calibri"/>
              </a:rPr>
              <a:t>26%</a:t>
            </a:r>
            <a:endParaRPr sz="900">
              <a:latin typeface="Calibri"/>
              <a:cs typeface="Calibri"/>
            </a:endParaRPr>
          </a:p>
        </p:txBody>
      </p:sp>
      <p:sp>
        <p:nvSpPr>
          <p:cNvPr id="25" name="object 25"/>
          <p:cNvSpPr txBox="1"/>
          <p:nvPr/>
        </p:nvSpPr>
        <p:spPr>
          <a:xfrm>
            <a:off x="3043265" y="4713373"/>
            <a:ext cx="307911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0%</a:t>
            </a:r>
            <a:r>
              <a:rPr dirty="0" sz="900" spc="75" b="1">
                <a:latin typeface="Calibri"/>
                <a:cs typeface="Calibri"/>
              </a:rPr>
              <a:t> </a:t>
            </a:r>
            <a:r>
              <a:rPr dirty="0" sz="900" b="1">
                <a:latin typeface="Calibri"/>
                <a:cs typeface="Calibri"/>
              </a:rPr>
              <a:t>10%</a:t>
            </a:r>
            <a:r>
              <a:rPr dirty="0" sz="900" spc="55" b="1">
                <a:latin typeface="Calibri"/>
                <a:cs typeface="Calibri"/>
              </a:rPr>
              <a:t> </a:t>
            </a:r>
            <a:r>
              <a:rPr dirty="0" sz="900" b="1">
                <a:latin typeface="Calibri"/>
                <a:cs typeface="Calibri"/>
              </a:rPr>
              <a:t>20%</a:t>
            </a:r>
            <a:r>
              <a:rPr dirty="0" sz="900" spc="55" b="1">
                <a:latin typeface="Calibri"/>
                <a:cs typeface="Calibri"/>
              </a:rPr>
              <a:t> </a:t>
            </a:r>
            <a:r>
              <a:rPr dirty="0" sz="900" b="1">
                <a:latin typeface="Calibri"/>
                <a:cs typeface="Calibri"/>
              </a:rPr>
              <a:t>30%</a:t>
            </a:r>
            <a:r>
              <a:rPr dirty="0" sz="900" spc="55" b="1">
                <a:latin typeface="Calibri"/>
                <a:cs typeface="Calibri"/>
              </a:rPr>
              <a:t> </a:t>
            </a:r>
            <a:r>
              <a:rPr dirty="0" sz="900" b="1">
                <a:latin typeface="Calibri"/>
                <a:cs typeface="Calibri"/>
              </a:rPr>
              <a:t>40%</a:t>
            </a:r>
            <a:r>
              <a:rPr dirty="0" sz="900" spc="55" b="1">
                <a:latin typeface="Calibri"/>
                <a:cs typeface="Calibri"/>
              </a:rPr>
              <a:t> </a:t>
            </a:r>
            <a:r>
              <a:rPr dirty="0" sz="900" b="1">
                <a:latin typeface="Calibri"/>
                <a:cs typeface="Calibri"/>
              </a:rPr>
              <a:t>50%</a:t>
            </a:r>
            <a:r>
              <a:rPr dirty="0" sz="900" spc="55" b="1">
                <a:latin typeface="Calibri"/>
                <a:cs typeface="Calibri"/>
              </a:rPr>
              <a:t> </a:t>
            </a:r>
            <a:r>
              <a:rPr dirty="0" sz="900" b="1">
                <a:latin typeface="Calibri"/>
                <a:cs typeface="Calibri"/>
              </a:rPr>
              <a:t>60%</a:t>
            </a:r>
            <a:r>
              <a:rPr dirty="0" sz="900" spc="55" b="1">
                <a:latin typeface="Calibri"/>
                <a:cs typeface="Calibri"/>
              </a:rPr>
              <a:t> </a:t>
            </a:r>
            <a:r>
              <a:rPr dirty="0" sz="900" b="1">
                <a:latin typeface="Calibri"/>
                <a:cs typeface="Calibri"/>
              </a:rPr>
              <a:t>70%</a:t>
            </a:r>
            <a:r>
              <a:rPr dirty="0" sz="900" spc="55" b="1">
                <a:latin typeface="Calibri"/>
                <a:cs typeface="Calibri"/>
              </a:rPr>
              <a:t> </a:t>
            </a:r>
            <a:r>
              <a:rPr dirty="0" sz="900" b="1">
                <a:latin typeface="Calibri"/>
                <a:cs typeface="Calibri"/>
              </a:rPr>
              <a:t>80%</a:t>
            </a:r>
            <a:r>
              <a:rPr dirty="0" sz="900" spc="55" b="1">
                <a:latin typeface="Calibri"/>
                <a:cs typeface="Calibri"/>
              </a:rPr>
              <a:t> </a:t>
            </a:r>
            <a:r>
              <a:rPr dirty="0" sz="900" b="1">
                <a:latin typeface="Calibri"/>
                <a:cs typeface="Calibri"/>
              </a:rPr>
              <a:t>90%</a:t>
            </a:r>
            <a:r>
              <a:rPr dirty="0" sz="900" spc="35" b="1">
                <a:latin typeface="Calibri"/>
                <a:cs typeface="Calibri"/>
              </a:rPr>
              <a:t> </a:t>
            </a:r>
            <a:r>
              <a:rPr dirty="0" sz="900" b="1">
                <a:latin typeface="Calibri"/>
                <a:cs typeface="Calibri"/>
              </a:rPr>
              <a:t>100%</a:t>
            </a:r>
            <a:endParaRPr sz="900">
              <a:latin typeface="Calibri"/>
              <a:cs typeface="Calibri"/>
            </a:endParaRPr>
          </a:p>
        </p:txBody>
      </p:sp>
      <p:sp>
        <p:nvSpPr>
          <p:cNvPr id="26" name="object 26"/>
          <p:cNvSpPr txBox="1"/>
          <p:nvPr/>
        </p:nvSpPr>
        <p:spPr>
          <a:xfrm>
            <a:off x="2368438" y="2459263"/>
            <a:ext cx="66484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Human</a:t>
            </a:r>
            <a:r>
              <a:rPr dirty="0" sz="900" spc="-50" b="1">
                <a:latin typeface="Calibri"/>
                <a:cs typeface="Calibri"/>
              </a:rPr>
              <a:t> </a:t>
            </a:r>
            <a:r>
              <a:rPr dirty="0" sz="900" spc="-5" b="1">
                <a:latin typeface="Calibri"/>
                <a:cs typeface="Calibri"/>
              </a:rPr>
              <a:t>rights</a:t>
            </a:r>
            <a:endParaRPr sz="900">
              <a:latin typeface="Calibri"/>
              <a:cs typeface="Calibri"/>
            </a:endParaRPr>
          </a:p>
        </p:txBody>
      </p:sp>
      <p:sp>
        <p:nvSpPr>
          <p:cNvPr id="27" name="object 27"/>
          <p:cNvSpPr txBox="1"/>
          <p:nvPr/>
        </p:nvSpPr>
        <p:spPr>
          <a:xfrm>
            <a:off x="2244308" y="2842054"/>
            <a:ext cx="78930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Gender</a:t>
            </a:r>
            <a:r>
              <a:rPr dirty="0" sz="900" spc="-40" b="1">
                <a:latin typeface="Calibri"/>
                <a:cs typeface="Calibri"/>
              </a:rPr>
              <a:t> </a:t>
            </a:r>
            <a:r>
              <a:rPr dirty="0" sz="900" spc="-5" b="1">
                <a:latin typeface="Calibri"/>
                <a:cs typeface="Calibri"/>
              </a:rPr>
              <a:t>equality</a:t>
            </a:r>
            <a:endParaRPr sz="900">
              <a:latin typeface="Calibri"/>
              <a:cs typeface="Calibri"/>
            </a:endParaRPr>
          </a:p>
        </p:txBody>
      </p:sp>
      <p:sp>
        <p:nvSpPr>
          <p:cNvPr id="28" name="object 28"/>
          <p:cNvSpPr txBox="1"/>
          <p:nvPr/>
        </p:nvSpPr>
        <p:spPr>
          <a:xfrm>
            <a:off x="1684924" y="3224845"/>
            <a:ext cx="134874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Ethnic and cultural</a:t>
            </a:r>
            <a:r>
              <a:rPr dirty="0" sz="900" spc="-15" b="1">
                <a:latin typeface="Calibri"/>
                <a:cs typeface="Calibri"/>
              </a:rPr>
              <a:t> </a:t>
            </a:r>
            <a:r>
              <a:rPr dirty="0" sz="900" spc="-5" b="1">
                <a:latin typeface="Calibri"/>
                <a:cs typeface="Calibri"/>
              </a:rPr>
              <a:t>diversity</a:t>
            </a:r>
            <a:endParaRPr sz="900">
              <a:latin typeface="Calibri"/>
              <a:cs typeface="Calibri"/>
            </a:endParaRPr>
          </a:p>
        </p:txBody>
      </p:sp>
      <p:sp>
        <p:nvSpPr>
          <p:cNvPr id="29" name="object 29"/>
          <p:cNvSpPr txBox="1"/>
          <p:nvPr/>
        </p:nvSpPr>
        <p:spPr>
          <a:xfrm>
            <a:off x="2090232" y="3607635"/>
            <a:ext cx="94361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Respect </a:t>
            </a:r>
            <a:r>
              <a:rPr dirty="0" sz="900" b="1">
                <a:latin typeface="Calibri"/>
                <a:cs typeface="Calibri"/>
              </a:rPr>
              <a:t>for </a:t>
            </a:r>
            <a:r>
              <a:rPr dirty="0" sz="900" spc="-5" b="1">
                <a:latin typeface="Calibri"/>
                <a:cs typeface="Calibri"/>
              </a:rPr>
              <a:t>the</a:t>
            </a:r>
            <a:r>
              <a:rPr dirty="0" sz="900" spc="-55" b="1">
                <a:latin typeface="Calibri"/>
                <a:cs typeface="Calibri"/>
              </a:rPr>
              <a:t> </a:t>
            </a:r>
            <a:r>
              <a:rPr dirty="0" sz="900" spc="-5" b="1">
                <a:latin typeface="Calibri"/>
                <a:cs typeface="Calibri"/>
              </a:rPr>
              <a:t>law</a:t>
            </a:r>
            <a:endParaRPr sz="900">
              <a:latin typeface="Calibri"/>
              <a:cs typeface="Calibri"/>
            </a:endParaRPr>
          </a:p>
        </p:txBody>
      </p:sp>
      <p:sp>
        <p:nvSpPr>
          <p:cNvPr id="30" name="object 30"/>
          <p:cNvSpPr txBox="1"/>
          <p:nvPr/>
        </p:nvSpPr>
        <p:spPr>
          <a:xfrm>
            <a:off x="2168870" y="3990426"/>
            <a:ext cx="86423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Official</a:t>
            </a:r>
            <a:r>
              <a:rPr dirty="0" sz="900" spc="-40" b="1">
                <a:latin typeface="Calibri"/>
                <a:cs typeface="Calibri"/>
              </a:rPr>
              <a:t> </a:t>
            </a:r>
            <a:r>
              <a:rPr dirty="0" sz="900" spc="-5" b="1">
                <a:latin typeface="Calibri"/>
                <a:cs typeface="Calibri"/>
              </a:rPr>
              <a:t>languages</a:t>
            </a:r>
            <a:endParaRPr sz="900">
              <a:latin typeface="Calibri"/>
              <a:cs typeface="Calibri"/>
            </a:endParaRPr>
          </a:p>
        </p:txBody>
      </p:sp>
      <p:sp>
        <p:nvSpPr>
          <p:cNvPr id="31" name="object 31"/>
          <p:cNvSpPr txBox="1"/>
          <p:nvPr/>
        </p:nvSpPr>
        <p:spPr>
          <a:xfrm>
            <a:off x="1593141" y="4373217"/>
            <a:ext cx="144081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Respect </a:t>
            </a:r>
            <a:r>
              <a:rPr dirty="0" sz="900" b="1">
                <a:latin typeface="Calibri"/>
                <a:cs typeface="Calibri"/>
              </a:rPr>
              <a:t>for </a:t>
            </a:r>
            <a:r>
              <a:rPr dirty="0" sz="900" spc="-5" b="1">
                <a:latin typeface="Calibri"/>
                <a:cs typeface="Calibri"/>
              </a:rPr>
              <a:t>Aboriginal</a:t>
            </a:r>
            <a:r>
              <a:rPr dirty="0" sz="900" spc="-40" b="1">
                <a:latin typeface="Calibri"/>
                <a:cs typeface="Calibri"/>
              </a:rPr>
              <a:t> </a:t>
            </a:r>
            <a:r>
              <a:rPr dirty="0" sz="900" spc="-5" b="1">
                <a:latin typeface="Calibri"/>
                <a:cs typeface="Calibri"/>
              </a:rPr>
              <a:t>culture</a:t>
            </a:r>
            <a:endParaRPr sz="900">
              <a:latin typeface="Calibri"/>
              <a:cs typeface="Calibri"/>
            </a:endParaRPr>
          </a:p>
        </p:txBody>
      </p:sp>
      <p:sp>
        <p:nvSpPr>
          <p:cNvPr id="32" name="object 32"/>
          <p:cNvSpPr/>
          <p:nvPr/>
        </p:nvSpPr>
        <p:spPr>
          <a:xfrm>
            <a:off x="3056267" y="4973065"/>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33" name="object 33"/>
          <p:cNvSpPr/>
          <p:nvPr/>
        </p:nvSpPr>
        <p:spPr>
          <a:xfrm>
            <a:off x="3056267" y="4973065"/>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4" name="object 34"/>
          <p:cNvSpPr/>
          <p:nvPr/>
        </p:nvSpPr>
        <p:spPr>
          <a:xfrm>
            <a:off x="3850830" y="4973065"/>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35" name="object 35"/>
          <p:cNvSpPr/>
          <p:nvPr/>
        </p:nvSpPr>
        <p:spPr>
          <a:xfrm>
            <a:off x="3850830" y="4973065"/>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6" name="object 36"/>
          <p:cNvSpPr txBox="1"/>
          <p:nvPr/>
        </p:nvSpPr>
        <p:spPr>
          <a:xfrm>
            <a:off x="3132974" y="4910365"/>
            <a:ext cx="1661160" cy="162560"/>
          </a:xfrm>
          <a:prstGeom prst="rect">
            <a:avLst/>
          </a:prstGeom>
        </p:spPr>
        <p:txBody>
          <a:bodyPr wrap="square" lIns="0" tIns="12700" rIns="0" bIns="0" rtlCol="0" vert="horz">
            <a:spAutoFit/>
          </a:bodyPr>
          <a:lstStyle/>
          <a:p>
            <a:pPr marL="12700">
              <a:lnSpc>
                <a:spcPct val="100000"/>
              </a:lnSpc>
              <a:spcBef>
                <a:spcPts val="100"/>
              </a:spcBef>
              <a:tabLst>
                <a:tab pos="807085" algn="l"/>
              </a:tabLst>
            </a:pPr>
            <a:r>
              <a:rPr dirty="0" sz="900" b="1">
                <a:latin typeface="Calibri"/>
                <a:cs typeface="Calibri"/>
              </a:rPr>
              <a:t>15 to</a:t>
            </a:r>
            <a:r>
              <a:rPr dirty="0" sz="900" spc="5" b="1">
                <a:latin typeface="Calibri"/>
                <a:cs typeface="Calibri"/>
              </a:rPr>
              <a:t> </a:t>
            </a:r>
            <a:r>
              <a:rPr dirty="0" sz="900" b="1">
                <a:latin typeface="Calibri"/>
                <a:cs typeface="Calibri"/>
              </a:rPr>
              <a:t>24</a:t>
            </a:r>
            <a:r>
              <a:rPr dirty="0" sz="900" spc="-10" b="1">
                <a:latin typeface="Calibri"/>
                <a:cs typeface="Calibri"/>
              </a:rPr>
              <a:t> </a:t>
            </a:r>
            <a:r>
              <a:rPr dirty="0" sz="900" spc="-5" b="1">
                <a:latin typeface="Calibri"/>
                <a:cs typeface="Calibri"/>
              </a:rPr>
              <a:t>years	</a:t>
            </a:r>
            <a:r>
              <a:rPr dirty="0" sz="900" b="1">
                <a:latin typeface="Calibri"/>
                <a:cs typeface="Calibri"/>
              </a:rPr>
              <a:t>25 </a:t>
            </a:r>
            <a:r>
              <a:rPr dirty="0" sz="900" spc="-5" b="1">
                <a:latin typeface="Calibri"/>
                <a:cs typeface="Calibri"/>
              </a:rPr>
              <a:t>years and</a:t>
            </a:r>
            <a:r>
              <a:rPr dirty="0" sz="900" spc="-55" b="1">
                <a:latin typeface="Calibri"/>
                <a:cs typeface="Calibri"/>
              </a:rPr>
              <a:t> </a:t>
            </a:r>
            <a:r>
              <a:rPr dirty="0" sz="900" spc="-5" b="1">
                <a:latin typeface="Calibri"/>
                <a:cs typeface="Calibri"/>
              </a:rPr>
              <a:t>over</a:t>
            </a:r>
            <a:endParaRPr sz="900">
              <a:latin typeface="Calibri"/>
              <a:cs typeface="Calibri"/>
            </a:endParaRPr>
          </a:p>
        </p:txBody>
      </p:sp>
      <p:sp>
        <p:nvSpPr>
          <p:cNvPr id="39" name="object 39"/>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20</a:t>
            </a:r>
          </a:p>
        </p:txBody>
      </p:sp>
      <p:sp>
        <p:nvSpPr>
          <p:cNvPr id="37" name="object 37"/>
          <p:cNvSpPr txBox="1"/>
          <p:nvPr/>
        </p:nvSpPr>
        <p:spPr>
          <a:xfrm>
            <a:off x="1665603" y="4974931"/>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38" name="object 38"/>
          <p:cNvSpPr txBox="1"/>
          <p:nvPr/>
        </p:nvSpPr>
        <p:spPr>
          <a:xfrm>
            <a:off x="901359" y="5222621"/>
            <a:ext cx="5970270" cy="3886835"/>
          </a:xfrm>
          <a:prstGeom prst="rect">
            <a:avLst/>
          </a:prstGeom>
        </p:spPr>
        <p:txBody>
          <a:bodyPr wrap="square" lIns="0" tIns="12065" rIns="0" bIns="0" rtlCol="0" vert="horz">
            <a:spAutoFit/>
          </a:bodyPr>
          <a:lstStyle/>
          <a:p>
            <a:pPr marL="776605">
              <a:lnSpc>
                <a:spcPct val="100000"/>
              </a:lnSpc>
              <a:spcBef>
                <a:spcPts val="9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algn="just" marL="12700" marR="5080">
              <a:lnSpc>
                <a:spcPct val="152700"/>
              </a:lnSpc>
              <a:spcBef>
                <a:spcPts val="450"/>
              </a:spcBef>
            </a:pPr>
            <a:r>
              <a:rPr dirty="0" sz="1100" spc="-5">
                <a:latin typeface="Calibri"/>
                <a:cs typeface="Calibri"/>
              </a:rPr>
              <a:t>The value that was most collectively described as a Canadian shared value </a:t>
            </a:r>
            <a:r>
              <a:rPr dirty="0" sz="1100">
                <a:latin typeface="Calibri"/>
                <a:cs typeface="Calibri"/>
              </a:rPr>
              <a:t>was </a:t>
            </a:r>
            <a:r>
              <a:rPr dirty="0" sz="1100" spc="-5">
                <a:latin typeface="Calibri"/>
                <a:cs typeface="Calibri"/>
              </a:rPr>
              <a:t>human rights, with </a:t>
            </a:r>
            <a:r>
              <a:rPr dirty="0" sz="1100">
                <a:latin typeface="Calibri"/>
                <a:cs typeface="Calibri"/>
              </a:rPr>
              <a:t>58%  </a:t>
            </a:r>
            <a:r>
              <a:rPr dirty="0" sz="1100" spc="-5">
                <a:latin typeface="Calibri"/>
                <a:cs typeface="Calibri"/>
              </a:rPr>
              <a:t>“To a great extent” responses for 15 to 24 year olds and 55% for respondents 25 or over. Additionally,  younger respondents were more likely to believe that gender equality is a Canadian shared value (55%)  than older respondents (47%). Furthermore, the greatest mismatch </a:t>
            </a:r>
            <a:r>
              <a:rPr dirty="0" sz="1100">
                <a:latin typeface="Calibri"/>
                <a:cs typeface="Calibri"/>
              </a:rPr>
              <a:t>in </a:t>
            </a:r>
            <a:r>
              <a:rPr dirty="0" sz="1100" spc="-5">
                <a:latin typeface="Calibri"/>
                <a:cs typeface="Calibri"/>
              </a:rPr>
              <a:t>perceptions concerned ethnic and  cultural diversity. 52% of 15 to 24 year olds responded that ethnic and cultural diversity </a:t>
            </a:r>
            <a:r>
              <a:rPr dirty="0" sz="1100">
                <a:latin typeface="Calibri"/>
                <a:cs typeface="Calibri"/>
              </a:rPr>
              <a:t>was </a:t>
            </a:r>
            <a:r>
              <a:rPr dirty="0" sz="1100" spc="-5">
                <a:latin typeface="Calibri"/>
                <a:cs typeface="Calibri"/>
              </a:rPr>
              <a:t>to a great  extent a Canadian shared value, while this rate is of 40% for respondents aged 25 and over. Finally, the  value that </a:t>
            </a:r>
            <a:r>
              <a:rPr dirty="0" sz="1100">
                <a:latin typeface="Calibri"/>
                <a:cs typeface="Calibri"/>
              </a:rPr>
              <a:t>was </a:t>
            </a:r>
            <a:r>
              <a:rPr dirty="0" sz="1100" spc="-5">
                <a:latin typeface="Calibri"/>
                <a:cs typeface="Calibri"/>
              </a:rPr>
              <a:t>least likely to be described as a Canadian shared value was respect for Aboriginal</a:t>
            </a:r>
            <a:r>
              <a:rPr dirty="0" sz="1100" spc="155">
                <a:latin typeface="Calibri"/>
                <a:cs typeface="Calibri"/>
              </a:rPr>
              <a:t> </a:t>
            </a:r>
            <a:r>
              <a:rPr dirty="0" sz="1100" spc="-5">
                <a:latin typeface="Calibri"/>
                <a:cs typeface="Calibri"/>
              </a:rPr>
              <a:t>culture.</a:t>
            </a:r>
            <a:endParaRPr sz="1100">
              <a:latin typeface="Calibri"/>
              <a:cs typeface="Calibri"/>
            </a:endParaRPr>
          </a:p>
          <a:p>
            <a:pPr algn="just" marL="12700" marR="5080">
              <a:lnSpc>
                <a:spcPct val="152600"/>
              </a:lnSpc>
              <a:spcBef>
                <a:spcPts val="795"/>
              </a:spcBef>
            </a:pPr>
            <a:r>
              <a:rPr dirty="0" sz="1100" spc="-5">
                <a:latin typeface="Calibri"/>
                <a:cs typeface="Calibri"/>
              </a:rPr>
              <a:t>Shared values contribute to shaping </a:t>
            </a:r>
            <a:r>
              <a:rPr dirty="0" sz="1100">
                <a:latin typeface="Calibri"/>
                <a:cs typeface="Calibri"/>
              </a:rPr>
              <a:t>and </a:t>
            </a:r>
            <a:r>
              <a:rPr dirty="0" sz="1100" spc="-5">
                <a:latin typeface="Calibri"/>
                <a:cs typeface="Calibri"/>
              </a:rPr>
              <a:t>maintaining national identity, namely through their promotion  in political discourse and by national institutions (Henderson &amp; McEwen, 2005). The shared values  presented above, as well </a:t>
            </a:r>
            <a:r>
              <a:rPr dirty="0" sz="1100">
                <a:latin typeface="Calibri"/>
                <a:cs typeface="Calibri"/>
              </a:rPr>
              <a:t>as </a:t>
            </a:r>
            <a:r>
              <a:rPr dirty="0" sz="1100" spc="-5">
                <a:latin typeface="Calibri"/>
                <a:cs typeface="Calibri"/>
              </a:rPr>
              <a:t>national pride, constitute symbols of unity and reflect the </a:t>
            </a:r>
            <a:r>
              <a:rPr dirty="0" sz="1100">
                <a:latin typeface="Calibri"/>
                <a:cs typeface="Calibri"/>
              </a:rPr>
              <a:t>bonds </a:t>
            </a:r>
            <a:r>
              <a:rPr dirty="0" sz="1100" spc="-5">
                <a:latin typeface="Calibri"/>
                <a:cs typeface="Calibri"/>
              </a:rPr>
              <a:t>that unite  Canadians. In their article </a:t>
            </a:r>
            <a:r>
              <a:rPr dirty="0" sz="1100" spc="-5" i="1">
                <a:latin typeface="Calibri"/>
                <a:cs typeface="Calibri"/>
              </a:rPr>
              <a:t>Do Shared Values Underpin National Identity?</a:t>
            </a:r>
            <a:r>
              <a:rPr dirty="0" sz="1100" spc="-5">
                <a:latin typeface="Calibri"/>
                <a:cs typeface="Calibri"/>
              </a:rPr>
              <a:t>, Henderson and McEwen (2005)  examine the importance </a:t>
            </a:r>
            <a:r>
              <a:rPr dirty="0" sz="1100">
                <a:latin typeface="Calibri"/>
                <a:cs typeface="Calibri"/>
              </a:rPr>
              <a:t>of </a:t>
            </a:r>
            <a:r>
              <a:rPr dirty="0" sz="1100" spc="-5">
                <a:latin typeface="Calibri"/>
                <a:cs typeface="Calibri"/>
              </a:rPr>
              <a:t>shared values and of national identity to the process of nation-building </a:t>
            </a:r>
            <a:r>
              <a:rPr dirty="0" sz="1100">
                <a:latin typeface="Calibri"/>
                <a:cs typeface="Calibri"/>
              </a:rPr>
              <a:t>in  </a:t>
            </a:r>
            <a:r>
              <a:rPr dirty="0" sz="1100" spc="-5">
                <a:latin typeface="Calibri"/>
                <a:cs typeface="Calibri"/>
              </a:rPr>
              <a:t>Canada and in the United Kingdom. Their study of political discourses suggests that: “shared values  nurtured</a:t>
            </a:r>
            <a:r>
              <a:rPr dirty="0" sz="1100" spc="145">
                <a:latin typeface="Calibri"/>
                <a:cs typeface="Calibri"/>
              </a:rPr>
              <a:t> </a:t>
            </a:r>
            <a:r>
              <a:rPr dirty="0" sz="1100" spc="-5">
                <a:latin typeface="Calibri"/>
                <a:cs typeface="Calibri"/>
              </a:rPr>
              <a:t>within</a:t>
            </a:r>
            <a:r>
              <a:rPr dirty="0" sz="1100" spc="145">
                <a:latin typeface="Calibri"/>
                <a:cs typeface="Calibri"/>
              </a:rPr>
              <a:t> </a:t>
            </a:r>
            <a:r>
              <a:rPr dirty="0" sz="1100" spc="-5">
                <a:latin typeface="Calibri"/>
                <a:cs typeface="Calibri"/>
              </a:rPr>
              <a:t>political</a:t>
            </a:r>
            <a:r>
              <a:rPr dirty="0" sz="1100" spc="150">
                <a:latin typeface="Calibri"/>
                <a:cs typeface="Calibri"/>
              </a:rPr>
              <a:t> </a:t>
            </a:r>
            <a:r>
              <a:rPr dirty="0" sz="1100" spc="-5">
                <a:latin typeface="Calibri"/>
                <a:cs typeface="Calibri"/>
              </a:rPr>
              <a:t>discourse</a:t>
            </a:r>
            <a:r>
              <a:rPr dirty="0" sz="1100" spc="150">
                <a:latin typeface="Calibri"/>
                <a:cs typeface="Calibri"/>
              </a:rPr>
              <a:t> </a:t>
            </a:r>
            <a:r>
              <a:rPr dirty="0" sz="1100" spc="-5">
                <a:latin typeface="Calibri"/>
                <a:cs typeface="Calibri"/>
              </a:rPr>
              <a:t>serve</a:t>
            </a:r>
            <a:r>
              <a:rPr dirty="0" sz="1100" spc="145">
                <a:latin typeface="Calibri"/>
                <a:cs typeface="Calibri"/>
              </a:rPr>
              <a:t> </a:t>
            </a:r>
            <a:r>
              <a:rPr dirty="0" sz="1100" spc="-5">
                <a:latin typeface="Calibri"/>
                <a:cs typeface="Calibri"/>
              </a:rPr>
              <a:t>three</a:t>
            </a:r>
            <a:r>
              <a:rPr dirty="0" sz="1100" spc="150">
                <a:latin typeface="Calibri"/>
                <a:cs typeface="Calibri"/>
              </a:rPr>
              <a:t> </a:t>
            </a:r>
            <a:r>
              <a:rPr dirty="0" sz="1100" spc="-5">
                <a:latin typeface="Calibri"/>
                <a:cs typeface="Calibri"/>
              </a:rPr>
              <a:t>different</a:t>
            </a:r>
            <a:r>
              <a:rPr dirty="0" sz="1100" spc="160">
                <a:latin typeface="Calibri"/>
                <a:cs typeface="Calibri"/>
              </a:rPr>
              <a:t> </a:t>
            </a:r>
            <a:r>
              <a:rPr dirty="0" sz="1100" spc="-5">
                <a:latin typeface="Calibri"/>
                <a:cs typeface="Calibri"/>
              </a:rPr>
              <a:t>purposes:</a:t>
            </a:r>
            <a:r>
              <a:rPr dirty="0" sz="1100" spc="145">
                <a:latin typeface="Calibri"/>
                <a:cs typeface="Calibri"/>
              </a:rPr>
              <a:t> </a:t>
            </a:r>
            <a:r>
              <a:rPr dirty="0" sz="1100" spc="-5">
                <a:latin typeface="Calibri"/>
                <a:cs typeface="Calibri"/>
              </a:rPr>
              <a:t>the</a:t>
            </a:r>
            <a:r>
              <a:rPr dirty="0" sz="1100" spc="150">
                <a:latin typeface="Calibri"/>
                <a:cs typeface="Calibri"/>
              </a:rPr>
              <a:t> </a:t>
            </a:r>
            <a:r>
              <a:rPr dirty="0" sz="1100" spc="-5">
                <a:latin typeface="Calibri"/>
                <a:cs typeface="Calibri"/>
              </a:rPr>
              <a:t>pursuit</a:t>
            </a:r>
            <a:r>
              <a:rPr dirty="0" sz="1100" spc="150">
                <a:latin typeface="Calibri"/>
                <a:cs typeface="Calibri"/>
              </a:rPr>
              <a:t> </a:t>
            </a:r>
            <a:r>
              <a:rPr dirty="0" sz="1100" spc="-5">
                <a:latin typeface="Calibri"/>
                <a:cs typeface="Calibri"/>
              </a:rPr>
              <a:t>of</a:t>
            </a:r>
            <a:r>
              <a:rPr dirty="0" sz="1100" spc="145">
                <a:latin typeface="Calibri"/>
                <a:cs typeface="Calibri"/>
              </a:rPr>
              <a:t> </a:t>
            </a:r>
            <a:r>
              <a:rPr dirty="0" sz="1100" spc="-5">
                <a:latin typeface="Calibri"/>
                <a:cs typeface="Calibri"/>
              </a:rPr>
              <a:t>ideological</a:t>
            </a:r>
            <a:r>
              <a:rPr dirty="0" sz="1100" spc="145">
                <a:latin typeface="Calibri"/>
                <a:cs typeface="Calibri"/>
              </a:rPr>
              <a:t> </a:t>
            </a:r>
            <a:r>
              <a:rPr dirty="0" sz="1100" spc="-5">
                <a:latin typeface="Calibri"/>
                <a:cs typeface="Calibri"/>
              </a:rPr>
              <a:t>or</a:t>
            </a:r>
            <a:r>
              <a:rPr dirty="0" sz="1100" spc="150">
                <a:latin typeface="Calibri"/>
                <a:cs typeface="Calibri"/>
              </a:rPr>
              <a:t> </a:t>
            </a:r>
            <a:r>
              <a:rPr dirty="0" sz="1100" spc="-5">
                <a:latin typeface="Calibri"/>
                <a:cs typeface="Calibri"/>
              </a:rPr>
              <a:t>policy</a:t>
            </a:r>
            <a:endParaRPr sz="1100">
              <a:latin typeface="Calibri"/>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06053"/>
            <a:ext cx="5970905" cy="7200265"/>
          </a:xfrm>
          <a:prstGeom prst="rect">
            <a:avLst/>
          </a:prstGeom>
        </p:spPr>
        <p:txBody>
          <a:bodyPr wrap="square" lIns="0" tIns="12700" rIns="0" bIns="0" rtlCol="0" vert="horz">
            <a:spAutoFit/>
          </a:bodyPr>
          <a:lstStyle/>
          <a:p>
            <a:pPr algn="just" marL="12700" marR="5715" indent="-635">
              <a:lnSpc>
                <a:spcPct val="152700"/>
              </a:lnSpc>
              <a:spcBef>
                <a:spcPts val="100"/>
              </a:spcBef>
            </a:pPr>
            <a:r>
              <a:rPr dirty="0" sz="1100" spc="-5">
                <a:latin typeface="Calibri"/>
                <a:cs typeface="Calibri"/>
              </a:rPr>
              <a:t>goals; the mobilisation of the population; and the promotion of inter-regional solidarity and </a:t>
            </a:r>
            <a:r>
              <a:rPr dirty="0" sz="1100">
                <a:latin typeface="Calibri"/>
                <a:cs typeface="Calibri"/>
              </a:rPr>
              <a:t>identity.”</a:t>
            </a:r>
            <a:r>
              <a:rPr dirty="0" baseline="31746" sz="1050">
                <a:latin typeface="Calibri"/>
                <a:cs typeface="Calibri"/>
                <a:hlinkClick r:id="rId2" action="ppaction://hlinksldjump"/>
              </a:rPr>
              <a:t>5 </a:t>
            </a:r>
            <a:r>
              <a:rPr dirty="0" baseline="31746" sz="1050">
                <a:latin typeface="Calibri"/>
                <a:cs typeface="Calibri"/>
              </a:rPr>
              <a:t> </a:t>
            </a:r>
            <a:r>
              <a:rPr dirty="0" sz="1100" spc="-5">
                <a:latin typeface="Calibri"/>
                <a:cs typeface="Calibri"/>
              </a:rPr>
              <a:t>More broadly, the development of shared meaning and the promotion of shared values contributes to  shaping </a:t>
            </a:r>
            <a:r>
              <a:rPr dirty="0" sz="1100">
                <a:latin typeface="Calibri"/>
                <a:cs typeface="Calibri"/>
              </a:rPr>
              <a:t>and </a:t>
            </a:r>
            <a:r>
              <a:rPr dirty="0" sz="1100" spc="-5">
                <a:latin typeface="Calibri"/>
                <a:cs typeface="Calibri"/>
              </a:rPr>
              <a:t>reinforcing conceptions </a:t>
            </a:r>
            <a:r>
              <a:rPr dirty="0" sz="1100">
                <a:latin typeface="Calibri"/>
                <a:cs typeface="Calibri"/>
              </a:rPr>
              <a:t>and </a:t>
            </a:r>
            <a:r>
              <a:rPr dirty="0" sz="1100" spc="-5">
                <a:latin typeface="Calibri"/>
                <a:cs typeface="Calibri"/>
              </a:rPr>
              <a:t>preconceptions of what </a:t>
            </a:r>
            <a:r>
              <a:rPr dirty="0" sz="1100">
                <a:latin typeface="Calibri"/>
                <a:cs typeface="Calibri"/>
              </a:rPr>
              <a:t>it </a:t>
            </a:r>
            <a:r>
              <a:rPr dirty="0" sz="1100" spc="-5">
                <a:latin typeface="Calibri"/>
                <a:cs typeface="Calibri"/>
              </a:rPr>
              <a:t>means to </a:t>
            </a:r>
            <a:r>
              <a:rPr dirty="0" sz="1100">
                <a:latin typeface="Calibri"/>
                <a:cs typeface="Calibri"/>
              </a:rPr>
              <a:t>be</a:t>
            </a:r>
            <a:r>
              <a:rPr dirty="0" sz="1100" spc="15">
                <a:latin typeface="Calibri"/>
                <a:cs typeface="Calibri"/>
              </a:rPr>
              <a:t> </a:t>
            </a:r>
            <a:r>
              <a:rPr dirty="0" sz="1100" spc="-5">
                <a:latin typeface="Calibri"/>
                <a:cs typeface="Calibri"/>
              </a:rPr>
              <a:t>Canadian.</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pPr>
            <a:r>
              <a:rPr dirty="0" sz="1300" spc="-15" b="0">
                <a:latin typeface="Calibri Light"/>
                <a:cs typeface="Calibri Light"/>
              </a:rPr>
              <a:t>Identity</a:t>
            </a:r>
            <a:r>
              <a:rPr dirty="0" sz="1300" spc="-25" b="0">
                <a:latin typeface="Calibri Light"/>
                <a:cs typeface="Calibri Light"/>
              </a:rPr>
              <a:t> </a:t>
            </a:r>
            <a:r>
              <a:rPr dirty="0" sz="1300" spc="-15" b="0">
                <a:latin typeface="Calibri Light"/>
                <a:cs typeface="Calibri Light"/>
              </a:rPr>
              <a:t>Building</a:t>
            </a:r>
            <a:endParaRPr sz="1300">
              <a:latin typeface="Calibri Light"/>
              <a:cs typeface="Calibri Light"/>
            </a:endParaRPr>
          </a:p>
          <a:p>
            <a:pPr algn="just" marL="12700">
              <a:lnSpc>
                <a:spcPct val="100000"/>
              </a:lnSpc>
              <a:spcBef>
                <a:spcPts val="165"/>
              </a:spcBef>
            </a:pPr>
            <a:r>
              <a:rPr dirty="0" sz="1100" spc="-5">
                <a:latin typeface="Calibri"/>
                <a:cs typeface="Calibri"/>
              </a:rPr>
              <a:t>In</a:t>
            </a:r>
            <a:r>
              <a:rPr dirty="0" sz="1100" spc="40">
                <a:latin typeface="Calibri"/>
                <a:cs typeface="Calibri"/>
              </a:rPr>
              <a:t> </a:t>
            </a:r>
            <a:r>
              <a:rPr dirty="0" sz="1100" spc="-5">
                <a:latin typeface="Calibri"/>
                <a:cs typeface="Calibri"/>
              </a:rPr>
              <a:t>the</a:t>
            </a:r>
            <a:r>
              <a:rPr dirty="0" sz="1100" spc="40">
                <a:latin typeface="Calibri"/>
                <a:cs typeface="Calibri"/>
              </a:rPr>
              <a:t> </a:t>
            </a:r>
            <a:r>
              <a:rPr dirty="0" sz="1100" spc="-5">
                <a:latin typeface="Calibri"/>
                <a:cs typeface="Calibri"/>
              </a:rPr>
              <a:t>fields</a:t>
            </a:r>
            <a:r>
              <a:rPr dirty="0" sz="1100" spc="50">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psychology</a:t>
            </a:r>
            <a:r>
              <a:rPr dirty="0" sz="1100" spc="35">
                <a:latin typeface="Calibri"/>
                <a:cs typeface="Calibri"/>
              </a:rPr>
              <a:t> </a:t>
            </a:r>
            <a:r>
              <a:rPr dirty="0" sz="1100" spc="-5">
                <a:latin typeface="Calibri"/>
                <a:cs typeface="Calibri"/>
              </a:rPr>
              <a:t>and</a:t>
            </a:r>
            <a:r>
              <a:rPr dirty="0" sz="1100" spc="40">
                <a:latin typeface="Calibri"/>
                <a:cs typeface="Calibri"/>
              </a:rPr>
              <a:t> </a:t>
            </a:r>
            <a:r>
              <a:rPr dirty="0" sz="1100" spc="-5">
                <a:latin typeface="Calibri"/>
                <a:cs typeface="Calibri"/>
              </a:rPr>
              <a:t>sociology,</a:t>
            </a:r>
            <a:r>
              <a:rPr dirty="0" sz="1100" spc="35">
                <a:latin typeface="Calibri"/>
                <a:cs typeface="Calibri"/>
              </a:rPr>
              <a:t> </a:t>
            </a:r>
            <a:r>
              <a:rPr dirty="0" sz="1100" spc="-5">
                <a:latin typeface="Calibri"/>
                <a:cs typeface="Calibri"/>
              </a:rPr>
              <a:t>an</a:t>
            </a:r>
            <a:r>
              <a:rPr dirty="0" sz="1100" spc="35">
                <a:latin typeface="Calibri"/>
                <a:cs typeface="Calibri"/>
              </a:rPr>
              <a:t> </a:t>
            </a:r>
            <a:r>
              <a:rPr dirty="0" sz="1100" spc="-5">
                <a:latin typeface="Calibri"/>
                <a:cs typeface="Calibri"/>
              </a:rPr>
              <a:t>individual’s</a:t>
            </a:r>
            <a:r>
              <a:rPr dirty="0" sz="1100" spc="35">
                <a:latin typeface="Calibri"/>
                <a:cs typeface="Calibri"/>
              </a:rPr>
              <a:t> </a:t>
            </a:r>
            <a:r>
              <a:rPr dirty="0" sz="1100" spc="-5">
                <a:latin typeface="Calibri"/>
                <a:cs typeface="Calibri"/>
              </a:rPr>
              <a:t>perception</a:t>
            </a:r>
            <a:r>
              <a:rPr dirty="0" sz="1100" spc="35">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himself/herself</a:t>
            </a:r>
            <a:r>
              <a:rPr dirty="0" sz="1100" spc="35">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his/her</a:t>
            </a:r>
            <a:r>
              <a:rPr dirty="0" sz="1100" spc="35">
                <a:latin typeface="Calibri"/>
                <a:cs typeface="Calibri"/>
              </a:rPr>
              <a:t> </a:t>
            </a:r>
            <a:r>
              <a:rPr dirty="0" sz="1100" spc="-5">
                <a:latin typeface="Calibri"/>
                <a:cs typeface="Calibri"/>
              </a:rPr>
              <a:t>sense</a:t>
            </a:r>
            <a:endParaRPr sz="1100">
              <a:latin typeface="Calibri"/>
              <a:cs typeface="Calibri"/>
            </a:endParaRPr>
          </a:p>
          <a:p>
            <a:pPr algn="just" marL="12700" marR="5715">
              <a:lnSpc>
                <a:spcPct val="152700"/>
              </a:lnSpc>
            </a:pPr>
            <a:r>
              <a:rPr dirty="0" sz="1100" spc="-5">
                <a:latin typeface="Calibri"/>
                <a:cs typeface="Calibri"/>
              </a:rPr>
              <a:t>of belonging to a group is defined as identity. Henry Tajfel’s (1979) </a:t>
            </a:r>
            <a:r>
              <a:rPr dirty="0" sz="1100" spc="-5" i="1">
                <a:latin typeface="Calibri"/>
                <a:cs typeface="Calibri"/>
              </a:rPr>
              <a:t>Theory of Social Identity </a:t>
            </a:r>
            <a:r>
              <a:rPr dirty="0" sz="1100" spc="-5">
                <a:latin typeface="Calibri"/>
                <a:cs typeface="Calibri"/>
              </a:rPr>
              <a:t>laid down  much of the groundwork </a:t>
            </a:r>
            <a:r>
              <a:rPr dirty="0" sz="1100">
                <a:latin typeface="Calibri"/>
                <a:cs typeface="Calibri"/>
              </a:rPr>
              <a:t>for </a:t>
            </a:r>
            <a:r>
              <a:rPr dirty="0" sz="1100" spc="-5">
                <a:latin typeface="Calibri"/>
                <a:cs typeface="Calibri"/>
              </a:rPr>
              <a:t>what is now considered the most widely accepted formalization of identity.  In later work he describes social identity as “those aspects of an individual’s self-image that derive from  the social categories to which he perceives himself as </a:t>
            </a:r>
            <a:r>
              <a:rPr dirty="0" sz="1100">
                <a:latin typeface="Calibri"/>
                <a:cs typeface="Calibri"/>
              </a:rPr>
              <a:t>belonging.”</a:t>
            </a:r>
            <a:r>
              <a:rPr dirty="0" baseline="31746" sz="1050">
                <a:latin typeface="Calibri"/>
                <a:cs typeface="Calibri"/>
                <a:hlinkClick r:id="rId2" action="ppaction://hlinksldjump"/>
              </a:rPr>
              <a:t>6 </a:t>
            </a:r>
            <a:r>
              <a:rPr dirty="0" sz="1100" spc="-5">
                <a:latin typeface="Calibri"/>
                <a:cs typeface="Calibri"/>
              </a:rPr>
              <a:t>A group, according to Tajfel, is defined  as</a:t>
            </a:r>
            <a:r>
              <a:rPr dirty="0" sz="1100" spc="-25">
                <a:latin typeface="Calibri"/>
                <a:cs typeface="Calibri"/>
              </a:rPr>
              <a:t> </a:t>
            </a:r>
            <a:r>
              <a:rPr dirty="0" sz="1100" spc="-5">
                <a:latin typeface="Calibri"/>
                <a:cs typeface="Calibri"/>
              </a:rPr>
              <a:t>an</a:t>
            </a:r>
            <a:r>
              <a:rPr dirty="0" sz="1100" spc="-30">
                <a:latin typeface="Calibri"/>
                <a:cs typeface="Calibri"/>
              </a:rPr>
              <a:t> </a:t>
            </a:r>
            <a:r>
              <a:rPr dirty="0" sz="1100" spc="-5">
                <a:latin typeface="Calibri"/>
                <a:cs typeface="Calibri"/>
              </a:rPr>
              <a:t>ensemble</a:t>
            </a:r>
            <a:r>
              <a:rPr dirty="0" sz="1100" spc="-30">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individuals</a:t>
            </a:r>
            <a:r>
              <a:rPr dirty="0" sz="1100" spc="-30">
                <a:latin typeface="Calibri"/>
                <a:cs typeface="Calibri"/>
              </a:rPr>
              <a:t> </a:t>
            </a:r>
            <a:r>
              <a:rPr dirty="0" sz="1100" spc="-5">
                <a:latin typeface="Calibri"/>
                <a:cs typeface="Calibri"/>
              </a:rPr>
              <a:t>who</a:t>
            </a:r>
            <a:r>
              <a:rPr dirty="0" sz="1100" spc="-25">
                <a:latin typeface="Calibri"/>
                <a:cs typeface="Calibri"/>
              </a:rPr>
              <a:t> </a:t>
            </a:r>
            <a:r>
              <a:rPr dirty="0" sz="1100" spc="-5">
                <a:latin typeface="Calibri"/>
                <a:cs typeface="Calibri"/>
              </a:rPr>
              <a:t>collectively</a:t>
            </a:r>
            <a:r>
              <a:rPr dirty="0" sz="1100" spc="-25">
                <a:latin typeface="Calibri"/>
                <a:cs typeface="Calibri"/>
              </a:rPr>
              <a:t> </a:t>
            </a:r>
            <a:r>
              <a:rPr dirty="0" sz="1100" spc="-5">
                <a:latin typeface="Calibri"/>
                <a:cs typeface="Calibri"/>
              </a:rPr>
              <a:t>define</a:t>
            </a:r>
            <a:r>
              <a:rPr dirty="0" sz="1100" spc="-25">
                <a:latin typeface="Calibri"/>
                <a:cs typeface="Calibri"/>
              </a:rPr>
              <a:t> </a:t>
            </a:r>
            <a:r>
              <a:rPr dirty="0" sz="1100" spc="-5">
                <a:latin typeface="Calibri"/>
                <a:cs typeface="Calibri"/>
              </a:rPr>
              <a:t>themselves</a:t>
            </a:r>
            <a:r>
              <a:rPr dirty="0" sz="1100" spc="-25">
                <a:latin typeface="Calibri"/>
                <a:cs typeface="Calibri"/>
              </a:rPr>
              <a:t> </a:t>
            </a:r>
            <a:r>
              <a:rPr dirty="0" sz="1100">
                <a:latin typeface="Calibri"/>
                <a:cs typeface="Calibri"/>
              </a:rPr>
              <a:t>as</a:t>
            </a:r>
            <a:r>
              <a:rPr dirty="0" sz="1100" spc="-25">
                <a:latin typeface="Calibri"/>
                <a:cs typeface="Calibri"/>
              </a:rPr>
              <a:t> </a:t>
            </a:r>
            <a:r>
              <a:rPr dirty="0" sz="1100" spc="-5">
                <a:latin typeface="Calibri"/>
                <a:cs typeface="Calibri"/>
              </a:rPr>
              <a:t>belonging</a:t>
            </a:r>
            <a:r>
              <a:rPr dirty="0" sz="1100" spc="-30">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same</a:t>
            </a:r>
            <a:r>
              <a:rPr dirty="0" sz="1100" spc="-25">
                <a:latin typeface="Calibri"/>
                <a:cs typeface="Calibri"/>
              </a:rPr>
              <a:t> </a:t>
            </a:r>
            <a:r>
              <a:rPr dirty="0" sz="1100" spc="-5">
                <a:latin typeface="Calibri"/>
                <a:cs typeface="Calibri"/>
              </a:rPr>
              <a:t>social</a:t>
            </a:r>
            <a:r>
              <a:rPr dirty="0" sz="1100" spc="-30">
                <a:latin typeface="Calibri"/>
                <a:cs typeface="Calibri"/>
              </a:rPr>
              <a:t> </a:t>
            </a:r>
            <a:r>
              <a:rPr dirty="0" sz="1100" spc="-5">
                <a:latin typeface="Calibri"/>
                <a:cs typeface="Calibri"/>
              </a:rPr>
              <a:t>category  (Tajfel, </a:t>
            </a:r>
            <a:r>
              <a:rPr dirty="0" sz="1100">
                <a:latin typeface="Calibri"/>
                <a:cs typeface="Calibri"/>
              </a:rPr>
              <a:t>1985). </a:t>
            </a:r>
            <a:r>
              <a:rPr dirty="0" sz="1100" spc="-5">
                <a:latin typeface="Calibri"/>
                <a:cs typeface="Calibri"/>
              </a:rPr>
              <a:t>It follows that membership to social categories are generally associated to a set of</a:t>
            </a:r>
            <a:r>
              <a:rPr dirty="0" sz="1100" spc="140">
                <a:latin typeface="Calibri"/>
                <a:cs typeface="Calibri"/>
              </a:rPr>
              <a:t> </a:t>
            </a:r>
            <a:r>
              <a:rPr dirty="0" sz="1100" spc="-5">
                <a:latin typeface="Calibri"/>
                <a:cs typeface="Calibri"/>
              </a:rPr>
              <a:t>values.</a:t>
            </a:r>
            <a:endParaRPr sz="1100">
              <a:latin typeface="Calibri"/>
              <a:cs typeface="Calibri"/>
            </a:endParaRPr>
          </a:p>
          <a:p>
            <a:pPr algn="just" marL="12700" marR="5715">
              <a:lnSpc>
                <a:spcPct val="152600"/>
              </a:lnSpc>
              <a:spcBef>
                <a:spcPts val="795"/>
              </a:spcBef>
            </a:pPr>
            <a:r>
              <a:rPr dirty="0" sz="1100" spc="-5">
                <a:latin typeface="Calibri"/>
                <a:cs typeface="Calibri"/>
              </a:rPr>
              <a:t>Moreover, due to these values and their associated norms of reciprocity, individuals who feel that </a:t>
            </a:r>
            <a:r>
              <a:rPr dirty="0" sz="1100" spc="-10">
                <a:latin typeface="Calibri"/>
                <a:cs typeface="Calibri"/>
              </a:rPr>
              <a:t>they  </a:t>
            </a:r>
            <a:r>
              <a:rPr dirty="0" sz="1100" spc="-5">
                <a:latin typeface="Calibri"/>
                <a:cs typeface="Calibri"/>
              </a:rPr>
              <a:t>belong to a group tend to have a bias towards improving conditions for the group as a </a:t>
            </a:r>
            <a:r>
              <a:rPr dirty="0" sz="1100">
                <a:latin typeface="Calibri"/>
                <a:cs typeface="Calibri"/>
              </a:rPr>
              <a:t>whole </a:t>
            </a:r>
            <a:r>
              <a:rPr dirty="0" sz="1100" spc="-5">
                <a:latin typeface="Calibri"/>
                <a:cs typeface="Calibri"/>
              </a:rPr>
              <a:t>(Tajfel &amp;  Turner,</a:t>
            </a:r>
            <a:r>
              <a:rPr dirty="0" sz="1100" spc="-40">
                <a:latin typeface="Calibri"/>
                <a:cs typeface="Calibri"/>
              </a:rPr>
              <a:t> </a:t>
            </a:r>
            <a:r>
              <a:rPr dirty="0" sz="1100">
                <a:latin typeface="Calibri"/>
                <a:cs typeface="Calibri"/>
              </a:rPr>
              <a:t>1985).</a:t>
            </a:r>
            <a:r>
              <a:rPr dirty="0" sz="1100" spc="-45">
                <a:latin typeface="Calibri"/>
                <a:cs typeface="Calibri"/>
              </a:rPr>
              <a:t> </a:t>
            </a:r>
            <a:r>
              <a:rPr dirty="0" sz="1100" spc="-5">
                <a:latin typeface="Calibri"/>
                <a:cs typeface="Calibri"/>
              </a:rPr>
              <a:t>This</a:t>
            </a:r>
            <a:r>
              <a:rPr dirty="0" sz="1100" spc="-40">
                <a:latin typeface="Calibri"/>
                <a:cs typeface="Calibri"/>
              </a:rPr>
              <a:t> </a:t>
            </a:r>
            <a:r>
              <a:rPr dirty="0" sz="1100" spc="-5">
                <a:latin typeface="Calibri"/>
                <a:cs typeface="Calibri"/>
              </a:rPr>
              <a:t>attitude</a:t>
            </a:r>
            <a:r>
              <a:rPr dirty="0" sz="1100" spc="-30">
                <a:latin typeface="Calibri"/>
                <a:cs typeface="Calibri"/>
              </a:rPr>
              <a:t> </a:t>
            </a:r>
            <a:r>
              <a:rPr dirty="0" sz="1100" spc="-5">
                <a:latin typeface="Calibri"/>
                <a:cs typeface="Calibri"/>
              </a:rPr>
              <a:t>is</a:t>
            </a:r>
            <a:r>
              <a:rPr dirty="0" sz="1100" spc="-40">
                <a:latin typeface="Calibri"/>
                <a:cs typeface="Calibri"/>
              </a:rPr>
              <a:t> </a:t>
            </a:r>
            <a:r>
              <a:rPr dirty="0" sz="1100" spc="-5">
                <a:latin typeface="Calibri"/>
                <a:cs typeface="Calibri"/>
              </a:rPr>
              <a:t>defined</a:t>
            </a:r>
            <a:r>
              <a:rPr dirty="0" sz="1100" spc="-35">
                <a:latin typeface="Calibri"/>
                <a:cs typeface="Calibri"/>
              </a:rPr>
              <a:t> </a:t>
            </a:r>
            <a:r>
              <a:rPr dirty="0" sz="1100" spc="-5">
                <a:latin typeface="Calibri"/>
                <a:cs typeface="Calibri"/>
              </a:rPr>
              <a:t>as</a:t>
            </a:r>
            <a:r>
              <a:rPr dirty="0" sz="1100" spc="-40">
                <a:latin typeface="Calibri"/>
                <a:cs typeface="Calibri"/>
              </a:rPr>
              <a:t> </a:t>
            </a:r>
            <a:r>
              <a:rPr dirty="0" sz="1100" spc="-5" i="1">
                <a:latin typeface="Calibri"/>
                <a:cs typeface="Calibri"/>
              </a:rPr>
              <a:t>in-group</a:t>
            </a:r>
            <a:r>
              <a:rPr dirty="0" sz="1100" spc="-30" i="1">
                <a:latin typeface="Calibri"/>
                <a:cs typeface="Calibri"/>
              </a:rPr>
              <a:t> </a:t>
            </a:r>
            <a:r>
              <a:rPr dirty="0" sz="1100" spc="-5" i="1">
                <a:latin typeface="Calibri"/>
                <a:cs typeface="Calibri"/>
              </a:rPr>
              <a:t>bias</a:t>
            </a:r>
            <a:r>
              <a:rPr dirty="0" sz="1100" spc="-5">
                <a:latin typeface="Calibri"/>
                <a:cs typeface="Calibri"/>
              </a:rPr>
              <a:t>,</a:t>
            </a:r>
            <a:r>
              <a:rPr dirty="0" sz="1100" spc="-35">
                <a:latin typeface="Calibri"/>
                <a:cs typeface="Calibri"/>
              </a:rPr>
              <a:t> </a:t>
            </a:r>
            <a:r>
              <a:rPr dirty="0" sz="1100" spc="-5">
                <a:latin typeface="Calibri"/>
                <a:cs typeface="Calibri"/>
              </a:rPr>
              <a:t>and</a:t>
            </a:r>
            <a:r>
              <a:rPr dirty="0" sz="1100" spc="-45">
                <a:latin typeface="Calibri"/>
                <a:cs typeface="Calibri"/>
              </a:rPr>
              <a:t> </a:t>
            </a:r>
            <a:r>
              <a:rPr dirty="0" sz="1100" spc="-5">
                <a:latin typeface="Calibri"/>
                <a:cs typeface="Calibri"/>
              </a:rPr>
              <a:t>refers</a:t>
            </a:r>
            <a:r>
              <a:rPr dirty="0" sz="1100" spc="-35">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tendency</a:t>
            </a:r>
            <a:r>
              <a:rPr dirty="0" sz="1100" spc="-35">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individuals</a:t>
            </a:r>
            <a:r>
              <a:rPr dirty="0" sz="1100" spc="-3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behave  such that they favour the in-group over the out-group. </a:t>
            </a:r>
            <a:r>
              <a:rPr dirty="0" sz="1100">
                <a:latin typeface="Calibri"/>
                <a:cs typeface="Calibri"/>
              </a:rPr>
              <a:t>In </a:t>
            </a:r>
            <a:r>
              <a:rPr dirty="0" sz="1100" spc="-5">
                <a:latin typeface="Calibri"/>
                <a:cs typeface="Calibri"/>
              </a:rPr>
              <a:t>an experiment on high school students, Brown,  Tajfel and Turner (1985) tested whether this favouring attitude could be consistently observed in groups,  regardless</a:t>
            </a:r>
            <a:r>
              <a:rPr dirty="0" sz="1100" spc="-25">
                <a:latin typeface="Calibri"/>
                <a:cs typeface="Calibri"/>
              </a:rPr>
              <a:t> </a:t>
            </a:r>
            <a:r>
              <a:rPr dirty="0" sz="1100" spc="-5">
                <a:latin typeface="Calibri"/>
                <a:cs typeface="Calibri"/>
              </a:rPr>
              <a:t>of</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importance</a:t>
            </a:r>
            <a:r>
              <a:rPr dirty="0" sz="1100" spc="-25">
                <a:latin typeface="Calibri"/>
                <a:cs typeface="Calibri"/>
              </a:rPr>
              <a:t> </a:t>
            </a:r>
            <a:r>
              <a:rPr dirty="0" sz="1100" spc="-5">
                <a:latin typeface="Calibri"/>
                <a:cs typeface="Calibri"/>
              </a:rPr>
              <a:t>or</a:t>
            </a:r>
            <a:r>
              <a:rPr dirty="0" sz="1100" spc="-25">
                <a:latin typeface="Calibri"/>
                <a:cs typeface="Calibri"/>
              </a:rPr>
              <a:t> </a:t>
            </a:r>
            <a:r>
              <a:rPr dirty="0" sz="1100" spc="-5">
                <a:latin typeface="Calibri"/>
                <a:cs typeface="Calibri"/>
              </a:rPr>
              <a:t>strength</a:t>
            </a:r>
            <a:r>
              <a:rPr dirty="0" sz="1100" spc="-25">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identity.</a:t>
            </a:r>
            <a:r>
              <a:rPr dirty="0" sz="1100" spc="-20">
                <a:latin typeface="Calibri"/>
                <a:cs typeface="Calibri"/>
              </a:rPr>
              <a:t> </a:t>
            </a:r>
            <a:r>
              <a:rPr dirty="0" sz="1100" spc="-5">
                <a:latin typeface="Calibri"/>
                <a:cs typeface="Calibri"/>
              </a:rPr>
              <a:t>Based</a:t>
            </a:r>
            <a:r>
              <a:rPr dirty="0" sz="1100" spc="-25">
                <a:latin typeface="Calibri"/>
                <a:cs typeface="Calibri"/>
              </a:rPr>
              <a:t> </a:t>
            </a:r>
            <a:r>
              <a:rPr dirty="0" sz="1100" spc="-5">
                <a:latin typeface="Calibri"/>
                <a:cs typeface="Calibri"/>
              </a:rPr>
              <a:t>on</a:t>
            </a:r>
            <a:r>
              <a:rPr dirty="0" sz="1100" spc="-25">
                <a:latin typeface="Calibri"/>
                <a:cs typeface="Calibri"/>
              </a:rPr>
              <a:t> </a:t>
            </a:r>
            <a:r>
              <a:rPr dirty="0" sz="1100" spc="-5">
                <a:latin typeface="Calibri"/>
                <a:cs typeface="Calibri"/>
              </a:rPr>
              <a:t>experimental</a:t>
            </a:r>
            <a:r>
              <a:rPr dirty="0" sz="1100" spc="-30">
                <a:latin typeface="Calibri"/>
                <a:cs typeface="Calibri"/>
              </a:rPr>
              <a:t> </a:t>
            </a:r>
            <a:r>
              <a:rPr dirty="0" sz="1100" spc="-5">
                <a:latin typeface="Calibri"/>
                <a:cs typeface="Calibri"/>
              </a:rPr>
              <a:t>results,</a:t>
            </a:r>
            <a:r>
              <a:rPr dirty="0" sz="1100" spc="-25">
                <a:latin typeface="Calibri"/>
                <a:cs typeface="Calibri"/>
              </a:rPr>
              <a:t> </a:t>
            </a:r>
            <a:r>
              <a:rPr dirty="0" sz="1100" spc="-5">
                <a:latin typeface="Calibri"/>
                <a:cs typeface="Calibri"/>
              </a:rPr>
              <a:t>their</a:t>
            </a:r>
            <a:r>
              <a:rPr dirty="0" sz="1100" spc="-30">
                <a:latin typeface="Calibri"/>
                <a:cs typeface="Calibri"/>
              </a:rPr>
              <a:t> </a:t>
            </a:r>
            <a:r>
              <a:rPr dirty="0" sz="1100" spc="-5">
                <a:latin typeface="Calibri"/>
                <a:cs typeface="Calibri"/>
              </a:rPr>
              <a:t>study</a:t>
            </a:r>
            <a:r>
              <a:rPr dirty="0" sz="1100" spc="-25">
                <a:latin typeface="Calibri"/>
                <a:cs typeface="Calibri"/>
              </a:rPr>
              <a:t> </a:t>
            </a:r>
            <a:r>
              <a:rPr dirty="0" sz="1100" spc="-5">
                <a:latin typeface="Calibri"/>
                <a:cs typeface="Calibri"/>
              </a:rPr>
              <a:t>concluded  that</a:t>
            </a:r>
            <a:r>
              <a:rPr dirty="0" sz="1100" spc="-65">
                <a:latin typeface="Calibri"/>
                <a:cs typeface="Calibri"/>
              </a:rPr>
              <a:t> </a:t>
            </a:r>
            <a:r>
              <a:rPr dirty="0" sz="1100" spc="-5">
                <a:latin typeface="Calibri"/>
                <a:cs typeface="Calibri"/>
              </a:rPr>
              <a:t>individuals</a:t>
            </a:r>
            <a:r>
              <a:rPr dirty="0" sz="1100" spc="-60">
                <a:latin typeface="Calibri"/>
                <a:cs typeface="Calibri"/>
              </a:rPr>
              <a:t> </a:t>
            </a:r>
            <a:r>
              <a:rPr dirty="0" sz="1100" spc="-5">
                <a:latin typeface="Calibri"/>
                <a:cs typeface="Calibri"/>
              </a:rPr>
              <a:t>tend</a:t>
            </a:r>
            <a:r>
              <a:rPr dirty="0" sz="1100" spc="-55">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be</a:t>
            </a:r>
            <a:r>
              <a:rPr dirty="0" sz="1100" spc="-50">
                <a:latin typeface="Calibri"/>
                <a:cs typeface="Calibri"/>
              </a:rPr>
              <a:t> </a:t>
            </a:r>
            <a:r>
              <a:rPr dirty="0" sz="1100" spc="-5">
                <a:latin typeface="Calibri"/>
                <a:cs typeface="Calibri"/>
              </a:rPr>
              <a:t>more</a:t>
            </a:r>
            <a:r>
              <a:rPr dirty="0" sz="1100" spc="-60">
                <a:latin typeface="Calibri"/>
                <a:cs typeface="Calibri"/>
              </a:rPr>
              <a:t> </a:t>
            </a:r>
            <a:r>
              <a:rPr dirty="0" sz="1100" spc="-5">
                <a:latin typeface="Calibri"/>
                <a:cs typeface="Calibri"/>
              </a:rPr>
              <a:t>inclined</a:t>
            </a:r>
            <a:r>
              <a:rPr dirty="0" sz="1100" spc="-55">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contribute</a:t>
            </a:r>
            <a:r>
              <a:rPr dirty="0" sz="1100" spc="-60">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a</a:t>
            </a:r>
            <a:r>
              <a:rPr dirty="0" sz="1100" spc="-60">
                <a:latin typeface="Calibri"/>
                <a:cs typeface="Calibri"/>
              </a:rPr>
              <a:t> </a:t>
            </a:r>
            <a:r>
              <a:rPr dirty="0" sz="1100" spc="-5">
                <a:latin typeface="Calibri"/>
                <a:cs typeface="Calibri"/>
              </a:rPr>
              <a:t>group</a:t>
            </a:r>
            <a:r>
              <a:rPr dirty="0" sz="1100" spc="-55">
                <a:latin typeface="Calibri"/>
                <a:cs typeface="Calibri"/>
              </a:rPr>
              <a:t> </a:t>
            </a:r>
            <a:r>
              <a:rPr dirty="0" sz="1100" spc="-5">
                <a:latin typeface="Calibri"/>
                <a:cs typeface="Calibri"/>
              </a:rPr>
              <a:t>if</a:t>
            </a:r>
            <a:r>
              <a:rPr dirty="0" sz="1100" spc="-60">
                <a:latin typeface="Calibri"/>
                <a:cs typeface="Calibri"/>
              </a:rPr>
              <a:t> </a:t>
            </a:r>
            <a:r>
              <a:rPr dirty="0" sz="1100" spc="-5">
                <a:latin typeface="Calibri"/>
                <a:cs typeface="Calibri"/>
              </a:rPr>
              <a:t>they</a:t>
            </a:r>
            <a:r>
              <a:rPr dirty="0" sz="1100" spc="-60">
                <a:latin typeface="Calibri"/>
                <a:cs typeface="Calibri"/>
              </a:rPr>
              <a:t> </a:t>
            </a:r>
            <a:r>
              <a:rPr dirty="0" sz="1100" spc="-5">
                <a:latin typeface="Calibri"/>
                <a:cs typeface="Calibri"/>
              </a:rPr>
              <a:t>feel</a:t>
            </a:r>
            <a:r>
              <a:rPr dirty="0" sz="1100" spc="-55">
                <a:latin typeface="Calibri"/>
                <a:cs typeface="Calibri"/>
              </a:rPr>
              <a:t> </a:t>
            </a:r>
            <a:r>
              <a:rPr dirty="0" sz="1100" spc="-5">
                <a:latin typeface="Calibri"/>
                <a:cs typeface="Calibri"/>
              </a:rPr>
              <a:t>that</a:t>
            </a:r>
            <a:r>
              <a:rPr dirty="0" sz="1100" spc="-55">
                <a:latin typeface="Calibri"/>
                <a:cs typeface="Calibri"/>
              </a:rPr>
              <a:t> </a:t>
            </a:r>
            <a:r>
              <a:rPr dirty="0" sz="1100">
                <a:latin typeface="Calibri"/>
                <a:cs typeface="Calibri"/>
              </a:rPr>
              <a:t>they</a:t>
            </a:r>
            <a:r>
              <a:rPr dirty="0" sz="1100" spc="-65">
                <a:latin typeface="Calibri"/>
                <a:cs typeface="Calibri"/>
              </a:rPr>
              <a:t> </a:t>
            </a:r>
            <a:r>
              <a:rPr dirty="0" sz="1100" spc="-5">
                <a:latin typeface="Calibri"/>
                <a:cs typeface="Calibri"/>
              </a:rPr>
              <a:t>share</a:t>
            </a:r>
            <a:r>
              <a:rPr dirty="0" sz="1100" spc="-55">
                <a:latin typeface="Calibri"/>
                <a:cs typeface="Calibri"/>
              </a:rPr>
              <a:t> </a:t>
            </a:r>
            <a:r>
              <a:rPr dirty="0" sz="1100" spc="-5">
                <a:latin typeface="Calibri"/>
                <a:cs typeface="Calibri"/>
              </a:rPr>
              <a:t>characteristics  with that group, even if these features are of little importance. </a:t>
            </a:r>
            <a:r>
              <a:rPr dirty="0" sz="1100">
                <a:latin typeface="Calibri"/>
                <a:cs typeface="Calibri"/>
              </a:rPr>
              <a:t>In </a:t>
            </a:r>
            <a:r>
              <a:rPr dirty="0" sz="1100" spc="-5">
                <a:latin typeface="Calibri"/>
                <a:cs typeface="Calibri"/>
              </a:rPr>
              <a:t>other words, within-group pro-social  behaviors persist when beliefs on belonging are based on minimalistic features (Brown, Tajfel &amp; Turner,  1979).</a:t>
            </a:r>
            <a:r>
              <a:rPr dirty="0" sz="1100" spc="-50">
                <a:latin typeface="Calibri"/>
                <a:cs typeface="Calibri"/>
              </a:rPr>
              <a:t> </a:t>
            </a:r>
            <a:r>
              <a:rPr dirty="0" sz="1100" spc="-5">
                <a:latin typeface="Calibri"/>
                <a:cs typeface="Calibri"/>
              </a:rPr>
              <a:t>Thus,</a:t>
            </a:r>
            <a:r>
              <a:rPr dirty="0" sz="1100" spc="-45">
                <a:latin typeface="Calibri"/>
                <a:cs typeface="Calibri"/>
              </a:rPr>
              <a:t> </a:t>
            </a:r>
            <a:r>
              <a:rPr dirty="0" sz="1100" spc="-5">
                <a:latin typeface="Calibri"/>
                <a:cs typeface="Calibri"/>
              </a:rPr>
              <a:t>identities</a:t>
            </a:r>
            <a:r>
              <a:rPr dirty="0" sz="1100" spc="-45">
                <a:latin typeface="Calibri"/>
                <a:cs typeface="Calibri"/>
              </a:rPr>
              <a:t> </a:t>
            </a:r>
            <a:r>
              <a:rPr dirty="0" sz="1100">
                <a:latin typeface="Calibri"/>
                <a:cs typeface="Calibri"/>
              </a:rPr>
              <a:t>need</a:t>
            </a:r>
            <a:r>
              <a:rPr dirty="0" sz="1100" spc="-50">
                <a:latin typeface="Calibri"/>
                <a:cs typeface="Calibri"/>
              </a:rPr>
              <a:t> </a:t>
            </a:r>
            <a:r>
              <a:rPr dirty="0" sz="1100" spc="-5">
                <a:latin typeface="Calibri"/>
                <a:cs typeface="Calibri"/>
              </a:rPr>
              <a:t>not</a:t>
            </a:r>
            <a:r>
              <a:rPr dirty="0" sz="1100" spc="-45">
                <a:latin typeface="Calibri"/>
                <a:cs typeface="Calibri"/>
              </a:rPr>
              <a:t> </a:t>
            </a:r>
            <a:r>
              <a:rPr dirty="0" sz="1100" spc="-5">
                <a:latin typeface="Calibri"/>
                <a:cs typeface="Calibri"/>
              </a:rPr>
              <a:t>necessarily</a:t>
            </a:r>
            <a:r>
              <a:rPr dirty="0" sz="1100" spc="-40">
                <a:latin typeface="Calibri"/>
                <a:cs typeface="Calibri"/>
              </a:rPr>
              <a:t> </a:t>
            </a:r>
            <a:r>
              <a:rPr dirty="0" sz="1100" spc="-5">
                <a:latin typeface="Calibri"/>
                <a:cs typeface="Calibri"/>
              </a:rPr>
              <a:t>be</a:t>
            </a:r>
            <a:r>
              <a:rPr dirty="0" sz="1100" spc="-50">
                <a:latin typeface="Calibri"/>
                <a:cs typeface="Calibri"/>
              </a:rPr>
              <a:t> </a:t>
            </a:r>
            <a:r>
              <a:rPr dirty="0" sz="1100" spc="-5">
                <a:latin typeface="Calibri"/>
                <a:cs typeface="Calibri"/>
              </a:rPr>
              <a:t>of</a:t>
            </a:r>
            <a:r>
              <a:rPr dirty="0" sz="1100" spc="-40">
                <a:latin typeface="Calibri"/>
                <a:cs typeface="Calibri"/>
              </a:rPr>
              <a:t> </a:t>
            </a:r>
            <a:r>
              <a:rPr dirty="0" sz="1100" spc="-5">
                <a:latin typeface="Calibri"/>
                <a:cs typeface="Calibri"/>
              </a:rPr>
              <a:t>great</a:t>
            </a:r>
            <a:r>
              <a:rPr dirty="0" sz="1100" spc="-50">
                <a:latin typeface="Calibri"/>
                <a:cs typeface="Calibri"/>
              </a:rPr>
              <a:t> </a:t>
            </a:r>
            <a:r>
              <a:rPr dirty="0" sz="1100" spc="-5">
                <a:latin typeface="Calibri"/>
                <a:cs typeface="Calibri"/>
              </a:rPr>
              <a:t>strength</a:t>
            </a:r>
            <a:r>
              <a:rPr dirty="0" sz="1100" spc="-4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generate</a:t>
            </a:r>
            <a:r>
              <a:rPr dirty="0" sz="1100" spc="-45">
                <a:latin typeface="Calibri"/>
                <a:cs typeface="Calibri"/>
              </a:rPr>
              <a:t> </a:t>
            </a:r>
            <a:r>
              <a:rPr dirty="0" sz="1100" spc="-5">
                <a:latin typeface="Calibri"/>
                <a:cs typeface="Calibri"/>
              </a:rPr>
              <a:t>among</a:t>
            </a:r>
            <a:r>
              <a:rPr dirty="0" sz="1100" spc="-50">
                <a:latin typeface="Calibri"/>
                <a:cs typeface="Calibri"/>
              </a:rPr>
              <a:t> </a:t>
            </a:r>
            <a:r>
              <a:rPr dirty="0" sz="1100" spc="-5">
                <a:latin typeface="Calibri"/>
                <a:cs typeface="Calibri"/>
              </a:rPr>
              <a:t>those</a:t>
            </a:r>
            <a:r>
              <a:rPr dirty="0" sz="1100" spc="-40">
                <a:latin typeface="Calibri"/>
                <a:cs typeface="Calibri"/>
              </a:rPr>
              <a:t> </a:t>
            </a:r>
            <a:r>
              <a:rPr dirty="0" sz="1100">
                <a:latin typeface="Calibri"/>
                <a:cs typeface="Calibri"/>
              </a:rPr>
              <a:t>who</a:t>
            </a:r>
            <a:r>
              <a:rPr dirty="0" sz="1100" spc="-45">
                <a:latin typeface="Calibri"/>
                <a:cs typeface="Calibri"/>
              </a:rPr>
              <a:t> </a:t>
            </a:r>
            <a:r>
              <a:rPr dirty="0" sz="1100" spc="-5">
                <a:latin typeface="Calibri"/>
                <a:cs typeface="Calibri"/>
              </a:rPr>
              <a:t>share</a:t>
            </a:r>
            <a:r>
              <a:rPr dirty="0" sz="1100" spc="-50">
                <a:latin typeface="Calibri"/>
                <a:cs typeface="Calibri"/>
              </a:rPr>
              <a:t> </a:t>
            </a:r>
            <a:r>
              <a:rPr dirty="0" sz="1100" spc="-5">
                <a:latin typeface="Calibri"/>
                <a:cs typeface="Calibri"/>
              </a:rPr>
              <a:t>them  a willingness to contribute to the</a:t>
            </a:r>
            <a:r>
              <a:rPr dirty="0" sz="1100" spc="20">
                <a:latin typeface="Calibri"/>
                <a:cs typeface="Calibri"/>
              </a:rPr>
              <a:t> </a:t>
            </a:r>
            <a:r>
              <a:rPr dirty="0" sz="1100" spc="-5">
                <a:latin typeface="Calibri"/>
                <a:cs typeface="Calibri"/>
              </a:rPr>
              <a:t>group.</a:t>
            </a:r>
            <a:endParaRPr sz="1100">
              <a:latin typeface="Calibri"/>
              <a:cs typeface="Calibri"/>
            </a:endParaRPr>
          </a:p>
          <a:p>
            <a:pPr algn="just" marL="12700" marR="5080">
              <a:lnSpc>
                <a:spcPct val="152700"/>
              </a:lnSpc>
              <a:spcBef>
                <a:spcPts val="790"/>
              </a:spcBef>
            </a:pPr>
            <a:r>
              <a:rPr dirty="0" sz="1100" spc="-5">
                <a:latin typeface="Calibri"/>
                <a:cs typeface="Calibri"/>
              </a:rPr>
              <a:t>While an individual’s sense of belonging can change through time, he or she may also adopt new  identities.</a:t>
            </a:r>
            <a:r>
              <a:rPr dirty="0" sz="1100" spc="-45">
                <a:latin typeface="Calibri"/>
                <a:cs typeface="Calibri"/>
              </a:rPr>
              <a:t> </a:t>
            </a:r>
            <a:r>
              <a:rPr dirty="0" sz="1100" spc="-5">
                <a:latin typeface="Calibri"/>
                <a:cs typeface="Calibri"/>
              </a:rPr>
              <a:t>Individuals</a:t>
            </a:r>
            <a:r>
              <a:rPr dirty="0" sz="1100" spc="-40">
                <a:latin typeface="Calibri"/>
                <a:cs typeface="Calibri"/>
              </a:rPr>
              <a:t> </a:t>
            </a:r>
            <a:r>
              <a:rPr dirty="0" sz="1100" spc="-5">
                <a:latin typeface="Calibri"/>
                <a:cs typeface="Calibri"/>
              </a:rPr>
              <a:t>can</a:t>
            </a:r>
            <a:r>
              <a:rPr dirty="0" sz="1100" spc="-45">
                <a:latin typeface="Calibri"/>
                <a:cs typeface="Calibri"/>
              </a:rPr>
              <a:t> </a:t>
            </a:r>
            <a:r>
              <a:rPr dirty="0" sz="1100" spc="-5">
                <a:latin typeface="Calibri"/>
                <a:cs typeface="Calibri"/>
              </a:rPr>
              <a:t>foster</a:t>
            </a:r>
            <a:r>
              <a:rPr dirty="0" sz="1100" spc="-40">
                <a:latin typeface="Calibri"/>
                <a:cs typeface="Calibri"/>
              </a:rPr>
              <a:t> </a:t>
            </a:r>
            <a:r>
              <a:rPr dirty="0" sz="1100" spc="-5">
                <a:latin typeface="Calibri"/>
                <a:cs typeface="Calibri"/>
              </a:rPr>
              <a:t>many</a:t>
            </a:r>
            <a:r>
              <a:rPr dirty="0" sz="1100" spc="-40">
                <a:latin typeface="Calibri"/>
                <a:cs typeface="Calibri"/>
              </a:rPr>
              <a:t> </a:t>
            </a:r>
            <a:r>
              <a:rPr dirty="0" sz="1100" spc="-5">
                <a:latin typeface="Calibri"/>
                <a:cs typeface="Calibri"/>
              </a:rPr>
              <a:t>unrelated</a:t>
            </a:r>
            <a:r>
              <a:rPr dirty="0" sz="1100" spc="-40">
                <a:latin typeface="Calibri"/>
                <a:cs typeface="Calibri"/>
              </a:rPr>
              <a:t> </a:t>
            </a:r>
            <a:r>
              <a:rPr dirty="0" sz="1100" spc="-5">
                <a:latin typeface="Calibri"/>
                <a:cs typeface="Calibri"/>
              </a:rPr>
              <a:t>or</a:t>
            </a:r>
            <a:r>
              <a:rPr dirty="0" sz="1100" spc="-40">
                <a:latin typeface="Calibri"/>
                <a:cs typeface="Calibri"/>
              </a:rPr>
              <a:t> </a:t>
            </a:r>
            <a:r>
              <a:rPr dirty="0" sz="1100" spc="-5">
                <a:latin typeface="Calibri"/>
                <a:cs typeface="Calibri"/>
              </a:rPr>
              <a:t>even</a:t>
            </a:r>
            <a:r>
              <a:rPr dirty="0" sz="1100" spc="-45">
                <a:latin typeface="Calibri"/>
                <a:cs typeface="Calibri"/>
              </a:rPr>
              <a:t> </a:t>
            </a:r>
            <a:r>
              <a:rPr dirty="0" sz="1100" spc="-5">
                <a:latin typeface="Calibri"/>
                <a:cs typeface="Calibri"/>
              </a:rPr>
              <a:t>conflicting</a:t>
            </a:r>
            <a:r>
              <a:rPr dirty="0" sz="1100" spc="-45">
                <a:latin typeface="Calibri"/>
                <a:cs typeface="Calibri"/>
              </a:rPr>
              <a:t> </a:t>
            </a:r>
            <a:r>
              <a:rPr dirty="0" sz="1100" spc="-5">
                <a:latin typeface="Calibri"/>
                <a:cs typeface="Calibri"/>
              </a:rPr>
              <a:t>identities</a:t>
            </a:r>
            <a:r>
              <a:rPr dirty="0" sz="1100" spc="-40">
                <a:latin typeface="Calibri"/>
                <a:cs typeface="Calibri"/>
              </a:rPr>
              <a:t> </a:t>
            </a:r>
            <a:r>
              <a:rPr dirty="0" sz="1100" spc="-5">
                <a:latin typeface="Calibri"/>
                <a:cs typeface="Calibri"/>
              </a:rPr>
              <a:t>and</a:t>
            </a:r>
            <a:r>
              <a:rPr dirty="0" sz="1100" spc="-50">
                <a:latin typeface="Calibri"/>
                <a:cs typeface="Calibri"/>
              </a:rPr>
              <a:t> </a:t>
            </a:r>
            <a:r>
              <a:rPr dirty="0" sz="1100" spc="-5">
                <a:latin typeface="Calibri"/>
                <a:cs typeface="Calibri"/>
              </a:rPr>
              <a:t>they</a:t>
            </a:r>
            <a:r>
              <a:rPr dirty="0" sz="1100" spc="-35">
                <a:latin typeface="Calibri"/>
                <a:cs typeface="Calibri"/>
              </a:rPr>
              <a:t> </a:t>
            </a:r>
            <a:r>
              <a:rPr dirty="0" sz="1100" spc="-5">
                <a:latin typeface="Calibri"/>
                <a:cs typeface="Calibri"/>
              </a:rPr>
              <a:t>can</a:t>
            </a:r>
            <a:r>
              <a:rPr dirty="0" sz="1100" spc="-45">
                <a:latin typeface="Calibri"/>
                <a:cs typeface="Calibri"/>
              </a:rPr>
              <a:t> </a:t>
            </a:r>
            <a:r>
              <a:rPr dirty="0" sz="1100">
                <a:latin typeface="Calibri"/>
                <a:cs typeface="Calibri"/>
              </a:rPr>
              <a:t>do</a:t>
            </a:r>
            <a:r>
              <a:rPr dirty="0" sz="1100" spc="-40">
                <a:latin typeface="Calibri"/>
                <a:cs typeface="Calibri"/>
              </a:rPr>
              <a:t> </a:t>
            </a:r>
            <a:r>
              <a:rPr dirty="0" sz="1100" spc="-5">
                <a:latin typeface="Calibri"/>
                <a:cs typeface="Calibri"/>
              </a:rPr>
              <a:t>this</a:t>
            </a:r>
            <a:r>
              <a:rPr dirty="0" sz="1100" spc="-40">
                <a:latin typeface="Calibri"/>
                <a:cs typeface="Calibri"/>
              </a:rPr>
              <a:t> </a:t>
            </a:r>
            <a:r>
              <a:rPr dirty="0" sz="1100" spc="-5">
                <a:latin typeface="Calibri"/>
                <a:cs typeface="Calibri"/>
              </a:rPr>
              <a:t>without  needing to consciously confront them to one another (Ashforth &amp; Mael, 1989). Further developing on  Tajfel’s theory, Ashforth and Mael (1989) argue that: “Identification is the perception of oneness with or  belongingness to a group, involving direct or vicarious experience of its successes and</a:t>
            </a:r>
            <a:r>
              <a:rPr dirty="0" sz="1100" spc="85">
                <a:latin typeface="Calibri"/>
                <a:cs typeface="Calibri"/>
              </a:rPr>
              <a:t> </a:t>
            </a:r>
            <a:r>
              <a:rPr dirty="0" sz="1100">
                <a:latin typeface="Calibri"/>
                <a:cs typeface="Calibri"/>
              </a:rPr>
              <a:t>failures.”</a:t>
            </a:r>
            <a:r>
              <a:rPr dirty="0" baseline="31746" sz="1050">
                <a:latin typeface="Calibri"/>
                <a:cs typeface="Calibri"/>
              </a:rPr>
              <a:t>7</a:t>
            </a:r>
            <a:endParaRPr baseline="31746" sz="1050">
              <a:latin typeface="Calibri"/>
              <a:cs typeface="Calibri"/>
            </a:endParaRPr>
          </a:p>
        </p:txBody>
      </p:sp>
      <p:sp>
        <p:nvSpPr>
          <p:cNvPr id="3" name="object 3"/>
          <p:cNvSpPr/>
          <p:nvPr/>
        </p:nvSpPr>
        <p:spPr>
          <a:xfrm>
            <a:off x="914400" y="8610600"/>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txBox="1"/>
          <p:nvPr/>
        </p:nvSpPr>
        <p:spPr>
          <a:xfrm>
            <a:off x="901700" y="8659621"/>
            <a:ext cx="1997075" cy="333375"/>
          </a:xfrm>
          <a:prstGeom prst="rect">
            <a:avLst/>
          </a:prstGeom>
        </p:spPr>
        <p:txBody>
          <a:bodyPr wrap="square" lIns="0" tIns="12700" rIns="0" bIns="0" rtlCol="0" vert="horz">
            <a:spAutoFit/>
          </a:bodyPr>
          <a:lstStyle/>
          <a:p>
            <a:pPr marL="12700">
              <a:lnSpc>
                <a:spcPct val="100000"/>
              </a:lnSpc>
              <a:spcBef>
                <a:spcPts val="100"/>
              </a:spcBef>
            </a:pPr>
            <a:r>
              <a:rPr dirty="0" baseline="29914" sz="975" spc="-7">
                <a:latin typeface="Calibri"/>
                <a:cs typeface="Calibri"/>
              </a:rPr>
              <a:t>5 </a:t>
            </a:r>
            <a:r>
              <a:rPr dirty="0" sz="1000" spc="-5">
                <a:latin typeface="Calibri"/>
                <a:cs typeface="Calibri"/>
              </a:rPr>
              <a:t>Henderson </a:t>
            </a:r>
            <a:r>
              <a:rPr dirty="0" sz="1000">
                <a:latin typeface="Calibri"/>
                <a:cs typeface="Calibri"/>
              </a:rPr>
              <a:t>&amp; </a:t>
            </a:r>
            <a:r>
              <a:rPr dirty="0" sz="1000" spc="-5">
                <a:latin typeface="Calibri"/>
                <a:cs typeface="Calibri"/>
              </a:rPr>
              <a:t>McEwen (2005), </a:t>
            </a:r>
            <a:r>
              <a:rPr dirty="0" sz="1000">
                <a:latin typeface="Calibri"/>
                <a:cs typeface="Calibri"/>
              </a:rPr>
              <a:t>p.</a:t>
            </a:r>
            <a:r>
              <a:rPr dirty="0" sz="1000" spc="-75">
                <a:latin typeface="Calibri"/>
                <a:cs typeface="Calibri"/>
              </a:rPr>
              <a:t> </a:t>
            </a:r>
            <a:r>
              <a:rPr dirty="0" sz="1000" spc="-5">
                <a:latin typeface="Calibri"/>
                <a:cs typeface="Calibri"/>
              </a:rPr>
              <a:t>174</a:t>
            </a:r>
            <a:endParaRPr sz="1000">
              <a:latin typeface="Calibri"/>
              <a:cs typeface="Calibri"/>
            </a:endParaRPr>
          </a:p>
          <a:p>
            <a:pPr marL="12700">
              <a:lnSpc>
                <a:spcPct val="100000"/>
              </a:lnSpc>
              <a:spcBef>
                <a:spcPts val="20"/>
              </a:spcBef>
            </a:pPr>
            <a:r>
              <a:rPr dirty="0" baseline="29914" sz="975" spc="-7">
                <a:latin typeface="Calibri"/>
                <a:cs typeface="Calibri"/>
              </a:rPr>
              <a:t>6 </a:t>
            </a:r>
            <a:r>
              <a:rPr dirty="0" sz="1000" spc="-5">
                <a:latin typeface="Calibri"/>
                <a:cs typeface="Calibri"/>
              </a:rPr>
              <a:t>Tajfel </a:t>
            </a:r>
            <a:r>
              <a:rPr dirty="0" sz="1000">
                <a:latin typeface="Calibri"/>
                <a:cs typeface="Calibri"/>
              </a:rPr>
              <a:t>&amp; </a:t>
            </a:r>
            <a:r>
              <a:rPr dirty="0" sz="1000" spc="-5">
                <a:latin typeface="Calibri"/>
                <a:cs typeface="Calibri"/>
              </a:rPr>
              <a:t>Turner (1985),</a:t>
            </a:r>
            <a:r>
              <a:rPr dirty="0" sz="1000" spc="-50">
                <a:latin typeface="Calibri"/>
                <a:cs typeface="Calibri"/>
              </a:rPr>
              <a:t> </a:t>
            </a:r>
            <a:r>
              <a:rPr dirty="0" sz="1000" spc="-5">
                <a:latin typeface="Calibri"/>
                <a:cs typeface="Calibri"/>
              </a:rPr>
              <a:t>p.16</a:t>
            </a:r>
            <a:endParaRPr sz="1000">
              <a:latin typeface="Calibri"/>
              <a:cs typeface="Calibri"/>
            </a:endParaRPr>
          </a:p>
        </p:txBody>
      </p:sp>
      <p:sp>
        <p:nvSpPr>
          <p:cNvPr id="5" name="object 5"/>
          <p:cNvSpPr txBox="1"/>
          <p:nvPr/>
        </p:nvSpPr>
        <p:spPr>
          <a:xfrm>
            <a:off x="901700" y="8991092"/>
            <a:ext cx="1602740" cy="163195"/>
          </a:xfrm>
          <a:prstGeom prst="rect">
            <a:avLst/>
          </a:prstGeom>
        </p:spPr>
        <p:txBody>
          <a:bodyPr wrap="square" lIns="0" tIns="0" rIns="0" bIns="0" rtlCol="0" vert="horz">
            <a:spAutoFit/>
          </a:bodyPr>
          <a:lstStyle/>
          <a:p>
            <a:pPr marL="12700">
              <a:lnSpc>
                <a:spcPts val="1135"/>
              </a:lnSpc>
            </a:pPr>
            <a:r>
              <a:rPr dirty="0" baseline="29914" sz="975" spc="-7">
                <a:latin typeface="Calibri"/>
                <a:cs typeface="Calibri"/>
              </a:rPr>
              <a:t>7 </a:t>
            </a:r>
            <a:r>
              <a:rPr dirty="0" sz="1000" spc="-5">
                <a:latin typeface="Calibri"/>
                <a:cs typeface="Calibri"/>
              </a:rPr>
              <a:t>Ashforth </a:t>
            </a:r>
            <a:r>
              <a:rPr dirty="0" sz="1000">
                <a:latin typeface="Calibri"/>
                <a:cs typeface="Calibri"/>
              </a:rPr>
              <a:t>&amp; </a:t>
            </a:r>
            <a:r>
              <a:rPr dirty="0" sz="1000" spc="-5">
                <a:latin typeface="Calibri"/>
                <a:cs typeface="Calibri"/>
              </a:rPr>
              <a:t>Mael (1989),</a:t>
            </a:r>
            <a:r>
              <a:rPr dirty="0" sz="1000" spc="-75">
                <a:latin typeface="Calibri"/>
                <a:cs typeface="Calibri"/>
              </a:rPr>
              <a:t> </a:t>
            </a:r>
            <a:r>
              <a:rPr dirty="0" sz="1000" spc="-5">
                <a:latin typeface="Calibri"/>
                <a:cs typeface="Calibri"/>
              </a:rPr>
              <a:t>p.34</a:t>
            </a:r>
            <a:endParaRPr sz="1000">
              <a:latin typeface="Calibri"/>
              <a:cs typeface="Calibri"/>
            </a:endParaRPr>
          </a:p>
        </p:txBody>
      </p:sp>
      <p:sp>
        <p:nvSpPr>
          <p:cNvPr id="6" name="object 6"/>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06103"/>
            <a:ext cx="5969000" cy="166243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The 2013 GSS asked respondents how they would describe their sense of belonging to Canada, to their  province, to their city </a:t>
            </a:r>
            <a:r>
              <a:rPr dirty="0" sz="1100">
                <a:latin typeface="Calibri"/>
                <a:cs typeface="Calibri"/>
              </a:rPr>
              <a:t>and </a:t>
            </a:r>
            <a:r>
              <a:rPr dirty="0" sz="1100" spc="-5">
                <a:latin typeface="Calibri"/>
                <a:cs typeface="Calibri"/>
              </a:rPr>
              <a:t>to their local community. Respondents were asked to answer using a 4 point  scale where 1 means very weak, 2 means somewhat weak, 3 means somewhat strong and 4 means very  strong. Responses were recoded consistently with principles of minimal group differentiation, such that  categories 3 (Somewhat strong) </a:t>
            </a:r>
            <a:r>
              <a:rPr dirty="0" sz="1100">
                <a:latin typeface="Calibri"/>
                <a:cs typeface="Calibri"/>
              </a:rPr>
              <a:t>and </a:t>
            </a:r>
            <a:r>
              <a:rPr dirty="0" sz="1100" spc="-5">
                <a:latin typeface="Calibri"/>
                <a:cs typeface="Calibri"/>
              </a:rPr>
              <a:t>4 (Very strong) are jointly</a:t>
            </a:r>
            <a:r>
              <a:rPr dirty="0" sz="1100" spc="15">
                <a:latin typeface="Calibri"/>
                <a:cs typeface="Calibri"/>
              </a:rPr>
              <a:t> </a:t>
            </a:r>
            <a:r>
              <a:rPr dirty="0" sz="1100" spc="-5">
                <a:latin typeface="Calibri"/>
                <a:cs typeface="Calibri"/>
              </a:rPr>
              <a:t>reported.</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10: Sense of Belonging</a:t>
            </a:r>
            <a:r>
              <a:rPr dirty="0" sz="1100">
                <a:latin typeface="Calibri"/>
                <a:cs typeface="Calibri"/>
              </a:rPr>
              <a:t> </a:t>
            </a:r>
            <a:r>
              <a:rPr dirty="0" sz="1100" spc="-5">
                <a:latin typeface="Calibri"/>
                <a:cs typeface="Calibri"/>
              </a:rPr>
              <a:t>(2013)</a:t>
            </a:r>
            <a:endParaRPr sz="1100">
              <a:latin typeface="Calibri"/>
              <a:cs typeface="Calibri"/>
            </a:endParaRPr>
          </a:p>
        </p:txBody>
      </p:sp>
      <p:sp>
        <p:nvSpPr>
          <p:cNvPr id="3" name="object 3"/>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p:nvPr/>
        </p:nvSpPr>
        <p:spPr>
          <a:xfrm>
            <a:off x="2727985" y="2589072"/>
            <a:ext cx="3243580" cy="1734185"/>
          </a:xfrm>
          <a:custGeom>
            <a:avLst/>
            <a:gdLst/>
            <a:ahLst/>
            <a:cxnLst/>
            <a:rect l="l" t="t" r="r" b="b"/>
            <a:pathLst>
              <a:path w="3243579" h="1734185">
                <a:moveTo>
                  <a:pt x="0" y="0"/>
                </a:moveTo>
                <a:lnTo>
                  <a:pt x="3243300" y="0"/>
                </a:lnTo>
                <a:lnTo>
                  <a:pt x="3243300" y="1733613"/>
                </a:lnTo>
                <a:lnTo>
                  <a:pt x="0" y="1733613"/>
                </a:lnTo>
                <a:lnTo>
                  <a:pt x="0" y="0"/>
                </a:lnTo>
                <a:close/>
              </a:path>
            </a:pathLst>
          </a:custGeom>
          <a:ln w="9525">
            <a:solidFill>
              <a:srgbClr val="000000"/>
            </a:solidFill>
          </a:ln>
        </p:spPr>
        <p:txBody>
          <a:bodyPr wrap="square" lIns="0" tIns="0" rIns="0" bIns="0" rtlCol="0"/>
          <a:lstStyle/>
          <a:p/>
        </p:txBody>
      </p:sp>
      <p:sp>
        <p:nvSpPr>
          <p:cNvPr id="5" name="object 5"/>
          <p:cNvSpPr/>
          <p:nvPr/>
        </p:nvSpPr>
        <p:spPr>
          <a:xfrm>
            <a:off x="2727972" y="2805696"/>
            <a:ext cx="3027045" cy="161290"/>
          </a:xfrm>
          <a:custGeom>
            <a:avLst/>
            <a:gdLst/>
            <a:ahLst/>
            <a:cxnLst/>
            <a:rect l="l" t="t" r="r" b="b"/>
            <a:pathLst>
              <a:path w="3027045" h="161289">
                <a:moveTo>
                  <a:pt x="3026651" y="0"/>
                </a:moveTo>
                <a:lnTo>
                  <a:pt x="0" y="0"/>
                </a:lnTo>
                <a:lnTo>
                  <a:pt x="0" y="160769"/>
                </a:lnTo>
                <a:lnTo>
                  <a:pt x="3026651" y="160769"/>
                </a:lnTo>
                <a:lnTo>
                  <a:pt x="3026651" y="0"/>
                </a:lnTo>
                <a:close/>
              </a:path>
            </a:pathLst>
          </a:custGeom>
          <a:solidFill>
            <a:srgbClr val="D0CECE"/>
          </a:solidFill>
        </p:spPr>
        <p:txBody>
          <a:bodyPr wrap="square" lIns="0" tIns="0" rIns="0" bIns="0" rtlCol="0"/>
          <a:lstStyle/>
          <a:p/>
        </p:txBody>
      </p:sp>
      <p:sp>
        <p:nvSpPr>
          <p:cNvPr id="6" name="object 6"/>
          <p:cNvSpPr/>
          <p:nvPr/>
        </p:nvSpPr>
        <p:spPr>
          <a:xfrm>
            <a:off x="2727972" y="2805683"/>
            <a:ext cx="3027045" cy="161290"/>
          </a:xfrm>
          <a:custGeom>
            <a:avLst/>
            <a:gdLst/>
            <a:ahLst/>
            <a:cxnLst/>
            <a:rect l="l" t="t" r="r" b="b"/>
            <a:pathLst>
              <a:path w="3027045" h="161289">
                <a:moveTo>
                  <a:pt x="3026651" y="160781"/>
                </a:moveTo>
                <a:lnTo>
                  <a:pt x="0" y="160781"/>
                </a:lnTo>
                <a:lnTo>
                  <a:pt x="0" y="0"/>
                </a:lnTo>
                <a:lnTo>
                  <a:pt x="3026651" y="0"/>
                </a:lnTo>
                <a:lnTo>
                  <a:pt x="3026651" y="160781"/>
                </a:lnTo>
                <a:close/>
              </a:path>
            </a:pathLst>
          </a:custGeom>
          <a:ln w="9525">
            <a:solidFill>
              <a:srgbClr val="000000"/>
            </a:solidFill>
          </a:ln>
        </p:spPr>
        <p:txBody>
          <a:bodyPr wrap="square" lIns="0" tIns="0" rIns="0" bIns="0" rtlCol="0"/>
          <a:lstStyle/>
          <a:p/>
        </p:txBody>
      </p:sp>
      <p:sp>
        <p:nvSpPr>
          <p:cNvPr id="7" name="object 7"/>
          <p:cNvSpPr/>
          <p:nvPr/>
        </p:nvSpPr>
        <p:spPr>
          <a:xfrm>
            <a:off x="2727980" y="2589071"/>
            <a:ext cx="0" cy="1734185"/>
          </a:xfrm>
          <a:custGeom>
            <a:avLst/>
            <a:gdLst/>
            <a:ahLst/>
            <a:cxnLst/>
            <a:rect l="l" t="t" r="r" b="b"/>
            <a:pathLst>
              <a:path w="0" h="1734185">
                <a:moveTo>
                  <a:pt x="0" y="1733613"/>
                </a:moveTo>
                <a:lnTo>
                  <a:pt x="0" y="0"/>
                </a:lnTo>
              </a:path>
            </a:pathLst>
          </a:custGeom>
          <a:ln w="9525">
            <a:solidFill>
              <a:srgbClr val="000000"/>
            </a:solidFill>
          </a:ln>
        </p:spPr>
        <p:txBody>
          <a:bodyPr wrap="square" lIns="0" tIns="0" rIns="0" bIns="0" rtlCol="0"/>
          <a:lstStyle/>
          <a:p/>
        </p:txBody>
      </p:sp>
      <p:sp>
        <p:nvSpPr>
          <p:cNvPr id="8" name="object 8"/>
          <p:cNvSpPr txBox="1"/>
          <p:nvPr/>
        </p:nvSpPr>
        <p:spPr>
          <a:xfrm>
            <a:off x="2727982" y="4105655"/>
            <a:ext cx="2674620" cy="161290"/>
          </a:xfrm>
          <a:prstGeom prst="rect">
            <a:avLst/>
          </a:prstGeom>
          <a:solidFill>
            <a:srgbClr val="D0CECE"/>
          </a:solidFill>
          <a:ln w="9525">
            <a:solidFill>
              <a:srgbClr val="000000"/>
            </a:solidFill>
          </a:ln>
        </p:spPr>
        <p:txBody>
          <a:bodyPr wrap="square" lIns="0" tIns="5080" rIns="0" bIns="0" rtlCol="0" vert="horz">
            <a:spAutoFit/>
          </a:bodyPr>
          <a:lstStyle/>
          <a:p>
            <a:pPr algn="r" marR="73660">
              <a:lnSpc>
                <a:spcPct val="100000"/>
              </a:lnSpc>
              <a:spcBef>
                <a:spcPts val="40"/>
              </a:spcBef>
            </a:pPr>
            <a:r>
              <a:rPr dirty="0" sz="900" b="1">
                <a:latin typeface="Calibri"/>
                <a:cs typeface="Calibri"/>
              </a:rPr>
              <a:t>82%</a:t>
            </a:r>
            <a:endParaRPr sz="900">
              <a:latin typeface="Calibri"/>
              <a:cs typeface="Calibri"/>
            </a:endParaRPr>
          </a:p>
        </p:txBody>
      </p:sp>
      <p:sp>
        <p:nvSpPr>
          <p:cNvPr id="9" name="object 9"/>
          <p:cNvSpPr txBox="1"/>
          <p:nvPr/>
        </p:nvSpPr>
        <p:spPr>
          <a:xfrm>
            <a:off x="2727982" y="3672840"/>
            <a:ext cx="2765425" cy="160020"/>
          </a:xfrm>
          <a:prstGeom prst="rect">
            <a:avLst/>
          </a:prstGeom>
          <a:solidFill>
            <a:srgbClr val="D0CECE"/>
          </a:solidFill>
          <a:ln w="9525">
            <a:solidFill>
              <a:srgbClr val="000000"/>
            </a:solidFill>
          </a:ln>
        </p:spPr>
        <p:txBody>
          <a:bodyPr wrap="square" lIns="0" tIns="4445" rIns="0" bIns="0" rtlCol="0" vert="horz">
            <a:spAutoFit/>
          </a:bodyPr>
          <a:lstStyle/>
          <a:p>
            <a:pPr algn="r" marR="68580">
              <a:lnSpc>
                <a:spcPct val="100000"/>
              </a:lnSpc>
              <a:spcBef>
                <a:spcPts val="35"/>
              </a:spcBef>
            </a:pPr>
            <a:r>
              <a:rPr dirty="0" sz="900" b="1">
                <a:latin typeface="Calibri"/>
                <a:cs typeface="Calibri"/>
              </a:rPr>
              <a:t>85%</a:t>
            </a:r>
            <a:endParaRPr sz="900">
              <a:latin typeface="Calibri"/>
              <a:cs typeface="Calibri"/>
            </a:endParaRPr>
          </a:p>
        </p:txBody>
      </p:sp>
      <p:sp>
        <p:nvSpPr>
          <p:cNvPr id="10" name="object 10"/>
          <p:cNvSpPr txBox="1"/>
          <p:nvPr/>
        </p:nvSpPr>
        <p:spPr>
          <a:xfrm>
            <a:off x="2727982" y="3239261"/>
            <a:ext cx="2885440" cy="161290"/>
          </a:xfrm>
          <a:prstGeom prst="rect">
            <a:avLst/>
          </a:prstGeom>
          <a:solidFill>
            <a:srgbClr val="D0CECE"/>
          </a:solidFill>
          <a:ln w="9525">
            <a:solidFill>
              <a:srgbClr val="000000"/>
            </a:solidFill>
          </a:ln>
        </p:spPr>
        <p:txBody>
          <a:bodyPr wrap="square" lIns="0" tIns="5080" rIns="0" bIns="0" rtlCol="0" vert="horz">
            <a:spAutoFit/>
          </a:bodyPr>
          <a:lstStyle/>
          <a:p>
            <a:pPr algn="r" marR="78740">
              <a:lnSpc>
                <a:spcPct val="100000"/>
              </a:lnSpc>
              <a:spcBef>
                <a:spcPts val="40"/>
              </a:spcBef>
            </a:pPr>
            <a:r>
              <a:rPr dirty="0" sz="900" b="1">
                <a:latin typeface="Calibri"/>
                <a:cs typeface="Calibri"/>
              </a:rPr>
              <a:t>89%</a:t>
            </a:r>
            <a:endParaRPr sz="900">
              <a:latin typeface="Calibri"/>
              <a:cs typeface="Calibri"/>
            </a:endParaRPr>
          </a:p>
        </p:txBody>
      </p:sp>
      <p:sp>
        <p:nvSpPr>
          <p:cNvPr id="11" name="object 11"/>
          <p:cNvSpPr txBox="1"/>
          <p:nvPr/>
        </p:nvSpPr>
        <p:spPr>
          <a:xfrm>
            <a:off x="5479126" y="2798178"/>
            <a:ext cx="212090" cy="162560"/>
          </a:xfrm>
          <a:prstGeom prst="rect">
            <a:avLst/>
          </a:prstGeom>
        </p:spPr>
        <p:txBody>
          <a:bodyPr wrap="square" lIns="0" tIns="12700" rIns="0" bIns="0" rtlCol="0" vert="horz">
            <a:spAutoFit/>
          </a:bodyPr>
          <a:lstStyle/>
          <a:p>
            <a:pPr>
              <a:lnSpc>
                <a:spcPct val="100000"/>
              </a:lnSpc>
              <a:spcBef>
                <a:spcPts val="100"/>
              </a:spcBef>
            </a:pPr>
            <a:r>
              <a:rPr dirty="0" sz="900" b="1">
                <a:latin typeface="Calibri"/>
                <a:cs typeface="Calibri"/>
              </a:rPr>
              <a:t>93%</a:t>
            </a:r>
            <a:endParaRPr sz="900">
              <a:latin typeface="Calibri"/>
              <a:cs typeface="Calibri"/>
            </a:endParaRPr>
          </a:p>
        </p:txBody>
      </p:sp>
      <p:sp>
        <p:nvSpPr>
          <p:cNvPr id="12" name="object 12"/>
          <p:cNvSpPr txBox="1"/>
          <p:nvPr/>
        </p:nvSpPr>
        <p:spPr>
          <a:xfrm>
            <a:off x="2727982" y="3945635"/>
            <a:ext cx="2674620" cy="160020"/>
          </a:xfrm>
          <a:prstGeom prst="rect">
            <a:avLst/>
          </a:prstGeom>
          <a:solidFill>
            <a:srgbClr val="1F4E79"/>
          </a:solidFill>
          <a:ln w="9525">
            <a:solidFill>
              <a:srgbClr val="000000"/>
            </a:solidFill>
          </a:ln>
        </p:spPr>
        <p:txBody>
          <a:bodyPr wrap="square" lIns="0" tIns="4445" rIns="0" bIns="0" rtlCol="0" vert="horz">
            <a:spAutoFit/>
          </a:bodyPr>
          <a:lstStyle/>
          <a:p>
            <a:pPr algn="r" marR="114300">
              <a:lnSpc>
                <a:spcPct val="100000"/>
              </a:lnSpc>
              <a:spcBef>
                <a:spcPts val="35"/>
              </a:spcBef>
            </a:pPr>
            <a:r>
              <a:rPr dirty="0" sz="900" b="1">
                <a:solidFill>
                  <a:srgbClr val="FFFFFF"/>
                </a:solidFill>
                <a:latin typeface="Calibri"/>
                <a:cs typeface="Calibri"/>
              </a:rPr>
              <a:t>81%</a:t>
            </a:r>
            <a:endParaRPr sz="900">
              <a:latin typeface="Calibri"/>
              <a:cs typeface="Calibri"/>
            </a:endParaRPr>
          </a:p>
        </p:txBody>
      </p:sp>
      <p:sp>
        <p:nvSpPr>
          <p:cNvPr id="13" name="object 13"/>
          <p:cNvSpPr txBox="1"/>
          <p:nvPr/>
        </p:nvSpPr>
        <p:spPr>
          <a:xfrm>
            <a:off x="2727982" y="3512058"/>
            <a:ext cx="2674620" cy="161290"/>
          </a:xfrm>
          <a:prstGeom prst="rect">
            <a:avLst/>
          </a:prstGeom>
          <a:solidFill>
            <a:srgbClr val="1F4E79"/>
          </a:solidFill>
          <a:ln w="9525">
            <a:solidFill>
              <a:srgbClr val="000000"/>
            </a:solidFill>
          </a:ln>
        </p:spPr>
        <p:txBody>
          <a:bodyPr wrap="square" lIns="0" tIns="5080" rIns="0" bIns="0" rtlCol="0" vert="horz">
            <a:spAutoFit/>
          </a:bodyPr>
          <a:lstStyle/>
          <a:p>
            <a:pPr algn="r" marR="42545">
              <a:lnSpc>
                <a:spcPct val="100000"/>
              </a:lnSpc>
              <a:spcBef>
                <a:spcPts val="40"/>
              </a:spcBef>
            </a:pPr>
            <a:r>
              <a:rPr dirty="0" sz="900" b="1">
                <a:solidFill>
                  <a:srgbClr val="FFFFFF"/>
                </a:solidFill>
                <a:latin typeface="Calibri"/>
                <a:cs typeface="Calibri"/>
              </a:rPr>
              <a:t>83%</a:t>
            </a:r>
            <a:endParaRPr sz="900">
              <a:latin typeface="Calibri"/>
              <a:cs typeface="Calibri"/>
            </a:endParaRPr>
          </a:p>
        </p:txBody>
      </p:sp>
      <p:sp>
        <p:nvSpPr>
          <p:cNvPr id="14" name="object 14"/>
          <p:cNvSpPr txBox="1"/>
          <p:nvPr/>
        </p:nvSpPr>
        <p:spPr>
          <a:xfrm>
            <a:off x="2727982" y="3078479"/>
            <a:ext cx="2674620" cy="161290"/>
          </a:xfrm>
          <a:prstGeom prst="rect">
            <a:avLst/>
          </a:prstGeom>
          <a:solidFill>
            <a:srgbClr val="1F4E79"/>
          </a:solidFill>
          <a:ln w="9525">
            <a:solidFill>
              <a:srgbClr val="000000"/>
            </a:solidFill>
          </a:ln>
        </p:spPr>
        <p:txBody>
          <a:bodyPr wrap="square" lIns="0" tIns="5080" rIns="0" bIns="0" rtlCol="0" vert="horz">
            <a:spAutoFit/>
          </a:bodyPr>
          <a:lstStyle/>
          <a:p>
            <a:pPr algn="r" marR="42545">
              <a:lnSpc>
                <a:spcPct val="100000"/>
              </a:lnSpc>
              <a:spcBef>
                <a:spcPts val="40"/>
              </a:spcBef>
            </a:pPr>
            <a:r>
              <a:rPr dirty="0" sz="900" b="1">
                <a:solidFill>
                  <a:srgbClr val="FFFFFF"/>
                </a:solidFill>
                <a:latin typeface="Calibri"/>
                <a:cs typeface="Calibri"/>
              </a:rPr>
              <a:t>83%</a:t>
            </a:r>
            <a:endParaRPr sz="900">
              <a:latin typeface="Calibri"/>
              <a:cs typeface="Calibri"/>
            </a:endParaRPr>
          </a:p>
        </p:txBody>
      </p:sp>
      <p:sp>
        <p:nvSpPr>
          <p:cNvPr id="15" name="object 15"/>
          <p:cNvSpPr txBox="1"/>
          <p:nvPr/>
        </p:nvSpPr>
        <p:spPr>
          <a:xfrm>
            <a:off x="2727982" y="2644901"/>
            <a:ext cx="2885440" cy="161290"/>
          </a:xfrm>
          <a:prstGeom prst="rect">
            <a:avLst/>
          </a:prstGeom>
          <a:solidFill>
            <a:srgbClr val="1F4E79"/>
          </a:solidFill>
          <a:ln w="9525">
            <a:solidFill>
              <a:srgbClr val="000000"/>
            </a:solidFill>
          </a:ln>
        </p:spPr>
        <p:txBody>
          <a:bodyPr wrap="square" lIns="0" tIns="5080" rIns="0" bIns="0" rtlCol="0" vert="horz">
            <a:spAutoFit/>
          </a:bodyPr>
          <a:lstStyle/>
          <a:p>
            <a:pPr algn="r" marR="57785">
              <a:lnSpc>
                <a:spcPct val="100000"/>
              </a:lnSpc>
              <a:spcBef>
                <a:spcPts val="40"/>
              </a:spcBef>
            </a:pPr>
            <a:r>
              <a:rPr dirty="0" sz="900" b="1">
                <a:solidFill>
                  <a:srgbClr val="FFFFFF"/>
                </a:solidFill>
                <a:latin typeface="Calibri"/>
                <a:cs typeface="Calibri"/>
              </a:rPr>
              <a:t>89%</a:t>
            </a:r>
            <a:endParaRPr sz="900">
              <a:latin typeface="Calibri"/>
              <a:cs typeface="Calibri"/>
            </a:endParaRPr>
          </a:p>
        </p:txBody>
      </p:sp>
      <p:sp>
        <p:nvSpPr>
          <p:cNvPr id="16" name="object 16"/>
          <p:cNvSpPr txBox="1"/>
          <p:nvPr/>
        </p:nvSpPr>
        <p:spPr>
          <a:xfrm>
            <a:off x="2644702" y="4377118"/>
            <a:ext cx="3468370" cy="162560"/>
          </a:xfrm>
          <a:prstGeom prst="rect">
            <a:avLst/>
          </a:prstGeom>
        </p:spPr>
        <p:txBody>
          <a:bodyPr wrap="square" lIns="0" tIns="12700" rIns="0" bIns="0" rtlCol="0" vert="horz">
            <a:spAutoFit/>
          </a:bodyPr>
          <a:lstStyle/>
          <a:p>
            <a:pPr marL="12700">
              <a:lnSpc>
                <a:spcPct val="100000"/>
              </a:lnSpc>
              <a:spcBef>
                <a:spcPts val="100"/>
              </a:spcBef>
              <a:tabLst>
                <a:tab pos="307975" algn="l"/>
              </a:tabLst>
            </a:pPr>
            <a:r>
              <a:rPr dirty="0" sz="900" b="1">
                <a:latin typeface="Calibri"/>
                <a:cs typeface="Calibri"/>
              </a:rPr>
              <a:t>0%	10% 20% 30% 40% 50% 60% 70% 80% 90%</a:t>
            </a:r>
            <a:r>
              <a:rPr dirty="0" sz="900" spc="170" b="1">
                <a:latin typeface="Calibri"/>
                <a:cs typeface="Calibri"/>
              </a:rPr>
              <a:t> </a:t>
            </a:r>
            <a:r>
              <a:rPr dirty="0" sz="900" b="1">
                <a:latin typeface="Calibri"/>
                <a:cs typeface="Calibri"/>
              </a:rPr>
              <a:t>100%</a:t>
            </a:r>
            <a:endParaRPr sz="900">
              <a:latin typeface="Calibri"/>
              <a:cs typeface="Calibri"/>
            </a:endParaRPr>
          </a:p>
        </p:txBody>
      </p:sp>
      <p:sp>
        <p:nvSpPr>
          <p:cNvPr id="17" name="object 17"/>
          <p:cNvSpPr txBox="1"/>
          <p:nvPr/>
        </p:nvSpPr>
        <p:spPr>
          <a:xfrm>
            <a:off x="1689954" y="4011815"/>
            <a:ext cx="94551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to </a:t>
            </a:r>
            <a:r>
              <a:rPr dirty="0" sz="900" spc="-5" b="1">
                <a:latin typeface="Calibri"/>
                <a:cs typeface="Calibri"/>
              </a:rPr>
              <a:t>their</a:t>
            </a:r>
            <a:r>
              <a:rPr dirty="0" sz="900" spc="-50" b="1">
                <a:latin typeface="Calibri"/>
                <a:cs typeface="Calibri"/>
              </a:rPr>
              <a:t> </a:t>
            </a:r>
            <a:r>
              <a:rPr dirty="0" sz="900" spc="-5" b="1">
                <a:latin typeface="Calibri"/>
                <a:cs typeface="Calibri"/>
              </a:rPr>
              <a:t>community</a:t>
            </a:r>
            <a:endParaRPr sz="900">
              <a:latin typeface="Calibri"/>
              <a:cs typeface="Calibri"/>
            </a:endParaRPr>
          </a:p>
        </p:txBody>
      </p:sp>
      <p:sp>
        <p:nvSpPr>
          <p:cNvPr id="18" name="object 18"/>
          <p:cNvSpPr txBox="1"/>
          <p:nvPr/>
        </p:nvSpPr>
        <p:spPr>
          <a:xfrm>
            <a:off x="1641720" y="3578390"/>
            <a:ext cx="9937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 their </a:t>
            </a:r>
            <a:r>
              <a:rPr dirty="0" sz="900" b="1">
                <a:latin typeface="Calibri"/>
                <a:cs typeface="Calibri"/>
              </a:rPr>
              <a:t>city </a:t>
            </a:r>
            <a:r>
              <a:rPr dirty="0" sz="900" spc="-5" b="1">
                <a:latin typeface="Calibri"/>
                <a:cs typeface="Calibri"/>
              </a:rPr>
              <a:t>or</a:t>
            </a:r>
            <a:r>
              <a:rPr dirty="0" sz="900" spc="-65" b="1">
                <a:latin typeface="Calibri"/>
                <a:cs typeface="Calibri"/>
              </a:rPr>
              <a:t> </a:t>
            </a:r>
            <a:r>
              <a:rPr dirty="0" sz="900" b="1">
                <a:latin typeface="Calibri"/>
                <a:cs typeface="Calibri"/>
              </a:rPr>
              <a:t>town</a:t>
            </a:r>
            <a:endParaRPr sz="900">
              <a:latin typeface="Calibri"/>
              <a:cs typeface="Calibri"/>
            </a:endParaRPr>
          </a:p>
        </p:txBody>
      </p:sp>
      <p:sp>
        <p:nvSpPr>
          <p:cNvPr id="19" name="object 19"/>
          <p:cNvSpPr txBox="1"/>
          <p:nvPr/>
        </p:nvSpPr>
        <p:spPr>
          <a:xfrm>
            <a:off x="1800482" y="3144964"/>
            <a:ext cx="83566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 their</a:t>
            </a:r>
            <a:r>
              <a:rPr dirty="0" sz="900" spc="-35" b="1">
                <a:latin typeface="Calibri"/>
                <a:cs typeface="Calibri"/>
              </a:rPr>
              <a:t> </a:t>
            </a:r>
            <a:r>
              <a:rPr dirty="0" sz="900" spc="-5" b="1">
                <a:latin typeface="Calibri"/>
                <a:cs typeface="Calibri"/>
              </a:rPr>
              <a:t>province</a:t>
            </a:r>
            <a:endParaRPr sz="900">
              <a:latin typeface="Calibri"/>
              <a:cs typeface="Calibri"/>
            </a:endParaRPr>
          </a:p>
        </p:txBody>
      </p:sp>
      <p:sp>
        <p:nvSpPr>
          <p:cNvPr id="20" name="object 20"/>
          <p:cNvSpPr txBox="1"/>
          <p:nvPr/>
        </p:nvSpPr>
        <p:spPr>
          <a:xfrm>
            <a:off x="2113321" y="2711539"/>
            <a:ext cx="52197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a:t>
            </a:r>
            <a:r>
              <a:rPr dirty="0" sz="900" spc="-55" b="1">
                <a:latin typeface="Calibri"/>
                <a:cs typeface="Calibri"/>
              </a:rPr>
              <a:t> </a:t>
            </a:r>
            <a:r>
              <a:rPr dirty="0" sz="900" spc="-5" b="1">
                <a:latin typeface="Calibri"/>
                <a:cs typeface="Calibri"/>
              </a:rPr>
              <a:t>Canada</a:t>
            </a:r>
            <a:endParaRPr sz="900">
              <a:latin typeface="Calibri"/>
              <a:cs typeface="Calibri"/>
            </a:endParaRPr>
          </a:p>
        </p:txBody>
      </p:sp>
      <p:sp>
        <p:nvSpPr>
          <p:cNvPr id="21" name="object 21"/>
          <p:cNvSpPr/>
          <p:nvPr/>
        </p:nvSpPr>
        <p:spPr>
          <a:xfrm>
            <a:off x="3062503" y="4641431"/>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22" name="object 22"/>
          <p:cNvSpPr/>
          <p:nvPr/>
        </p:nvSpPr>
        <p:spPr>
          <a:xfrm>
            <a:off x="3062503" y="4641431"/>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3" name="object 23"/>
          <p:cNvSpPr/>
          <p:nvPr/>
        </p:nvSpPr>
        <p:spPr>
          <a:xfrm>
            <a:off x="3854627" y="4641431"/>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24" name="object 24"/>
          <p:cNvSpPr/>
          <p:nvPr/>
        </p:nvSpPr>
        <p:spPr>
          <a:xfrm>
            <a:off x="3854627" y="4641431"/>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5" name="object 25"/>
          <p:cNvSpPr txBox="1"/>
          <p:nvPr/>
        </p:nvSpPr>
        <p:spPr>
          <a:xfrm>
            <a:off x="3139206" y="4578736"/>
            <a:ext cx="1642745" cy="162560"/>
          </a:xfrm>
          <a:prstGeom prst="rect">
            <a:avLst/>
          </a:prstGeom>
        </p:spPr>
        <p:txBody>
          <a:bodyPr wrap="square" lIns="0" tIns="12700" rIns="0" bIns="0" rtlCol="0" vert="horz">
            <a:spAutoFit/>
          </a:bodyPr>
          <a:lstStyle/>
          <a:p>
            <a:pPr marL="12700">
              <a:lnSpc>
                <a:spcPct val="100000"/>
              </a:lnSpc>
              <a:spcBef>
                <a:spcPts val="100"/>
              </a:spcBef>
              <a:tabLst>
                <a:tab pos="804545" algn="l"/>
              </a:tabLst>
            </a:pPr>
            <a:r>
              <a:rPr dirty="0" sz="900">
                <a:latin typeface="Calibri"/>
                <a:cs typeface="Calibri"/>
              </a:rPr>
              <a:t>15 </a:t>
            </a:r>
            <a:r>
              <a:rPr dirty="0" sz="900" spc="-5">
                <a:latin typeface="Calibri"/>
                <a:cs typeface="Calibri"/>
              </a:rPr>
              <a:t>to</a:t>
            </a:r>
            <a:r>
              <a:rPr dirty="0" sz="900" spc="5">
                <a:latin typeface="Calibri"/>
                <a:cs typeface="Calibri"/>
              </a:rPr>
              <a:t> </a:t>
            </a:r>
            <a:r>
              <a:rPr dirty="0" sz="900">
                <a:latin typeface="Calibri"/>
                <a:cs typeface="Calibri"/>
              </a:rPr>
              <a:t>24</a:t>
            </a:r>
            <a:r>
              <a:rPr dirty="0" sz="900" spc="5">
                <a:latin typeface="Calibri"/>
                <a:cs typeface="Calibri"/>
              </a:rPr>
              <a:t> </a:t>
            </a:r>
            <a:r>
              <a:rPr dirty="0" sz="900" spc="-5">
                <a:latin typeface="Calibri"/>
                <a:cs typeface="Calibri"/>
              </a:rPr>
              <a:t>years	25 years </a:t>
            </a:r>
            <a:r>
              <a:rPr dirty="0" sz="900">
                <a:latin typeface="Calibri"/>
                <a:cs typeface="Calibri"/>
              </a:rPr>
              <a:t>and</a:t>
            </a:r>
            <a:r>
              <a:rPr dirty="0" sz="900" spc="-50">
                <a:latin typeface="Calibri"/>
                <a:cs typeface="Calibri"/>
              </a:rPr>
              <a:t> </a:t>
            </a:r>
            <a:r>
              <a:rPr dirty="0" sz="900" spc="-5">
                <a:latin typeface="Calibri"/>
                <a:cs typeface="Calibri"/>
              </a:rPr>
              <a:t>over</a:t>
            </a:r>
            <a:endParaRPr sz="900">
              <a:latin typeface="Calibri"/>
              <a:cs typeface="Calibri"/>
            </a:endParaRPr>
          </a:p>
        </p:txBody>
      </p:sp>
      <p:sp>
        <p:nvSpPr>
          <p:cNvPr id="28" name="object 28"/>
          <p:cNvSpPr txBox="1"/>
          <p:nvPr/>
        </p:nvSpPr>
        <p:spPr>
          <a:xfrm>
            <a:off x="6703568" y="9282747"/>
            <a:ext cx="167640" cy="165100"/>
          </a:xfrm>
          <a:prstGeom prst="rect">
            <a:avLst/>
          </a:prstGeom>
        </p:spPr>
        <p:txBody>
          <a:bodyPr wrap="square" lIns="0" tIns="0" rIns="0" bIns="0" rtlCol="0" vert="horz">
            <a:spAutoFit/>
          </a:bodyPr>
          <a:lstStyle/>
          <a:p>
            <a:pPr marL="12700">
              <a:lnSpc>
                <a:spcPts val="1145"/>
              </a:lnSpc>
            </a:pPr>
            <a:r>
              <a:rPr dirty="0" sz="1100" spc="-5">
                <a:latin typeface="Calibri"/>
                <a:cs typeface="Calibri"/>
              </a:rPr>
              <a:t>22</a:t>
            </a:r>
            <a:endParaRPr sz="1100">
              <a:latin typeface="Calibri"/>
              <a:cs typeface="Calibri"/>
            </a:endParaRPr>
          </a:p>
        </p:txBody>
      </p:sp>
      <p:sp>
        <p:nvSpPr>
          <p:cNvPr id="26" name="object 26"/>
          <p:cNvSpPr txBox="1"/>
          <p:nvPr/>
        </p:nvSpPr>
        <p:spPr>
          <a:xfrm>
            <a:off x="1669414" y="4565108"/>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27" name="object 27"/>
          <p:cNvSpPr txBox="1"/>
          <p:nvPr/>
        </p:nvSpPr>
        <p:spPr>
          <a:xfrm>
            <a:off x="901638" y="4763653"/>
            <a:ext cx="5970270" cy="4384675"/>
          </a:xfrm>
          <a:prstGeom prst="rect">
            <a:avLst/>
          </a:prstGeom>
        </p:spPr>
        <p:txBody>
          <a:bodyPr wrap="square" lIns="0" tIns="61594" rIns="0" bIns="0" rtlCol="0" vert="horz">
            <a:spAutoFit/>
          </a:bodyPr>
          <a:lstStyle/>
          <a:p>
            <a:pPr marL="780415">
              <a:lnSpc>
                <a:spcPct val="100000"/>
              </a:lnSpc>
              <a:spcBef>
                <a:spcPts val="484"/>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marL="12700" marR="5080" indent="-635">
              <a:lnSpc>
                <a:spcPts val="2020"/>
              </a:lnSpc>
              <a:spcBef>
                <a:spcPts val="15"/>
              </a:spcBef>
            </a:pPr>
            <a:r>
              <a:rPr dirty="0" sz="1100" spc="-5">
                <a:latin typeface="Calibri"/>
                <a:cs typeface="Calibri"/>
              </a:rPr>
              <a:t>According to the figure above, respondents felt most strongly that they belonged to Canada, followed by  to</a:t>
            </a:r>
            <a:r>
              <a:rPr dirty="0" sz="1100" spc="95">
                <a:latin typeface="Calibri"/>
                <a:cs typeface="Calibri"/>
              </a:rPr>
              <a:t> </a:t>
            </a:r>
            <a:r>
              <a:rPr dirty="0" sz="1100" spc="-5">
                <a:latin typeface="Calibri"/>
                <a:cs typeface="Calibri"/>
              </a:rPr>
              <a:t>their</a:t>
            </a:r>
            <a:r>
              <a:rPr dirty="0" sz="1100" spc="90">
                <a:latin typeface="Calibri"/>
                <a:cs typeface="Calibri"/>
              </a:rPr>
              <a:t> </a:t>
            </a:r>
            <a:r>
              <a:rPr dirty="0" sz="1100" spc="-5">
                <a:latin typeface="Calibri"/>
                <a:cs typeface="Calibri"/>
              </a:rPr>
              <a:t>province,</a:t>
            </a:r>
            <a:r>
              <a:rPr dirty="0" sz="1100" spc="90">
                <a:latin typeface="Calibri"/>
                <a:cs typeface="Calibri"/>
              </a:rPr>
              <a:t> </a:t>
            </a:r>
            <a:r>
              <a:rPr dirty="0" sz="1100" spc="-5">
                <a:latin typeface="Calibri"/>
                <a:cs typeface="Calibri"/>
              </a:rPr>
              <a:t>to</a:t>
            </a:r>
            <a:r>
              <a:rPr dirty="0" sz="1100" spc="95">
                <a:latin typeface="Calibri"/>
                <a:cs typeface="Calibri"/>
              </a:rPr>
              <a:t> </a:t>
            </a:r>
            <a:r>
              <a:rPr dirty="0" sz="1100" spc="-5">
                <a:latin typeface="Calibri"/>
                <a:cs typeface="Calibri"/>
              </a:rPr>
              <a:t>their</a:t>
            </a:r>
            <a:r>
              <a:rPr dirty="0" sz="1100" spc="95">
                <a:latin typeface="Calibri"/>
                <a:cs typeface="Calibri"/>
              </a:rPr>
              <a:t> </a:t>
            </a:r>
            <a:r>
              <a:rPr dirty="0" sz="1100" spc="-5">
                <a:latin typeface="Calibri"/>
                <a:cs typeface="Calibri"/>
              </a:rPr>
              <a:t>city</a:t>
            </a:r>
            <a:r>
              <a:rPr dirty="0" sz="1100" spc="95">
                <a:latin typeface="Calibri"/>
                <a:cs typeface="Calibri"/>
              </a:rPr>
              <a:t> </a:t>
            </a:r>
            <a:r>
              <a:rPr dirty="0" sz="1100" spc="-5">
                <a:latin typeface="Calibri"/>
                <a:cs typeface="Calibri"/>
              </a:rPr>
              <a:t>or</a:t>
            </a:r>
            <a:r>
              <a:rPr dirty="0" sz="1100" spc="90">
                <a:latin typeface="Calibri"/>
                <a:cs typeface="Calibri"/>
              </a:rPr>
              <a:t> </a:t>
            </a:r>
            <a:r>
              <a:rPr dirty="0" sz="1100" spc="-5">
                <a:latin typeface="Calibri"/>
                <a:cs typeface="Calibri"/>
              </a:rPr>
              <a:t>town,</a:t>
            </a:r>
            <a:r>
              <a:rPr dirty="0" sz="1100" spc="95">
                <a:latin typeface="Calibri"/>
                <a:cs typeface="Calibri"/>
              </a:rPr>
              <a:t> </a:t>
            </a:r>
            <a:r>
              <a:rPr dirty="0" sz="1100" spc="-5">
                <a:latin typeface="Calibri"/>
                <a:cs typeface="Calibri"/>
              </a:rPr>
              <a:t>and</a:t>
            </a:r>
            <a:r>
              <a:rPr dirty="0" sz="1100" spc="90">
                <a:latin typeface="Calibri"/>
                <a:cs typeface="Calibri"/>
              </a:rPr>
              <a:t> </a:t>
            </a:r>
            <a:r>
              <a:rPr dirty="0" sz="1100" spc="-5">
                <a:latin typeface="Calibri"/>
                <a:cs typeface="Calibri"/>
              </a:rPr>
              <a:t>finally</a:t>
            </a:r>
            <a:r>
              <a:rPr dirty="0" sz="1100" spc="90">
                <a:latin typeface="Calibri"/>
                <a:cs typeface="Calibri"/>
              </a:rPr>
              <a:t> </a:t>
            </a:r>
            <a:r>
              <a:rPr dirty="0" sz="1100" spc="-5">
                <a:latin typeface="Calibri"/>
                <a:cs typeface="Calibri"/>
              </a:rPr>
              <a:t>to</a:t>
            </a:r>
            <a:r>
              <a:rPr dirty="0" sz="1100" spc="95">
                <a:latin typeface="Calibri"/>
                <a:cs typeface="Calibri"/>
              </a:rPr>
              <a:t> </a:t>
            </a:r>
            <a:r>
              <a:rPr dirty="0" sz="1100" spc="-5">
                <a:latin typeface="Calibri"/>
                <a:cs typeface="Calibri"/>
              </a:rPr>
              <a:t>their</a:t>
            </a:r>
            <a:r>
              <a:rPr dirty="0" sz="1100" spc="95">
                <a:latin typeface="Calibri"/>
                <a:cs typeface="Calibri"/>
              </a:rPr>
              <a:t> </a:t>
            </a:r>
            <a:r>
              <a:rPr dirty="0" sz="1100" spc="-5">
                <a:latin typeface="Calibri"/>
                <a:cs typeface="Calibri"/>
              </a:rPr>
              <a:t>local</a:t>
            </a:r>
            <a:r>
              <a:rPr dirty="0" sz="1100" spc="95">
                <a:latin typeface="Calibri"/>
                <a:cs typeface="Calibri"/>
              </a:rPr>
              <a:t> </a:t>
            </a:r>
            <a:r>
              <a:rPr dirty="0" sz="1100" spc="-5">
                <a:latin typeface="Calibri"/>
                <a:cs typeface="Calibri"/>
              </a:rPr>
              <a:t>community.</a:t>
            </a:r>
            <a:r>
              <a:rPr dirty="0" sz="1100" spc="90">
                <a:latin typeface="Calibri"/>
                <a:cs typeface="Calibri"/>
              </a:rPr>
              <a:t> </a:t>
            </a:r>
            <a:r>
              <a:rPr dirty="0" sz="1100" spc="-5">
                <a:latin typeface="Calibri"/>
                <a:cs typeface="Calibri"/>
              </a:rPr>
              <a:t>93%</a:t>
            </a:r>
            <a:r>
              <a:rPr dirty="0" sz="1100" spc="90">
                <a:latin typeface="Calibri"/>
                <a:cs typeface="Calibri"/>
              </a:rPr>
              <a:t> </a:t>
            </a:r>
            <a:r>
              <a:rPr dirty="0" sz="1100" spc="-5">
                <a:latin typeface="Calibri"/>
                <a:cs typeface="Calibri"/>
              </a:rPr>
              <a:t>of</a:t>
            </a:r>
            <a:r>
              <a:rPr dirty="0" sz="1100" spc="90">
                <a:latin typeface="Calibri"/>
                <a:cs typeface="Calibri"/>
              </a:rPr>
              <a:t> </a:t>
            </a:r>
            <a:r>
              <a:rPr dirty="0" sz="1100" spc="-5">
                <a:latin typeface="Calibri"/>
                <a:cs typeface="Calibri"/>
              </a:rPr>
              <a:t>older</a:t>
            </a:r>
            <a:r>
              <a:rPr dirty="0" sz="1100" spc="95">
                <a:latin typeface="Calibri"/>
                <a:cs typeface="Calibri"/>
              </a:rPr>
              <a:t> </a:t>
            </a:r>
            <a:r>
              <a:rPr dirty="0" sz="1100" spc="-5">
                <a:latin typeface="Calibri"/>
                <a:cs typeface="Calibri"/>
              </a:rPr>
              <a:t>respondents</a:t>
            </a:r>
            <a:endParaRPr sz="1100">
              <a:latin typeface="Calibri"/>
              <a:cs typeface="Calibri"/>
            </a:endParaRPr>
          </a:p>
          <a:p>
            <a:pPr marL="12700" marR="6985">
              <a:lnSpc>
                <a:spcPts val="2010"/>
              </a:lnSpc>
            </a:pPr>
            <a:r>
              <a:rPr dirty="0" sz="1100" spc="-5">
                <a:latin typeface="Calibri"/>
                <a:cs typeface="Calibri"/>
              </a:rPr>
              <a:t>declared</a:t>
            </a:r>
            <a:r>
              <a:rPr dirty="0" sz="1100" spc="-50">
                <a:latin typeface="Calibri"/>
                <a:cs typeface="Calibri"/>
              </a:rPr>
              <a:t> </a:t>
            </a:r>
            <a:r>
              <a:rPr dirty="0" sz="1100" spc="-5">
                <a:latin typeface="Calibri"/>
                <a:cs typeface="Calibri"/>
              </a:rPr>
              <a:t>that</a:t>
            </a:r>
            <a:r>
              <a:rPr dirty="0" sz="1100" spc="-50">
                <a:latin typeface="Calibri"/>
                <a:cs typeface="Calibri"/>
              </a:rPr>
              <a:t> </a:t>
            </a:r>
            <a:r>
              <a:rPr dirty="0" sz="1100" spc="-5">
                <a:latin typeface="Calibri"/>
                <a:cs typeface="Calibri"/>
              </a:rPr>
              <a:t>they</a:t>
            </a:r>
            <a:r>
              <a:rPr dirty="0" sz="1100" spc="-55">
                <a:latin typeface="Calibri"/>
                <a:cs typeface="Calibri"/>
              </a:rPr>
              <a:t> </a:t>
            </a:r>
            <a:r>
              <a:rPr dirty="0" sz="1100" spc="-5">
                <a:latin typeface="Calibri"/>
                <a:cs typeface="Calibri"/>
              </a:rPr>
              <a:t>felt</a:t>
            </a:r>
            <a:r>
              <a:rPr dirty="0" sz="1100" spc="-55">
                <a:latin typeface="Calibri"/>
                <a:cs typeface="Calibri"/>
              </a:rPr>
              <a:t> </a:t>
            </a:r>
            <a:r>
              <a:rPr dirty="0" sz="1100" spc="-5">
                <a:latin typeface="Calibri"/>
                <a:cs typeface="Calibri"/>
              </a:rPr>
              <a:t>a</a:t>
            </a:r>
            <a:r>
              <a:rPr dirty="0" sz="1100" spc="-45">
                <a:latin typeface="Calibri"/>
                <a:cs typeface="Calibri"/>
              </a:rPr>
              <a:t> </a:t>
            </a:r>
            <a:r>
              <a:rPr dirty="0" sz="1100" spc="-5">
                <a:latin typeface="Calibri"/>
                <a:cs typeface="Calibri"/>
              </a:rPr>
              <a:t>strong</a:t>
            </a:r>
            <a:r>
              <a:rPr dirty="0" sz="1100" spc="-60">
                <a:latin typeface="Calibri"/>
                <a:cs typeface="Calibri"/>
              </a:rPr>
              <a:t> </a:t>
            </a:r>
            <a:r>
              <a:rPr dirty="0" sz="1100" spc="-5">
                <a:latin typeface="Calibri"/>
                <a:cs typeface="Calibri"/>
              </a:rPr>
              <a:t>or</a:t>
            </a:r>
            <a:r>
              <a:rPr dirty="0" sz="1100" spc="-60">
                <a:latin typeface="Calibri"/>
                <a:cs typeface="Calibri"/>
              </a:rPr>
              <a:t> </a:t>
            </a:r>
            <a:r>
              <a:rPr dirty="0" sz="1100" spc="-5">
                <a:latin typeface="Calibri"/>
                <a:cs typeface="Calibri"/>
              </a:rPr>
              <a:t>very</a:t>
            </a:r>
            <a:r>
              <a:rPr dirty="0" sz="1100" spc="-55">
                <a:latin typeface="Calibri"/>
                <a:cs typeface="Calibri"/>
              </a:rPr>
              <a:t> </a:t>
            </a:r>
            <a:r>
              <a:rPr dirty="0" sz="1100" spc="-5">
                <a:latin typeface="Calibri"/>
                <a:cs typeface="Calibri"/>
              </a:rPr>
              <a:t>strong</a:t>
            </a:r>
            <a:r>
              <a:rPr dirty="0" sz="1100" spc="-60">
                <a:latin typeface="Calibri"/>
                <a:cs typeface="Calibri"/>
              </a:rPr>
              <a:t> </a:t>
            </a:r>
            <a:r>
              <a:rPr dirty="0" sz="1100" spc="-5">
                <a:latin typeface="Calibri"/>
                <a:cs typeface="Calibri"/>
              </a:rPr>
              <a:t>sense</a:t>
            </a:r>
            <a:r>
              <a:rPr dirty="0" sz="1100" spc="-55">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belonging</a:t>
            </a:r>
            <a:r>
              <a:rPr dirty="0" sz="1100" spc="-55">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Canada,</a:t>
            </a:r>
            <a:r>
              <a:rPr dirty="0" sz="1100" spc="-60">
                <a:latin typeface="Calibri"/>
                <a:cs typeface="Calibri"/>
              </a:rPr>
              <a:t> </a:t>
            </a:r>
            <a:r>
              <a:rPr dirty="0" sz="1100" spc="-5">
                <a:latin typeface="Calibri"/>
                <a:cs typeface="Calibri"/>
              </a:rPr>
              <a:t>along</a:t>
            </a:r>
            <a:r>
              <a:rPr dirty="0" sz="1100" spc="-60">
                <a:latin typeface="Calibri"/>
                <a:cs typeface="Calibri"/>
              </a:rPr>
              <a:t> </a:t>
            </a:r>
            <a:r>
              <a:rPr dirty="0" sz="1100" spc="-5">
                <a:latin typeface="Calibri"/>
                <a:cs typeface="Calibri"/>
              </a:rPr>
              <a:t>with</a:t>
            </a:r>
            <a:r>
              <a:rPr dirty="0" sz="1100" spc="-50">
                <a:latin typeface="Calibri"/>
                <a:cs typeface="Calibri"/>
              </a:rPr>
              <a:t> </a:t>
            </a:r>
            <a:r>
              <a:rPr dirty="0" sz="1100" spc="-5">
                <a:latin typeface="Calibri"/>
                <a:cs typeface="Calibri"/>
              </a:rPr>
              <a:t>89%</a:t>
            </a:r>
            <a:r>
              <a:rPr dirty="0" sz="1100" spc="-60">
                <a:latin typeface="Calibri"/>
                <a:cs typeface="Calibri"/>
              </a:rPr>
              <a:t> </a:t>
            </a:r>
            <a:r>
              <a:rPr dirty="0" sz="1100" spc="-5">
                <a:latin typeface="Calibri"/>
                <a:cs typeface="Calibri"/>
              </a:rPr>
              <a:t>of</a:t>
            </a:r>
            <a:r>
              <a:rPr dirty="0" sz="1100" spc="-45">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younger  Canadians.</a:t>
            </a:r>
            <a:r>
              <a:rPr dirty="0" sz="1100" spc="75">
                <a:latin typeface="Calibri"/>
                <a:cs typeface="Calibri"/>
              </a:rPr>
              <a:t> </a:t>
            </a:r>
            <a:r>
              <a:rPr dirty="0" sz="1100" spc="-5">
                <a:latin typeface="Calibri"/>
                <a:cs typeface="Calibri"/>
              </a:rPr>
              <a:t>These</a:t>
            </a:r>
            <a:r>
              <a:rPr dirty="0" sz="1100" spc="85">
                <a:latin typeface="Calibri"/>
                <a:cs typeface="Calibri"/>
              </a:rPr>
              <a:t> </a:t>
            </a:r>
            <a:r>
              <a:rPr dirty="0" sz="1100" spc="-5">
                <a:latin typeface="Calibri"/>
                <a:cs typeface="Calibri"/>
              </a:rPr>
              <a:t>proportions,</a:t>
            </a:r>
            <a:r>
              <a:rPr dirty="0" sz="1100" spc="85">
                <a:latin typeface="Calibri"/>
                <a:cs typeface="Calibri"/>
              </a:rPr>
              <a:t> </a:t>
            </a:r>
            <a:r>
              <a:rPr dirty="0" sz="1100" spc="-5">
                <a:latin typeface="Calibri"/>
                <a:cs typeface="Calibri"/>
              </a:rPr>
              <a:t>concerning</a:t>
            </a:r>
            <a:r>
              <a:rPr dirty="0" sz="1100" spc="80">
                <a:latin typeface="Calibri"/>
                <a:cs typeface="Calibri"/>
              </a:rPr>
              <a:t> </a:t>
            </a:r>
            <a:r>
              <a:rPr dirty="0" sz="1100" spc="-5">
                <a:latin typeface="Calibri"/>
                <a:cs typeface="Calibri"/>
              </a:rPr>
              <a:t>sense</a:t>
            </a:r>
            <a:r>
              <a:rPr dirty="0" sz="1100" spc="90">
                <a:latin typeface="Calibri"/>
                <a:cs typeface="Calibri"/>
              </a:rPr>
              <a:t> </a:t>
            </a:r>
            <a:r>
              <a:rPr dirty="0" sz="1100" spc="-5">
                <a:latin typeface="Calibri"/>
                <a:cs typeface="Calibri"/>
              </a:rPr>
              <a:t>of</a:t>
            </a:r>
            <a:r>
              <a:rPr dirty="0" sz="1100" spc="80">
                <a:latin typeface="Calibri"/>
                <a:cs typeface="Calibri"/>
              </a:rPr>
              <a:t> </a:t>
            </a:r>
            <a:r>
              <a:rPr dirty="0" sz="1100" spc="-5">
                <a:latin typeface="Calibri"/>
                <a:cs typeface="Calibri"/>
              </a:rPr>
              <a:t>belonging</a:t>
            </a:r>
            <a:r>
              <a:rPr dirty="0" sz="1100" spc="85">
                <a:latin typeface="Calibri"/>
                <a:cs typeface="Calibri"/>
              </a:rPr>
              <a:t> </a:t>
            </a:r>
            <a:r>
              <a:rPr dirty="0" sz="1100" spc="-5">
                <a:latin typeface="Calibri"/>
                <a:cs typeface="Calibri"/>
              </a:rPr>
              <a:t>to</a:t>
            </a:r>
            <a:r>
              <a:rPr dirty="0" sz="1100" spc="90">
                <a:latin typeface="Calibri"/>
                <a:cs typeface="Calibri"/>
              </a:rPr>
              <a:t> </a:t>
            </a:r>
            <a:r>
              <a:rPr dirty="0" sz="1100" spc="-5">
                <a:latin typeface="Calibri"/>
                <a:cs typeface="Calibri"/>
              </a:rPr>
              <a:t>province,</a:t>
            </a:r>
            <a:r>
              <a:rPr dirty="0" sz="1100" spc="85">
                <a:latin typeface="Calibri"/>
                <a:cs typeface="Calibri"/>
              </a:rPr>
              <a:t> </a:t>
            </a:r>
            <a:r>
              <a:rPr dirty="0" sz="1100" spc="-5">
                <a:latin typeface="Calibri"/>
                <a:cs typeface="Calibri"/>
              </a:rPr>
              <a:t>were</a:t>
            </a:r>
            <a:r>
              <a:rPr dirty="0" sz="1100" spc="80">
                <a:latin typeface="Calibri"/>
                <a:cs typeface="Calibri"/>
              </a:rPr>
              <a:t> </a:t>
            </a:r>
            <a:r>
              <a:rPr dirty="0" sz="1100" spc="-5">
                <a:latin typeface="Calibri"/>
                <a:cs typeface="Calibri"/>
              </a:rPr>
              <a:t>89%</a:t>
            </a:r>
            <a:r>
              <a:rPr dirty="0" sz="1100" spc="85">
                <a:latin typeface="Calibri"/>
                <a:cs typeface="Calibri"/>
              </a:rPr>
              <a:t> </a:t>
            </a:r>
            <a:r>
              <a:rPr dirty="0" sz="1100" spc="-5">
                <a:latin typeface="Calibri"/>
                <a:cs typeface="Calibri"/>
              </a:rPr>
              <a:t>for</a:t>
            </a:r>
            <a:r>
              <a:rPr dirty="0" sz="1100" spc="90">
                <a:latin typeface="Calibri"/>
                <a:cs typeface="Calibri"/>
              </a:rPr>
              <a:t> </a:t>
            </a:r>
            <a:r>
              <a:rPr dirty="0" sz="1100" spc="-5">
                <a:latin typeface="Calibri"/>
                <a:cs typeface="Calibri"/>
              </a:rPr>
              <a:t>those</a:t>
            </a:r>
            <a:r>
              <a:rPr dirty="0" sz="1100" spc="75">
                <a:latin typeface="Calibri"/>
                <a:cs typeface="Calibri"/>
              </a:rPr>
              <a:t> </a:t>
            </a:r>
            <a:r>
              <a:rPr dirty="0" sz="1100" spc="-5">
                <a:latin typeface="Calibri"/>
                <a:cs typeface="Calibri"/>
              </a:rPr>
              <a:t>aged</a:t>
            </a:r>
            <a:r>
              <a:rPr dirty="0" sz="1100" spc="80">
                <a:latin typeface="Calibri"/>
                <a:cs typeface="Calibri"/>
              </a:rPr>
              <a:t> </a:t>
            </a:r>
            <a:r>
              <a:rPr dirty="0" sz="1100" spc="-5">
                <a:latin typeface="Calibri"/>
                <a:cs typeface="Calibri"/>
              </a:rPr>
              <a:t>25</a:t>
            </a:r>
            <a:endParaRPr sz="1100">
              <a:latin typeface="Calibri"/>
              <a:cs typeface="Calibri"/>
            </a:endParaRPr>
          </a:p>
          <a:p>
            <a:pPr marL="12700">
              <a:lnSpc>
                <a:spcPct val="100000"/>
              </a:lnSpc>
              <a:spcBef>
                <a:spcPts val="509"/>
              </a:spcBef>
            </a:pPr>
            <a:r>
              <a:rPr dirty="0" sz="1100" spc="-5">
                <a:latin typeface="Calibri"/>
                <a:cs typeface="Calibri"/>
              </a:rPr>
              <a:t>and</a:t>
            </a:r>
            <a:r>
              <a:rPr dirty="0" sz="1100" spc="35">
                <a:latin typeface="Calibri"/>
                <a:cs typeface="Calibri"/>
              </a:rPr>
              <a:t> </a:t>
            </a:r>
            <a:r>
              <a:rPr dirty="0" sz="1100" spc="-5">
                <a:latin typeface="Calibri"/>
                <a:cs typeface="Calibri"/>
              </a:rPr>
              <a:t>over,</a:t>
            </a:r>
            <a:r>
              <a:rPr dirty="0" sz="1100" spc="45">
                <a:latin typeface="Calibri"/>
                <a:cs typeface="Calibri"/>
              </a:rPr>
              <a:t> </a:t>
            </a:r>
            <a:r>
              <a:rPr dirty="0" sz="1100">
                <a:latin typeface="Calibri"/>
                <a:cs typeface="Calibri"/>
              </a:rPr>
              <a:t>and</a:t>
            </a:r>
            <a:r>
              <a:rPr dirty="0" sz="1100" spc="35">
                <a:latin typeface="Calibri"/>
                <a:cs typeface="Calibri"/>
              </a:rPr>
              <a:t> </a:t>
            </a:r>
            <a:r>
              <a:rPr dirty="0" sz="1100" spc="-5">
                <a:latin typeface="Calibri"/>
                <a:cs typeface="Calibri"/>
              </a:rPr>
              <a:t>83%</a:t>
            </a:r>
            <a:r>
              <a:rPr dirty="0" sz="1100" spc="40">
                <a:latin typeface="Calibri"/>
                <a:cs typeface="Calibri"/>
              </a:rPr>
              <a:t> </a:t>
            </a:r>
            <a:r>
              <a:rPr dirty="0" sz="1100" spc="-5">
                <a:latin typeface="Calibri"/>
                <a:cs typeface="Calibri"/>
              </a:rPr>
              <a:t>for</a:t>
            </a:r>
            <a:r>
              <a:rPr dirty="0" sz="1100" spc="35">
                <a:latin typeface="Calibri"/>
                <a:cs typeface="Calibri"/>
              </a:rPr>
              <a:t> </a:t>
            </a:r>
            <a:r>
              <a:rPr dirty="0" sz="1100" spc="-5">
                <a:latin typeface="Calibri"/>
                <a:cs typeface="Calibri"/>
              </a:rPr>
              <a:t>respondents</a:t>
            </a:r>
            <a:r>
              <a:rPr dirty="0" sz="1100" spc="45">
                <a:latin typeface="Calibri"/>
                <a:cs typeface="Calibri"/>
              </a:rPr>
              <a:t> </a:t>
            </a:r>
            <a:r>
              <a:rPr dirty="0" sz="1100" spc="-5">
                <a:latin typeface="Calibri"/>
                <a:cs typeface="Calibri"/>
              </a:rPr>
              <a:t>aged</a:t>
            </a:r>
            <a:r>
              <a:rPr dirty="0" sz="1100" spc="35">
                <a:latin typeface="Calibri"/>
                <a:cs typeface="Calibri"/>
              </a:rPr>
              <a:t> </a:t>
            </a:r>
            <a:r>
              <a:rPr dirty="0" sz="1100" spc="-5">
                <a:latin typeface="Calibri"/>
                <a:cs typeface="Calibri"/>
              </a:rPr>
              <a:t>15</a:t>
            </a:r>
            <a:r>
              <a:rPr dirty="0" sz="1100" spc="4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24.</a:t>
            </a:r>
            <a:r>
              <a:rPr dirty="0" sz="1100" spc="45">
                <a:latin typeface="Calibri"/>
                <a:cs typeface="Calibri"/>
              </a:rPr>
              <a:t> </a:t>
            </a:r>
            <a:r>
              <a:rPr dirty="0" sz="1100" spc="-5">
                <a:latin typeface="Calibri"/>
                <a:cs typeface="Calibri"/>
              </a:rPr>
              <a:t>Sense</a:t>
            </a:r>
            <a:r>
              <a:rPr dirty="0" sz="1100" spc="40">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belonging</a:t>
            </a:r>
            <a:r>
              <a:rPr dirty="0" sz="1100" spc="4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community</a:t>
            </a:r>
            <a:r>
              <a:rPr dirty="0" sz="1100" spc="40">
                <a:latin typeface="Calibri"/>
                <a:cs typeface="Calibri"/>
              </a:rPr>
              <a:t> </a:t>
            </a:r>
            <a:r>
              <a:rPr dirty="0" sz="1100" spc="-5">
                <a:latin typeface="Calibri"/>
                <a:cs typeface="Calibri"/>
              </a:rPr>
              <a:t>was</a:t>
            </a:r>
            <a:r>
              <a:rPr dirty="0" sz="1100" spc="40">
                <a:latin typeface="Calibri"/>
                <a:cs typeface="Calibri"/>
              </a:rPr>
              <a:t> </a:t>
            </a:r>
            <a:r>
              <a:rPr dirty="0" sz="1100" spc="-5">
                <a:latin typeface="Calibri"/>
                <a:cs typeface="Calibri"/>
              </a:rPr>
              <a:t>the</a:t>
            </a:r>
            <a:r>
              <a:rPr dirty="0" sz="1100" spc="40">
                <a:latin typeface="Calibri"/>
                <a:cs typeface="Calibri"/>
              </a:rPr>
              <a:t> </a:t>
            </a:r>
            <a:r>
              <a:rPr dirty="0" sz="1100" spc="-5">
                <a:latin typeface="Calibri"/>
                <a:cs typeface="Calibri"/>
              </a:rPr>
              <a:t>least</a:t>
            </a:r>
            <a:r>
              <a:rPr dirty="0" sz="1100" spc="35">
                <a:latin typeface="Calibri"/>
                <a:cs typeface="Calibri"/>
              </a:rPr>
              <a:t> </a:t>
            </a:r>
            <a:r>
              <a:rPr dirty="0" sz="1100" spc="-5">
                <a:latin typeface="Calibri"/>
                <a:cs typeface="Calibri"/>
              </a:rPr>
              <a:t>likely</a:t>
            </a:r>
            <a:endParaRPr sz="1100">
              <a:latin typeface="Calibri"/>
              <a:cs typeface="Calibri"/>
            </a:endParaRPr>
          </a:p>
          <a:p>
            <a:pPr marL="12700" marR="5715">
              <a:lnSpc>
                <a:spcPct val="152300"/>
              </a:lnSpc>
              <a:spcBef>
                <a:spcPts val="5"/>
              </a:spcBef>
            </a:pPr>
            <a:r>
              <a:rPr dirty="0" sz="1100" spc="-5">
                <a:latin typeface="Calibri"/>
                <a:cs typeface="Calibri"/>
              </a:rPr>
              <a:t>to be found among respondents, </a:t>
            </a:r>
            <a:r>
              <a:rPr dirty="0" sz="1100">
                <a:latin typeface="Calibri"/>
                <a:cs typeface="Calibri"/>
              </a:rPr>
              <a:t>and it </a:t>
            </a:r>
            <a:r>
              <a:rPr dirty="0" sz="1100" spc="-5">
                <a:latin typeface="Calibri"/>
                <a:cs typeface="Calibri"/>
              </a:rPr>
              <a:t>also has the smallest difference in responses across age groups.  81%</a:t>
            </a:r>
            <a:r>
              <a:rPr dirty="0" sz="1100" spc="90">
                <a:latin typeface="Calibri"/>
                <a:cs typeface="Calibri"/>
              </a:rPr>
              <a:t> </a:t>
            </a:r>
            <a:r>
              <a:rPr dirty="0" sz="1100" spc="-5">
                <a:latin typeface="Calibri"/>
                <a:cs typeface="Calibri"/>
              </a:rPr>
              <a:t>of</a:t>
            </a:r>
            <a:r>
              <a:rPr dirty="0" sz="1100" spc="90">
                <a:latin typeface="Calibri"/>
                <a:cs typeface="Calibri"/>
              </a:rPr>
              <a:t> </a:t>
            </a:r>
            <a:r>
              <a:rPr dirty="0" sz="1100" spc="-5">
                <a:latin typeface="Calibri"/>
                <a:cs typeface="Calibri"/>
              </a:rPr>
              <a:t>respondents</a:t>
            </a:r>
            <a:r>
              <a:rPr dirty="0" sz="1100" spc="90">
                <a:latin typeface="Calibri"/>
                <a:cs typeface="Calibri"/>
              </a:rPr>
              <a:t> </a:t>
            </a:r>
            <a:r>
              <a:rPr dirty="0" sz="1100" spc="-5">
                <a:latin typeface="Calibri"/>
                <a:cs typeface="Calibri"/>
              </a:rPr>
              <a:t>aged</a:t>
            </a:r>
            <a:r>
              <a:rPr dirty="0" sz="1100" spc="95">
                <a:latin typeface="Calibri"/>
                <a:cs typeface="Calibri"/>
              </a:rPr>
              <a:t> </a:t>
            </a:r>
            <a:r>
              <a:rPr dirty="0" sz="1100" spc="-5">
                <a:latin typeface="Calibri"/>
                <a:cs typeface="Calibri"/>
              </a:rPr>
              <a:t>15</a:t>
            </a:r>
            <a:r>
              <a:rPr dirty="0" sz="1100" spc="95">
                <a:latin typeface="Calibri"/>
                <a:cs typeface="Calibri"/>
              </a:rPr>
              <a:t> </a:t>
            </a:r>
            <a:r>
              <a:rPr dirty="0" sz="1100" spc="-5">
                <a:latin typeface="Calibri"/>
                <a:cs typeface="Calibri"/>
              </a:rPr>
              <a:t>to</a:t>
            </a:r>
            <a:r>
              <a:rPr dirty="0" sz="1100" spc="95">
                <a:latin typeface="Calibri"/>
                <a:cs typeface="Calibri"/>
              </a:rPr>
              <a:t> </a:t>
            </a:r>
            <a:r>
              <a:rPr dirty="0" sz="1100" spc="-5">
                <a:latin typeface="Calibri"/>
                <a:cs typeface="Calibri"/>
              </a:rPr>
              <a:t>24</a:t>
            </a:r>
            <a:r>
              <a:rPr dirty="0" sz="1100" spc="90">
                <a:latin typeface="Calibri"/>
                <a:cs typeface="Calibri"/>
              </a:rPr>
              <a:t> </a:t>
            </a:r>
            <a:r>
              <a:rPr dirty="0" sz="1100" spc="-5">
                <a:latin typeface="Calibri"/>
                <a:cs typeface="Calibri"/>
              </a:rPr>
              <a:t>reported</a:t>
            </a:r>
            <a:r>
              <a:rPr dirty="0" sz="1100" spc="90">
                <a:latin typeface="Calibri"/>
                <a:cs typeface="Calibri"/>
              </a:rPr>
              <a:t> </a:t>
            </a:r>
            <a:r>
              <a:rPr dirty="0" sz="1100" spc="-5">
                <a:latin typeface="Calibri"/>
                <a:cs typeface="Calibri"/>
              </a:rPr>
              <a:t>having</a:t>
            </a:r>
            <a:r>
              <a:rPr dirty="0" sz="1100" spc="100">
                <a:latin typeface="Calibri"/>
                <a:cs typeface="Calibri"/>
              </a:rPr>
              <a:t> </a:t>
            </a:r>
            <a:r>
              <a:rPr dirty="0" sz="1100" spc="-5">
                <a:latin typeface="Calibri"/>
                <a:cs typeface="Calibri"/>
              </a:rPr>
              <a:t>a</a:t>
            </a:r>
            <a:r>
              <a:rPr dirty="0" sz="1100" spc="90">
                <a:latin typeface="Calibri"/>
                <a:cs typeface="Calibri"/>
              </a:rPr>
              <a:t> </a:t>
            </a:r>
            <a:r>
              <a:rPr dirty="0" sz="1100" spc="-5">
                <a:latin typeface="Calibri"/>
                <a:cs typeface="Calibri"/>
              </a:rPr>
              <a:t>strong</a:t>
            </a:r>
            <a:r>
              <a:rPr dirty="0" sz="1100" spc="90">
                <a:latin typeface="Calibri"/>
                <a:cs typeface="Calibri"/>
              </a:rPr>
              <a:t> </a:t>
            </a:r>
            <a:r>
              <a:rPr dirty="0" sz="1100" spc="-5">
                <a:latin typeface="Calibri"/>
                <a:cs typeface="Calibri"/>
              </a:rPr>
              <a:t>or</a:t>
            </a:r>
            <a:r>
              <a:rPr dirty="0" sz="1100" spc="90">
                <a:latin typeface="Calibri"/>
                <a:cs typeface="Calibri"/>
              </a:rPr>
              <a:t> </a:t>
            </a:r>
            <a:r>
              <a:rPr dirty="0" sz="1100" spc="-5">
                <a:latin typeface="Calibri"/>
                <a:cs typeface="Calibri"/>
              </a:rPr>
              <a:t>very</a:t>
            </a:r>
            <a:r>
              <a:rPr dirty="0" sz="1100" spc="95">
                <a:latin typeface="Calibri"/>
                <a:cs typeface="Calibri"/>
              </a:rPr>
              <a:t> </a:t>
            </a:r>
            <a:r>
              <a:rPr dirty="0" sz="1100" spc="-5">
                <a:latin typeface="Calibri"/>
                <a:cs typeface="Calibri"/>
              </a:rPr>
              <a:t>strong</a:t>
            </a:r>
            <a:r>
              <a:rPr dirty="0" sz="1100" spc="90">
                <a:latin typeface="Calibri"/>
                <a:cs typeface="Calibri"/>
              </a:rPr>
              <a:t> </a:t>
            </a:r>
            <a:r>
              <a:rPr dirty="0" sz="1100" spc="-5">
                <a:latin typeface="Calibri"/>
                <a:cs typeface="Calibri"/>
              </a:rPr>
              <a:t>sense</a:t>
            </a:r>
            <a:r>
              <a:rPr dirty="0" sz="1100" spc="90">
                <a:latin typeface="Calibri"/>
                <a:cs typeface="Calibri"/>
              </a:rPr>
              <a:t> </a:t>
            </a:r>
            <a:r>
              <a:rPr dirty="0" sz="1100" spc="-5">
                <a:latin typeface="Calibri"/>
                <a:cs typeface="Calibri"/>
              </a:rPr>
              <a:t>of</a:t>
            </a:r>
            <a:r>
              <a:rPr dirty="0" sz="1100" spc="90">
                <a:latin typeface="Calibri"/>
                <a:cs typeface="Calibri"/>
              </a:rPr>
              <a:t> </a:t>
            </a:r>
            <a:r>
              <a:rPr dirty="0" sz="1100" spc="-5">
                <a:latin typeface="Calibri"/>
                <a:cs typeface="Calibri"/>
              </a:rPr>
              <a:t>belonging</a:t>
            </a:r>
            <a:r>
              <a:rPr dirty="0" sz="1100" spc="90">
                <a:latin typeface="Calibri"/>
                <a:cs typeface="Calibri"/>
              </a:rPr>
              <a:t> </a:t>
            </a:r>
            <a:r>
              <a:rPr dirty="0" sz="1100" spc="-5">
                <a:latin typeface="Calibri"/>
                <a:cs typeface="Calibri"/>
              </a:rPr>
              <a:t>to</a:t>
            </a:r>
            <a:r>
              <a:rPr dirty="0" sz="1100" spc="105">
                <a:latin typeface="Calibri"/>
                <a:cs typeface="Calibri"/>
              </a:rPr>
              <a:t> </a:t>
            </a:r>
            <a:r>
              <a:rPr dirty="0" sz="1100" spc="-5">
                <a:latin typeface="Calibri"/>
                <a:cs typeface="Calibri"/>
              </a:rPr>
              <a:t>their</a:t>
            </a:r>
            <a:endParaRPr sz="1100">
              <a:latin typeface="Calibri"/>
              <a:cs typeface="Calibri"/>
            </a:endParaRPr>
          </a:p>
          <a:p>
            <a:pPr marL="12700">
              <a:lnSpc>
                <a:spcPct val="100000"/>
              </a:lnSpc>
              <a:spcBef>
                <a:spcPts val="705"/>
              </a:spcBef>
            </a:pPr>
            <a:r>
              <a:rPr dirty="0" sz="1100" spc="-5">
                <a:latin typeface="Calibri"/>
                <a:cs typeface="Calibri"/>
              </a:rPr>
              <a:t>community, while 82% of respondents aged 25 years and over felt the same</a:t>
            </a:r>
            <a:r>
              <a:rPr dirty="0" sz="1100" spc="50">
                <a:latin typeface="Calibri"/>
                <a:cs typeface="Calibri"/>
              </a:rPr>
              <a:t> </a:t>
            </a:r>
            <a:r>
              <a:rPr dirty="0" sz="1100">
                <a:latin typeface="Calibri"/>
                <a:cs typeface="Calibri"/>
              </a:rPr>
              <a:t>way.</a:t>
            </a:r>
            <a:endParaRPr sz="1100">
              <a:latin typeface="Calibri"/>
              <a:cs typeface="Calibri"/>
            </a:endParaRPr>
          </a:p>
          <a:p>
            <a:pPr algn="just" marL="12700" marR="5080">
              <a:lnSpc>
                <a:spcPct val="152600"/>
              </a:lnSpc>
              <a:spcBef>
                <a:spcPts val="795"/>
              </a:spcBef>
            </a:pPr>
            <a:r>
              <a:rPr dirty="0" sz="1100" spc="-5">
                <a:latin typeface="Calibri"/>
                <a:cs typeface="Calibri"/>
              </a:rPr>
              <a:t>The 2013 GSS asked respondents whether they were Aboriginal persons, meaning First Nations, Métis, </a:t>
            </a:r>
            <a:r>
              <a:rPr dirty="0" sz="1100">
                <a:latin typeface="Calibri"/>
                <a:cs typeface="Calibri"/>
              </a:rPr>
              <a:t>or  </a:t>
            </a:r>
            <a:r>
              <a:rPr dirty="0" sz="1100" spc="-5">
                <a:latin typeface="Calibri"/>
                <a:cs typeface="Calibri"/>
              </a:rPr>
              <a:t>Inuit, including with or without </a:t>
            </a:r>
            <a:r>
              <a:rPr dirty="0" sz="1100">
                <a:latin typeface="Calibri"/>
                <a:cs typeface="Calibri"/>
              </a:rPr>
              <a:t>Status</a:t>
            </a:r>
            <a:r>
              <a:rPr dirty="0" baseline="31746" sz="1050">
                <a:latin typeface="Calibri"/>
                <a:cs typeface="Calibri"/>
                <a:hlinkClick r:id="rId2" action="ppaction://hlinksldjump"/>
              </a:rPr>
              <a:t>8</a:t>
            </a:r>
            <a:r>
              <a:rPr dirty="0" sz="1100">
                <a:latin typeface="Calibri"/>
                <a:cs typeface="Calibri"/>
              </a:rPr>
              <a:t>. </a:t>
            </a:r>
            <a:r>
              <a:rPr dirty="0" sz="1100" spc="-5">
                <a:latin typeface="Calibri"/>
                <a:cs typeface="Calibri"/>
              </a:rPr>
              <a:t>Identifying with Canada ranked first among Aboriginal  respondents, with 90% of young respondents reporting a strong or very strong sense of belonging to  Canada,</a:t>
            </a:r>
            <a:r>
              <a:rPr dirty="0" sz="1100" spc="-50">
                <a:latin typeface="Calibri"/>
                <a:cs typeface="Calibri"/>
              </a:rPr>
              <a:t> </a:t>
            </a:r>
            <a:r>
              <a:rPr dirty="0" sz="1100" spc="-5">
                <a:latin typeface="Calibri"/>
                <a:cs typeface="Calibri"/>
              </a:rPr>
              <a:t>along</a:t>
            </a:r>
            <a:r>
              <a:rPr dirty="0" sz="1100" spc="-50">
                <a:latin typeface="Calibri"/>
                <a:cs typeface="Calibri"/>
              </a:rPr>
              <a:t> </a:t>
            </a:r>
            <a:r>
              <a:rPr dirty="0" sz="1100" spc="-5">
                <a:latin typeface="Calibri"/>
                <a:cs typeface="Calibri"/>
              </a:rPr>
              <a:t>with</a:t>
            </a:r>
            <a:r>
              <a:rPr dirty="0" sz="1100" spc="-50">
                <a:latin typeface="Calibri"/>
                <a:cs typeface="Calibri"/>
              </a:rPr>
              <a:t> </a:t>
            </a:r>
            <a:r>
              <a:rPr dirty="0" sz="1100" spc="-5">
                <a:latin typeface="Calibri"/>
                <a:cs typeface="Calibri"/>
              </a:rPr>
              <a:t>91%</a:t>
            </a:r>
            <a:r>
              <a:rPr dirty="0" sz="1100" spc="-40">
                <a:latin typeface="Calibri"/>
                <a:cs typeface="Calibri"/>
              </a:rPr>
              <a:t> </a:t>
            </a:r>
            <a:r>
              <a:rPr dirty="0" sz="1100" spc="-5">
                <a:latin typeface="Calibri"/>
                <a:cs typeface="Calibri"/>
              </a:rPr>
              <a:t>of</a:t>
            </a:r>
            <a:r>
              <a:rPr dirty="0" sz="1100" spc="-40">
                <a:latin typeface="Calibri"/>
                <a:cs typeface="Calibri"/>
              </a:rPr>
              <a:t> </a:t>
            </a:r>
            <a:r>
              <a:rPr dirty="0" sz="1100" spc="-5">
                <a:latin typeface="Calibri"/>
                <a:cs typeface="Calibri"/>
              </a:rPr>
              <a:t>respondents</a:t>
            </a:r>
            <a:r>
              <a:rPr dirty="0" sz="1100" spc="-40">
                <a:latin typeface="Calibri"/>
                <a:cs typeface="Calibri"/>
              </a:rPr>
              <a:t> </a:t>
            </a:r>
            <a:r>
              <a:rPr dirty="0" sz="1100" spc="-5">
                <a:latin typeface="Calibri"/>
                <a:cs typeface="Calibri"/>
              </a:rPr>
              <a:t>aged</a:t>
            </a:r>
            <a:r>
              <a:rPr dirty="0" sz="1100" spc="-45">
                <a:latin typeface="Calibri"/>
                <a:cs typeface="Calibri"/>
              </a:rPr>
              <a:t> </a:t>
            </a:r>
            <a:r>
              <a:rPr dirty="0" sz="1100" spc="-5">
                <a:latin typeface="Calibri"/>
                <a:cs typeface="Calibri"/>
              </a:rPr>
              <a:t>25</a:t>
            </a:r>
            <a:r>
              <a:rPr dirty="0" sz="1100" spc="-45">
                <a:latin typeface="Calibri"/>
                <a:cs typeface="Calibri"/>
              </a:rPr>
              <a:t> </a:t>
            </a:r>
            <a:r>
              <a:rPr dirty="0" sz="1100" spc="-5">
                <a:latin typeface="Calibri"/>
                <a:cs typeface="Calibri"/>
              </a:rPr>
              <a:t>or</a:t>
            </a:r>
            <a:r>
              <a:rPr dirty="0" sz="1100" spc="-45">
                <a:latin typeface="Calibri"/>
                <a:cs typeface="Calibri"/>
              </a:rPr>
              <a:t> </a:t>
            </a:r>
            <a:r>
              <a:rPr dirty="0" sz="1100" spc="-5">
                <a:latin typeface="Calibri"/>
                <a:cs typeface="Calibri"/>
              </a:rPr>
              <a:t>more.</a:t>
            </a:r>
            <a:r>
              <a:rPr dirty="0" sz="1100" spc="-50">
                <a:latin typeface="Calibri"/>
                <a:cs typeface="Calibri"/>
              </a:rPr>
              <a:t> </a:t>
            </a:r>
            <a:r>
              <a:rPr dirty="0" sz="1100" spc="-5">
                <a:latin typeface="Calibri"/>
                <a:cs typeface="Calibri"/>
              </a:rPr>
              <a:t>Additionally,</a:t>
            </a:r>
            <a:r>
              <a:rPr dirty="0" sz="1100" spc="-55">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rates</a:t>
            </a:r>
            <a:r>
              <a:rPr dirty="0" sz="1100" spc="-50">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responses</a:t>
            </a:r>
            <a:r>
              <a:rPr dirty="0" sz="1100" spc="-40">
                <a:latin typeface="Calibri"/>
                <a:cs typeface="Calibri"/>
              </a:rPr>
              <a:t> </a:t>
            </a:r>
            <a:r>
              <a:rPr dirty="0" sz="1100" spc="-5">
                <a:latin typeface="Calibri"/>
                <a:cs typeface="Calibri"/>
              </a:rPr>
              <a:t>of</a:t>
            </a:r>
            <a:r>
              <a:rPr dirty="0" sz="1100" spc="-55">
                <a:latin typeface="Calibri"/>
                <a:cs typeface="Calibri"/>
              </a:rPr>
              <a:t> </a:t>
            </a:r>
            <a:r>
              <a:rPr dirty="0" sz="1100" spc="-5">
                <a:latin typeface="Calibri"/>
                <a:cs typeface="Calibri"/>
              </a:rPr>
              <a:t>Aboriginal  respondents</a:t>
            </a:r>
            <a:r>
              <a:rPr dirty="0" sz="1100" spc="-3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sense</a:t>
            </a:r>
            <a:r>
              <a:rPr dirty="0" sz="1100" spc="-35">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belonging</a:t>
            </a:r>
            <a:r>
              <a:rPr dirty="0" sz="1100" spc="-3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Canada</a:t>
            </a:r>
            <a:r>
              <a:rPr dirty="0" sz="1100" spc="-35">
                <a:latin typeface="Calibri"/>
                <a:cs typeface="Calibri"/>
              </a:rPr>
              <a:t> </a:t>
            </a:r>
            <a:r>
              <a:rPr dirty="0" sz="1100" spc="-5">
                <a:latin typeface="Calibri"/>
                <a:cs typeface="Calibri"/>
              </a:rPr>
              <a:t>were</a:t>
            </a:r>
            <a:r>
              <a:rPr dirty="0" sz="1100" spc="-35">
                <a:latin typeface="Calibri"/>
                <a:cs typeface="Calibri"/>
              </a:rPr>
              <a:t> </a:t>
            </a:r>
            <a:r>
              <a:rPr dirty="0" sz="1100" spc="-5">
                <a:latin typeface="Calibri"/>
                <a:cs typeface="Calibri"/>
              </a:rPr>
              <a:t>not</a:t>
            </a:r>
            <a:r>
              <a:rPr dirty="0" sz="1100" spc="-45">
                <a:latin typeface="Calibri"/>
                <a:cs typeface="Calibri"/>
              </a:rPr>
              <a:t> </a:t>
            </a:r>
            <a:r>
              <a:rPr dirty="0" sz="1100" spc="-5">
                <a:latin typeface="Calibri"/>
                <a:cs typeface="Calibri"/>
              </a:rPr>
              <a:t>significantly</a:t>
            </a:r>
            <a:r>
              <a:rPr dirty="0" sz="1100" spc="-30">
                <a:latin typeface="Calibri"/>
                <a:cs typeface="Calibri"/>
              </a:rPr>
              <a:t> </a:t>
            </a:r>
            <a:r>
              <a:rPr dirty="0" sz="1100" spc="-5">
                <a:latin typeface="Calibri"/>
                <a:cs typeface="Calibri"/>
              </a:rPr>
              <a:t>different</a:t>
            </a:r>
            <a:r>
              <a:rPr dirty="0" sz="1100" spc="-35">
                <a:latin typeface="Calibri"/>
                <a:cs typeface="Calibri"/>
              </a:rPr>
              <a:t> </a:t>
            </a:r>
            <a:r>
              <a:rPr dirty="0" sz="1100" spc="-5">
                <a:latin typeface="Calibri"/>
                <a:cs typeface="Calibri"/>
              </a:rPr>
              <a:t>from</a:t>
            </a:r>
            <a:r>
              <a:rPr dirty="0" sz="1100" spc="-40">
                <a:latin typeface="Calibri"/>
                <a:cs typeface="Calibri"/>
              </a:rPr>
              <a:t> </a:t>
            </a:r>
            <a:r>
              <a:rPr dirty="0" sz="1100" spc="-5">
                <a:latin typeface="Calibri"/>
                <a:cs typeface="Calibri"/>
              </a:rPr>
              <a:t>those</a:t>
            </a:r>
            <a:r>
              <a:rPr dirty="0" sz="1100" spc="-40">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non-Aboriginal  respondents, at the conventional 5% significance level. That is to say that Aboriginal respondents were</a:t>
            </a:r>
            <a:r>
              <a:rPr dirty="0" sz="1100" spc="-40">
                <a:latin typeface="Calibri"/>
                <a:cs typeface="Calibri"/>
              </a:rPr>
              <a:t> </a:t>
            </a:r>
            <a:r>
              <a:rPr dirty="0" sz="1100" spc="-5">
                <a:latin typeface="Calibri"/>
                <a:cs typeface="Calibri"/>
              </a:rPr>
              <a:t>as</a:t>
            </a:r>
            <a:endParaRPr sz="1100">
              <a:latin typeface="Calibri"/>
              <a:cs typeface="Calibri"/>
            </a:endParaRPr>
          </a:p>
          <a:p>
            <a:pPr>
              <a:lnSpc>
                <a:spcPct val="100000"/>
              </a:lnSpc>
            </a:pPr>
            <a:endParaRPr sz="1100">
              <a:latin typeface="Times New Roman"/>
              <a:cs typeface="Times New Roman"/>
            </a:endParaRPr>
          </a:p>
          <a:p>
            <a:pPr>
              <a:lnSpc>
                <a:spcPct val="100000"/>
              </a:lnSpc>
              <a:spcBef>
                <a:spcPts val="5"/>
              </a:spcBef>
            </a:pPr>
            <a:endParaRPr sz="1450">
              <a:latin typeface="Times New Roman"/>
              <a:cs typeface="Times New Roman"/>
            </a:endParaRPr>
          </a:p>
          <a:p>
            <a:pPr algn="just" marL="12700">
              <a:lnSpc>
                <a:spcPct val="100000"/>
              </a:lnSpc>
            </a:pPr>
            <a:r>
              <a:rPr dirty="0" baseline="29914" sz="975" spc="-7">
                <a:latin typeface="Calibri"/>
                <a:cs typeface="Calibri"/>
              </a:rPr>
              <a:t>8 </a:t>
            </a:r>
            <a:r>
              <a:rPr dirty="0" sz="1000" spc="-5">
                <a:latin typeface="Calibri"/>
                <a:cs typeface="Calibri"/>
              </a:rPr>
              <a:t>Statistics Canada’s General Social Survey does not include respondents from </a:t>
            </a:r>
            <a:r>
              <a:rPr dirty="0" sz="1000">
                <a:latin typeface="Calibri"/>
                <a:cs typeface="Calibri"/>
              </a:rPr>
              <a:t>the </a:t>
            </a:r>
            <a:r>
              <a:rPr dirty="0" sz="1000" spc="-5">
                <a:latin typeface="Calibri"/>
                <a:cs typeface="Calibri"/>
              </a:rPr>
              <a:t>Canadian</a:t>
            </a:r>
            <a:r>
              <a:rPr dirty="0" sz="1000" spc="15">
                <a:latin typeface="Calibri"/>
                <a:cs typeface="Calibri"/>
              </a:rPr>
              <a:t> </a:t>
            </a:r>
            <a:r>
              <a:rPr dirty="0" sz="1000" spc="-5">
                <a:latin typeface="Calibri"/>
                <a:cs typeface="Calibri"/>
              </a:rPr>
              <a:t>territories</a:t>
            </a:r>
            <a:endParaRPr sz="1000">
              <a:latin typeface="Calibri"/>
              <a:cs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498" y="806103"/>
            <a:ext cx="5969000" cy="115062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likely as non-Aboriginal respondents to have responded that they felt a strong or very strong sense of  belonging to Canada. The following figure presents the responses from Aboriginal respondents to sense  of belonging questions.</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Figure 11: Sense of Belonging of Aboriginal Respondents</a:t>
            </a:r>
            <a:r>
              <a:rPr dirty="0" sz="1100" spc="5">
                <a:latin typeface="Calibri"/>
                <a:cs typeface="Calibri"/>
              </a:rPr>
              <a:t> </a:t>
            </a:r>
            <a:r>
              <a:rPr dirty="0" sz="1100" spc="-5">
                <a:latin typeface="Calibri"/>
                <a:cs typeface="Calibri"/>
              </a:rPr>
              <a:t>(2013)</a:t>
            </a:r>
            <a:endParaRPr sz="1100">
              <a:latin typeface="Calibri"/>
              <a:cs typeface="Calibri"/>
            </a:endParaRPr>
          </a:p>
        </p:txBody>
      </p:sp>
      <p:sp>
        <p:nvSpPr>
          <p:cNvPr id="3" name="object 3"/>
          <p:cNvSpPr/>
          <p:nvPr/>
        </p:nvSpPr>
        <p:spPr>
          <a:xfrm>
            <a:off x="2702801" y="2064130"/>
            <a:ext cx="3247390" cy="1664335"/>
          </a:xfrm>
          <a:custGeom>
            <a:avLst/>
            <a:gdLst/>
            <a:ahLst/>
            <a:cxnLst/>
            <a:rect l="l" t="t" r="r" b="b"/>
            <a:pathLst>
              <a:path w="3247390" h="1664335">
                <a:moveTo>
                  <a:pt x="0" y="0"/>
                </a:moveTo>
                <a:lnTo>
                  <a:pt x="3246894" y="0"/>
                </a:lnTo>
                <a:lnTo>
                  <a:pt x="3246894" y="1663712"/>
                </a:lnTo>
                <a:lnTo>
                  <a:pt x="0" y="1663712"/>
                </a:lnTo>
                <a:lnTo>
                  <a:pt x="0" y="0"/>
                </a:lnTo>
                <a:close/>
              </a:path>
            </a:pathLst>
          </a:custGeom>
          <a:ln w="9525">
            <a:solidFill>
              <a:srgbClr val="000000"/>
            </a:solidFill>
          </a:ln>
        </p:spPr>
        <p:txBody>
          <a:bodyPr wrap="square" lIns="0" tIns="0" rIns="0" bIns="0" rtlCol="0"/>
          <a:lstStyle/>
          <a:p/>
        </p:txBody>
      </p:sp>
      <p:sp>
        <p:nvSpPr>
          <p:cNvPr id="4" name="object 4"/>
          <p:cNvSpPr/>
          <p:nvPr/>
        </p:nvSpPr>
        <p:spPr>
          <a:xfrm>
            <a:off x="2702806" y="2064124"/>
            <a:ext cx="0" cy="1664335"/>
          </a:xfrm>
          <a:custGeom>
            <a:avLst/>
            <a:gdLst/>
            <a:ahLst/>
            <a:cxnLst/>
            <a:rect l="l" t="t" r="r" b="b"/>
            <a:pathLst>
              <a:path w="0" h="1664335">
                <a:moveTo>
                  <a:pt x="0" y="1663712"/>
                </a:moveTo>
                <a:lnTo>
                  <a:pt x="0" y="0"/>
                </a:lnTo>
              </a:path>
            </a:pathLst>
          </a:custGeom>
          <a:ln w="9525">
            <a:solidFill>
              <a:srgbClr val="000000"/>
            </a:solidFill>
          </a:ln>
        </p:spPr>
        <p:txBody>
          <a:bodyPr wrap="square" lIns="0" tIns="0" rIns="0" bIns="0" rtlCol="0"/>
          <a:lstStyle/>
          <a:p/>
        </p:txBody>
      </p:sp>
      <p:sp>
        <p:nvSpPr>
          <p:cNvPr id="5" name="object 5"/>
          <p:cNvSpPr txBox="1"/>
          <p:nvPr/>
        </p:nvSpPr>
        <p:spPr>
          <a:xfrm>
            <a:off x="2702803" y="3519678"/>
            <a:ext cx="2537460" cy="154305"/>
          </a:xfrm>
          <a:prstGeom prst="rect">
            <a:avLst/>
          </a:prstGeom>
          <a:solidFill>
            <a:srgbClr val="D0CECE"/>
          </a:solidFill>
          <a:ln w="9525">
            <a:solidFill>
              <a:srgbClr val="000000"/>
            </a:solidFill>
          </a:ln>
        </p:spPr>
        <p:txBody>
          <a:bodyPr wrap="square" lIns="0" tIns="1905" rIns="0" bIns="0" rtlCol="0" vert="horz">
            <a:spAutoFit/>
          </a:bodyPr>
          <a:lstStyle/>
          <a:p>
            <a:pPr algn="r" marR="90805">
              <a:lnSpc>
                <a:spcPct val="100000"/>
              </a:lnSpc>
              <a:spcBef>
                <a:spcPts val="15"/>
              </a:spcBef>
            </a:pPr>
            <a:r>
              <a:rPr dirty="0" sz="900" b="1">
                <a:latin typeface="Calibri"/>
                <a:cs typeface="Calibri"/>
              </a:rPr>
              <a:t>77%</a:t>
            </a:r>
            <a:endParaRPr sz="900">
              <a:latin typeface="Calibri"/>
              <a:cs typeface="Calibri"/>
            </a:endParaRPr>
          </a:p>
        </p:txBody>
      </p:sp>
      <p:sp>
        <p:nvSpPr>
          <p:cNvPr id="6" name="object 6"/>
          <p:cNvSpPr txBox="1"/>
          <p:nvPr/>
        </p:nvSpPr>
        <p:spPr>
          <a:xfrm>
            <a:off x="2702803" y="3103626"/>
            <a:ext cx="2537460" cy="154940"/>
          </a:xfrm>
          <a:prstGeom prst="rect">
            <a:avLst/>
          </a:prstGeom>
          <a:solidFill>
            <a:srgbClr val="D0CECE"/>
          </a:solidFill>
          <a:ln w="9525">
            <a:solidFill>
              <a:srgbClr val="000000"/>
            </a:solidFill>
          </a:ln>
        </p:spPr>
        <p:txBody>
          <a:bodyPr wrap="square" lIns="0" tIns="1905" rIns="0" bIns="0" rtlCol="0" vert="horz">
            <a:spAutoFit/>
          </a:bodyPr>
          <a:lstStyle/>
          <a:p>
            <a:pPr algn="r" marR="49530">
              <a:lnSpc>
                <a:spcPct val="100000"/>
              </a:lnSpc>
              <a:spcBef>
                <a:spcPts val="15"/>
              </a:spcBef>
            </a:pPr>
            <a:r>
              <a:rPr dirty="0" sz="900" b="1">
                <a:latin typeface="Calibri"/>
                <a:cs typeface="Calibri"/>
              </a:rPr>
              <a:t>79%</a:t>
            </a:r>
            <a:endParaRPr sz="900">
              <a:latin typeface="Calibri"/>
              <a:cs typeface="Calibri"/>
            </a:endParaRPr>
          </a:p>
        </p:txBody>
      </p:sp>
      <p:sp>
        <p:nvSpPr>
          <p:cNvPr id="7" name="object 7"/>
          <p:cNvSpPr txBox="1"/>
          <p:nvPr/>
        </p:nvSpPr>
        <p:spPr>
          <a:xfrm>
            <a:off x="2702803" y="2688335"/>
            <a:ext cx="2722880" cy="154305"/>
          </a:xfrm>
          <a:prstGeom prst="rect">
            <a:avLst/>
          </a:prstGeom>
          <a:solidFill>
            <a:srgbClr val="D0CECE"/>
          </a:solidFill>
          <a:ln w="9525">
            <a:solidFill>
              <a:srgbClr val="000000"/>
            </a:solidFill>
          </a:ln>
        </p:spPr>
        <p:txBody>
          <a:bodyPr wrap="square" lIns="0" tIns="1270" rIns="0" bIns="0" rtlCol="0" vert="horz">
            <a:spAutoFit/>
          </a:bodyPr>
          <a:lstStyle/>
          <a:p>
            <a:pPr algn="r" marR="61594">
              <a:lnSpc>
                <a:spcPct val="100000"/>
              </a:lnSpc>
              <a:spcBef>
                <a:spcPts val="10"/>
              </a:spcBef>
            </a:pPr>
            <a:r>
              <a:rPr dirty="0" sz="900" b="1">
                <a:latin typeface="Calibri"/>
                <a:cs typeface="Calibri"/>
              </a:rPr>
              <a:t>84%</a:t>
            </a:r>
            <a:endParaRPr sz="900">
              <a:latin typeface="Calibri"/>
              <a:cs typeface="Calibri"/>
            </a:endParaRPr>
          </a:p>
        </p:txBody>
      </p:sp>
      <p:sp>
        <p:nvSpPr>
          <p:cNvPr id="8" name="object 8"/>
          <p:cNvSpPr txBox="1"/>
          <p:nvPr/>
        </p:nvSpPr>
        <p:spPr>
          <a:xfrm>
            <a:off x="2702803" y="2272283"/>
            <a:ext cx="2971165" cy="154305"/>
          </a:xfrm>
          <a:prstGeom prst="rect">
            <a:avLst/>
          </a:prstGeom>
          <a:solidFill>
            <a:srgbClr val="D0CECE"/>
          </a:solidFill>
          <a:ln w="9525">
            <a:solidFill>
              <a:srgbClr val="000000"/>
            </a:solidFill>
          </a:ln>
        </p:spPr>
        <p:txBody>
          <a:bodyPr wrap="square" lIns="0" tIns="1270" rIns="0" bIns="0" rtlCol="0" vert="horz">
            <a:spAutoFit/>
          </a:bodyPr>
          <a:lstStyle/>
          <a:p>
            <a:pPr algn="r" marR="67945">
              <a:lnSpc>
                <a:spcPct val="100000"/>
              </a:lnSpc>
              <a:spcBef>
                <a:spcPts val="10"/>
              </a:spcBef>
            </a:pPr>
            <a:r>
              <a:rPr dirty="0" sz="900" b="1">
                <a:latin typeface="Calibri"/>
                <a:cs typeface="Calibri"/>
              </a:rPr>
              <a:t>91%</a:t>
            </a:r>
            <a:endParaRPr sz="900">
              <a:latin typeface="Calibri"/>
              <a:cs typeface="Calibri"/>
            </a:endParaRPr>
          </a:p>
        </p:txBody>
      </p:sp>
      <p:sp>
        <p:nvSpPr>
          <p:cNvPr id="9" name="object 9"/>
          <p:cNvSpPr txBox="1"/>
          <p:nvPr/>
        </p:nvSpPr>
        <p:spPr>
          <a:xfrm>
            <a:off x="2702803" y="3365753"/>
            <a:ext cx="2537460" cy="154305"/>
          </a:xfrm>
          <a:prstGeom prst="rect">
            <a:avLst/>
          </a:prstGeom>
          <a:solidFill>
            <a:srgbClr val="1F4E79"/>
          </a:solidFill>
          <a:ln w="9525">
            <a:solidFill>
              <a:srgbClr val="000000"/>
            </a:solidFill>
          </a:ln>
        </p:spPr>
        <p:txBody>
          <a:bodyPr wrap="square" lIns="0" tIns="1905" rIns="0" bIns="0" rtlCol="0" vert="horz">
            <a:spAutoFit/>
          </a:bodyPr>
          <a:lstStyle/>
          <a:p>
            <a:pPr algn="r" marR="64135">
              <a:lnSpc>
                <a:spcPct val="100000"/>
              </a:lnSpc>
              <a:spcBef>
                <a:spcPts val="15"/>
              </a:spcBef>
            </a:pPr>
            <a:r>
              <a:rPr dirty="0" sz="900" b="1">
                <a:solidFill>
                  <a:srgbClr val="FFFFFF"/>
                </a:solidFill>
                <a:latin typeface="Calibri"/>
                <a:cs typeface="Calibri"/>
              </a:rPr>
              <a:t>78%</a:t>
            </a:r>
            <a:endParaRPr sz="900">
              <a:latin typeface="Calibri"/>
              <a:cs typeface="Calibri"/>
            </a:endParaRPr>
          </a:p>
        </p:txBody>
      </p:sp>
      <p:sp>
        <p:nvSpPr>
          <p:cNvPr id="10" name="object 10"/>
          <p:cNvSpPr txBox="1"/>
          <p:nvPr/>
        </p:nvSpPr>
        <p:spPr>
          <a:xfrm>
            <a:off x="2702803" y="2949701"/>
            <a:ext cx="2722880" cy="154305"/>
          </a:xfrm>
          <a:prstGeom prst="rect">
            <a:avLst/>
          </a:prstGeom>
          <a:solidFill>
            <a:srgbClr val="1F4E79"/>
          </a:solidFill>
          <a:ln w="9525">
            <a:solidFill>
              <a:srgbClr val="000000"/>
            </a:solidFill>
          </a:ln>
        </p:spPr>
        <p:txBody>
          <a:bodyPr wrap="square" lIns="0" tIns="1905" rIns="0" bIns="0" rtlCol="0" vert="horz">
            <a:spAutoFit/>
          </a:bodyPr>
          <a:lstStyle/>
          <a:p>
            <a:pPr algn="r" marR="74295">
              <a:lnSpc>
                <a:spcPct val="100000"/>
              </a:lnSpc>
              <a:spcBef>
                <a:spcPts val="15"/>
              </a:spcBef>
            </a:pPr>
            <a:r>
              <a:rPr dirty="0" sz="900" b="1">
                <a:solidFill>
                  <a:srgbClr val="FFFFFF"/>
                </a:solidFill>
                <a:latin typeface="Calibri"/>
                <a:cs typeface="Calibri"/>
              </a:rPr>
              <a:t>84%</a:t>
            </a:r>
            <a:endParaRPr sz="900">
              <a:latin typeface="Calibri"/>
              <a:cs typeface="Calibri"/>
            </a:endParaRPr>
          </a:p>
        </p:txBody>
      </p:sp>
      <p:sp>
        <p:nvSpPr>
          <p:cNvPr id="11" name="object 11"/>
          <p:cNvSpPr txBox="1"/>
          <p:nvPr/>
        </p:nvSpPr>
        <p:spPr>
          <a:xfrm>
            <a:off x="2702803" y="2533650"/>
            <a:ext cx="2798445" cy="154940"/>
          </a:xfrm>
          <a:prstGeom prst="rect">
            <a:avLst/>
          </a:prstGeom>
          <a:solidFill>
            <a:srgbClr val="1F4E79"/>
          </a:solidFill>
          <a:ln w="9525">
            <a:solidFill>
              <a:srgbClr val="000000"/>
            </a:solidFill>
          </a:ln>
        </p:spPr>
        <p:txBody>
          <a:bodyPr wrap="square" lIns="0" tIns="1905" rIns="0" bIns="0" rtlCol="0" vert="horz">
            <a:spAutoFit/>
          </a:bodyPr>
          <a:lstStyle/>
          <a:p>
            <a:pPr algn="r" marR="67945">
              <a:lnSpc>
                <a:spcPct val="100000"/>
              </a:lnSpc>
              <a:spcBef>
                <a:spcPts val="15"/>
              </a:spcBef>
            </a:pPr>
            <a:r>
              <a:rPr dirty="0" sz="900" b="1">
                <a:solidFill>
                  <a:srgbClr val="FFFFFF"/>
                </a:solidFill>
                <a:latin typeface="Calibri"/>
                <a:cs typeface="Calibri"/>
              </a:rPr>
              <a:t>86%</a:t>
            </a:r>
            <a:endParaRPr sz="900">
              <a:latin typeface="Calibri"/>
              <a:cs typeface="Calibri"/>
            </a:endParaRPr>
          </a:p>
        </p:txBody>
      </p:sp>
      <p:sp>
        <p:nvSpPr>
          <p:cNvPr id="12" name="object 12"/>
          <p:cNvSpPr txBox="1"/>
          <p:nvPr/>
        </p:nvSpPr>
        <p:spPr>
          <a:xfrm>
            <a:off x="2702803" y="2118360"/>
            <a:ext cx="2911475" cy="154305"/>
          </a:xfrm>
          <a:prstGeom prst="rect">
            <a:avLst/>
          </a:prstGeom>
          <a:solidFill>
            <a:srgbClr val="1F4E79"/>
          </a:solidFill>
          <a:ln w="9525">
            <a:solidFill>
              <a:srgbClr val="000000"/>
            </a:solidFill>
          </a:ln>
        </p:spPr>
        <p:txBody>
          <a:bodyPr wrap="square" lIns="0" tIns="1270" rIns="0" bIns="0" rtlCol="0" vert="horz">
            <a:spAutoFit/>
          </a:bodyPr>
          <a:lstStyle/>
          <a:p>
            <a:pPr algn="r" marR="67945">
              <a:lnSpc>
                <a:spcPct val="100000"/>
              </a:lnSpc>
              <a:spcBef>
                <a:spcPts val="10"/>
              </a:spcBef>
            </a:pPr>
            <a:r>
              <a:rPr dirty="0" sz="900" b="1">
                <a:solidFill>
                  <a:srgbClr val="FFFFFF"/>
                </a:solidFill>
                <a:latin typeface="Calibri"/>
                <a:cs typeface="Calibri"/>
              </a:rPr>
              <a:t>90%</a:t>
            </a:r>
            <a:endParaRPr sz="900">
              <a:latin typeface="Calibri"/>
              <a:cs typeface="Calibri"/>
            </a:endParaRPr>
          </a:p>
        </p:txBody>
      </p:sp>
      <p:sp>
        <p:nvSpPr>
          <p:cNvPr id="13" name="object 13"/>
          <p:cNvSpPr txBox="1"/>
          <p:nvPr/>
        </p:nvSpPr>
        <p:spPr>
          <a:xfrm>
            <a:off x="2619556" y="3782284"/>
            <a:ext cx="3472179" cy="162560"/>
          </a:xfrm>
          <a:prstGeom prst="rect">
            <a:avLst/>
          </a:prstGeom>
        </p:spPr>
        <p:txBody>
          <a:bodyPr wrap="square" lIns="0" tIns="12700" rIns="0" bIns="0" rtlCol="0" vert="horz">
            <a:spAutoFit/>
          </a:bodyPr>
          <a:lstStyle/>
          <a:p>
            <a:pPr marL="12700">
              <a:lnSpc>
                <a:spcPct val="100000"/>
              </a:lnSpc>
              <a:spcBef>
                <a:spcPts val="100"/>
              </a:spcBef>
              <a:tabLst>
                <a:tab pos="307975" algn="l"/>
              </a:tabLst>
            </a:pPr>
            <a:r>
              <a:rPr dirty="0" sz="900" b="1">
                <a:latin typeface="Calibri"/>
                <a:cs typeface="Calibri"/>
              </a:rPr>
              <a:t>0%	10% 20% 30% 40% 50% 60% 70% 80% 90%</a:t>
            </a:r>
            <a:r>
              <a:rPr dirty="0" sz="900" spc="10" b="1">
                <a:latin typeface="Calibri"/>
                <a:cs typeface="Calibri"/>
              </a:rPr>
              <a:t> </a:t>
            </a:r>
            <a:r>
              <a:rPr dirty="0" sz="900" b="1">
                <a:latin typeface="Calibri"/>
                <a:cs typeface="Calibri"/>
              </a:rPr>
              <a:t>100%</a:t>
            </a:r>
            <a:endParaRPr sz="900">
              <a:latin typeface="Calibri"/>
              <a:cs typeface="Calibri"/>
            </a:endParaRPr>
          </a:p>
        </p:txBody>
      </p:sp>
      <p:sp>
        <p:nvSpPr>
          <p:cNvPr id="14" name="object 14"/>
          <p:cNvSpPr txBox="1"/>
          <p:nvPr/>
        </p:nvSpPr>
        <p:spPr>
          <a:xfrm>
            <a:off x="1647663" y="3425668"/>
            <a:ext cx="96202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 their</a:t>
            </a:r>
            <a:r>
              <a:rPr dirty="0" sz="900" spc="-40" b="1">
                <a:latin typeface="Calibri"/>
                <a:cs typeface="Calibri"/>
              </a:rPr>
              <a:t> </a:t>
            </a:r>
            <a:r>
              <a:rPr dirty="0" sz="900" spc="-5" b="1">
                <a:latin typeface="Calibri"/>
                <a:cs typeface="Calibri"/>
              </a:rPr>
              <a:t>community</a:t>
            </a:r>
            <a:endParaRPr sz="900">
              <a:latin typeface="Calibri"/>
              <a:cs typeface="Calibri"/>
            </a:endParaRPr>
          </a:p>
        </p:txBody>
      </p:sp>
      <p:sp>
        <p:nvSpPr>
          <p:cNvPr id="15" name="object 15"/>
          <p:cNvSpPr txBox="1"/>
          <p:nvPr/>
        </p:nvSpPr>
        <p:spPr>
          <a:xfrm>
            <a:off x="1616345" y="3009731"/>
            <a:ext cx="9937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 their town or</a:t>
            </a:r>
            <a:r>
              <a:rPr dirty="0" sz="900" spc="-25" b="1">
                <a:latin typeface="Calibri"/>
                <a:cs typeface="Calibri"/>
              </a:rPr>
              <a:t> </a:t>
            </a:r>
            <a:r>
              <a:rPr dirty="0" sz="900" spc="-5" b="1">
                <a:latin typeface="Calibri"/>
                <a:cs typeface="Calibri"/>
              </a:rPr>
              <a:t>city</a:t>
            </a:r>
            <a:endParaRPr sz="900">
              <a:latin typeface="Calibri"/>
              <a:cs typeface="Calibri"/>
            </a:endParaRPr>
          </a:p>
        </p:txBody>
      </p:sp>
      <p:sp>
        <p:nvSpPr>
          <p:cNvPr id="16" name="object 16"/>
          <p:cNvSpPr txBox="1"/>
          <p:nvPr/>
        </p:nvSpPr>
        <p:spPr>
          <a:xfrm>
            <a:off x="1775565" y="2593793"/>
            <a:ext cx="83439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 their</a:t>
            </a:r>
            <a:r>
              <a:rPr dirty="0" sz="900" spc="-35" b="1">
                <a:latin typeface="Calibri"/>
                <a:cs typeface="Calibri"/>
              </a:rPr>
              <a:t> </a:t>
            </a:r>
            <a:r>
              <a:rPr dirty="0" sz="900" spc="-5" b="1">
                <a:latin typeface="Calibri"/>
                <a:cs typeface="Calibri"/>
              </a:rPr>
              <a:t>Province</a:t>
            </a:r>
            <a:endParaRPr sz="900">
              <a:latin typeface="Calibri"/>
              <a:cs typeface="Calibri"/>
            </a:endParaRPr>
          </a:p>
        </p:txBody>
      </p:sp>
      <p:sp>
        <p:nvSpPr>
          <p:cNvPr id="17" name="object 17"/>
          <p:cNvSpPr txBox="1"/>
          <p:nvPr/>
        </p:nvSpPr>
        <p:spPr>
          <a:xfrm>
            <a:off x="2048513" y="2177855"/>
            <a:ext cx="56197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To</a:t>
            </a:r>
            <a:r>
              <a:rPr dirty="0" sz="900" spc="-50" b="1">
                <a:latin typeface="Calibri"/>
                <a:cs typeface="Calibri"/>
              </a:rPr>
              <a:t> </a:t>
            </a:r>
            <a:r>
              <a:rPr dirty="0" sz="900" spc="-5" b="1">
                <a:latin typeface="Calibri"/>
                <a:cs typeface="Calibri"/>
              </a:rPr>
              <a:t>Canadaₐ</a:t>
            </a:r>
            <a:endParaRPr sz="900">
              <a:latin typeface="Calibri"/>
              <a:cs typeface="Calibri"/>
            </a:endParaRPr>
          </a:p>
        </p:txBody>
      </p:sp>
      <p:sp>
        <p:nvSpPr>
          <p:cNvPr id="18" name="object 18"/>
          <p:cNvSpPr/>
          <p:nvPr/>
        </p:nvSpPr>
        <p:spPr>
          <a:xfrm>
            <a:off x="3000336" y="404321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19" name="object 19"/>
          <p:cNvSpPr/>
          <p:nvPr/>
        </p:nvSpPr>
        <p:spPr>
          <a:xfrm>
            <a:off x="3000336" y="404321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0" name="object 20"/>
          <p:cNvSpPr/>
          <p:nvPr/>
        </p:nvSpPr>
        <p:spPr>
          <a:xfrm>
            <a:off x="3787254" y="4043210"/>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21" name="object 21"/>
          <p:cNvSpPr/>
          <p:nvPr/>
        </p:nvSpPr>
        <p:spPr>
          <a:xfrm>
            <a:off x="3787254" y="4043210"/>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2" name="object 22"/>
          <p:cNvSpPr txBox="1"/>
          <p:nvPr/>
        </p:nvSpPr>
        <p:spPr>
          <a:xfrm>
            <a:off x="3077042" y="3980514"/>
            <a:ext cx="1637664" cy="162560"/>
          </a:xfrm>
          <a:prstGeom prst="rect">
            <a:avLst/>
          </a:prstGeom>
        </p:spPr>
        <p:txBody>
          <a:bodyPr wrap="square" lIns="0" tIns="12700" rIns="0" bIns="0" rtlCol="0" vert="horz">
            <a:spAutoFit/>
          </a:bodyPr>
          <a:lstStyle/>
          <a:p>
            <a:pPr marL="12700">
              <a:lnSpc>
                <a:spcPct val="100000"/>
              </a:lnSpc>
              <a:spcBef>
                <a:spcPts val="100"/>
              </a:spcBef>
              <a:tabLst>
                <a:tab pos="799465" algn="l"/>
              </a:tabLst>
            </a:pPr>
            <a:r>
              <a:rPr dirty="0" sz="900">
                <a:latin typeface="Calibri"/>
                <a:cs typeface="Calibri"/>
              </a:rPr>
              <a:t>15 </a:t>
            </a:r>
            <a:r>
              <a:rPr dirty="0" sz="900" spc="-5">
                <a:latin typeface="Calibri"/>
                <a:cs typeface="Calibri"/>
              </a:rPr>
              <a:t>to</a:t>
            </a:r>
            <a:r>
              <a:rPr dirty="0" sz="900" spc="5">
                <a:latin typeface="Calibri"/>
                <a:cs typeface="Calibri"/>
              </a:rPr>
              <a:t> </a:t>
            </a:r>
            <a:r>
              <a:rPr dirty="0" sz="900">
                <a:latin typeface="Calibri"/>
                <a:cs typeface="Calibri"/>
              </a:rPr>
              <a:t>24</a:t>
            </a:r>
            <a:r>
              <a:rPr dirty="0" sz="900" spc="5">
                <a:latin typeface="Calibri"/>
                <a:cs typeface="Calibri"/>
              </a:rPr>
              <a:t> </a:t>
            </a:r>
            <a:r>
              <a:rPr dirty="0" sz="900" spc="-5">
                <a:latin typeface="Calibri"/>
                <a:cs typeface="Calibri"/>
              </a:rPr>
              <a:t>years	25 years </a:t>
            </a:r>
            <a:r>
              <a:rPr dirty="0" sz="900">
                <a:latin typeface="Calibri"/>
                <a:cs typeface="Calibri"/>
              </a:rPr>
              <a:t>and</a:t>
            </a:r>
            <a:r>
              <a:rPr dirty="0" sz="900" spc="-50">
                <a:latin typeface="Calibri"/>
                <a:cs typeface="Calibri"/>
              </a:rPr>
              <a:t> </a:t>
            </a:r>
            <a:r>
              <a:rPr dirty="0" sz="900" spc="-5">
                <a:latin typeface="Calibri"/>
                <a:cs typeface="Calibri"/>
              </a:rPr>
              <a:t>over</a:t>
            </a:r>
            <a:endParaRPr sz="900">
              <a:latin typeface="Calibri"/>
              <a:cs typeface="Calibri"/>
            </a:endParaRPr>
          </a:p>
        </p:txBody>
      </p:sp>
      <p:sp>
        <p:nvSpPr>
          <p:cNvPr id="23" name="object 23"/>
          <p:cNvSpPr txBox="1"/>
          <p:nvPr/>
        </p:nvSpPr>
        <p:spPr>
          <a:xfrm>
            <a:off x="1688464" y="4054742"/>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844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graphicFrame>
        <p:nvGraphicFramePr>
          <p:cNvPr id="24" name="object 24"/>
          <p:cNvGraphicFramePr>
            <a:graphicFrameLocks noGrp="1"/>
          </p:cNvGraphicFramePr>
          <p:nvPr/>
        </p:nvGraphicFramePr>
        <p:xfrm>
          <a:off x="3048241" y="7101509"/>
          <a:ext cx="2913380" cy="1294130"/>
        </p:xfrm>
        <a:graphic>
          <a:graphicData uri="http://schemas.openxmlformats.org/drawingml/2006/table">
            <a:tbl>
              <a:tblPr firstRow="1" bandRow="1">
                <a:tableStyleId>{2D5ABB26-0587-4C30-8999-92F81FD0307C}</a:tableStyleId>
              </a:tblPr>
              <a:tblGrid>
                <a:gridCol w="2043430"/>
                <a:gridCol w="147319"/>
                <a:gridCol w="262255"/>
                <a:gridCol w="212089"/>
                <a:gridCol w="100330"/>
                <a:gridCol w="135889"/>
              </a:tblGrid>
              <a:tr h="55765">
                <a:tc gridSpan="4">
                  <a:txBody>
                    <a:bodyPr/>
                    <a:lstStyle/>
                    <a:p>
                      <a:pPr>
                        <a:lnSpc>
                          <a:spcPct val="100000"/>
                        </a:lnSpc>
                      </a:pPr>
                      <a:endParaRPr sz="200">
                        <a:latin typeface="Times New Roman"/>
                        <a:cs typeface="Times New Roman"/>
                      </a:endParaRPr>
                    </a:p>
                  </a:txBody>
                  <a:tcPr marL="0" marR="0" marB="0" marT="0">
                    <a:lnL w="12700">
                      <a:solidFill>
                        <a:srgbClr val="000000"/>
                      </a:solidFill>
                      <a:prstDash val="solid"/>
                    </a:lnL>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gridSpan="2" rowSpan="2">
                  <a:txBody>
                    <a:bodyPr/>
                    <a:lstStyle/>
                    <a:p>
                      <a:pPr>
                        <a:lnSpc>
                          <a:spcPct val="100000"/>
                        </a:lnSpc>
                      </a:pPr>
                      <a:endParaRPr sz="900">
                        <a:latin typeface="Times New Roman"/>
                        <a:cs typeface="Times New Roman"/>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tcPr>
                </a:tc>
                <a:tc rowSpan="2" hMerge="1">
                  <a:txBody>
                    <a:bodyPr/>
                    <a:lstStyle/>
                    <a:p>
                      <a:pPr/>
                    </a:p>
                  </a:txBody>
                  <a:tcPr marL="0" marR="0" marB="0" marT="0"/>
                </a:tc>
              </a:tr>
              <a:tr h="158496">
                <a:tc gridSpan="4">
                  <a:txBody>
                    <a:bodyPr/>
                    <a:lstStyle/>
                    <a:p>
                      <a:pPr algn="r" marR="67945">
                        <a:lnSpc>
                          <a:spcPct val="100000"/>
                        </a:lnSpc>
                        <a:spcBef>
                          <a:spcPts val="30"/>
                        </a:spcBef>
                      </a:pPr>
                      <a:r>
                        <a:rPr dirty="0" sz="900" b="1">
                          <a:solidFill>
                            <a:srgbClr val="FFFFFF"/>
                          </a:solidFill>
                          <a:latin typeface="Calibri"/>
                          <a:cs typeface="Calibri"/>
                        </a:rPr>
                        <a:t>92%</a:t>
                      </a:r>
                      <a:endParaRPr sz="900">
                        <a:latin typeface="Calibri"/>
                        <a:cs typeface="Calibri"/>
                      </a:endParaRPr>
                    </a:p>
                  </a:txBody>
                  <a:tcPr marL="0" marR="0" marB="0" marT="3810">
                    <a:lnL w="12700">
                      <a:solidFill>
                        <a:srgbClr val="000000"/>
                      </a:solidFill>
                      <a:prstDash val="solid"/>
                    </a:lnL>
                    <a:lnR w="9525">
                      <a:solidFill>
                        <a:srgbClr val="000000"/>
                      </a:solidFill>
                      <a:prstDash val="solid"/>
                    </a:lnR>
                    <a:lnT w="9525">
                      <a:solidFill>
                        <a:srgbClr val="000000"/>
                      </a:solidFill>
                      <a:prstDash val="solid"/>
                    </a:lnT>
                    <a:lnB w="12700">
                      <a:solidFill>
                        <a:srgbClr val="000000"/>
                      </a:solidFill>
                      <a:prstDash val="solid"/>
                    </a:lnB>
                    <a:solidFill>
                      <a:srgbClr val="1F4E79"/>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gridSpan="2" vMerge="1">
                  <a:txBody>
                    <a:bodyPr/>
                    <a:lstStyle/>
                    <a:p>
                      <a:pPr/>
                    </a:p>
                  </a:txBody>
                  <a:tcPr marL="0" marR="0" marB="0" marT="0">
                    <a:lnL w="9525">
                      <a:solidFill>
                        <a:srgbClr val="000000"/>
                      </a:solidFill>
                      <a:prstDash val="solid"/>
                    </a:lnL>
                    <a:lnR w="9525">
                      <a:solidFill>
                        <a:srgbClr val="000000"/>
                      </a:solidFill>
                      <a:prstDash val="solid"/>
                    </a:lnR>
                    <a:lnT w="9525">
                      <a:solidFill>
                        <a:srgbClr val="000000"/>
                      </a:solidFill>
                      <a:prstDash val="solid"/>
                    </a:lnT>
                  </a:tcPr>
                </a:tc>
                <a:tc hMerge="1" vMerge="1">
                  <a:txBody>
                    <a:bodyPr/>
                    <a:lstStyle/>
                    <a:p>
                      <a:pPr/>
                    </a:p>
                  </a:txBody>
                  <a:tcPr marL="0" marR="0" marB="0" marT="0"/>
                </a:tc>
              </a:tr>
              <a:tr h="158495">
                <a:tc gridSpan="5">
                  <a:txBody>
                    <a:bodyPr/>
                    <a:lstStyle/>
                    <a:p>
                      <a:pPr algn="r" marR="67945">
                        <a:lnSpc>
                          <a:spcPct val="100000"/>
                        </a:lnSpc>
                        <a:spcBef>
                          <a:spcPts val="30"/>
                        </a:spcBef>
                      </a:pPr>
                      <a:r>
                        <a:rPr dirty="0" sz="900" b="1">
                          <a:latin typeface="Calibri"/>
                          <a:cs typeface="Calibri"/>
                        </a:rPr>
                        <a:t>95%</a:t>
                      </a:r>
                      <a:endParaRPr sz="900">
                        <a:latin typeface="Calibri"/>
                        <a:cs typeface="Calibri"/>
                      </a:endParaRPr>
                    </a:p>
                  </a:txBody>
                  <a:tcPr marL="0" marR="0" marB="0" marT="3810">
                    <a:lnL w="12700">
                      <a:solidFill>
                        <a:srgbClr val="000000"/>
                      </a:solidFill>
                      <a:prstDash val="solid"/>
                    </a:lnL>
                    <a:lnR w="9525">
                      <a:solidFill>
                        <a:srgbClr val="000000"/>
                      </a:solidFill>
                      <a:prstDash val="solid"/>
                    </a:lnR>
                    <a:lnT w="12700">
                      <a:solidFill>
                        <a:srgbClr val="000000"/>
                      </a:solidFill>
                      <a:prstDash val="solid"/>
                    </a:lnT>
                    <a:lnB w="9525">
                      <a:solidFill>
                        <a:srgbClr val="000000"/>
                      </a:solidFill>
                      <a:prstDash val="solid"/>
                    </a:lnB>
                    <a:solidFill>
                      <a:srgbClr val="D0CECE"/>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a:txBody>
                    <a:bodyPr/>
                    <a:lstStyle/>
                    <a:p>
                      <a:pPr>
                        <a:lnSpc>
                          <a:spcPct val="100000"/>
                        </a:lnSpc>
                      </a:pPr>
                      <a:endParaRPr sz="900">
                        <a:latin typeface="Times New Roman"/>
                        <a:cs typeface="Times New Roman"/>
                      </a:endParaRPr>
                    </a:p>
                  </a:txBody>
                  <a:tcPr marL="0" marR="0" marB="0" marT="0">
                    <a:lnL w="9525">
                      <a:solidFill>
                        <a:srgbClr val="000000"/>
                      </a:solidFill>
                      <a:prstDash val="solid"/>
                    </a:lnL>
                    <a:lnR w="9525">
                      <a:solidFill>
                        <a:srgbClr val="000000"/>
                      </a:solidFill>
                      <a:prstDash val="solid"/>
                    </a:lnR>
                  </a:tcPr>
                </a:tc>
              </a:tr>
              <a:tr h="110490">
                <a:tc gridSpan="6">
                  <a:txBody>
                    <a:bodyPr/>
                    <a:lstStyle/>
                    <a:p>
                      <a:pPr>
                        <a:lnSpc>
                          <a:spcPct val="100000"/>
                        </a:lnSpc>
                      </a:pPr>
                      <a:endParaRPr sz="500">
                        <a:latin typeface="Times New Roman"/>
                        <a:cs typeface="Times New Roman"/>
                      </a:endParaRPr>
                    </a:p>
                  </a:txBody>
                  <a:tcPr marL="0" marR="0" marB="0" marT="0">
                    <a:lnL w="12700">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58495">
                <a:tc gridSpan="3">
                  <a:txBody>
                    <a:bodyPr/>
                    <a:lstStyle/>
                    <a:p>
                      <a:pPr algn="r" marR="75565">
                        <a:lnSpc>
                          <a:spcPct val="100000"/>
                        </a:lnSpc>
                        <a:spcBef>
                          <a:spcPts val="35"/>
                        </a:spcBef>
                      </a:pPr>
                      <a:r>
                        <a:rPr dirty="0" sz="900" b="1">
                          <a:solidFill>
                            <a:srgbClr val="FFFFFF"/>
                          </a:solidFill>
                          <a:latin typeface="Calibri"/>
                          <a:cs typeface="Calibri"/>
                        </a:rPr>
                        <a:t>84%</a:t>
                      </a:r>
                      <a:endParaRPr sz="900">
                        <a:latin typeface="Calibri"/>
                        <a:cs typeface="Calibri"/>
                      </a:endParaRPr>
                    </a:p>
                  </a:txBody>
                  <a:tcPr marL="0" marR="0" marB="0" marT="4445">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hMerge="1">
                  <a:txBody>
                    <a:bodyPr/>
                    <a:lstStyle/>
                    <a:p>
                      <a:pPr/>
                    </a:p>
                  </a:txBody>
                  <a:tcPr marL="0" marR="0" marB="0" marT="0"/>
                </a:tc>
                <a:tc gridSpan="3" rowSpan="2">
                  <a:txBody>
                    <a:bodyPr/>
                    <a:lstStyle/>
                    <a:p>
                      <a:pPr>
                        <a:lnSpc>
                          <a:spcPct val="100000"/>
                        </a:lnSpc>
                      </a:pPr>
                      <a:endParaRPr sz="900">
                        <a:latin typeface="Times New Roman"/>
                        <a:cs typeface="Times New Roman"/>
                      </a:endParaRPr>
                    </a:p>
                  </a:txBody>
                  <a:tcPr marL="0" marR="0" marB="0" marT="0">
                    <a:lnR w="9525">
                      <a:solidFill>
                        <a:srgbClr val="000000"/>
                      </a:solidFill>
                      <a:prstDash val="solid"/>
                    </a:lnR>
                  </a:tcPr>
                </a:tc>
                <a:tc rowSpan="2" hMerge="1">
                  <a:txBody>
                    <a:bodyPr/>
                    <a:lstStyle/>
                    <a:p>
                      <a:pPr/>
                    </a:p>
                  </a:txBody>
                  <a:tcPr marL="0" marR="0" marB="0" marT="0"/>
                </a:tc>
                <a:tc rowSpan="2" hMerge="1">
                  <a:txBody>
                    <a:bodyPr/>
                    <a:lstStyle/>
                    <a:p>
                      <a:pPr/>
                    </a:p>
                  </a:txBody>
                  <a:tcPr marL="0" marR="0" marB="0" marT="0"/>
                </a:tc>
              </a:tr>
              <a:tr h="158495">
                <a:tc gridSpan="3">
                  <a:txBody>
                    <a:bodyPr/>
                    <a:lstStyle/>
                    <a:p>
                      <a:pPr algn="r" marR="60960">
                        <a:lnSpc>
                          <a:spcPct val="100000"/>
                        </a:lnSpc>
                        <a:spcBef>
                          <a:spcPts val="35"/>
                        </a:spcBef>
                      </a:pPr>
                      <a:r>
                        <a:rPr dirty="0" sz="900" b="1">
                          <a:latin typeface="Calibri"/>
                          <a:cs typeface="Calibri"/>
                        </a:rPr>
                        <a:t>85%</a:t>
                      </a:r>
                      <a:endParaRPr sz="900">
                        <a:latin typeface="Calibri"/>
                        <a:cs typeface="Calibri"/>
                      </a:endParaRPr>
                    </a:p>
                  </a:txBody>
                  <a:tcPr marL="0" marR="0" marB="0" marT="4445">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hMerge="1">
                  <a:txBody>
                    <a:bodyPr/>
                    <a:lstStyle/>
                    <a:p>
                      <a:pPr/>
                    </a:p>
                  </a:txBody>
                  <a:tcPr marL="0" marR="0" marB="0" marT="0"/>
                </a:tc>
                <a:tc hMerge="1">
                  <a:txBody>
                    <a:bodyPr/>
                    <a:lstStyle/>
                    <a:p>
                      <a:pPr/>
                    </a:p>
                  </a:txBody>
                  <a:tcPr marL="0" marR="0" marB="0" marT="0"/>
                </a:tc>
                <a:tc gridSpan="3" vMerge="1">
                  <a:txBody>
                    <a:bodyPr/>
                    <a:lstStyle/>
                    <a:p>
                      <a:pPr/>
                    </a:p>
                  </a:txBody>
                  <a:tcPr marL="0" marR="0" marB="0" marT="0">
                    <a:lnR w="9525">
                      <a:solidFill>
                        <a:srgbClr val="000000"/>
                      </a:solidFill>
                      <a:prstDash val="solid"/>
                    </a:lnR>
                  </a:tcPr>
                </a:tc>
                <a:tc hMerge="1" vMerge="1">
                  <a:txBody>
                    <a:bodyPr/>
                    <a:lstStyle/>
                    <a:p>
                      <a:pPr/>
                    </a:p>
                  </a:txBody>
                  <a:tcPr marL="0" marR="0" marB="0" marT="0"/>
                </a:tc>
                <a:tc hMerge="1" vMerge="1">
                  <a:txBody>
                    <a:bodyPr/>
                    <a:lstStyle/>
                    <a:p>
                      <a:pPr/>
                    </a:p>
                  </a:txBody>
                  <a:tcPr marL="0" marR="0" marB="0" marT="0"/>
                </a:tc>
              </a:tr>
              <a:tr h="111252">
                <a:tc gridSpan="6">
                  <a:txBody>
                    <a:bodyPr/>
                    <a:lstStyle/>
                    <a:p>
                      <a:pPr>
                        <a:lnSpc>
                          <a:spcPct val="100000"/>
                        </a:lnSpc>
                      </a:pPr>
                      <a:endParaRPr sz="500">
                        <a:latin typeface="Times New Roman"/>
                        <a:cs typeface="Times New Roman"/>
                      </a:endParaRPr>
                    </a:p>
                  </a:txBody>
                  <a:tcPr marL="0" marR="0" marB="0" marT="0">
                    <a:lnL w="12700">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58495">
                <a:tc gridSpan="2">
                  <a:txBody>
                    <a:bodyPr/>
                    <a:lstStyle/>
                    <a:p>
                      <a:pPr algn="r" marR="67945">
                        <a:lnSpc>
                          <a:spcPct val="100000"/>
                        </a:lnSpc>
                        <a:spcBef>
                          <a:spcPts val="30"/>
                        </a:spcBef>
                      </a:pPr>
                      <a:r>
                        <a:rPr dirty="0" sz="900" b="1">
                          <a:solidFill>
                            <a:srgbClr val="FFFFFF"/>
                          </a:solidFill>
                          <a:latin typeface="Calibri"/>
                          <a:cs typeface="Calibri"/>
                        </a:rPr>
                        <a:t>76</a:t>
                      </a:r>
                      <a:r>
                        <a:rPr dirty="0" sz="900" spc="-5" b="1">
                          <a:solidFill>
                            <a:srgbClr val="FFFFFF"/>
                          </a:solidFill>
                          <a:latin typeface="Calibri"/>
                          <a:cs typeface="Calibri"/>
                        </a:rPr>
                        <a:t>%</a:t>
                      </a:r>
                      <a:r>
                        <a:rPr dirty="0" sz="900" b="1">
                          <a:solidFill>
                            <a:srgbClr val="FFFFFF"/>
                          </a:solidFill>
                          <a:latin typeface="Calibri"/>
                          <a:cs typeface="Calibri"/>
                        </a:rPr>
                        <a:t>*</a:t>
                      </a:r>
                      <a:endParaRPr sz="900">
                        <a:latin typeface="Calibri"/>
                        <a:cs typeface="Calibri"/>
                      </a:endParaRPr>
                    </a:p>
                  </a:txBody>
                  <a:tcPr marL="0" marR="0" marB="0" marT="381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gridSpan="4">
                  <a:txBody>
                    <a:bodyPr/>
                    <a:lstStyle/>
                    <a:p>
                      <a:pPr>
                        <a:lnSpc>
                          <a:spcPct val="100000"/>
                        </a:lnSpc>
                      </a:pPr>
                      <a:endParaRPr sz="900">
                        <a:latin typeface="Times New Roman"/>
                        <a:cs typeface="Times New Roman"/>
                      </a:endParaRPr>
                    </a:p>
                  </a:txBody>
                  <a:tcPr marL="0" marR="0" marB="0" marT="0">
                    <a:lnL w="9525">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58495">
                <a:tc>
                  <a:txBody>
                    <a:bodyPr/>
                    <a:lstStyle/>
                    <a:p>
                      <a:pPr algn="r" marR="68580">
                        <a:lnSpc>
                          <a:spcPct val="100000"/>
                        </a:lnSpc>
                        <a:spcBef>
                          <a:spcPts val="35"/>
                        </a:spcBef>
                      </a:pPr>
                      <a:r>
                        <a:rPr dirty="0" sz="900" b="1">
                          <a:latin typeface="Calibri"/>
                          <a:cs typeface="Calibri"/>
                        </a:rPr>
                        <a:t>70</a:t>
                      </a:r>
                      <a:r>
                        <a:rPr dirty="0" sz="900" spc="-5" b="1">
                          <a:latin typeface="Calibri"/>
                          <a:cs typeface="Calibri"/>
                        </a:rPr>
                        <a:t>%</a:t>
                      </a:r>
                      <a:r>
                        <a:rPr dirty="0" sz="900" b="1">
                          <a:latin typeface="Calibri"/>
                          <a:cs typeface="Calibri"/>
                        </a:rPr>
                        <a:t>*</a:t>
                      </a:r>
                      <a:endParaRPr sz="900">
                        <a:latin typeface="Calibri"/>
                        <a:cs typeface="Calibri"/>
                      </a:endParaRPr>
                    </a:p>
                  </a:txBody>
                  <a:tcPr marL="0" marR="0" marB="0" marT="4445">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gridSpan="5" rowSpan="2">
                  <a:txBody>
                    <a:bodyPr/>
                    <a:lstStyle/>
                    <a:p>
                      <a:pPr>
                        <a:lnSpc>
                          <a:spcPct val="100000"/>
                        </a:lnSpc>
                      </a:pPr>
                      <a:endParaRPr sz="900">
                        <a:latin typeface="Times New Roman"/>
                        <a:cs typeface="Times New Roman"/>
                      </a:endParaRPr>
                    </a:p>
                  </a:txBody>
                  <a:tcPr marL="0" marR="0" marB="0" marT="0">
                    <a:lnL w="9525">
                      <a:solidFill>
                        <a:srgbClr val="000000"/>
                      </a:solidFill>
                      <a:prstDash val="solid"/>
                    </a:lnL>
                    <a:lnR w="9525">
                      <a:solidFill>
                        <a:srgbClr val="000000"/>
                      </a:solidFill>
                      <a:prstDash val="solid"/>
                    </a:lnR>
                    <a:lnB w="9525">
                      <a:solidFill>
                        <a:srgbClr val="000000"/>
                      </a:solidFill>
                      <a:prstDash val="solid"/>
                    </a:lnB>
                  </a:tcPr>
                </a:tc>
                <a:tc rowSpan="2" hMerge="1">
                  <a:txBody>
                    <a:bodyPr/>
                    <a:lstStyle/>
                    <a:p>
                      <a:pPr/>
                    </a:p>
                  </a:txBody>
                  <a:tcPr marL="0" marR="0" marB="0" marT="0"/>
                </a:tc>
                <a:tc rowSpan="2" hMerge="1">
                  <a:txBody>
                    <a:bodyPr/>
                    <a:lstStyle/>
                    <a:p>
                      <a:pPr/>
                    </a:p>
                  </a:txBody>
                  <a:tcPr marL="0" marR="0" marB="0" marT="0"/>
                </a:tc>
                <a:tc rowSpan="2" hMerge="1">
                  <a:txBody>
                    <a:bodyPr/>
                    <a:lstStyle/>
                    <a:p>
                      <a:pPr/>
                    </a:p>
                  </a:txBody>
                  <a:tcPr marL="0" marR="0" marB="0" marT="0"/>
                </a:tc>
                <a:tc rowSpan="2" hMerge="1">
                  <a:txBody>
                    <a:bodyPr/>
                    <a:lstStyle/>
                    <a:p>
                      <a:pPr/>
                    </a:p>
                  </a:txBody>
                  <a:tcPr marL="0" marR="0" marB="0" marT="0"/>
                </a:tc>
              </a:tr>
              <a:tr h="55676">
                <a:tc>
                  <a:txBody>
                    <a:bodyPr/>
                    <a:lstStyle/>
                    <a:p>
                      <a:pPr>
                        <a:lnSpc>
                          <a:spcPct val="100000"/>
                        </a:lnSpc>
                      </a:pPr>
                      <a:endParaRPr sz="200">
                        <a:latin typeface="Times New Roman"/>
                        <a:cs typeface="Times New Roman"/>
                      </a:endParaRPr>
                    </a:p>
                  </a:txBody>
                  <a:tcPr marL="0" marR="0" marB="0" marT="0">
                    <a:lnL w="12700">
                      <a:solidFill>
                        <a:srgbClr val="000000"/>
                      </a:solidFill>
                      <a:prstDash val="solid"/>
                    </a:lnL>
                    <a:lnT w="9525">
                      <a:solidFill>
                        <a:srgbClr val="000000"/>
                      </a:solidFill>
                      <a:prstDash val="solid"/>
                    </a:lnT>
                    <a:lnB w="9525">
                      <a:solidFill>
                        <a:srgbClr val="000000"/>
                      </a:solidFill>
                      <a:prstDash val="solid"/>
                    </a:lnB>
                    <a:solidFill>
                      <a:srgbClr val="D0CECE"/>
                    </a:solidFill>
                  </a:tcPr>
                </a:tc>
                <a:tc gridSpan="5" vMerge="1">
                  <a:txBody>
                    <a:bodyPr/>
                    <a:lstStyle/>
                    <a:p>
                      <a:pPr/>
                    </a:p>
                  </a:txBody>
                  <a:tcPr marL="0" marR="0" marB="0" marT="0">
                    <a:lnL w="9525">
                      <a:solidFill>
                        <a:srgbClr val="000000"/>
                      </a:solidFill>
                      <a:prstDash val="solid"/>
                    </a:lnL>
                    <a:lnR w="9525">
                      <a:solidFill>
                        <a:srgbClr val="000000"/>
                      </a:solidFill>
                      <a:prstDash val="solid"/>
                    </a:lnR>
                    <a:lnB w="9525">
                      <a:solidFill>
                        <a:srgbClr val="000000"/>
                      </a:solidFill>
                      <a:prstDash val="solid"/>
                    </a:lnB>
                  </a:tcPr>
                </a:tc>
                <a:tc hMerge="1" vMerge="1">
                  <a:txBody>
                    <a:bodyPr/>
                    <a:lstStyle/>
                    <a:p>
                      <a:pPr/>
                    </a:p>
                  </a:txBody>
                  <a:tcPr marL="0" marR="0" marB="0" marT="0"/>
                </a:tc>
                <a:tc hMerge="1" vMerge="1">
                  <a:txBody>
                    <a:bodyPr/>
                    <a:lstStyle/>
                    <a:p>
                      <a:pPr/>
                    </a:p>
                  </a:txBody>
                  <a:tcPr marL="0" marR="0" marB="0" marT="0"/>
                </a:tc>
                <a:tc hMerge="1" vMerge="1">
                  <a:txBody>
                    <a:bodyPr/>
                    <a:lstStyle/>
                    <a:p>
                      <a:pPr/>
                    </a:p>
                  </a:txBody>
                  <a:tcPr marL="0" marR="0" marB="0" marT="0"/>
                </a:tc>
                <a:tc hMerge="1" vMerge="1">
                  <a:txBody>
                    <a:bodyPr/>
                    <a:lstStyle/>
                    <a:p>
                      <a:pPr/>
                    </a:p>
                  </a:txBody>
                  <a:tcPr marL="0" marR="0" marB="0" marT="0"/>
                </a:tc>
              </a:tr>
            </a:tbl>
          </a:graphicData>
        </a:graphic>
      </p:graphicFrame>
      <p:sp>
        <p:nvSpPr>
          <p:cNvPr id="25" name="object 25"/>
          <p:cNvSpPr txBox="1"/>
          <p:nvPr/>
        </p:nvSpPr>
        <p:spPr>
          <a:xfrm>
            <a:off x="2969803" y="8444950"/>
            <a:ext cx="167005"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0%</a:t>
            </a:r>
            <a:endParaRPr sz="900">
              <a:latin typeface="Calibri"/>
              <a:cs typeface="Calibri"/>
            </a:endParaRPr>
          </a:p>
        </p:txBody>
      </p:sp>
      <p:sp>
        <p:nvSpPr>
          <p:cNvPr id="26" name="object 26"/>
          <p:cNvSpPr txBox="1"/>
          <p:nvPr/>
        </p:nvSpPr>
        <p:spPr>
          <a:xfrm>
            <a:off x="4680074" y="8444950"/>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60%</a:t>
            </a:r>
            <a:endParaRPr sz="900">
              <a:latin typeface="Calibri"/>
              <a:cs typeface="Calibri"/>
            </a:endParaRPr>
          </a:p>
        </p:txBody>
      </p:sp>
      <p:sp>
        <p:nvSpPr>
          <p:cNvPr id="27" name="object 27"/>
          <p:cNvSpPr txBox="1"/>
          <p:nvPr/>
        </p:nvSpPr>
        <p:spPr>
          <a:xfrm>
            <a:off x="5259804" y="8444950"/>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80%</a:t>
            </a:r>
            <a:endParaRPr sz="900">
              <a:latin typeface="Calibri"/>
              <a:cs typeface="Calibri"/>
            </a:endParaRPr>
          </a:p>
        </p:txBody>
      </p:sp>
      <p:sp>
        <p:nvSpPr>
          <p:cNvPr id="28" name="object 28"/>
          <p:cNvSpPr txBox="1"/>
          <p:nvPr/>
        </p:nvSpPr>
        <p:spPr>
          <a:xfrm>
            <a:off x="5810615" y="8444950"/>
            <a:ext cx="2832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100%</a:t>
            </a:r>
            <a:endParaRPr sz="900">
              <a:latin typeface="Calibri"/>
              <a:cs typeface="Calibri"/>
            </a:endParaRPr>
          </a:p>
        </p:txBody>
      </p:sp>
      <p:sp>
        <p:nvSpPr>
          <p:cNvPr id="29" name="object 29"/>
          <p:cNvSpPr txBox="1"/>
          <p:nvPr/>
        </p:nvSpPr>
        <p:spPr>
          <a:xfrm>
            <a:off x="901498" y="4302432"/>
            <a:ext cx="5969635" cy="3942715"/>
          </a:xfrm>
          <a:prstGeom prst="rect">
            <a:avLst/>
          </a:prstGeom>
        </p:spPr>
        <p:txBody>
          <a:bodyPr wrap="square" lIns="0" tIns="12065" rIns="0" bIns="0" rtlCol="0" vert="horz">
            <a:spAutoFit/>
          </a:bodyPr>
          <a:lstStyle/>
          <a:p>
            <a:pPr marL="799465">
              <a:lnSpc>
                <a:spcPct val="100000"/>
              </a:lnSpc>
              <a:spcBef>
                <a:spcPts val="9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marL="799465">
              <a:lnSpc>
                <a:spcPct val="100000"/>
              </a:lnSpc>
              <a:spcBef>
                <a:spcPts val="20"/>
              </a:spcBef>
            </a:pPr>
            <a:r>
              <a:rPr dirty="0" sz="800" spc="-5" i="1">
                <a:latin typeface="Calibri"/>
                <a:cs typeface="Calibri"/>
              </a:rPr>
              <a:t>ₐAt the 5% significance level, difference in responses were not significantly different between</a:t>
            </a:r>
            <a:r>
              <a:rPr dirty="0" sz="800" spc="80" i="1">
                <a:latin typeface="Calibri"/>
                <a:cs typeface="Calibri"/>
              </a:rPr>
              <a:t> </a:t>
            </a:r>
            <a:r>
              <a:rPr dirty="0" sz="800" spc="-5" i="1">
                <a:latin typeface="Calibri"/>
                <a:cs typeface="Calibri"/>
              </a:rPr>
              <a:t>Aboriginal</a:t>
            </a:r>
            <a:endParaRPr sz="800">
              <a:latin typeface="Calibri"/>
              <a:cs typeface="Calibri"/>
            </a:endParaRPr>
          </a:p>
          <a:p>
            <a:pPr>
              <a:lnSpc>
                <a:spcPct val="100000"/>
              </a:lnSpc>
              <a:spcBef>
                <a:spcPts val="25"/>
              </a:spcBef>
            </a:pPr>
            <a:endParaRPr sz="900">
              <a:latin typeface="Times New Roman"/>
              <a:cs typeface="Times New Roman"/>
            </a:endParaRPr>
          </a:p>
          <a:p>
            <a:pPr algn="just" marL="12700" marR="5080">
              <a:lnSpc>
                <a:spcPct val="152600"/>
              </a:lnSpc>
            </a:pPr>
            <a:r>
              <a:rPr dirty="0" sz="1100" spc="-5">
                <a:latin typeface="Calibri"/>
                <a:cs typeface="Calibri"/>
              </a:rPr>
              <a:t>Given that </a:t>
            </a:r>
            <a:r>
              <a:rPr dirty="0" sz="1100">
                <a:latin typeface="Calibri"/>
                <a:cs typeface="Calibri"/>
              </a:rPr>
              <a:t>the </a:t>
            </a:r>
            <a:r>
              <a:rPr dirty="0" sz="1100" spc="-5">
                <a:latin typeface="Calibri"/>
                <a:cs typeface="Calibri"/>
              </a:rPr>
              <a:t>GSS’s target population includes all non-institutionalized persons above the </a:t>
            </a:r>
            <a:r>
              <a:rPr dirty="0" sz="1100">
                <a:latin typeface="Calibri"/>
                <a:cs typeface="Calibri"/>
              </a:rPr>
              <a:t>age </a:t>
            </a:r>
            <a:r>
              <a:rPr dirty="0" sz="1100" spc="-5">
                <a:latin typeface="Calibri"/>
                <a:cs typeface="Calibri"/>
              </a:rPr>
              <a:t>of 15 who  live in the ten provinces </a:t>
            </a:r>
            <a:r>
              <a:rPr dirty="0" sz="1100">
                <a:latin typeface="Calibri"/>
                <a:cs typeface="Calibri"/>
              </a:rPr>
              <a:t>of </a:t>
            </a:r>
            <a:r>
              <a:rPr dirty="0" sz="1100" spc="-5">
                <a:latin typeface="Calibri"/>
                <a:cs typeface="Calibri"/>
              </a:rPr>
              <a:t>Canada, the sample includes both Canadians born inside and outside Canada.  The proportion of respondents who were born outside of Canada was 23% in the 2013 GSS. Among these  respondents, Canada ranked ahead of their country of origin </a:t>
            </a:r>
            <a:r>
              <a:rPr dirty="0" sz="1100">
                <a:latin typeface="Calibri"/>
                <a:cs typeface="Calibri"/>
              </a:rPr>
              <a:t>when </a:t>
            </a:r>
            <a:r>
              <a:rPr dirty="0" sz="1100" spc="-5">
                <a:latin typeface="Calibri"/>
                <a:cs typeface="Calibri"/>
              </a:rPr>
              <a:t>asked about sense of belonging. 92%  of young immigrants reported a strong or very strong sense of belonging to Canada, along with 95% of  immigrants aged 25 years and older. Approximately 84.5% of immigrants in general responded that they  felt a strong or very strong sense of belonging to people with the same ethnic or cultural background </a:t>
            </a:r>
            <a:r>
              <a:rPr dirty="0" sz="1100">
                <a:latin typeface="Calibri"/>
                <a:cs typeface="Calibri"/>
              </a:rPr>
              <a:t>as  </a:t>
            </a:r>
            <a:r>
              <a:rPr dirty="0" sz="1100" spc="-5">
                <a:latin typeface="Calibri"/>
                <a:cs typeface="Calibri"/>
              </a:rPr>
              <a:t>their</a:t>
            </a:r>
            <a:r>
              <a:rPr dirty="0" sz="1100" spc="-10">
                <a:latin typeface="Calibri"/>
                <a:cs typeface="Calibri"/>
              </a:rPr>
              <a:t> </a:t>
            </a:r>
            <a:r>
              <a:rPr dirty="0" sz="1100">
                <a:latin typeface="Calibri"/>
                <a:cs typeface="Calibri"/>
              </a:rPr>
              <a:t>own.</a:t>
            </a:r>
            <a:endParaRPr sz="1100">
              <a:latin typeface="Calibri"/>
              <a:cs typeface="Calibri"/>
            </a:endParaRPr>
          </a:p>
          <a:p>
            <a:pPr marL="12700">
              <a:lnSpc>
                <a:spcPct val="100000"/>
              </a:lnSpc>
              <a:spcBef>
                <a:spcPts val="700"/>
              </a:spcBef>
            </a:pPr>
            <a:r>
              <a:rPr dirty="0" sz="1100" spc="-5">
                <a:latin typeface="Calibri"/>
                <a:cs typeface="Calibri"/>
              </a:rPr>
              <a:t>Figure 12: Sense of Belonging of Respondents Born Outside Canada</a:t>
            </a:r>
            <a:r>
              <a:rPr dirty="0" sz="1100" spc="15">
                <a:latin typeface="Calibri"/>
                <a:cs typeface="Calibri"/>
              </a:rPr>
              <a:t> </a:t>
            </a:r>
            <a:r>
              <a:rPr dirty="0" sz="1100" spc="-5">
                <a:latin typeface="Calibri"/>
                <a:cs typeface="Calibri"/>
              </a:rPr>
              <a:t>(2013)</a:t>
            </a:r>
            <a:endParaRPr sz="1100">
              <a:latin typeface="Calibri"/>
              <a:cs typeface="Calibri"/>
            </a:endParaRPr>
          </a:p>
          <a:p>
            <a:pPr marL="902969" marR="3916045" indent="645160">
              <a:lnSpc>
                <a:spcPct val="261200"/>
              </a:lnSpc>
              <a:spcBef>
                <a:spcPts val="150"/>
              </a:spcBef>
            </a:pPr>
            <a:r>
              <a:rPr dirty="0" sz="900" spc="-5" b="1">
                <a:latin typeface="Calibri"/>
                <a:cs typeface="Calibri"/>
              </a:rPr>
              <a:t>To</a:t>
            </a:r>
            <a:r>
              <a:rPr dirty="0" sz="900" spc="-70" b="1">
                <a:latin typeface="Calibri"/>
                <a:cs typeface="Calibri"/>
              </a:rPr>
              <a:t> </a:t>
            </a:r>
            <a:r>
              <a:rPr dirty="0" sz="900" spc="-5" b="1">
                <a:latin typeface="Calibri"/>
                <a:cs typeface="Calibri"/>
              </a:rPr>
              <a:t>Canada  To people with</a:t>
            </a:r>
            <a:r>
              <a:rPr dirty="0" sz="900" spc="-20" b="1">
                <a:latin typeface="Calibri"/>
                <a:cs typeface="Calibri"/>
              </a:rPr>
              <a:t> </a:t>
            </a:r>
            <a:r>
              <a:rPr dirty="0" sz="900" spc="-5" b="1">
                <a:latin typeface="Calibri"/>
                <a:cs typeface="Calibri"/>
              </a:rPr>
              <a:t>same</a:t>
            </a:r>
            <a:endParaRPr sz="900">
              <a:latin typeface="Calibri"/>
              <a:cs typeface="Calibri"/>
            </a:endParaRPr>
          </a:p>
          <a:p>
            <a:pPr marL="750570">
              <a:lnSpc>
                <a:spcPct val="100000"/>
              </a:lnSpc>
              <a:spcBef>
                <a:spcPts val="20"/>
              </a:spcBef>
            </a:pPr>
            <a:r>
              <a:rPr dirty="0" sz="900" spc="-5" b="1">
                <a:latin typeface="Calibri"/>
                <a:cs typeface="Calibri"/>
              </a:rPr>
              <a:t>ethnic/cultural</a:t>
            </a:r>
            <a:r>
              <a:rPr dirty="0" sz="900" spc="-30" b="1">
                <a:latin typeface="Calibri"/>
                <a:cs typeface="Calibri"/>
              </a:rPr>
              <a:t> </a:t>
            </a:r>
            <a:r>
              <a:rPr dirty="0" sz="900" spc="-5" b="1">
                <a:latin typeface="Calibri"/>
                <a:cs typeface="Calibri"/>
              </a:rPr>
              <a:t>background</a:t>
            </a:r>
            <a:endParaRPr sz="900">
              <a:latin typeface="Calibri"/>
              <a:cs typeface="Calibri"/>
            </a:endParaRPr>
          </a:p>
          <a:p>
            <a:pPr>
              <a:lnSpc>
                <a:spcPct val="100000"/>
              </a:lnSpc>
            </a:pPr>
            <a:endParaRPr sz="900">
              <a:latin typeface="Times New Roman"/>
              <a:cs typeface="Times New Roman"/>
            </a:endParaRPr>
          </a:p>
          <a:p>
            <a:pPr marL="1111885">
              <a:lnSpc>
                <a:spcPct val="100000"/>
              </a:lnSpc>
              <a:spcBef>
                <a:spcPts val="705"/>
              </a:spcBef>
            </a:pPr>
            <a:r>
              <a:rPr dirty="0" sz="900" spc="-5" b="1">
                <a:latin typeface="Calibri"/>
                <a:cs typeface="Calibri"/>
              </a:rPr>
              <a:t>To country of</a:t>
            </a:r>
            <a:r>
              <a:rPr dirty="0" sz="900" spc="-40" b="1">
                <a:latin typeface="Calibri"/>
                <a:cs typeface="Calibri"/>
              </a:rPr>
              <a:t> </a:t>
            </a:r>
            <a:r>
              <a:rPr dirty="0" sz="900" spc="-5" b="1">
                <a:latin typeface="Calibri"/>
                <a:cs typeface="Calibri"/>
              </a:rPr>
              <a:t>origin</a:t>
            </a:r>
            <a:endParaRPr sz="900">
              <a:latin typeface="Calibri"/>
              <a:cs typeface="Calibri"/>
            </a:endParaRPr>
          </a:p>
        </p:txBody>
      </p:sp>
      <p:sp>
        <p:nvSpPr>
          <p:cNvPr id="30" name="object 30"/>
          <p:cNvSpPr/>
          <p:nvPr/>
        </p:nvSpPr>
        <p:spPr>
          <a:xfrm>
            <a:off x="3320643" y="8666759"/>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31" name="object 31"/>
          <p:cNvSpPr/>
          <p:nvPr/>
        </p:nvSpPr>
        <p:spPr>
          <a:xfrm>
            <a:off x="3320643" y="8666759"/>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2" name="object 32"/>
          <p:cNvSpPr txBox="1"/>
          <p:nvPr/>
        </p:nvSpPr>
        <p:spPr>
          <a:xfrm>
            <a:off x="3397345" y="8422998"/>
            <a:ext cx="407670" cy="344170"/>
          </a:xfrm>
          <a:prstGeom prst="rect">
            <a:avLst/>
          </a:prstGeom>
        </p:spPr>
        <p:txBody>
          <a:bodyPr wrap="square" lIns="0" tIns="34290" rIns="0" bIns="0" rtlCol="0" vert="horz">
            <a:spAutoFit/>
          </a:bodyPr>
          <a:lstStyle/>
          <a:p>
            <a:pPr algn="ctr" marL="63500">
              <a:lnSpc>
                <a:spcPct val="100000"/>
              </a:lnSpc>
              <a:spcBef>
                <a:spcPts val="270"/>
              </a:spcBef>
            </a:pPr>
            <a:r>
              <a:rPr dirty="0" sz="900" b="1">
                <a:latin typeface="Calibri"/>
                <a:cs typeface="Calibri"/>
              </a:rPr>
              <a:t>20%</a:t>
            </a:r>
            <a:endParaRPr sz="900">
              <a:latin typeface="Calibri"/>
              <a:cs typeface="Calibri"/>
            </a:endParaRPr>
          </a:p>
          <a:p>
            <a:pPr algn="ctr">
              <a:lnSpc>
                <a:spcPct val="100000"/>
              </a:lnSpc>
              <a:spcBef>
                <a:spcPts val="175"/>
              </a:spcBef>
            </a:pPr>
            <a:r>
              <a:rPr dirty="0" sz="900">
                <a:latin typeface="Calibri"/>
                <a:cs typeface="Calibri"/>
              </a:rPr>
              <a:t>15 </a:t>
            </a:r>
            <a:r>
              <a:rPr dirty="0" sz="900" spc="-5">
                <a:latin typeface="Calibri"/>
                <a:cs typeface="Calibri"/>
              </a:rPr>
              <a:t>to</a:t>
            </a:r>
            <a:r>
              <a:rPr dirty="0" sz="900" spc="-80">
                <a:latin typeface="Calibri"/>
                <a:cs typeface="Calibri"/>
              </a:rPr>
              <a:t> </a:t>
            </a:r>
            <a:r>
              <a:rPr dirty="0" sz="900">
                <a:latin typeface="Calibri"/>
                <a:cs typeface="Calibri"/>
              </a:rPr>
              <a:t>24</a:t>
            </a:r>
            <a:endParaRPr sz="900">
              <a:latin typeface="Calibri"/>
              <a:cs typeface="Calibri"/>
            </a:endParaRPr>
          </a:p>
        </p:txBody>
      </p:sp>
      <p:sp>
        <p:nvSpPr>
          <p:cNvPr id="33" name="object 33"/>
          <p:cNvSpPr/>
          <p:nvPr/>
        </p:nvSpPr>
        <p:spPr>
          <a:xfrm>
            <a:off x="3831564" y="8666759"/>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34" name="object 34"/>
          <p:cNvSpPr/>
          <p:nvPr/>
        </p:nvSpPr>
        <p:spPr>
          <a:xfrm>
            <a:off x="3831564" y="8666759"/>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5" name="object 35"/>
          <p:cNvSpPr txBox="1"/>
          <p:nvPr/>
        </p:nvSpPr>
        <p:spPr>
          <a:xfrm>
            <a:off x="3908275" y="8422998"/>
            <a:ext cx="577215" cy="344170"/>
          </a:xfrm>
          <a:prstGeom prst="rect">
            <a:avLst/>
          </a:prstGeom>
        </p:spPr>
        <p:txBody>
          <a:bodyPr wrap="square" lIns="0" tIns="34290" rIns="0" bIns="0" rtlCol="0" vert="horz">
            <a:spAutoFit/>
          </a:bodyPr>
          <a:lstStyle/>
          <a:p>
            <a:pPr algn="ctr" marL="31750">
              <a:lnSpc>
                <a:spcPct val="100000"/>
              </a:lnSpc>
              <a:spcBef>
                <a:spcPts val="270"/>
              </a:spcBef>
            </a:pPr>
            <a:r>
              <a:rPr dirty="0" sz="900" b="1">
                <a:latin typeface="Calibri"/>
                <a:cs typeface="Calibri"/>
              </a:rPr>
              <a:t>40%</a:t>
            </a:r>
            <a:endParaRPr sz="900">
              <a:latin typeface="Calibri"/>
              <a:cs typeface="Calibri"/>
            </a:endParaRPr>
          </a:p>
          <a:p>
            <a:pPr algn="ctr">
              <a:lnSpc>
                <a:spcPct val="100000"/>
              </a:lnSpc>
              <a:spcBef>
                <a:spcPts val="175"/>
              </a:spcBef>
            </a:pPr>
            <a:r>
              <a:rPr dirty="0" sz="900">
                <a:latin typeface="Calibri"/>
                <a:cs typeface="Calibri"/>
              </a:rPr>
              <a:t>25 and</a:t>
            </a:r>
            <a:r>
              <a:rPr dirty="0" sz="900" spc="-75">
                <a:latin typeface="Calibri"/>
                <a:cs typeface="Calibri"/>
              </a:rPr>
              <a:t> </a:t>
            </a:r>
            <a:r>
              <a:rPr dirty="0" sz="900" spc="-5">
                <a:latin typeface="Calibri"/>
                <a:cs typeface="Calibri"/>
              </a:rPr>
              <a:t>over</a:t>
            </a:r>
            <a:endParaRPr sz="900">
              <a:latin typeface="Calibri"/>
              <a:cs typeface="Calibri"/>
            </a:endParaRPr>
          </a:p>
        </p:txBody>
      </p:sp>
      <p:sp>
        <p:nvSpPr>
          <p:cNvPr id="38" name="object 38"/>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23</a:t>
            </a:r>
          </a:p>
        </p:txBody>
      </p:sp>
      <p:sp>
        <p:nvSpPr>
          <p:cNvPr id="36" name="object 36"/>
          <p:cNvSpPr txBox="1"/>
          <p:nvPr/>
        </p:nvSpPr>
        <p:spPr>
          <a:xfrm>
            <a:off x="1694816" y="8640782"/>
            <a:ext cx="1233170" cy="271780"/>
          </a:xfrm>
          <a:prstGeom prst="rect">
            <a:avLst/>
          </a:prstGeom>
        </p:spPr>
        <p:txBody>
          <a:bodyPr wrap="square" lIns="0" tIns="12065" rIns="0" bIns="0" rtlCol="0" vert="horz">
            <a:spAutoFit/>
          </a:bodyPr>
          <a:lstStyle/>
          <a:p>
            <a:pPr marL="12700">
              <a:lnSpc>
                <a:spcPct val="100000"/>
              </a:lnSpc>
              <a:spcBef>
                <a:spcPts val="95"/>
              </a:spcBef>
            </a:pPr>
            <a:r>
              <a:rPr dirty="0" sz="800" spc="-5">
                <a:latin typeface="Calibri"/>
                <a:cs typeface="Calibri"/>
              </a:rPr>
              <a:t>n =</a:t>
            </a:r>
            <a:r>
              <a:rPr dirty="0" sz="800">
                <a:latin typeface="Calibri"/>
                <a:cs typeface="Calibri"/>
              </a:rPr>
              <a:t> </a:t>
            </a:r>
            <a:r>
              <a:rPr dirty="0" sz="800" spc="-10">
                <a:latin typeface="Calibri"/>
                <a:cs typeface="Calibri"/>
              </a:rPr>
              <a:t>27,534</a:t>
            </a:r>
            <a:endParaRPr sz="800">
              <a:latin typeface="Calibri"/>
              <a:cs typeface="Calibri"/>
            </a:endParaRPr>
          </a:p>
          <a:p>
            <a:pPr marL="12700">
              <a:lnSpc>
                <a:spcPct val="100000"/>
              </a:lnSpc>
              <a:spcBef>
                <a:spcPts val="20"/>
              </a:spcBef>
            </a:pPr>
            <a:r>
              <a:rPr dirty="0" sz="800" spc="-5">
                <a:latin typeface="Calibri"/>
                <a:cs typeface="Calibri"/>
              </a:rPr>
              <a:t>* 0.01 &lt; p &lt; 0.05 ; ** p &gt;</a:t>
            </a:r>
            <a:r>
              <a:rPr dirty="0" sz="800" spc="-15">
                <a:latin typeface="Calibri"/>
                <a:cs typeface="Calibri"/>
              </a:rPr>
              <a:t> </a:t>
            </a:r>
            <a:r>
              <a:rPr dirty="0" sz="800" spc="-5">
                <a:latin typeface="Calibri"/>
                <a:cs typeface="Calibri"/>
              </a:rPr>
              <a:t>0.05</a:t>
            </a:r>
            <a:endParaRPr sz="800">
              <a:latin typeface="Calibri"/>
              <a:cs typeface="Calibri"/>
            </a:endParaRPr>
          </a:p>
        </p:txBody>
      </p:sp>
      <p:sp>
        <p:nvSpPr>
          <p:cNvPr id="37" name="object 37"/>
          <p:cNvSpPr txBox="1"/>
          <p:nvPr/>
        </p:nvSpPr>
        <p:spPr>
          <a:xfrm>
            <a:off x="1694816" y="8888472"/>
            <a:ext cx="2096135" cy="147320"/>
          </a:xfrm>
          <a:prstGeom prst="rect">
            <a:avLst/>
          </a:prstGeom>
        </p:spPr>
        <p:txBody>
          <a:bodyPr wrap="square" lIns="0" tIns="12065" rIns="0" bIns="0" rtlCol="0" vert="horz">
            <a:spAutoFit/>
          </a:bodyPr>
          <a:lstStyle/>
          <a:p>
            <a:pPr marL="12700">
              <a:lnSpc>
                <a:spcPct val="100000"/>
              </a:lnSpc>
              <a:spcBef>
                <a:spcPts val="95"/>
              </a:spcBef>
            </a:pPr>
            <a:r>
              <a:rPr dirty="0" sz="800" spc="-5">
                <a:latin typeface="Calibri"/>
                <a:cs typeface="Calibri"/>
              </a:rPr>
              <a:t>Source of Data: Statistics Canada: GSS 27 SI</a:t>
            </a:r>
            <a:r>
              <a:rPr dirty="0" sz="800" spc="25">
                <a:latin typeface="Calibri"/>
                <a:cs typeface="Calibri"/>
              </a:rPr>
              <a:t> </a:t>
            </a:r>
            <a:r>
              <a:rPr dirty="0" sz="800" spc="-5">
                <a:latin typeface="Calibri"/>
                <a:cs typeface="Calibri"/>
              </a:rPr>
              <a:t>(2013)</a:t>
            </a:r>
            <a:endParaRPr sz="800">
              <a:latin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object 2"/>
          <p:cNvGraphicFramePr>
            <a:graphicFrameLocks noGrp="1"/>
          </p:cNvGraphicFramePr>
          <p:nvPr/>
        </p:nvGraphicFramePr>
        <p:xfrm>
          <a:off x="2781896" y="3108299"/>
          <a:ext cx="3147060" cy="1562100"/>
        </p:xfrm>
        <a:graphic>
          <a:graphicData uri="http://schemas.openxmlformats.org/drawingml/2006/table">
            <a:tbl>
              <a:tblPr firstRow="1" bandRow="1">
                <a:tableStyleId>{2D5ABB26-0587-4C30-8999-92F81FD0307C}</a:tableStyleId>
              </a:tblPr>
              <a:tblGrid>
                <a:gridCol w="2852420"/>
                <a:gridCol w="94614"/>
                <a:gridCol w="185419"/>
              </a:tblGrid>
              <a:tr h="169017">
                <a:tc gridSpan="2">
                  <a:txBody>
                    <a:bodyPr/>
                    <a:lstStyle/>
                    <a:p>
                      <a:pPr algn="r" marR="82550">
                        <a:lnSpc>
                          <a:spcPts val="1060"/>
                        </a:lnSpc>
                        <a:spcBef>
                          <a:spcPts val="170"/>
                        </a:spcBef>
                      </a:pPr>
                      <a:r>
                        <a:rPr dirty="0" sz="900" b="1">
                          <a:solidFill>
                            <a:srgbClr val="FFFFFF"/>
                          </a:solidFill>
                          <a:latin typeface="Calibri"/>
                          <a:cs typeface="Calibri"/>
                        </a:rPr>
                        <a:t>94%</a:t>
                      </a:r>
                      <a:endParaRPr sz="900">
                        <a:latin typeface="Calibri"/>
                        <a:cs typeface="Calibri"/>
                      </a:endParaRPr>
                    </a:p>
                  </a:txBody>
                  <a:tcPr marL="0" marR="0" marB="0" marT="2159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rowSpan="2">
                  <a:txBody>
                    <a:bodyPr/>
                    <a:lstStyle/>
                    <a:p>
                      <a:pPr>
                        <a:lnSpc>
                          <a:spcPct val="100000"/>
                        </a:lnSpc>
                      </a:pPr>
                      <a:endParaRPr sz="1000">
                        <a:latin typeface="Times New Roman"/>
                        <a:cs typeface="Times New Roman"/>
                      </a:endParaRPr>
                    </a:p>
                  </a:txBody>
                  <a:tcPr marL="0" marR="0" marB="0" marT="0">
                    <a:lnR w="9525">
                      <a:solidFill>
                        <a:srgbClr val="000000"/>
                      </a:solidFill>
                      <a:prstDash val="solid"/>
                    </a:lnR>
                    <a:lnT w="9525">
                      <a:solidFill>
                        <a:srgbClr val="000000"/>
                      </a:solidFill>
                      <a:prstDash val="solid"/>
                    </a:lnT>
                  </a:tcPr>
                </a:tc>
              </a:tr>
              <a:tr h="144018">
                <a:tc gridSpan="2">
                  <a:txBody>
                    <a:bodyPr/>
                    <a:lstStyle/>
                    <a:p>
                      <a:pPr algn="r" marR="85725">
                        <a:lnSpc>
                          <a:spcPts val="1035"/>
                        </a:lnSpc>
                      </a:pPr>
                      <a:r>
                        <a:rPr dirty="0" sz="900" b="1">
                          <a:latin typeface="Calibri"/>
                          <a:cs typeface="Calibri"/>
                        </a:rPr>
                        <a:t>94%</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hMerge="1">
                  <a:txBody>
                    <a:bodyPr/>
                    <a:lstStyle/>
                    <a:p>
                      <a:pPr/>
                    </a:p>
                  </a:txBody>
                  <a:tcPr marL="0" marR="0" marB="0" marT="0"/>
                </a:tc>
                <a:tc vMerge="1">
                  <a:txBody>
                    <a:bodyPr/>
                    <a:lstStyle/>
                    <a:p>
                      <a:pPr/>
                    </a:p>
                  </a:txBody>
                  <a:tcPr marL="0" marR="0" marB="0" marT="0">
                    <a:lnR w="9525">
                      <a:solidFill>
                        <a:srgbClr val="000000"/>
                      </a:solidFill>
                      <a:prstDash val="solid"/>
                    </a:lnR>
                    <a:lnT w="9525">
                      <a:solidFill>
                        <a:srgbClr val="000000"/>
                      </a:solidFill>
                      <a:prstDash val="solid"/>
                    </a:lnT>
                  </a:tcPr>
                </a:tc>
              </a:tr>
              <a:tr h="100583">
                <a:tc gridSpan="3">
                  <a:txBody>
                    <a:bodyPr/>
                    <a:lstStyle/>
                    <a:p>
                      <a:pPr>
                        <a:lnSpc>
                          <a:spcPct val="100000"/>
                        </a:lnSpc>
                      </a:pPr>
                      <a:endParaRPr sz="500">
                        <a:latin typeface="Times New Roman"/>
                        <a:cs typeface="Times New Roman"/>
                      </a:endParaRPr>
                    </a:p>
                  </a:txBody>
                  <a:tcPr marL="0" marR="0" marB="0" marT="0">
                    <a:lnL w="9525">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r>
              <a:tr h="143256">
                <a:tc>
                  <a:txBody>
                    <a:bodyPr/>
                    <a:lstStyle/>
                    <a:p>
                      <a:pPr algn="r" marR="63500">
                        <a:lnSpc>
                          <a:spcPts val="1030"/>
                        </a:lnSpc>
                      </a:pPr>
                      <a:r>
                        <a:rPr dirty="0" sz="900" b="1">
                          <a:solidFill>
                            <a:srgbClr val="FFFFFF"/>
                          </a:solidFill>
                          <a:latin typeface="Calibri"/>
                          <a:cs typeface="Calibri"/>
                        </a:rPr>
                        <a:t>91%</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gridSpan="2">
                  <a:txBody>
                    <a:bodyPr/>
                    <a:lstStyle/>
                    <a:p>
                      <a:pPr>
                        <a:lnSpc>
                          <a:spcPct val="100000"/>
                        </a:lnSpc>
                      </a:pPr>
                      <a:endParaRPr sz="800">
                        <a:latin typeface="Times New Roman"/>
                        <a:cs typeface="Times New Roman"/>
                      </a:endParaRPr>
                    </a:p>
                  </a:txBody>
                  <a:tcPr marL="0" marR="0" marB="0" marT="0">
                    <a:lnL w="9525">
                      <a:solidFill>
                        <a:srgbClr val="000000"/>
                      </a:solidFill>
                      <a:prstDash val="solid"/>
                    </a:lnL>
                    <a:lnR w="9525">
                      <a:solidFill>
                        <a:srgbClr val="000000"/>
                      </a:solidFill>
                      <a:prstDash val="solid"/>
                    </a:lnR>
                  </a:tcPr>
                </a:tc>
                <a:tc hMerge="1">
                  <a:txBody>
                    <a:bodyPr/>
                    <a:lstStyle/>
                    <a:p>
                      <a:pPr/>
                    </a:p>
                  </a:txBody>
                  <a:tcPr marL="0" marR="0" marB="0" marT="0"/>
                </a:tc>
              </a:tr>
              <a:tr h="144017">
                <a:tc gridSpan="2">
                  <a:txBody>
                    <a:bodyPr/>
                    <a:lstStyle/>
                    <a:p>
                      <a:pPr algn="r" marR="52069">
                        <a:lnSpc>
                          <a:spcPts val="1035"/>
                        </a:lnSpc>
                      </a:pPr>
                      <a:r>
                        <a:rPr dirty="0" sz="900" b="1">
                          <a:latin typeface="Calibri"/>
                          <a:cs typeface="Calibri"/>
                        </a:rPr>
                        <a:t>95%</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hMerge="1">
                  <a:txBody>
                    <a:bodyPr/>
                    <a:lstStyle/>
                    <a:p>
                      <a:pPr/>
                    </a:p>
                  </a:txBody>
                  <a:tcPr marL="0" marR="0" marB="0" marT="0"/>
                </a:tc>
                <a:tc>
                  <a:txBody>
                    <a:bodyPr/>
                    <a:lstStyle/>
                    <a:p>
                      <a:pPr>
                        <a:lnSpc>
                          <a:spcPct val="100000"/>
                        </a:lnSpc>
                      </a:pPr>
                      <a:endParaRPr sz="800">
                        <a:latin typeface="Times New Roman"/>
                        <a:cs typeface="Times New Roman"/>
                      </a:endParaRPr>
                    </a:p>
                  </a:txBody>
                  <a:tcPr marL="0" marR="0" marB="0" marT="0">
                    <a:lnL w="9525">
                      <a:solidFill>
                        <a:srgbClr val="000000"/>
                      </a:solidFill>
                      <a:prstDash val="solid"/>
                    </a:lnL>
                    <a:lnR w="9525">
                      <a:solidFill>
                        <a:srgbClr val="000000"/>
                      </a:solidFill>
                      <a:prstDash val="solid"/>
                    </a:lnR>
                  </a:tcPr>
                </a:tc>
              </a:tr>
              <a:tr h="100584">
                <a:tc gridSpan="3">
                  <a:txBody>
                    <a:bodyPr/>
                    <a:lstStyle/>
                    <a:p>
                      <a:pPr>
                        <a:lnSpc>
                          <a:spcPct val="100000"/>
                        </a:lnSpc>
                      </a:pPr>
                      <a:endParaRPr sz="500">
                        <a:latin typeface="Times New Roman"/>
                        <a:cs typeface="Times New Roman"/>
                      </a:endParaRPr>
                    </a:p>
                  </a:txBody>
                  <a:tcPr marL="0" marR="0" marB="0" marT="0">
                    <a:lnL w="9525">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r>
              <a:tr h="144017">
                <a:tc>
                  <a:txBody>
                    <a:bodyPr/>
                    <a:lstStyle/>
                    <a:p>
                      <a:pPr algn="r" marR="52705">
                        <a:lnSpc>
                          <a:spcPts val="1035"/>
                        </a:lnSpc>
                      </a:pPr>
                      <a:r>
                        <a:rPr dirty="0" sz="900" b="1">
                          <a:solidFill>
                            <a:srgbClr val="FFFFFF"/>
                          </a:solidFill>
                          <a:latin typeface="Calibri"/>
                          <a:cs typeface="Calibri"/>
                        </a:rPr>
                        <a:t>92%</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gridSpan="2" rowSpan="2">
                  <a:txBody>
                    <a:bodyPr/>
                    <a:lstStyle/>
                    <a:p>
                      <a:pPr>
                        <a:lnSpc>
                          <a:spcPct val="100000"/>
                        </a:lnSpc>
                      </a:pPr>
                      <a:endParaRPr sz="1000">
                        <a:latin typeface="Times New Roman"/>
                        <a:cs typeface="Times New Roman"/>
                      </a:endParaRPr>
                    </a:p>
                  </a:txBody>
                  <a:tcPr marL="0" marR="0" marB="0" marT="0">
                    <a:lnR w="9525">
                      <a:solidFill>
                        <a:srgbClr val="000000"/>
                      </a:solidFill>
                      <a:prstDash val="solid"/>
                    </a:lnR>
                  </a:tcPr>
                </a:tc>
                <a:tc rowSpan="2" hMerge="1">
                  <a:txBody>
                    <a:bodyPr/>
                    <a:lstStyle/>
                    <a:p>
                      <a:pPr/>
                    </a:p>
                  </a:txBody>
                  <a:tcPr marL="0" marR="0" marB="0" marT="0"/>
                </a:tc>
              </a:tr>
              <a:tr h="143255">
                <a:tc>
                  <a:txBody>
                    <a:bodyPr/>
                    <a:lstStyle/>
                    <a:p>
                      <a:pPr algn="r" marR="81915">
                        <a:lnSpc>
                          <a:spcPts val="1030"/>
                        </a:lnSpc>
                      </a:pPr>
                      <a:r>
                        <a:rPr dirty="0" sz="900" b="1">
                          <a:latin typeface="Calibri"/>
                          <a:cs typeface="Calibri"/>
                        </a:rPr>
                        <a:t>91%</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gridSpan="2" vMerge="1">
                  <a:txBody>
                    <a:bodyPr/>
                    <a:lstStyle/>
                    <a:p>
                      <a:pPr/>
                    </a:p>
                  </a:txBody>
                  <a:tcPr marL="0" marR="0" marB="0" marT="0">
                    <a:lnR w="9525">
                      <a:solidFill>
                        <a:srgbClr val="000000"/>
                      </a:solidFill>
                      <a:prstDash val="solid"/>
                    </a:lnR>
                  </a:tcPr>
                </a:tc>
                <a:tc hMerge="1" vMerge="1">
                  <a:txBody>
                    <a:bodyPr/>
                    <a:lstStyle/>
                    <a:p>
                      <a:pPr/>
                    </a:p>
                  </a:txBody>
                  <a:tcPr marL="0" marR="0" marB="0" marT="0"/>
                </a:tc>
              </a:tr>
              <a:tr h="100584">
                <a:tc gridSpan="3">
                  <a:txBody>
                    <a:bodyPr/>
                    <a:lstStyle/>
                    <a:p>
                      <a:pPr>
                        <a:lnSpc>
                          <a:spcPct val="100000"/>
                        </a:lnSpc>
                      </a:pPr>
                      <a:endParaRPr sz="500">
                        <a:latin typeface="Times New Roman"/>
                        <a:cs typeface="Times New Roman"/>
                      </a:endParaRPr>
                    </a:p>
                  </a:txBody>
                  <a:tcPr marL="0" marR="0" marB="0" marT="0">
                    <a:lnL w="9525">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r>
              <a:tr h="144018">
                <a:tc>
                  <a:txBody>
                    <a:bodyPr/>
                    <a:lstStyle/>
                    <a:p>
                      <a:pPr algn="r" marR="36195">
                        <a:lnSpc>
                          <a:spcPts val="1035"/>
                        </a:lnSpc>
                      </a:pPr>
                      <a:r>
                        <a:rPr dirty="0" sz="900" b="1">
                          <a:solidFill>
                            <a:srgbClr val="FFFFFF"/>
                          </a:solidFill>
                          <a:latin typeface="Calibri"/>
                          <a:cs typeface="Calibri"/>
                        </a:rPr>
                        <a:t>92%</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gridSpan="2" rowSpan="2">
                  <a:txBody>
                    <a:bodyPr/>
                    <a:lstStyle/>
                    <a:p>
                      <a:pPr>
                        <a:lnSpc>
                          <a:spcPct val="100000"/>
                        </a:lnSpc>
                      </a:pPr>
                      <a:endParaRPr sz="1000">
                        <a:latin typeface="Times New Roman"/>
                        <a:cs typeface="Times New Roman"/>
                      </a:endParaRPr>
                    </a:p>
                  </a:txBody>
                  <a:tcPr marL="0" marR="0" marB="0" marT="0">
                    <a:lnL w="9525">
                      <a:solidFill>
                        <a:srgbClr val="000000"/>
                      </a:solidFill>
                      <a:prstDash val="solid"/>
                    </a:lnL>
                    <a:lnR w="9525">
                      <a:solidFill>
                        <a:srgbClr val="000000"/>
                      </a:solidFill>
                      <a:prstDash val="solid"/>
                    </a:lnR>
                    <a:lnB w="9525">
                      <a:solidFill>
                        <a:srgbClr val="000000"/>
                      </a:solidFill>
                      <a:prstDash val="solid"/>
                    </a:lnB>
                  </a:tcPr>
                </a:tc>
                <a:tc rowSpan="2" hMerge="1">
                  <a:txBody>
                    <a:bodyPr/>
                    <a:lstStyle/>
                    <a:p>
                      <a:pPr/>
                    </a:p>
                  </a:txBody>
                  <a:tcPr marL="0" marR="0" marB="0" marT="0"/>
                </a:tc>
              </a:tr>
              <a:tr h="169075">
                <a:tc>
                  <a:txBody>
                    <a:bodyPr/>
                    <a:lstStyle/>
                    <a:p>
                      <a:pPr algn="r" marR="104775">
                        <a:lnSpc>
                          <a:spcPts val="1055"/>
                        </a:lnSpc>
                      </a:pPr>
                      <a:r>
                        <a:rPr dirty="0" sz="900" b="1">
                          <a:latin typeface="Calibri"/>
                          <a:cs typeface="Calibri"/>
                        </a:rPr>
                        <a:t>90%</a:t>
                      </a:r>
                      <a:endParaRPr sz="900">
                        <a:latin typeface="Calibri"/>
                        <a:cs typeface="Calibri"/>
                      </a:endParaRPr>
                    </a:p>
                  </a:txBody>
                  <a:tcPr marL="0" marR="0" marB="0" marT="0">
                    <a:lnL w="12700">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gridSpan="2" vMerge="1">
                  <a:txBody>
                    <a:bodyPr/>
                    <a:lstStyle/>
                    <a:p>
                      <a:pPr/>
                    </a:p>
                  </a:txBody>
                  <a:tcPr marL="0" marR="0" marB="0" marT="0">
                    <a:lnL w="9525">
                      <a:solidFill>
                        <a:srgbClr val="000000"/>
                      </a:solidFill>
                      <a:prstDash val="solid"/>
                    </a:lnL>
                    <a:lnR w="9525">
                      <a:solidFill>
                        <a:srgbClr val="000000"/>
                      </a:solidFill>
                      <a:prstDash val="solid"/>
                    </a:lnR>
                    <a:lnB w="9525">
                      <a:solidFill>
                        <a:srgbClr val="000000"/>
                      </a:solidFill>
                      <a:prstDash val="solid"/>
                    </a:lnB>
                  </a:tcPr>
                </a:tc>
                <a:tc hMerge="1" vMerge="1">
                  <a:txBody>
                    <a:bodyPr/>
                    <a:lstStyle/>
                    <a:p>
                      <a:pPr/>
                    </a:p>
                  </a:txBody>
                  <a:tcPr marL="0" marR="0" marB="0" marT="0"/>
                </a:tc>
              </a:tr>
            </a:tbl>
          </a:graphicData>
        </a:graphic>
      </p:graphicFrame>
      <p:sp>
        <p:nvSpPr>
          <p:cNvPr id="3" name="object 3"/>
          <p:cNvSpPr txBox="1"/>
          <p:nvPr/>
        </p:nvSpPr>
        <p:spPr>
          <a:xfrm>
            <a:off x="901638" y="806103"/>
            <a:ext cx="5970905" cy="373380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The</a:t>
            </a:r>
            <a:r>
              <a:rPr dirty="0" sz="1100" spc="-25">
                <a:latin typeface="Calibri"/>
                <a:cs typeface="Calibri"/>
              </a:rPr>
              <a:t> </a:t>
            </a:r>
            <a:r>
              <a:rPr dirty="0" sz="1100" spc="-5">
                <a:latin typeface="Calibri"/>
                <a:cs typeface="Calibri"/>
              </a:rPr>
              <a:t>2013</a:t>
            </a:r>
            <a:r>
              <a:rPr dirty="0" sz="1100" spc="-25">
                <a:latin typeface="Calibri"/>
                <a:cs typeface="Calibri"/>
              </a:rPr>
              <a:t> </a:t>
            </a:r>
            <a:r>
              <a:rPr dirty="0" sz="1100" spc="-5">
                <a:latin typeface="Calibri"/>
                <a:cs typeface="Calibri"/>
              </a:rPr>
              <a:t>GSS</a:t>
            </a:r>
            <a:r>
              <a:rPr dirty="0" sz="1100" spc="-25">
                <a:latin typeface="Calibri"/>
                <a:cs typeface="Calibri"/>
              </a:rPr>
              <a:t> </a:t>
            </a:r>
            <a:r>
              <a:rPr dirty="0" sz="1100" spc="-5">
                <a:latin typeface="Calibri"/>
                <a:cs typeface="Calibri"/>
              </a:rPr>
              <a:t>also</a:t>
            </a:r>
            <a:r>
              <a:rPr dirty="0" sz="1100" spc="-25">
                <a:latin typeface="Calibri"/>
                <a:cs typeface="Calibri"/>
              </a:rPr>
              <a:t> </a:t>
            </a:r>
            <a:r>
              <a:rPr dirty="0" sz="1100" spc="-5">
                <a:latin typeface="Calibri"/>
                <a:cs typeface="Calibri"/>
              </a:rPr>
              <a:t>asked</a:t>
            </a:r>
            <a:r>
              <a:rPr dirty="0" sz="1100" spc="-25">
                <a:latin typeface="Calibri"/>
                <a:cs typeface="Calibri"/>
              </a:rPr>
              <a:t> </a:t>
            </a:r>
            <a:r>
              <a:rPr dirty="0" sz="1100" spc="-5">
                <a:latin typeface="Calibri"/>
                <a:cs typeface="Calibri"/>
              </a:rPr>
              <a:t>respondents</a:t>
            </a:r>
            <a:r>
              <a:rPr dirty="0" sz="1100" spc="-20">
                <a:latin typeface="Calibri"/>
                <a:cs typeface="Calibri"/>
              </a:rPr>
              <a:t> </a:t>
            </a:r>
            <a:r>
              <a:rPr dirty="0" sz="1100" spc="-5">
                <a:latin typeface="Calibri"/>
                <a:cs typeface="Calibri"/>
              </a:rPr>
              <a:t>to</a:t>
            </a:r>
            <a:r>
              <a:rPr dirty="0" sz="1100" spc="-15">
                <a:latin typeface="Calibri"/>
                <a:cs typeface="Calibri"/>
              </a:rPr>
              <a:t> </a:t>
            </a:r>
            <a:r>
              <a:rPr dirty="0" sz="1100" spc="-5">
                <a:latin typeface="Calibri"/>
                <a:cs typeface="Calibri"/>
              </a:rPr>
              <a:t>what</a:t>
            </a:r>
            <a:r>
              <a:rPr dirty="0" sz="1100" spc="-25">
                <a:latin typeface="Calibri"/>
                <a:cs typeface="Calibri"/>
              </a:rPr>
              <a:t> </a:t>
            </a:r>
            <a:r>
              <a:rPr dirty="0" sz="1100" spc="-5">
                <a:latin typeface="Calibri"/>
                <a:cs typeface="Calibri"/>
              </a:rPr>
              <a:t>extent</a:t>
            </a:r>
            <a:r>
              <a:rPr dirty="0" sz="1100" spc="-20">
                <a:latin typeface="Calibri"/>
                <a:cs typeface="Calibri"/>
              </a:rPr>
              <a:t> </a:t>
            </a:r>
            <a:r>
              <a:rPr dirty="0" sz="1100" spc="-5">
                <a:latin typeface="Calibri"/>
                <a:cs typeface="Calibri"/>
              </a:rPr>
              <a:t>they</a:t>
            </a:r>
            <a:r>
              <a:rPr dirty="0" sz="1100" spc="-30">
                <a:latin typeface="Calibri"/>
                <a:cs typeface="Calibri"/>
              </a:rPr>
              <a:t> </a:t>
            </a:r>
            <a:r>
              <a:rPr dirty="0" sz="1100" spc="-5">
                <a:latin typeface="Calibri"/>
                <a:cs typeface="Calibri"/>
              </a:rPr>
              <a:t>felt</a:t>
            </a:r>
            <a:r>
              <a:rPr dirty="0" sz="1100" spc="-25">
                <a:latin typeface="Calibri"/>
                <a:cs typeface="Calibri"/>
              </a:rPr>
              <a:t> </a:t>
            </a:r>
            <a:r>
              <a:rPr dirty="0" sz="1100" spc="-5">
                <a:latin typeface="Calibri"/>
                <a:cs typeface="Calibri"/>
              </a:rPr>
              <a:t>like</a:t>
            </a:r>
            <a:r>
              <a:rPr dirty="0" sz="1100" spc="-25">
                <a:latin typeface="Calibri"/>
                <a:cs typeface="Calibri"/>
              </a:rPr>
              <a:t> </a:t>
            </a:r>
            <a:r>
              <a:rPr dirty="0" sz="1100" spc="-5">
                <a:latin typeface="Calibri"/>
                <a:cs typeface="Calibri"/>
              </a:rPr>
              <a:t>they</a:t>
            </a:r>
            <a:r>
              <a:rPr dirty="0" sz="1100" spc="-25">
                <a:latin typeface="Calibri"/>
                <a:cs typeface="Calibri"/>
              </a:rPr>
              <a:t> </a:t>
            </a:r>
            <a:r>
              <a:rPr dirty="0" sz="1100" spc="-5">
                <a:latin typeface="Calibri"/>
                <a:cs typeface="Calibri"/>
              </a:rPr>
              <a:t>belonged</a:t>
            </a:r>
            <a:r>
              <a:rPr dirty="0" sz="1100" spc="-25">
                <a:latin typeface="Calibri"/>
                <a:cs typeface="Calibri"/>
              </a:rPr>
              <a:t> </a:t>
            </a:r>
            <a:r>
              <a:rPr dirty="0" sz="1100" spc="-5">
                <a:latin typeface="Calibri"/>
                <a:cs typeface="Calibri"/>
              </a:rPr>
              <a:t>to</a:t>
            </a:r>
            <a:r>
              <a:rPr dirty="0" sz="1100" spc="-20">
                <a:latin typeface="Calibri"/>
                <a:cs typeface="Calibri"/>
              </a:rPr>
              <a:t> </a:t>
            </a:r>
            <a:r>
              <a:rPr dirty="0" sz="1100" spc="-5">
                <a:latin typeface="Calibri"/>
                <a:cs typeface="Calibri"/>
              </a:rPr>
              <a:t>people</a:t>
            </a:r>
            <a:r>
              <a:rPr dirty="0" sz="1100" spc="-20">
                <a:latin typeface="Calibri"/>
                <a:cs typeface="Calibri"/>
              </a:rPr>
              <a:t> </a:t>
            </a:r>
            <a:r>
              <a:rPr dirty="0" sz="1100">
                <a:latin typeface="Calibri"/>
                <a:cs typeface="Calibri"/>
              </a:rPr>
              <a:t>who</a:t>
            </a:r>
            <a:r>
              <a:rPr dirty="0" sz="1100" spc="-25">
                <a:latin typeface="Calibri"/>
                <a:cs typeface="Calibri"/>
              </a:rPr>
              <a:t> </a:t>
            </a:r>
            <a:r>
              <a:rPr dirty="0" sz="1100" spc="-5">
                <a:latin typeface="Calibri"/>
                <a:cs typeface="Calibri"/>
              </a:rPr>
              <a:t>share</a:t>
            </a:r>
            <a:r>
              <a:rPr dirty="0" sz="1100" spc="-25">
                <a:latin typeface="Calibri"/>
                <a:cs typeface="Calibri"/>
              </a:rPr>
              <a:t> </a:t>
            </a:r>
            <a:r>
              <a:rPr dirty="0" sz="1100" spc="-5">
                <a:latin typeface="Calibri"/>
                <a:cs typeface="Calibri"/>
              </a:rPr>
              <a:t>the  same</a:t>
            </a:r>
            <a:r>
              <a:rPr dirty="0" sz="1100" spc="-30">
                <a:latin typeface="Calibri"/>
                <a:cs typeface="Calibri"/>
              </a:rPr>
              <a:t> </a:t>
            </a:r>
            <a:r>
              <a:rPr dirty="0" sz="1100" spc="-5">
                <a:latin typeface="Calibri"/>
                <a:cs typeface="Calibri"/>
              </a:rPr>
              <a:t>first</a:t>
            </a:r>
            <a:r>
              <a:rPr dirty="0" sz="1100" spc="-25">
                <a:latin typeface="Calibri"/>
                <a:cs typeface="Calibri"/>
              </a:rPr>
              <a:t> </a:t>
            </a:r>
            <a:r>
              <a:rPr dirty="0" sz="1100" spc="-5">
                <a:latin typeface="Calibri"/>
                <a:cs typeface="Calibri"/>
              </a:rPr>
              <a:t>language.</a:t>
            </a:r>
            <a:r>
              <a:rPr dirty="0" sz="1100" spc="-25">
                <a:latin typeface="Calibri"/>
                <a:cs typeface="Calibri"/>
              </a:rPr>
              <a:t> </a:t>
            </a:r>
            <a:r>
              <a:rPr dirty="0" sz="1100" spc="-5">
                <a:latin typeface="Calibri"/>
                <a:cs typeface="Calibri"/>
              </a:rPr>
              <a:t>In</a:t>
            </a:r>
            <a:r>
              <a:rPr dirty="0" sz="1100" spc="-20">
                <a:latin typeface="Calibri"/>
                <a:cs typeface="Calibri"/>
              </a:rPr>
              <a:t> </a:t>
            </a:r>
            <a:r>
              <a:rPr dirty="0" sz="1100" spc="-5">
                <a:latin typeface="Calibri"/>
                <a:cs typeface="Calibri"/>
              </a:rPr>
              <a:t>the</a:t>
            </a:r>
            <a:r>
              <a:rPr dirty="0" sz="1100" spc="-15">
                <a:latin typeface="Calibri"/>
                <a:cs typeface="Calibri"/>
              </a:rPr>
              <a:t> </a:t>
            </a:r>
            <a:r>
              <a:rPr dirty="0" sz="1100" spc="-5">
                <a:latin typeface="Calibri"/>
                <a:cs typeface="Calibri"/>
              </a:rPr>
              <a:t>figure</a:t>
            </a:r>
            <a:r>
              <a:rPr dirty="0" sz="1100" spc="-30">
                <a:latin typeface="Calibri"/>
                <a:cs typeface="Calibri"/>
              </a:rPr>
              <a:t> </a:t>
            </a:r>
            <a:r>
              <a:rPr dirty="0" sz="1100" spc="-5">
                <a:latin typeface="Calibri"/>
                <a:cs typeface="Calibri"/>
              </a:rPr>
              <a:t>below,</a:t>
            </a:r>
            <a:r>
              <a:rPr dirty="0" sz="1100" spc="-25">
                <a:latin typeface="Calibri"/>
                <a:cs typeface="Calibri"/>
              </a:rPr>
              <a:t> </a:t>
            </a:r>
            <a:r>
              <a:rPr dirty="0" sz="1100" spc="-5">
                <a:latin typeface="Calibri"/>
                <a:cs typeface="Calibri"/>
              </a:rPr>
              <a:t>responses</a:t>
            </a:r>
            <a:r>
              <a:rPr dirty="0" sz="1100" spc="-20">
                <a:latin typeface="Calibri"/>
                <a:cs typeface="Calibri"/>
              </a:rPr>
              <a:t> </a:t>
            </a:r>
            <a:r>
              <a:rPr dirty="0" sz="1100" spc="-5">
                <a:latin typeface="Calibri"/>
                <a:cs typeface="Calibri"/>
              </a:rPr>
              <a:t>are</a:t>
            </a:r>
            <a:r>
              <a:rPr dirty="0" sz="1100" spc="-30">
                <a:latin typeface="Calibri"/>
                <a:cs typeface="Calibri"/>
              </a:rPr>
              <a:t> </a:t>
            </a:r>
            <a:r>
              <a:rPr dirty="0" sz="1100" spc="-5">
                <a:latin typeface="Calibri"/>
                <a:cs typeface="Calibri"/>
              </a:rPr>
              <a:t>reported</a:t>
            </a:r>
            <a:r>
              <a:rPr dirty="0" sz="1100" spc="-20">
                <a:latin typeface="Calibri"/>
                <a:cs typeface="Calibri"/>
              </a:rPr>
              <a:t> </a:t>
            </a:r>
            <a:r>
              <a:rPr dirty="0" sz="1100" spc="-5">
                <a:latin typeface="Calibri"/>
                <a:cs typeface="Calibri"/>
              </a:rPr>
              <a:t>according</a:t>
            </a:r>
            <a:r>
              <a:rPr dirty="0" sz="1100" spc="-20">
                <a:latin typeface="Calibri"/>
                <a:cs typeface="Calibri"/>
              </a:rPr>
              <a:t> </a:t>
            </a:r>
            <a:r>
              <a:rPr dirty="0" sz="1100" spc="-5">
                <a:latin typeface="Calibri"/>
                <a:cs typeface="Calibri"/>
              </a:rPr>
              <a:t>to</a:t>
            </a:r>
            <a:r>
              <a:rPr dirty="0" sz="1100" spc="-25">
                <a:latin typeface="Calibri"/>
                <a:cs typeface="Calibri"/>
              </a:rPr>
              <a:t> </a:t>
            </a:r>
            <a:r>
              <a:rPr dirty="0" sz="1100">
                <a:latin typeface="Calibri"/>
                <a:cs typeface="Calibri"/>
              </a:rPr>
              <a:t>the</a:t>
            </a:r>
            <a:r>
              <a:rPr dirty="0" sz="1100" spc="-25">
                <a:latin typeface="Calibri"/>
                <a:cs typeface="Calibri"/>
              </a:rPr>
              <a:t> </a:t>
            </a:r>
            <a:r>
              <a:rPr dirty="0" sz="1100" spc="-5">
                <a:latin typeface="Calibri"/>
                <a:cs typeface="Calibri"/>
              </a:rPr>
              <a:t>respondent’s</a:t>
            </a:r>
            <a:r>
              <a:rPr dirty="0" sz="1100" spc="-20">
                <a:latin typeface="Calibri"/>
                <a:cs typeface="Calibri"/>
              </a:rPr>
              <a:t> </a:t>
            </a:r>
            <a:r>
              <a:rPr dirty="0" sz="1100" spc="-5">
                <a:latin typeface="Calibri"/>
                <a:cs typeface="Calibri"/>
              </a:rPr>
              <a:t>household  language,</a:t>
            </a:r>
            <a:r>
              <a:rPr dirty="0" sz="1100" spc="-35">
                <a:latin typeface="Calibri"/>
                <a:cs typeface="Calibri"/>
              </a:rPr>
              <a:t> </a:t>
            </a:r>
            <a:r>
              <a:rPr dirty="0" sz="1100" spc="-5">
                <a:latin typeface="Calibri"/>
                <a:cs typeface="Calibri"/>
              </a:rPr>
              <a:t>as</a:t>
            </a:r>
            <a:r>
              <a:rPr dirty="0" sz="1100" spc="-20">
                <a:latin typeface="Calibri"/>
                <a:cs typeface="Calibri"/>
              </a:rPr>
              <a:t> </a:t>
            </a:r>
            <a:r>
              <a:rPr dirty="0" sz="1100" spc="-5">
                <a:latin typeface="Calibri"/>
                <a:cs typeface="Calibri"/>
              </a:rPr>
              <a:t>first</a:t>
            </a:r>
            <a:r>
              <a:rPr dirty="0" sz="1100" spc="-30">
                <a:latin typeface="Calibri"/>
                <a:cs typeface="Calibri"/>
              </a:rPr>
              <a:t> </a:t>
            </a:r>
            <a:r>
              <a:rPr dirty="0" sz="1100" spc="-5">
                <a:latin typeface="Calibri"/>
                <a:cs typeface="Calibri"/>
              </a:rPr>
              <a:t>language</a:t>
            </a:r>
            <a:r>
              <a:rPr dirty="0" sz="1100" spc="-25">
                <a:latin typeface="Calibri"/>
                <a:cs typeface="Calibri"/>
              </a:rPr>
              <a:t> </a:t>
            </a:r>
            <a:r>
              <a:rPr dirty="0" sz="1100" spc="-5">
                <a:latin typeface="Calibri"/>
                <a:cs typeface="Calibri"/>
              </a:rPr>
              <a:t>was</a:t>
            </a:r>
            <a:r>
              <a:rPr dirty="0" sz="1100" spc="-25">
                <a:latin typeface="Calibri"/>
                <a:cs typeface="Calibri"/>
              </a:rPr>
              <a:t> </a:t>
            </a:r>
            <a:r>
              <a:rPr dirty="0" sz="1100" spc="-5">
                <a:latin typeface="Calibri"/>
                <a:cs typeface="Calibri"/>
              </a:rPr>
              <a:t>not</a:t>
            </a:r>
            <a:r>
              <a:rPr dirty="0" sz="1100" spc="-30">
                <a:latin typeface="Calibri"/>
                <a:cs typeface="Calibri"/>
              </a:rPr>
              <a:t> </a:t>
            </a:r>
            <a:r>
              <a:rPr dirty="0" sz="1100" spc="-5">
                <a:latin typeface="Calibri"/>
                <a:cs typeface="Calibri"/>
              </a:rPr>
              <a:t>included</a:t>
            </a:r>
            <a:r>
              <a:rPr dirty="0" sz="1100" spc="-30">
                <a:latin typeface="Calibri"/>
                <a:cs typeface="Calibri"/>
              </a:rPr>
              <a:t> </a:t>
            </a:r>
            <a:r>
              <a:rPr dirty="0" sz="1100" spc="-5">
                <a:latin typeface="Calibri"/>
                <a:cs typeface="Calibri"/>
              </a:rPr>
              <a:t>as</a:t>
            </a:r>
            <a:r>
              <a:rPr dirty="0" sz="1100" spc="-25">
                <a:latin typeface="Calibri"/>
                <a:cs typeface="Calibri"/>
              </a:rPr>
              <a:t> </a:t>
            </a:r>
            <a:r>
              <a:rPr dirty="0" sz="1100" spc="-5">
                <a:latin typeface="Calibri"/>
                <a:cs typeface="Calibri"/>
              </a:rPr>
              <a:t>a</a:t>
            </a:r>
            <a:r>
              <a:rPr dirty="0" sz="1100" spc="-30">
                <a:latin typeface="Calibri"/>
                <a:cs typeface="Calibri"/>
              </a:rPr>
              <a:t> </a:t>
            </a:r>
            <a:r>
              <a:rPr dirty="0" sz="1100" spc="-5">
                <a:latin typeface="Calibri"/>
                <a:cs typeface="Calibri"/>
              </a:rPr>
              <a:t>variable</a:t>
            </a:r>
            <a:r>
              <a:rPr dirty="0" sz="1100" spc="-35">
                <a:latin typeface="Calibri"/>
                <a:cs typeface="Calibri"/>
              </a:rPr>
              <a:t> </a:t>
            </a:r>
            <a:r>
              <a:rPr dirty="0" sz="1100" spc="-5">
                <a:latin typeface="Calibri"/>
                <a:cs typeface="Calibri"/>
              </a:rPr>
              <a:t>in</a:t>
            </a:r>
            <a:r>
              <a:rPr dirty="0" sz="1100" spc="-20">
                <a:latin typeface="Calibri"/>
                <a:cs typeface="Calibri"/>
              </a:rPr>
              <a:t> </a:t>
            </a:r>
            <a:r>
              <a:rPr dirty="0" sz="1100" spc="-5">
                <a:latin typeface="Calibri"/>
                <a:cs typeface="Calibri"/>
              </a:rPr>
              <a:t>the</a:t>
            </a:r>
            <a:r>
              <a:rPr dirty="0" sz="1100" spc="-35">
                <a:latin typeface="Calibri"/>
                <a:cs typeface="Calibri"/>
              </a:rPr>
              <a:t> </a:t>
            </a:r>
            <a:r>
              <a:rPr dirty="0" sz="1100">
                <a:latin typeface="Calibri"/>
                <a:cs typeface="Calibri"/>
              </a:rPr>
              <a:t>2013</a:t>
            </a:r>
            <a:r>
              <a:rPr dirty="0" sz="1100" spc="-30">
                <a:latin typeface="Calibri"/>
                <a:cs typeface="Calibri"/>
              </a:rPr>
              <a:t> </a:t>
            </a:r>
            <a:r>
              <a:rPr dirty="0" sz="1100" spc="-5">
                <a:latin typeface="Calibri"/>
                <a:cs typeface="Calibri"/>
              </a:rPr>
              <a:t>GSS</a:t>
            </a:r>
            <a:r>
              <a:rPr dirty="0" sz="1100" spc="-30">
                <a:latin typeface="Calibri"/>
                <a:cs typeface="Calibri"/>
              </a:rPr>
              <a:t> </a:t>
            </a:r>
            <a:r>
              <a:rPr dirty="0" sz="1100" spc="-5">
                <a:latin typeface="Calibri"/>
                <a:cs typeface="Calibri"/>
              </a:rPr>
              <a:t>dataset.</a:t>
            </a:r>
            <a:r>
              <a:rPr dirty="0" sz="1100" spc="-30">
                <a:latin typeface="Calibri"/>
                <a:cs typeface="Calibri"/>
              </a:rPr>
              <a:t> </a:t>
            </a:r>
            <a:r>
              <a:rPr dirty="0" sz="1100" spc="-5">
                <a:latin typeface="Calibri"/>
                <a:cs typeface="Calibri"/>
              </a:rPr>
              <a:t>There</a:t>
            </a:r>
            <a:r>
              <a:rPr dirty="0" sz="1100" spc="-30">
                <a:latin typeface="Calibri"/>
                <a:cs typeface="Calibri"/>
              </a:rPr>
              <a:t> </a:t>
            </a:r>
            <a:r>
              <a:rPr dirty="0" sz="1100" spc="-5">
                <a:latin typeface="Calibri"/>
                <a:cs typeface="Calibri"/>
              </a:rPr>
              <a:t>is,</a:t>
            </a:r>
            <a:r>
              <a:rPr dirty="0" sz="1100" spc="-30">
                <a:latin typeface="Calibri"/>
                <a:cs typeface="Calibri"/>
              </a:rPr>
              <a:t> </a:t>
            </a:r>
            <a:r>
              <a:rPr dirty="0" sz="1100" spc="-5">
                <a:latin typeface="Calibri"/>
                <a:cs typeface="Calibri"/>
              </a:rPr>
              <a:t>however,</a:t>
            </a:r>
            <a:r>
              <a:rPr dirty="0" sz="1100" spc="-30">
                <a:latin typeface="Calibri"/>
                <a:cs typeface="Calibri"/>
              </a:rPr>
              <a:t> </a:t>
            </a:r>
            <a:r>
              <a:rPr dirty="0" sz="1100" spc="-10">
                <a:latin typeface="Calibri"/>
                <a:cs typeface="Calibri"/>
              </a:rPr>
              <a:t>little  </a:t>
            </a:r>
            <a:r>
              <a:rPr dirty="0" sz="1100" spc="-5">
                <a:latin typeface="Calibri"/>
                <a:cs typeface="Calibri"/>
              </a:rPr>
              <a:t>variation in responses between respondents whose household language is different or that belong to  different age groups. This </a:t>
            </a:r>
            <a:r>
              <a:rPr dirty="0" sz="1100">
                <a:latin typeface="Calibri"/>
                <a:cs typeface="Calibri"/>
              </a:rPr>
              <a:t>low </a:t>
            </a:r>
            <a:r>
              <a:rPr dirty="0" sz="1100" spc="-5">
                <a:latin typeface="Calibri"/>
                <a:cs typeface="Calibri"/>
              </a:rPr>
              <a:t>variance as well as the high proportion of respondents that describe their  sense of belonging to those who share the same language suggest that language in itself constitutes a  strong</a:t>
            </a:r>
            <a:r>
              <a:rPr dirty="0" sz="1100" spc="-10">
                <a:latin typeface="Calibri"/>
                <a:cs typeface="Calibri"/>
              </a:rPr>
              <a:t> </a:t>
            </a:r>
            <a:r>
              <a:rPr dirty="0" sz="1100" spc="-5">
                <a:latin typeface="Calibri"/>
                <a:cs typeface="Calibri"/>
              </a:rPr>
              <a:t>identity.</a:t>
            </a:r>
            <a:endParaRPr sz="1100">
              <a:latin typeface="Calibri"/>
              <a:cs typeface="Calibri"/>
            </a:endParaRPr>
          </a:p>
          <a:p>
            <a:pPr>
              <a:lnSpc>
                <a:spcPct val="100000"/>
              </a:lnSpc>
              <a:spcBef>
                <a:spcPts val="50"/>
              </a:spcBef>
            </a:pPr>
            <a:endParaRPr sz="1250">
              <a:latin typeface="Times New Roman"/>
              <a:cs typeface="Times New Roman"/>
            </a:endParaRPr>
          </a:p>
          <a:p>
            <a:pPr marL="12700">
              <a:lnSpc>
                <a:spcPct val="100000"/>
              </a:lnSpc>
            </a:pPr>
            <a:r>
              <a:rPr dirty="0" sz="1100" spc="-5">
                <a:latin typeface="Calibri"/>
                <a:cs typeface="Calibri"/>
              </a:rPr>
              <a:t>Figure 13: Sense of Belonging to People Who Share the Same Language by Household Language</a:t>
            </a:r>
            <a:r>
              <a:rPr dirty="0" sz="1100" spc="105">
                <a:latin typeface="Calibri"/>
                <a:cs typeface="Calibri"/>
              </a:rPr>
              <a:t> </a:t>
            </a:r>
            <a:r>
              <a:rPr dirty="0" sz="1100" spc="-5">
                <a:latin typeface="Calibri"/>
                <a:cs typeface="Calibri"/>
              </a:rPr>
              <a:t>(2013)</a:t>
            </a:r>
            <a:endParaRPr sz="1100">
              <a:latin typeface="Calibri"/>
              <a:cs typeface="Calibri"/>
            </a:endParaRPr>
          </a:p>
          <a:p>
            <a:pPr algn="r" marL="962025" marR="4182110" indent="211454">
              <a:lnSpc>
                <a:spcPct val="283000"/>
              </a:lnSpc>
              <a:spcBef>
                <a:spcPts val="55"/>
              </a:spcBef>
            </a:pPr>
            <a:r>
              <a:rPr dirty="0" sz="900" spc="-5" b="1">
                <a:latin typeface="Calibri"/>
                <a:cs typeface="Calibri"/>
              </a:rPr>
              <a:t>English</a:t>
            </a:r>
            <a:r>
              <a:rPr dirty="0" sz="900" spc="-60" b="1">
                <a:latin typeface="Calibri"/>
                <a:cs typeface="Calibri"/>
              </a:rPr>
              <a:t> </a:t>
            </a:r>
            <a:r>
              <a:rPr dirty="0" sz="900" spc="-5" b="1">
                <a:latin typeface="Calibri"/>
                <a:cs typeface="Calibri"/>
              </a:rPr>
              <a:t>onlyₐ </a:t>
            </a:r>
            <a:r>
              <a:rPr dirty="0" sz="900" b="1">
                <a:latin typeface="Calibri"/>
                <a:cs typeface="Calibri"/>
              </a:rPr>
              <a:t> </a:t>
            </a:r>
            <a:r>
              <a:rPr dirty="0" sz="900" spc="-5" b="1">
                <a:latin typeface="Calibri"/>
                <a:cs typeface="Calibri"/>
              </a:rPr>
              <a:t>French</a:t>
            </a:r>
            <a:r>
              <a:rPr dirty="0" sz="900" spc="-70" b="1">
                <a:latin typeface="Calibri"/>
                <a:cs typeface="Calibri"/>
              </a:rPr>
              <a:t> </a:t>
            </a:r>
            <a:r>
              <a:rPr dirty="0" sz="900" spc="-5" b="1">
                <a:latin typeface="Calibri"/>
                <a:cs typeface="Calibri"/>
              </a:rPr>
              <a:t>only </a:t>
            </a:r>
            <a:r>
              <a:rPr dirty="0" sz="900" b="1">
                <a:latin typeface="Calibri"/>
                <a:cs typeface="Calibri"/>
              </a:rPr>
              <a:t> </a:t>
            </a:r>
            <a:r>
              <a:rPr dirty="0" sz="900" spc="-5" b="1">
                <a:latin typeface="Calibri"/>
                <a:cs typeface="Calibri"/>
              </a:rPr>
              <a:t>Other</a:t>
            </a:r>
            <a:r>
              <a:rPr dirty="0" sz="900" spc="-55" b="1">
                <a:latin typeface="Calibri"/>
                <a:cs typeface="Calibri"/>
              </a:rPr>
              <a:t> </a:t>
            </a:r>
            <a:r>
              <a:rPr dirty="0" sz="900" spc="-5" b="1">
                <a:latin typeface="Calibri"/>
                <a:cs typeface="Calibri"/>
              </a:rPr>
              <a:t>languagesₐ</a:t>
            </a:r>
            <a:endParaRPr sz="900">
              <a:latin typeface="Calibri"/>
              <a:cs typeface="Calibri"/>
            </a:endParaRPr>
          </a:p>
          <a:p>
            <a:pPr>
              <a:lnSpc>
                <a:spcPct val="100000"/>
              </a:lnSpc>
            </a:pPr>
            <a:endParaRPr sz="900">
              <a:latin typeface="Times New Roman"/>
              <a:cs typeface="Times New Roman"/>
            </a:endParaRPr>
          </a:p>
          <a:p>
            <a:pPr>
              <a:lnSpc>
                <a:spcPct val="100000"/>
              </a:lnSpc>
              <a:spcBef>
                <a:spcPts val="25"/>
              </a:spcBef>
            </a:pPr>
            <a:endParaRPr sz="800">
              <a:latin typeface="Times New Roman"/>
              <a:cs typeface="Times New Roman"/>
            </a:endParaRPr>
          </a:p>
          <a:p>
            <a:pPr algn="r" marR="4182745">
              <a:lnSpc>
                <a:spcPct val="100000"/>
              </a:lnSpc>
            </a:pPr>
            <a:r>
              <a:rPr dirty="0" sz="900" spc="-5" b="1">
                <a:latin typeface="Calibri"/>
                <a:cs typeface="Calibri"/>
              </a:rPr>
              <a:t>Multiple</a:t>
            </a:r>
            <a:r>
              <a:rPr dirty="0" sz="900" spc="-50" b="1">
                <a:latin typeface="Calibri"/>
                <a:cs typeface="Calibri"/>
              </a:rPr>
              <a:t> </a:t>
            </a:r>
            <a:r>
              <a:rPr dirty="0" sz="900" spc="-5" b="1">
                <a:latin typeface="Calibri"/>
                <a:cs typeface="Calibri"/>
              </a:rPr>
              <a:t>languages</a:t>
            </a:r>
            <a:endParaRPr sz="900">
              <a:latin typeface="Calibri"/>
              <a:cs typeface="Calibri"/>
            </a:endParaRPr>
          </a:p>
        </p:txBody>
      </p:sp>
      <p:sp>
        <p:nvSpPr>
          <p:cNvPr id="4" name="object 4"/>
          <p:cNvSpPr/>
          <p:nvPr/>
        </p:nvSpPr>
        <p:spPr>
          <a:xfrm>
            <a:off x="3545687" y="4910747"/>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5" name="object 5"/>
          <p:cNvSpPr/>
          <p:nvPr/>
        </p:nvSpPr>
        <p:spPr>
          <a:xfrm>
            <a:off x="3545687" y="4910747"/>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6" name="object 6"/>
          <p:cNvSpPr txBox="1"/>
          <p:nvPr/>
        </p:nvSpPr>
        <p:spPr>
          <a:xfrm>
            <a:off x="2703489" y="4719838"/>
            <a:ext cx="3357879" cy="290830"/>
          </a:xfrm>
          <a:prstGeom prst="rect">
            <a:avLst/>
          </a:prstGeom>
        </p:spPr>
        <p:txBody>
          <a:bodyPr wrap="square" lIns="0" tIns="12700" rIns="0" bIns="0" rtlCol="0" vert="horz">
            <a:spAutoFit/>
          </a:bodyPr>
          <a:lstStyle/>
          <a:p>
            <a:pPr marL="12700">
              <a:lnSpc>
                <a:spcPts val="1045"/>
              </a:lnSpc>
              <a:spcBef>
                <a:spcPts val="100"/>
              </a:spcBef>
              <a:tabLst>
                <a:tab pos="296545" algn="l"/>
              </a:tabLst>
            </a:pPr>
            <a:r>
              <a:rPr dirty="0" sz="900" b="1">
                <a:latin typeface="Calibri"/>
                <a:cs typeface="Calibri"/>
              </a:rPr>
              <a:t>0%	10%</a:t>
            </a:r>
            <a:r>
              <a:rPr dirty="0" sz="900" spc="65" b="1">
                <a:latin typeface="Calibri"/>
                <a:cs typeface="Calibri"/>
              </a:rPr>
              <a:t> </a:t>
            </a:r>
            <a:r>
              <a:rPr dirty="0" sz="900" b="1">
                <a:latin typeface="Calibri"/>
                <a:cs typeface="Calibri"/>
              </a:rPr>
              <a:t>20%</a:t>
            </a:r>
            <a:r>
              <a:rPr dirty="0" sz="900" spc="70" b="1">
                <a:latin typeface="Calibri"/>
                <a:cs typeface="Calibri"/>
              </a:rPr>
              <a:t> </a:t>
            </a:r>
            <a:r>
              <a:rPr dirty="0" sz="900" b="1">
                <a:latin typeface="Calibri"/>
                <a:cs typeface="Calibri"/>
              </a:rPr>
              <a:t>30%</a:t>
            </a:r>
            <a:r>
              <a:rPr dirty="0" sz="900" spc="70" b="1">
                <a:latin typeface="Calibri"/>
                <a:cs typeface="Calibri"/>
              </a:rPr>
              <a:t> </a:t>
            </a:r>
            <a:r>
              <a:rPr dirty="0" sz="900" b="1">
                <a:latin typeface="Calibri"/>
                <a:cs typeface="Calibri"/>
              </a:rPr>
              <a:t>40%</a:t>
            </a:r>
            <a:r>
              <a:rPr dirty="0" sz="900" spc="70" b="1">
                <a:latin typeface="Calibri"/>
                <a:cs typeface="Calibri"/>
              </a:rPr>
              <a:t> </a:t>
            </a:r>
            <a:r>
              <a:rPr dirty="0" sz="900" b="1">
                <a:latin typeface="Calibri"/>
                <a:cs typeface="Calibri"/>
              </a:rPr>
              <a:t>50%</a:t>
            </a:r>
            <a:r>
              <a:rPr dirty="0" sz="900" spc="65" b="1">
                <a:latin typeface="Calibri"/>
                <a:cs typeface="Calibri"/>
              </a:rPr>
              <a:t> </a:t>
            </a:r>
            <a:r>
              <a:rPr dirty="0" sz="900" b="1">
                <a:latin typeface="Calibri"/>
                <a:cs typeface="Calibri"/>
              </a:rPr>
              <a:t>60%</a:t>
            </a:r>
            <a:r>
              <a:rPr dirty="0" sz="900" spc="70" b="1">
                <a:latin typeface="Calibri"/>
                <a:cs typeface="Calibri"/>
              </a:rPr>
              <a:t> </a:t>
            </a:r>
            <a:r>
              <a:rPr dirty="0" sz="900" b="1">
                <a:latin typeface="Calibri"/>
                <a:cs typeface="Calibri"/>
              </a:rPr>
              <a:t>70%</a:t>
            </a:r>
            <a:r>
              <a:rPr dirty="0" sz="900" spc="70" b="1">
                <a:latin typeface="Calibri"/>
                <a:cs typeface="Calibri"/>
              </a:rPr>
              <a:t> </a:t>
            </a:r>
            <a:r>
              <a:rPr dirty="0" sz="900" b="1">
                <a:latin typeface="Calibri"/>
                <a:cs typeface="Calibri"/>
              </a:rPr>
              <a:t>80%</a:t>
            </a:r>
            <a:r>
              <a:rPr dirty="0" sz="900" spc="70" b="1">
                <a:latin typeface="Calibri"/>
                <a:cs typeface="Calibri"/>
              </a:rPr>
              <a:t> </a:t>
            </a:r>
            <a:r>
              <a:rPr dirty="0" sz="900" b="1">
                <a:latin typeface="Calibri"/>
                <a:cs typeface="Calibri"/>
              </a:rPr>
              <a:t>90%</a:t>
            </a:r>
            <a:r>
              <a:rPr dirty="0" sz="900" spc="45" b="1">
                <a:latin typeface="Calibri"/>
                <a:cs typeface="Calibri"/>
              </a:rPr>
              <a:t> </a:t>
            </a:r>
            <a:r>
              <a:rPr dirty="0" sz="900" b="1">
                <a:latin typeface="Calibri"/>
                <a:cs typeface="Calibri"/>
              </a:rPr>
              <a:t>100%</a:t>
            </a:r>
            <a:endParaRPr sz="900">
              <a:latin typeface="Calibri"/>
              <a:cs typeface="Calibri"/>
            </a:endParaRPr>
          </a:p>
          <a:p>
            <a:pPr marL="931544">
              <a:lnSpc>
                <a:spcPts val="1045"/>
              </a:lnSpc>
            </a:pPr>
            <a:r>
              <a:rPr dirty="0" sz="900">
                <a:latin typeface="Calibri"/>
                <a:cs typeface="Calibri"/>
              </a:rPr>
              <a:t>15 </a:t>
            </a:r>
            <a:r>
              <a:rPr dirty="0" sz="900" spc="-5">
                <a:latin typeface="Calibri"/>
                <a:cs typeface="Calibri"/>
              </a:rPr>
              <a:t>to </a:t>
            </a:r>
            <a:r>
              <a:rPr dirty="0" sz="900">
                <a:latin typeface="Calibri"/>
                <a:cs typeface="Calibri"/>
              </a:rPr>
              <a:t>24 </a:t>
            </a:r>
            <a:r>
              <a:rPr dirty="0" sz="900" spc="-5">
                <a:latin typeface="Calibri"/>
                <a:cs typeface="Calibri"/>
              </a:rPr>
              <a:t>years</a:t>
            </a:r>
            <a:endParaRPr sz="900">
              <a:latin typeface="Calibri"/>
              <a:cs typeface="Calibri"/>
            </a:endParaRPr>
          </a:p>
        </p:txBody>
      </p:sp>
      <p:sp>
        <p:nvSpPr>
          <p:cNvPr id="9" name="object 9"/>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24</a:t>
            </a:r>
          </a:p>
        </p:txBody>
      </p:sp>
      <p:sp>
        <p:nvSpPr>
          <p:cNvPr id="7" name="object 7"/>
          <p:cNvSpPr txBox="1"/>
          <p:nvPr/>
        </p:nvSpPr>
        <p:spPr>
          <a:xfrm>
            <a:off x="1726564" y="4892023"/>
            <a:ext cx="454659" cy="14732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a:t>
            </a:r>
            <a:r>
              <a:rPr dirty="0" sz="800" spc="-55" i="1">
                <a:latin typeface="Calibri"/>
                <a:cs typeface="Calibri"/>
              </a:rPr>
              <a:t> </a:t>
            </a:r>
            <a:r>
              <a:rPr dirty="0" sz="800" spc="-10" i="1">
                <a:latin typeface="Calibri"/>
                <a:cs typeface="Calibri"/>
              </a:rPr>
              <a:t>27,534</a:t>
            </a:r>
            <a:endParaRPr sz="800">
              <a:latin typeface="Calibri"/>
              <a:cs typeface="Calibri"/>
            </a:endParaRPr>
          </a:p>
        </p:txBody>
      </p:sp>
      <p:sp>
        <p:nvSpPr>
          <p:cNvPr id="8" name="object 8"/>
          <p:cNvSpPr txBox="1"/>
          <p:nvPr/>
        </p:nvSpPr>
        <p:spPr>
          <a:xfrm>
            <a:off x="901359" y="5016273"/>
            <a:ext cx="5970270" cy="3715385"/>
          </a:xfrm>
          <a:prstGeom prst="rect">
            <a:avLst/>
          </a:prstGeom>
        </p:spPr>
        <p:txBody>
          <a:bodyPr wrap="square" lIns="0" tIns="12065" rIns="0" bIns="0" rtlCol="0" vert="horz">
            <a:spAutoFit/>
          </a:bodyPr>
          <a:lstStyle/>
          <a:p>
            <a:pPr marL="837565">
              <a:lnSpc>
                <a:spcPct val="100000"/>
              </a:lnSpc>
              <a:spcBef>
                <a:spcPts val="95"/>
              </a:spcBef>
            </a:pPr>
            <a:r>
              <a:rPr dirty="0" sz="800" spc="-5" i="1">
                <a:latin typeface="Calibri"/>
                <a:cs typeface="Calibri"/>
              </a:rPr>
              <a:t>* 0.01 &lt; p &lt; 0.05 ; ** p &gt;</a:t>
            </a:r>
            <a:r>
              <a:rPr dirty="0" sz="800" spc="35" i="1">
                <a:latin typeface="Calibri"/>
                <a:cs typeface="Calibri"/>
              </a:rPr>
              <a:t> </a:t>
            </a:r>
            <a:r>
              <a:rPr dirty="0" sz="800" spc="-5" i="1">
                <a:latin typeface="Calibri"/>
                <a:cs typeface="Calibri"/>
              </a:rPr>
              <a:t>0.05;</a:t>
            </a:r>
            <a:endParaRPr sz="800">
              <a:latin typeface="Calibri"/>
              <a:cs typeface="Calibri"/>
            </a:endParaRPr>
          </a:p>
          <a:p>
            <a:pPr marL="837565">
              <a:lnSpc>
                <a:spcPct val="100000"/>
              </a:lnSpc>
              <a:spcBef>
                <a:spcPts val="1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marL="837565">
              <a:lnSpc>
                <a:spcPct val="100000"/>
              </a:lnSpc>
              <a:spcBef>
                <a:spcPts val="15"/>
              </a:spcBef>
            </a:pPr>
            <a:r>
              <a:rPr dirty="0" sz="800" spc="-5" i="1">
                <a:latin typeface="Calibri"/>
                <a:cs typeface="Calibri"/>
              </a:rPr>
              <a:t>ₐAt the 5% significance level, difference in responses were not significantly different between</a:t>
            </a:r>
            <a:r>
              <a:rPr dirty="0" sz="800" spc="80" i="1">
                <a:latin typeface="Calibri"/>
                <a:cs typeface="Calibri"/>
              </a:rPr>
              <a:t> </a:t>
            </a:r>
            <a:r>
              <a:rPr dirty="0" sz="800" spc="-5" i="1">
                <a:latin typeface="Calibri"/>
                <a:cs typeface="Calibri"/>
              </a:rPr>
              <a:t>households</a:t>
            </a:r>
            <a:endParaRPr sz="800">
              <a:latin typeface="Calibri"/>
              <a:cs typeface="Calibri"/>
            </a:endParaRPr>
          </a:p>
          <a:p>
            <a:pPr marL="837565">
              <a:lnSpc>
                <a:spcPct val="100000"/>
              </a:lnSpc>
              <a:spcBef>
                <a:spcPts val="20"/>
              </a:spcBef>
            </a:pPr>
            <a:r>
              <a:rPr dirty="0" sz="800" spc="-5" i="1">
                <a:latin typeface="Calibri"/>
                <a:cs typeface="Calibri"/>
              </a:rPr>
              <a:t>speaking English or speaking other languages than English or</a:t>
            </a:r>
            <a:r>
              <a:rPr dirty="0" sz="800" spc="80" i="1">
                <a:latin typeface="Calibri"/>
                <a:cs typeface="Calibri"/>
              </a:rPr>
              <a:t> </a:t>
            </a:r>
            <a:r>
              <a:rPr dirty="0" sz="800" spc="-5" i="1">
                <a:latin typeface="Calibri"/>
                <a:cs typeface="Calibri"/>
              </a:rPr>
              <a:t>French</a:t>
            </a:r>
            <a:endParaRPr sz="800">
              <a:latin typeface="Calibri"/>
              <a:cs typeface="Calibri"/>
            </a:endParaRPr>
          </a:p>
          <a:p>
            <a:pPr algn="just" marL="12700" marR="6350">
              <a:lnSpc>
                <a:spcPct val="152600"/>
              </a:lnSpc>
              <a:spcBef>
                <a:spcPts val="500"/>
              </a:spcBef>
            </a:pPr>
            <a:r>
              <a:rPr dirty="0" sz="1100" spc="-5">
                <a:latin typeface="Calibri"/>
                <a:cs typeface="Calibri"/>
              </a:rPr>
              <a:t>Sense of belonging is important </a:t>
            </a:r>
            <a:r>
              <a:rPr dirty="0" sz="1100">
                <a:latin typeface="Calibri"/>
                <a:cs typeface="Calibri"/>
              </a:rPr>
              <a:t>in </a:t>
            </a:r>
            <a:r>
              <a:rPr dirty="0" sz="1100" spc="-5">
                <a:latin typeface="Calibri"/>
                <a:cs typeface="Calibri"/>
              </a:rPr>
              <a:t>the analysis of participation and engagement because identity  generates an in-group bias, the tendency that people have to favour in-groups over out-groups (Tajfel &amp;  Turner,</a:t>
            </a:r>
            <a:r>
              <a:rPr dirty="0" sz="1100" spc="-50">
                <a:latin typeface="Calibri"/>
                <a:cs typeface="Calibri"/>
              </a:rPr>
              <a:t> </a:t>
            </a:r>
            <a:r>
              <a:rPr dirty="0" sz="1100">
                <a:latin typeface="Calibri"/>
                <a:cs typeface="Calibri"/>
              </a:rPr>
              <a:t>1985).</a:t>
            </a:r>
            <a:r>
              <a:rPr dirty="0" sz="1100" spc="-55">
                <a:latin typeface="Calibri"/>
                <a:cs typeface="Calibri"/>
              </a:rPr>
              <a:t> </a:t>
            </a:r>
            <a:r>
              <a:rPr dirty="0" sz="1100" spc="-5">
                <a:latin typeface="Calibri"/>
                <a:cs typeface="Calibri"/>
              </a:rPr>
              <a:t>This</a:t>
            </a:r>
            <a:r>
              <a:rPr dirty="0" sz="1100" spc="-45">
                <a:latin typeface="Calibri"/>
                <a:cs typeface="Calibri"/>
              </a:rPr>
              <a:t> </a:t>
            </a:r>
            <a:r>
              <a:rPr dirty="0" sz="1100" spc="-5">
                <a:latin typeface="Calibri"/>
                <a:cs typeface="Calibri"/>
              </a:rPr>
              <a:t>is</a:t>
            </a:r>
            <a:r>
              <a:rPr dirty="0" sz="1100" spc="-50">
                <a:latin typeface="Calibri"/>
                <a:cs typeface="Calibri"/>
              </a:rPr>
              <a:t> </a:t>
            </a:r>
            <a:r>
              <a:rPr dirty="0" sz="1100" spc="-5">
                <a:latin typeface="Calibri"/>
                <a:cs typeface="Calibri"/>
              </a:rPr>
              <a:t>analogous</a:t>
            </a:r>
            <a:r>
              <a:rPr dirty="0" sz="1100" spc="-45">
                <a:latin typeface="Calibri"/>
                <a:cs typeface="Calibri"/>
              </a:rPr>
              <a:t> </a:t>
            </a:r>
            <a:r>
              <a:rPr dirty="0" sz="1100" spc="-5">
                <a:latin typeface="Calibri"/>
                <a:cs typeface="Calibri"/>
              </a:rPr>
              <a:t>to</a:t>
            </a:r>
            <a:r>
              <a:rPr dirty="0" sz="1100" spc="-45">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fact</a:t>
            </a:r>
            <a:r>
              <a:rPr dirty="0" sz="1100" spc="-45">
                <a:latin typeface="Calibri"/>
                <a:cs typeface="Calibri"/>
              </a:rPr>
              <a:t> </a:t>
            </a:r>
            <a:r>
              <a:rPr dirty="0" sz="1100" spc="-5">
                <a:latin typeface="Calibri"/>
                <a:cs typeface="Calibri"/>
              </a:rPr>
              <a:t>that</a:t>
            </a:r>
            <a:r>
              <a:rPr dirty="0" sz="1100" spc="-50">
                <a:latin typeface="Calibri"/>
                <a:cs typeface="Calibri"/>
              </a:rPr>
              <a:t> </a:t>
            </a:r>
            <a:r>
              <a:rPr dirty="0" sz="1100" spc="-5">
                <a:latin typeface="Calibri"/>
                <a:cs typeface="Calibri"/>
              </a:rPr>
              <a:t>individuals</a:t>
            </a:r>
            <a:r>
              <a:rPr dirty="0" sz="1100" spc="-45">
                <a:latin typeface="Calibri"/>
                <a:cs typeface="Calibri"/>
              </a:rPr>
              <a:t> </a:t>
            </a:r>
            <a:r>
              <a:rPr dirty="0" sz="1100" spc="-5">
                <a:latin typeface="Calibri"/>
                <a:cs typeface="Calibri"/>
              </a:rPr>
              <a:t>tend</a:t>
            </a:r>
            <a:r>
              <a:rPr dirty="0" sz="1100" spc="-50">
                <a:latin typeface="Calibri"/>
                <a:cs typeface="Calibri"/>
              </a:rPr>
              <a:t> </a:t>
            </a:r>
            <a:r>
              <a:rPr dirty="0" sz="1100" spc="-5">
                <a:latin typeface="Calibri"/>
                <a:cs typeface="Calibri"/>
              </a:rPr>
              <a:t>to</a:t>
            </a:r>
            <a:r>
              <a:rPr dirty="0" sz="1100" spc="-45">
                <a:latin typeface="Calibri"/>
                <a:cs typeface="Calibri"/>
              </a:rPr>
              <a:t> </a:t>
            </a:r>
            <a:r>
              <a:rPr dirty="0" sz="1100" spc="-5">
                <a:latin typeface="Calibri"/>
                <a:cs typeface="Calibri"/>
              </a:rPr>
              <a:t>feel</a:t>
            </a:r>
            <a:r>
              <a:rPr dirty="0" sz="1100" spc="-55">
                <a:latin typeface="Calibri"/>
                <a:cs typeface="Calibri"/>
              </a:rPr>
              <a:t> </a:t>
            </a:r>
            <a:r>
              <a:rPr dirty="0" sz="1100" spc="-5">
                <a:latin typeface="Calibri"/>
                <a:cs typeface="Calibri"/>
              </a:rPr>
              <a:t>that</a:t>
            </a:r>
            <a:r>
              <a:rPr dirty="0" sz="1100" spc="-50">
                <a:latin typeface="Calibri"/>
                <a:cs typeface="Calibri"/>
              </a:rPr>
              <a:t> </a:t>
            </a:r>
            <a:r>
              <a:rPr dirty="0" sz="1100" spc="-5">
                <a:latin typeface="Calibri"/>
                <a:cs typeface="Calibri"/>
              </a:rPr>
              <a:t>they</a:t>
            </a:r>
            <a:r>
              <a:rPr dirty="0" sz="1100" spc="-40">
                <a:latin typeface="Calibri"/>
                <a:cs typeface="Calibri"/>
              </a:rPr>
              <a:t> </a:t>
            </a:r>
            <a:r>
              <a:rPr dirty="0" sz="1100" spc="-5">
                <a:latin typeface="Calibri"/>
                <a:cs typeface="Calibri"/>
              </a:rPr>
              <a:t>must</a:t>
            </a:r>
            <a:r>
              <a:rPr dirty="0" sz="1100" spc="-55">
                <a:latin typeface="Calibri"/>
                <a:cs typeface="Calibri"/>
              </a:rPr>
              <a:t> </a:t>
            </a:r>
            <a:r>
              <a:rPr dirty="0" sz="1100" spc="-5">
                <a:latin typeface="Calibri"/>
                <a:cs typeface="Calibri"/>
              </a:rPr>
              <a:t>favour</a:t>
            </a:r>
            <a:r>
              <a:rPr dirty="0" sz="1100" spc="-50">
                <a:latin typeface="Calibri"/>
                <a:cs typeface="Calibri"/>
              </a:rPr>
              <a:t> </a:t>
            </a:r>
            <a:r>
              <a:rPr dirty="0" sz="1100">
                <a:latin typeface="Calibri"/>
                <a:cs typeface="Calibri"/>
              </a:rPr>
              <a:t>or</a:t>
            </a:r>
            <a:r>
              <a:rPr dirty="0" sz="1100" spc="-55">
                <a:latin typeface="Calibri"/>
                <a:cs typeface="Calibri"/>
              </a:rPr>
              <a:t> </a:t>
            </a:r>
            <a:r>
              <a:rPr dirty="0" sz="1100" spc="-5">
                <a:latin typeface="Calibri"/>
                <a:cs typeface="Calibri"/>
              </a:rPr>
              <a:t>contribute  to groups to which they feel they belong. Sense of belonging extends its relevance to organizations as </a:t>
            </a:r>
            <a:r>
              <a:rPr dirty="0" sz="1100" spc="-10">
                <a:latin typeface="Calibri"/>
                <a:cs typeface="Calibri"/>
              </a:rPr>
              <a:t>it  </a:t>
            </a:r>
            <a:r>
              <a:rPr dirty="0" sz="1100" spc="-5">
                <a:latin typeface="Calibri"/>
                <a:cs typeface="Calibri"/>
              </a:rPr>
              <a:t>is argued that when institutions embody an identity, individuals who share this identity will tend to  support </a:t>
            </a:r>
            <a:r>
              <a:rPr dirty="0" sz="1100">
                <a:latin typeface="Calibri"/>
                <a:cs typeface="Calibri"/>
              </a:rPr>
              <a:t>and </a:t>
            </a:r>
            <a:r>
              <a:rPr dirty="0" sz="1100" spc="-5">
                <a:latin typeface="Calibri"/>
                <a:cs typeface="Calibri"/>
              </a:rPr>
              <a:t>commit to them more (Ashforth &amp; Mael,</a:t>
            </a:r>
            <a:r>
              <a:rPr dirty="0" sz="1100" spc="15">
                <a:latin typeface="Calibri"/>
                <a:cs typeface="Calibri"/>
              </a:rPr>
              <a:t> </a:t>
            </a:r>
            <a:r>
              <a:rPr dirty="0" sz="1100" spc="-5">
                <a:latin typeface="Calibri"/>
                <a:cs typeface="Calibri"/>
              </a:rPr>
              <a:t>1989).</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spcBef>
                <a:spcPts val="5"/>
              </a:spcBef>
            </a:pPr>
            <a:r>
              <a:rPr dirty="0" sz="1300" spc="-15" b="0">
                <a:latin typeface="Calibri Light"/>
                <a:cs typeface="Calibri Light"/>
              </a:rPr>
              <a:t>Engagement</a:t>
            </a:r>
            <a:r>
              <a:rPr dirty="0" sz="1300" spc="-20" b="0">
                <a:latin typeface="Calibri Light"/>
                <a:cs typeface="Calibri Light"/>
              </a:rPr>
              <a:t> </a:t>
            </a:r>
            <a:r>
              <a:rPr dirty="0" sz="1300" spc="-10" b="0">
                <a:latin typeface="Calibri Light"/>
                <a:cs typeface="Calibri Light"/>
              </a:rPr>
              <a:t>2.0</a:t>
            </a:r>
            <a:endParaRPr sz="1300">
              <a:latin typeface="Calibri Light"/>
              <a:cs typeface="Calibri Light"/>
            </a:endParaRPr>
          </a:p>
          <a:p>
            <a:pPr marL="12700">
              <a:lnSpc>
                <a:spcPct val="100000"/>
              </a:lnSpc>
              <a:spcBef>
                <a:spcPts val="160"/>
              </a:spcBef>
            </a:pPr>
            <a:r>
              <a:rPr dirty="0" sz="1100" spc="-5">
                <a:latin typeface="Calibri"/>
                <a:cs typeface="Calibri"/>
              </a:rPr>
              <a:t>With the advent of social media and more generally of the Internet, younger generations are</a:t>
            </a:r>
            <a:r>
              <a:rPr dirty="0" sz="1100" spc="15">
                <a:latin typeface="Calibri"/>
                <a:cs typeface="Calibri"/>
              </a:rPr>
              <a:t> </a:t>
            </a:r>
            <a:r>
              <a:rPr dirty="0" sz="1100" spc="-5">
                <a:latin typeface="Calibri"/>
                <a:cs typeface="Calibri"/>
              </a:rPr>
              <a:t>increasingly</a:t>
            </a:r>
            <a:endParaRPr sz="1100">
              <a:latin typeface="Calibri"/>
              <a:cs typeface="Calibri"/>
            </a:endParaRPr>
          </a:p>
          <a:p>
            <a:pPr algn="just" marL="12700" marR="5715">
              <a:lnSpc>
                <a:spcPts val="2020"/>
              </a:lnSpc>
              <a:spcBef>
                <a:spcPts val="175"/>
              </a:spcBef>
            </a:pPr>
            <a:r>
              <a:rPr dirty="0" sz="1100" spc="-5">
                <a:latin typeface="Calibri"/>
                <a:cs typeface="Calibri"/>
              </a:rPr>
              <a:t>expressing themselves through a new channel: </a:t>
            </a:r>
            <a:r>
              <a:rPr dirty="0" sz="1100">
                <a:latin typeface="Calibri"/>
                <a:cs typeface="Calibri"/>
              </a:rPr>
              <a:t>peer </a:t>
            </a:r>
            <a:r>
              <a:rPr dirty="0" sz="1100" spc="-5">
                <a:latin typeface="Calibri"/>
                <a:cs typeface="Calibri"/>
              </a:rPr>
              <a:t>content sharing. While previous generations have  been</a:t>
            </a:r>
            <a:r>
              <a:rPr dirty="0" sz="1100" spc="145">
                <a:latin typeface="Calibri"/>
                <a:cs typeface="Calibri"/>
              </a:rPr>
              <a:t> </a:t>
            </a:r>
            <a:r>
              <a:rPr dirty="0" sz="1100" spc="-5">
                <a:latin typeface="Calibri"/>
                <a:cs typeface="Calibri"/>
              </a:rPr>
              <a:t>described</a:t>
            </a:r>
            <a:r>
              <a:rPr dirty="0" sz="1100" spc="140">
                <a:latin typeface="Calibri"/>
                <a:cs typeface="Calibri"/>
              </a:rPr>
              <a:t> </a:t>
            </a:r>
            <a:r>
              <a:rPr dirty="0" sz="1100" spc="-5">
                <a:latin typeface="Calibri"/>
                <a:cs typeface="Calibri"/>
              </a:rPr>
              <a:t>as</a:t>
            </a:r>
            <a:r>
              <a:rPr dirty="0" sz="1100" spc="140">
                <a:latin typeface="Calibri"/>
                <a:cs typeface="Calibri"/>
              </a:rPr>
              <a:t> </a:t>
            </a:r>
            <a:r>
              <a:rPr dirty="0" sz="1100" spc="-5">
                <a:latin typeface="Calibri"/>
                <a:cs typeface="Calibri"/>
              </a:rPr>
              <a:t>having</a:t>
            </a:r>
            <a:r>
              <a:rPr dirty="0" sz="1100" spc="145">
                <a:latin typeface="Calibri"/>
                <a:cs typeface="Calibri"/>
              </a:rPr>
              <a:t> </a:t>
            </a:r>
            <a:r>
              <a:rPr dirty="0" sz="1100" spc="-5">
                <a:latin typeface="Calibri"/>
                <a:cs typeface="Calibri"/>
              </a:rPr>
              <a:t>been</a:t>
            </a:r>
            <a:r>
              <a:rPr dirty="0" sz="1100" spc="150">
                <a:latin typeface="Calibri"/>
                <a:cs typeface="Calibri"/>
              </a:rPr>
              <a:t> </a:t>
            </a:r>
            <a:r>
              <a:rPr dirty="0" sz="1100" spc="-5">
                <a:latin typeface="Calibri"/>
                <a:cs typeface="Calibri"/>
              </a:rPr>
              <a:t>disengaged</a:t>
            </a:r>
            <a:r>
              <a:rPr dirty="0" sz="1100" spc="140">
                <a:latin typeface="Calibri"/>
                <a:cs typeface="Calibri"/>
              </a:rPr>
              <a:t> </a:t>
            </a:r>
            <a:r>
              <a:rPr dirty="0" sz="1100" spc="-5">
                <a:latin typeface="Calibri"/>
                <a:cs typeface="Calibri"/>
              </a:rPr>
              <a:t>due</a:t>
            </a:r>
            <a:r>
              <a:rPr dirty="0" sz="1100" spc="140">
                <a:latin typeface="Calibri"/>
                <a:cs typeface="Calibri"/>
              </a:rPr>
              <a:t> </a:t>
            </a:r>
            <a:r>
              <a:rPr dirty="0" sz="1100" spc="-5">
                <a:latin typeface="Calibri"/>
                <a:cs typeface="Calibri"/>
              </a:rPr>
              <a:t>to</a:t>
            </a:r>
            <a:r>
              <a:rPr dirty="0" sz="1100" spc="150">
                <a:latin typeface="Calibri"/>
                <a:cs typeface="Calibri"/>
              </a:rPr>
              <a:t> </a:t>
            </a:r>
            <a:r>
              <a:rPr dirty="0" sz="1100" spc="-5">
                <a:latin typeface="Calibri"/>
                <a:cs typeface="Calibri"/>
              </a:rPr>
              <a:t>the</a:t>
            </a:r>
            <a:r>
              <a:rPr dirty="0" sz="1100" spc="145">
                <a:latin typeface="Calibri"/>
                <a:cs typeface="Calibri"/>
              </a:rPr>
              <a:t> </a:t>
            </a:r>
            <a:r>
              <a:rPr dirty="0" sz="1100" spc="-5">
                <a:latin typeface="Calibri"/>
                <a:cs typeface="Calibri"/>
              </a:rPr>
              <a:t>passive</a:t>
            </a:r>
            <a:r>
              <a:rPr dirty="0" sz="1100" spc="145">
                <a:latin typeface="Calibri"/>
                <a:cs typeface="Calibri"/>
              </a:rPr>
              <a:t> </a:t>
            </a:r>
            <a:r>
              <a:rPr dirty="0" sz="1100" spc="-5">
                <a:latin typeface="Calibri"/>
                <a:cs typeface="Calibri"/>
              </a:rPr>
              <a:t>nature</a:t>
            </a:r>
            <a:r>
              <a:rPr dirty="0" sz="1100" spc="140">
                <a:latin typeface="Calibri"/>
                <a:cs typeface="Calibri"/>
              </a:rPr>
              <a:t> </a:t>
            </a:r>
            <a:r>
              <a:rPr dirty="0" sz="1100" spc="-5">
                <a:latin typeface="Calibri"/>
                <a:cs typeface="Calibri"/>
              </a:rPr>
              <a:t>of</a:t>
            </a:r>
            <a:r>
              <a:rPr dirty="0" sz="1100" spc="140">
                <a:latin typeface="Calibri"/>
                <a:cs typeface="Calibri"/>
              </a:rPr>
              <a:t> </a:t>
            </a:r>
            <a:r>
              <a:rPr dirty="0" sz="1100" spc="-5">
                <a:latin typeface="Calibri"/>
                <a:cs typeface="Calibri"/>
              </a:rPr>
              <a:t>television</a:t>
            </a:r>
            <a:r>
              <a:rPr dirty="0" sz="1100" spc="140">
                <a:latin typeface="Calibri"/>
                <a:cs typeface="Calibri"/>
              </a:rPr>
              <a:t> </a:t>
            </a:r>
            <a:r>
              <a:rPr dirty="0" sz="1100" spc="-5">
                <a:latin typeface="Calibri"/>
                <a:cs typeface="Calibri"/>
              </a:rPr>
              <a:t>(Putnam,</a:t>
            </a:r>
            <a:r>
              <a:rPr dirty="0" sz="1100" spc="140">
                <a:latin typeface="Calibri"/>
                <a:cs typeface="Calibri"/>
              </a:rPr>
              <a:t> </a:t>
            </a:r>
            <a:r>
              <a:rPr dirty="0" sz="1100" spc="-5">
                <a:latin typeface="Calibri"/>
                <a:cs typeface="Calibri"/>
              </a:rPr>
              <a:t>2000),</a:t>
            </a:r>
            <a:r>
              <a:rPr dirty="0" sz="1100" spc="145">
                <a:latin typeface="Calibri"/>
                <a:cs typeface="Calibri"/>
              </a:rPr>
              <a:t> </a:t>
            </a:r>
            <a:r>
              <a:rPr dirty="0" sz="1100">
                <a:latin typeface="Calibri"/>
                <a:cs typeface="Calibri"/>
              </a:rPr>
              <a:t>it</a:t>
            </a:r>
            <a:endParaRPr sz="1100">
              <a:latin typeface="Calibri"/>
              <a:cs typeface="Calibri"/>
            </a:endParaRPr>
          </a:p>
          <a:p>
            <a:pPr algn="just" marL="12700" marR="5080">
              <a:lnSpc>
                <a:spcPts val="2010"/>
              </a:lnSpc>
            </a:pPr>
            <a:r>
              <a:rPr dirty="0" sz="1100" spc="-5">
                <a:latin typeface="Calibri"/>
                <a:cs typeface="Calibri"/>
              </a:rPr>
              <a:t>remains unclear whether new forms of online civic action can act the other way around (Bennett, Freelon  &amp; Wells, 2011).  </a:t>
            </a:r>
            <a:r>
              <a:rPr dirty="0" sz="1100">
                <a:latin typeface="Calibri"/>
                <a:cs typeface="Calibri"/>
              </a:rPr>
              <a:t>It </a:t>
            </a:r>
            <a:r>
              <a:rPr dirty="0" sz="1100" spc="-5">
                <a:latin typeface="Calibri"/>
                <a:cs typeface="Calibri"/>
              </a:rPr>
              <a:t>does seem, nevertheless, that a generational paradigm shift </a:t>
            </a:r>
            <a:r>
              <a:rPr dirty="0" sz="1100">
                <a:latin typeface="Calibri"/>
                <a:cs typeface="Calibri"/>
              </a:rPr>
              <a:t>is </a:t>
            </a:r>
            <a:r>
              <a:rPr dirty="0" sz="1100" spc="-5">
                <a:latin typeface="Calibri"/>
                <a:cs typeface="Calibri"/>
              </a:rPr>
              <a:t>underway. The</a:t>
            </a:r>
            <a:r>
              <a:rPr dirty="0" sz="1100" spc="-155">
                <a:latin typeface="Calibri"/>
                <a:cs typeface="Calibri"/>
              </a:rPr>
              <a:t> </a:t>
            </a:r>
            <a:r>
              <a:rPr dirty="0" sz="1100" spc="-5">
                <a:latin typeface="Calibri"/>
                <a:cs typeface="Calibri"/>
              </a:rPr>
              <a:t>adoption</a:t>
            </a:r>
            <a:endParaRPr sz="1100">
              <a:latin typeface="Calibri"/>
              <a:cs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05267"/>
            <a:ext cx="5969635" cy="2276475"/>
          </a:xfrm>
          <a:prstGeom prst="rect">
            <a:avLst/>
          </a:prstGeom>
        </p:spPr>
        <p:txBody>
          <a:bodyPr wrap="square" lIns="0" tIns="12700" rIns="0" bIns="0" rtlCol="0" vert="horz">
            <a:spAutoFit/>
          </a:bodyPr>
          <a:lstStyle/>
          <a:p>
            <a:pPr algn="just" marL="12700" marR="5080">
              <a:lnSpc>
                <a:spcPct val="153200"/>
              </a:lnSpc>
              <a:spcBef>
                <a:spcPts val="100"/>
              </a:spcBef>
            </a:pPr>
            <a:r>
              <a:rPr dirty="0" sz="1100" spc="-5">
                <a:latin typeface="Calibri"/>
                <a:cs typeface="Calibri"/>
              </a:rPr>
              <a:t>by young Canadians of the Internet as a means to become informed </a:t>
            </a:r>
            <a:r>
              <a:rPr dirty="0" sz="1100">
                <a:latin typeface="Calibri"/>
                <a:cs typeface="Calibri"/>
              </a:rPr>
              <a:t>and </a:t>
            </a:r>
            <a:r>
              <a:rPr dirty="0" sz="1100" spc="-5">
                <a:latin typeface="Calibri"/>
                <a:cs typeface="Calibri"/>
              </a:rPr>
              <a:t>to connect with others is much  more pronounced than for older</a:t>
            </a:r>
            <a:r>
              <a:rPr dirty="0" sz="1100">
                <a:latin typeface="Calibri"/>
                <a:cs typeface="Calibri"/>
              </a:rPr>
              <a:t> </a:t>
            </a:r>
            <a:r>
              <a:rPr dirty="0" sz="1100" spc="-5">
                <a:latin typeface="Calibri"/>
                <a:cs typeface="Calibri"/>
              </a:rPr>
              <a:t>Canadians.</a:t>
            </a:r>
            <a:endParaRPr sz="1100">
              <a:latin typeface="Calibri"/>
              <a:cs typeface="Calibri"/>
            </a:endParaRPr>
          </a:p>
          <a:p>
            <a:pPr algn="just" marL="12700" marR="5715">
              <a:lnSpc>
                <a:spcPct val="152600"/>
              </a:lnSpc>
              <a:spcBef>
                <a:spcPts val="790"/>
              </a:spcBef>
            </a:pPr>
            <a:r>
              <a:rPr dirty="0" sz="1100" spc="-5">
                <a:latin typeface="Calibri"/>
                <a:cs typeface="Calibri"/>
              </a:rPr>
              <a:t>The 2013 GSS asked respondents whether they used various media to follow news </a:t>
            </a:r>
            <a:r>
              <a:rPr dirty="0" sz="1100">
                <a:latin typeface="Calibri"/>
                <a:cs typeface="Calibri"/>
              </a:rPr>
              <a:t>and </a:t>
            </a:r>
            <a:r>
              <a:rPr dirty="0" sz="1100" spc="-5">
                <a:latin typeface="Calibri"/>
                <a:cs typeface="Calibri"/>
              </a:rPr>
              <a:t>current affairs.  Respondents aged 15 to </a:t>
            </a:r>
            <a:r>
              <a:rPr dirty="0" sz="1100">
                <a:latin typeface="Calibri"/>
                <a:cs typeface="Calibri"/>
              </a:rPr>
              <a:t>24 </a:t>
            </a:r>
            <a:r>
              <a:rPr dirty="0" sz="1100" spc="-5">
                <a:latin typeface="Calibri"/>
                <a:cs typeface="Calibri"/>
              </a:rPr>
              <a:t>were more likely to have used the Internet (77%) than the television (57%),  printed newspapers (40%), the radio (38%) or magazines (12%). Respondents aged 25 years and over,  however, were more likely to have followed the news and current affairs using the television (78%) than  using the Internet (55%), printed newspapers (51%), the </a:t>
            </a:r>
            <a:r>
              <a:rPr dirty="0" sz="1100">
                <a:latin typeface="Calibri"/>
                <a:cs typeface="Calibri"/>
              </a:rPr>
              <a:t>radio </a:t>
            </a:r>
            <a:r>
              <a:rPr dirty="0" sz="1100" spc="-5">
                <a:latin typeface="Calibri"/>
                <a:cs typeface="Calibri"/>
              </a:rPr>
              <a:t>(50%) or magazines</a:t>
            </a:r>
            <a:r>
              <a:rPr dirty="0" sz="1100" spc="70">
                <a:latin typeface="Calibri"/>
                <a:cs typeface="Calibri"/>
              </a:rPr>
              <a:t> </a:t>
            </a:r>
            <a:r>
              <a:rPr dirty="0" sz="1100" spc="-5">
                <a:latin typeface="Calibri"/>
                <a:cs typeface="Calibri"/>
              </a:rPr>
              <a:t>(18%).</a:t>
            </a:r>
            <a:endParaRPr sz="1100">
              <a:latin typeface="Calibri"/>
              <a:cs typeface="Calibri"/>
            </a:endParaRPr>
          </a:p>
          <a:p>
            <a:pPr>
              <a:lnSpc>
                <a:spcPct val="100000"/>
              </a:lnSpc>
            </a:pPr>
            <a:endParaRPr sz="1300">
              <a:latin typeface="Times New Roman"/>
              <a:cs typeface="Times New Roman"/>
            </a:endParaRPr>
          </a:p>
          <a:p>
            <a:pPr algn="just" marL="12700">
              <a:lnSpc>
                <a:spcPct val="100000"/>
              </a:lnSpc>
            </a:pPr>
            <a:r>
              <a:rPr dirty="0" sz="1100" spc="-5">
                <a:latin typeface="Calibri"/>
                <a:cs typeface="Calibri"/>
              </a:rPr>
              <a:t>Figure 14: Use of Media to Follow News and Current Affairs</a:t>
            </a:r>
            <a:r>
              <a:rPr dirty="0" sz="1100" spc="45">
                <a:latin typeface="Calibri"/>
                <a:cs typeface="Calibri"/>
              </a:rPr>
              <a:t> </a:t>
            </a:r>
            <a:r>
              <a:rPr dirty="0" sz="1100" spc="-5">
                <a:latin typeface="Calibri"/>
                <a:cs typeface="Calibri"/>
              </a:rPr>
              <a:t>(2013)</a:t>
            </a:r>
            <a:endParaRPr sz="1100">
              <a:latin typeface="Calibri"/>
              <a:cs typeface="Calibri"/>
            </a:endParaRPr>
          </a:p>
        </p:txBody>
      </p:sp>
      <p:sp>
        <p:nvSpPr>
          <p:cNvPr id="3" name="object 3"/>
          <p:cNvSpPr/>
          <p:nvPr/>
        </p:nvSpPr>
        <p:spPr>
          <a:xfrm>
            <a:off x="2906382" y="3222040"/>
            <a:ext cx="3045460" cy="1970405"/>
          </a:xfrm>
          <a:custGeom>
            <a:avLst/>
            <a:gdLst/>
            <a:ahLst/>
            <a:cxnLst/>
            <a:rect l="l" t="t" r="r" b="b"/>
            <a:pathLst>
              <a:path w="3045460" h="1970404">
                <a:moveTo>
                  <a:pt x="0" y="0"/>
                </a:moveTo>
                <a:lnTo>
                  <a:pt x="3045218" y="0"/>
                </a:lnTo>
                <a:lnTo>
                  <a:pt x="3045218" y="1970163"/>
                </a:lnTo>
                <a:lnTo>
                  <a:pt x="0" y="1970163"/>
                </a:lnTo>
                <a:lnTo>
                  <a:pt x="0" y="0"/>
                </a:lnTo>
                <a:close/>
              </a:path>
            </a:pathLst>
          </a:custGeom>
          <a:ln w="9525">
            <a:solidFill>
              <a:srgbClr val="000000"/>
            </a:solidFill>
          </a:ln>
        </p:spPr>
        <p:txBody>
          <a:bodyPr wrap="square" lIns="0" tIns="0" rIns="0" bIns="0" rtlCol="0"/>
          <a:lstStyle/>
          <a:p/>
        </p:txBody>
      </p:sp>
      <p:sp>
        <p:nvSpPr>
          <p:cNvPr id="4" name="object 4"/>
          <p:cNvSpPr/>
          <p:nvPr/>
        </p:nvSpPr>
        <p:spPr>
          <a:xfrm>
            <a:off x="2906382" y="3272790"/>
            <a:ext cx="2349500" cy="146685"/>
          </a:xfrm>
          <a:custGeom>
            <a:avLst/>
            <a:gdLst/>
            <a:ahLst/>
            <a:cxnLst/>
            <a:rect l="l" t="t" r="r" b="b"/>
            <a:pathLst>
              <a:path w="2349500" h="146685">
                <a:moveTo>
                  <a:pt x="2349131" y="0"/>
                </a:moveTo>
                <a:lnTo>
                  <a:pt x="0" y="0"/>
                </a:lnTo>
                <a:lnTo>
                  <a:pt x="0" y="146303"/>
                </a:lnTo>
                <a:lnTo>
                  <a:pt x="2349131" y="146303"/>
                </a:lnTo>
                <a:lnTo>
                  <a:pt x="2349131" y="0"/>
                </a:lnTo>
                <a:close/>
              </a:path>
            </a:pathLst>
          </a:custGeom>
          <a:solidFill>
            <a:srgbClr val="1F4E79"/>
          </a:solidFill>
        </p:spPr>
        <p:txBody>
          <a:bodyPr wrap="square" lIns="0" tIns="0" rIns="0" bIns="0" rtlCol="0"/>
          <a:lstStyle/>
          <a:p/>
        </p:txBody>
      </p:sp>
      <p:sp>
        <p:nvSpPr>
          <p:cNvPr id="5" name="object 5"/>
          <p:cNvSpPr/>
          <p:nvPr/>
        </p:nvSpPr>
        <p:spPr>
          <a:xfrm>
            <a:off x="2906382" y="3272790"/>
            <a:ext cx="2349500" cy="146685"/>
          </a:xfrm>
          <a:custGeom>
            <a:avLst/>
            <a:gdLst/>
            <a:ahLst/>
            <a:cxnLst/>
            <a:rect l="l" t="t" r="r" b="b"/>
            <a:pathLst>
              <a:path w="2349500" h="146685">
                <a:moveTo>
                  <a:pt x="2349131" y="0"/>
                </a:moveTo>
                <a:lnTo>
                  <a:pt x="0" y="0"/>
                </a:lnTo>
                <a:lnTo>
                  <a:pt x="0" y="146303"/>
                </a:lnTo>
                <a:lnTo>
                  <a:pt x="2349131" y="146303"/>
                </a:lnTo>
                <a:lnTo>
                  <a:pt x="2349131" y="0"/>
                </a:lnTo>
                <a:close/>
              </a:path>
            </a:pathLst>
          </a:custGeom>
          <a:ln w="9525">
            <a:solidFill>
              <a:srgbClr val="000000"/>
            </a:solidFill>
          </a:ln>
        </p:spPr>
        <p:txBody>
          <a:bodyPr wrap="square" lIns="0" tIns="0" rIns="0" bIns="0" rtlCol="0"/>
          <a:lstStyle/>
          <a:p/>
        </p:txBody>
      </p:sp>
      <p:sp>
        <p:nvSpPr>
          <p:cNvPr id="6" name="object 6"/>
          <p:cNvSpPr/>
          <p:nvPr/>
        </p:nvSpPr>
        <p:spPr>
          <a:xfrm>
            <a:off x="2906387" y="3222038"/>
            <a:ext cx="3045460" cy="0"/>
          </a:xfrm>
          <a:custGeom>
            <a:avLst/>
            <a:gdLst/>
            <a:ahLst/>
            <a:cxnLst/>
            <a:rect l="l" t="t" r="r" b="b"/>
            <a:pathLst>
              <a:path w="3045460" h="0">
                <a:moveTo>
                  <a:pt x="0" y="0"/>
                </a:moveTo>
                <a:lnTo>
                  <a:pt x="3045218" y="0"/>
                </a:lnTo>
              </a:path>
            </a:pathLst>
          </a:custGeom>
          <a:ln w="9525">
            <a:solidFill>
              <a:srgbClr val="000000"/>
            </a:solidFill>
          </a:ln>
        </p:spPr>
        <p:txBody>
          <a:bodyPr wrap="square" lIns="0" tIns="0" rIns="0" bIns="0" rtlCol="0"/>
          <a:lstStyle/>
          <a:p/>
        </p:txBody>
      </p:sp>
      <p:sp>
        <p:nvSpPr>
          <p:cNvPr id="7" name="object 7"/>
          <p:cNvSpPr/>
          <p:nvPr/>
        </p:nvSpPr>
        <p:spPr>
          <a:xfrm>
            <a:off x="2906387" y="3222038"/>
            <a:ext cx="0" cy="1970405"/>
          </a:xfrm>
          <a:custGeom>
            <a:avLst/>
            <a:gdLst/>
            <a:ahLst/>
            <a:cxnLst/>
            <a:rect l="l" t="t" r="r" b="b"/>
            <a:pathLst>
              <a:path w="0" h="1970404">
                <a:moveTo>
                  <a:pt x="0" y="0"/>
                </a:moveTo>
                <a:lnTo>
                  <a:pt x="0" y="1970163"/>
                </a:lnTo>
              </a:path>
            </a:pathLst>
          </a:custGeom>
          <a:ln w="9525">
            <a:solidFill>
              <a:srgbClr val="000000"/>
            </a:solidFill>
          </a:ln>
        </p:spPr>
        <p:txBody>
          <a:bodyPr wrap="square" lIns="0" tIns="0" rIns="0" bIns="0" rtlCol="0"/>
          <a:lstStyle/>
          <a:p/>
        </p:txBody>
      </p:sp>
      <p:sp>
        <p:nvSpPr>
          <p:cNvPr id="8" name="object 8"/>
          <p:cNvSpPr txBox="1"/>
          <p:nvPr/>
        </p:nvSpPr>
        <p:spPr>
          <a:xfrm>
            <a:off x="4967061" y="3258296"/>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solidFill>
                  <a:srgbClr val="FFFFFF"/>
                </a:solidFill>
                <a:latin typeface="Calibri"/>
                <a:cs typeface="Calibri"/>
              </a:rPr>
              <a:t>77%</a:t>
            </a:r>
            <a:endParaRPr sz="900">
              <a:latin typeface="Calibri"/>
              <a:cs typeface="Calibri"/>
            </a:endParaRPr>
          </a:p>
        </p:txBody>
      </p:sp>
      <p:sp>
        <p:nvSpPr>
          <p:cNvPr id="9" name="object 9"/>
          <p:cNvSpPr txBox="1"/>
          <p:nvPr/>
        </p:nvSpPr>
        <p:spPr>
          <a:xfrm>
            <a:off x="2906384" y="3667505"/>
            <a:ext cx="1735455" cy="146050"/>
          </a:xfrm>
          <a:prstGeom prst="rect">
            <a:avLst/>
          </a:prstGeom>
          <a:solidFill>
            <a:srgbClr val="1F4E79"/>
          </a:solidFill>
          <a:ln w="9525">
            <a:solidFill>
              <a:srgbClr val="000000"/>
            </a:solidFill>
          </a:ln>
        </p:spPr>
        <p:txBody>
          <a:bodyPr wrap="square" lIns="0" tIns="0" rIns="0" bIns="0" rtlCol="0" vert="horz">
            <a:spAutoFit/>
          </a:bodyPr>
          <a:lstStyle/>
          <a:p>
            <a:pPr algn="r" marR="68580">
              <a:lnSpc>
                <a:spcPts val="1060"/>
              </a:lnSpc>
            </a:pPr>
            <a:r>
              <a:rPr dirty="0" sz="900" b="1">
                <a:solidFill>
                  <a:srgbClr val="FFFFFF"/>
                </a:solidFill>
                <a:latin typeface="Calibri"/>
                <a:cs typeface="Calibri"/>
              </a:rPr>
              <a:t>57%</a:t>
            </a:r>
            <a:endParaRPr sz="900">
              <a:latin typeface="Calibri"/>
              <a:cs typeface="Calibri"/>
            </a:endParaRPr>
          </a:p>
        </p:txBody>
      </p:sp>
      <p:sp>
        <p:nvSpPr>
          <p:cNvPr id="10" name="object 10"/>
          <p:cNvSpPr txBox="1"/>
          <p:nvPr/>
        </p:nvSpPr>
        <p:spPr>
          <a:xfrm>
            <a:off x="2906384" y="4061459"/>
            <a:ext cx="1220470" cy="146050"/>
          </a:xfrm>
          <a:prstGeom prst="rect">
            <a:avLst/>
          </a:prstGeom>
          <a:solidFill>
            <a:srgbClr val="1F4E79"/>
          </a:solidFill>
          <a:ln w="9525">
            <a:solidFill>
              <a:srgbClr val="000000"/>
            </a:solidFill>
          </a:ln>
        </p:spPr>
        <p:txBody>
          <a:bodyPr wrap="square" lIns="0" tIns="0" rIns="0" bIns="0" rtlCol="0" vert="horz">
            <a:spAutoFit/>
          </a:bodyPr>
          <a:lstStyle/>
          <a:p>
            <a:pPr algn="r" marR="67945">
              <a:lnSpc>
                <a:spcPts val="1060"/>
              </a:lnSpc>
            </a:pPr>
            <a:r>
              <a:rPr dirty="0" sz="900" b="1">
                <a:solidFill>
                  <a:srgbClr val="FFFFFF"/>
                </a:solidFill>
                <a:latin typeface="Calibri"/>
                <a:cs typeface="Calibri"/>
              </a:rPr>
              <a:t>40%</a:t>
            </a:r>
            <a:endParaRPr sz="900">
              <a:latin typeface="Calibri"/>
              <a:cs typeface="Calibri"/>
            </a:endParaRPr>
          </a:p>
        </p:txBody>
      </p:sp>
      <p:sp>
        <p:nvSpPr>
          <p:cNvPr id="11" name="object 11"/>
          <p:cNvSpPr txBox="1"/>
          <p:nvPr/>
        </p:nvSpPr>
        <p:spPr>
          <a:xfrm>
            <a:off x="2906384" y="4455414"/>
            <a:ext cx="1142365" cy="146050"/>
          </a:xfrm>
          <a:prstGeom prst="rect">
            <a:avLst/>
          </a:prstGeom>
          <a:solidFill>
            <a:srgbClr val="1F4E79"/>
          </a:solidFill>
          <a:ln w="9525">
            <a:solidFill>
              <a:srgbClr val="000000"/>
            </a:solidFill>
          </a:ln>
        </p:spPr>
        <p:txBody>
          <a:bodyPr wrap="square" lIns="0" tIns="0" rIns="0" bIns="0" rtlCol="0" vert="horz">
            <a:spAutoFit/>
          </a:bodyPr>
          <a:lstStyle/>
          <a:p>
            <a:pPr algn="r" marR="67945">
              <a:lnSpc>
                <a:spcPts val="1060"/>
              </a:lnSpc>
            </a:pPr>
            <a:r>
              <a:rPr dirty="0" sz="900" b="1">
                <a:solidFill>
                  <a:srgbClr val="FFFFFF"/>
                </a:solidFill>
                <a:latin typeface="Calibri"/>
                <a:cs typeface="Calibri"/>
              </a:rPr>
              <a:t>38%</a:t>
            </a:r>
            <a:endParaRPr sz="900">
              <a:latin typeface="Calibri"/>
              <a:cs typeface="Calibri"/>
            </a:endParaRPr>
          </a:p>
        </p:txBody>
      </p:sp>
      <p:sp>
        <p:nvSpPr>
          <p:cNvPr id="12" name="object 12"/>
          <p:cNvSpPr txBox="1"/>
          <p:nvPr/>
        </p:nvSpPr>
        <p:spPr>
          <a:xfrm>
            <a:off x="2906384" y="4849367"/>
            <a:ext cx="371475" cy="146050"/>
          </a:xfrm>
          <a:prstGeom prst="rect">
            <a:avLst/>
          </a:prstGeom>
          <a:solidFill>
            <a:srgbClr val="1F4E79"/>
          </a:solidFill>
          <a:ln w="9525">
            <a:solidFill>
              <a:srgbClr val="000000"/>
            </a:solidFill>
          </a:ln>
        </p:spPr>
        <p:txBody>
          <a:bodyPr wrap="square" lIns="0" tIns="0" rIns="0" bIns="0" rtlCol="0" vert="horz">
            <a:spAutoFit/>
          </a:bodyPr>
          <a:lstStyle/>
          <a:p>
            <a:pPr marL="95250">
              <a:lnSpc>
                <a:spcPts val="1060"/>
              </a:lnSpc>
            </a:pPr>
            <a:r>
              <a:rPr dirty="0" sz="900" b="1">
                <a:solidFill>
                  <a:srgbClr val="FFFFFF"/>
                </a:solidFill>
                <a:latin typeface="Calibri"/>
                <a:cs typeface="Calibri"/>
              </a:rPr>
              <a:t>12%</a:t>
            </a:r>
            <a:endParaRPr sz="900">
              <a:latin typeface="Calibri"/>
              <a:cs typeface="Calibri"/>
            </a:endParaRPr>
          </a:p>
        </p:txBody>
      </p:sp>
      <p:sp>
        <p:nvSpPr>
          <p:cNvPr id="13" name="object 13"/>
          <p:cNvSpPr txBox="1"/>
          <p:nvPr/>
        </p:nvSpPr>
        <p:spPr>
          <a:xfrm>
            <a:off x="2906384" y="3419094"/>
            <a:ext cx="1671955" cy="146050"/>
          </a:xfrm>
          <a:prstGeom prst="rect">
            <a:avLst/>
          </a:prstGeom>
          <a:solidFill>
            <a:srgbClr val="D0CECE"/>
          </a:solidFill>
          <a:ln w="9525">
            <a:solidFill>
              <a:srgbClr val="000000"/>
            </a:solidFill>
          </a:ln>
        </p:spPr>
        <p:txBody>
          <a:bodyPr wrap="square" lIns="0" tIns="0" rIns="0" bIns="0" rtlCol="0" vert="horz">
            <a:spAutoFit/>
          </a:bodyPr>
          <a:lstStyle/>
          <a:p>
            <a:pPr algn="r" marR="68580">
              <a:lnSpc>
                <a:spcPts val="1060"/>
              </a:lnSpc>
            </a:pPr>
            <a:r>
              <a:rPr dirty="0" sz="900" b="1">
                <a:latin typeface="Calibri"/>
                <a:cs typeface="Calibri"/>
              </a:rPr>
              <a:t>55%</a:t>
            </a:r>
            <a:endParaRPr sz="900">
              <a:latin typeface="Calibri"/>
              <a:cs typeface="Calibri"/>
            </a:endParaRPr>
          </a:p>
        </p:txBody>
      </p:sp>
      <p:sp>
        <p:nvSpPr>
          <p:cNvPr id="14" name="object 14"/>
          <p:cNvSpPr txBox="1"/>
          <p:nvPr/>
        </p:nvSpPr>
        <p:spPr>
          <a:xfrm>
            <a:off x="2906384" y="3813047"/>
            <a:ext cx="2363470" cy="146685"/>
          </a:xfrm>
          <a:prstGeom prst="rect">
            <a:avLst/>
          </a:prstGeom>
          <a:solidFill>
            <a:srgbClr val="D0CECE"/>
          </a:solidFill>
          <a:ln w="9525">
            <a:solidFill>
              <a:srgbClr val="000000"/>
            </a:solidFill>
          </a:ln>
        </p:spPr>
        <p:txBody>
          <a:bodyPr wrap="square" lIns="0" tIns="0" rIns="0" bIns="0" rtlCol="0" vert="horz">
            <a:spAutoFit/>
          </a:bodyPr>
          <a:lstStyle/>
          <a:p>
            <a:pPr algn="r" marR="53975">
              <a:lnSpc>
                <a:spcPts val="1060"/>
              </a:lnSpc>
            </a:pPr>
            <a:r>
              <a:rPr dirty="0" sz="900" b="1">
                <a:latin typeface="Calibri"/>
                <a:cs typeface="Calibri"/>
              </a:rPr>
              <a:t>78%</a:t>
            </a:r>
            <a:endParaRPr sz="900">
              <a:latin typeface="Calibri"/>
              <a:cs typeface="Calibri"/>
            </a:endParaRPr>
          </a:p>
        </p:txBody>
      </p:sp>
      <p:sp>
        <p:nvSpPr>
          <p:cNvPr id="15" name="object 15"/>
          <p:cNvSpPr txBox="1"/>
          <p:nvPr/>
        </p:nvSpPr>
        <p:spPr>
          <a:xfrm>
            <a:off x="2906384" y="4207002"/>
            <a:ext cx="1536700" cy="146685"/>
          </a:xfrm>
          <a:prstGeom prst="rect">
            <a:avLst/>
          </a:prstGeom>
          <a:solidFill>
            <a:srgbClr val="D0CECE"/>
          </a:solidFill>
          <a:ln w="9525">
            <a:solidFill>
              <a:srgbClr val="000000"/>
            </a:solidFill>
          </a:ln>
        </p:spPr>
        <p:txBody>
          <a:bodyPr wrap="square" lIns="0" tIns="0" rIns="0" bIns="0" rtlCol="0" vert="horz">
            <a:spAutoFit/>
          </a:bodyPr>
          <a:lstStyle/>
          <a:p>
            <a:pPr algn="r" marR="59690">
              <a:lnSpc>
                <a:spcPts val="1060"/>
              </a:lnSpc>
            </a:pPr>
            <a:r>
              <a:rPr dirty="0" sz="900" b="1">
                <a:latin typeface="Calibri"/>
                <a:cs typeface="Calibri"/>
              </a:rPr>
              <a:t>51%</a:t>
            </a:r>
            <a:endParaRPr sz="900">
              <a:latin typeface="Calibri"/>
              <a:cs typeface="Calibri"/>
            </a:endParaRPr>
          </a:p>
        </p:txBody>
      </p:sp>
      <p:sp>
        <p:nvSpPr>
          <p:cNvPr id="16" name="object 16"/>
          <p:cNvSpPr txBox="1"/>
          <p:nvPr/>
        </p:nvSpPr>
        <p:spPr>
          <a:xfrm>
            <a:off x="2906384" y="4600955"/>
            <a:ext cx="1536700" cy="146685"/>
          </a:xfrm>
          <a:prstGeom prst="rect">
            <a:avLst/>
          </a:prstGeom>
          <a:solidFill>
            <a:srgbClr val="D0CECE"/>
          </a:solidFill>
          <a:ln w="9525">
            <a:solidFill>
              <a:srgbClr val="000000"/>
            </a:solidFill>
          </a:ln>
        </p:spPr>
        <p:txBody>
          <a:bodyPr wrap="square" lIns="0" tIns="0" rIns="0" bIns="0" rtlCol="0" vert="horz">
            <a:spAutoFit/>
          </a:bodyPr>
          <a:lstStyle/>
          <a:p>
            <a:pPr algn="r" marR="76200">
              <a:lnSpc>
                <a:spcPts val="1060"/>
              </a:lnSpc>
            </a:pPr>
            <a:r>
              <a:rPr dirty="0" sz="900" b="1">
                <a:latin typeface="Calibri"/>
                <a:cs typeface="Calibri"/>
              </a:rPr>
              <a:t>50%</a:t>
            </a:r>
            <a:endParaRPr sz="900">
              <a:latin typeface="Calibri"/>
              <a:cs typeface="Calibri"/>
            </a:endParaRPr>
          </a:p>
        </p:txBody>
      </p:sp>
      <p:sp>
        <p:nvSpPr>
          <p:cNvPr id="17" name="object 17"/>
          <p:cNvSpPr txBox="1"/>
          <p:nvPr/>
        </p:nvSpPr>
        <p:spPr>
          <a:xfrm>
            <a:off x="2906384" y="4994909"/>
            <a:ext cx="542290" cy="146685"/>
          </a:xfrm>
          <a:prstGeom prst="rect">
            <a:avLst/>
          </a:prstGeom>
          <a:solidFill>
            <a:srgbClr val="D0CECE"/>
          </a:solidFill>
          <a:ln w="9525">
            <a:solidFill>
              <a:srgbClr val="000000"/>
            </a:solidFill>
          </a:ln>
        </p:spPr>
        <p:txBody>
          <a:bodyPr wrap="square" lIns="0" tIns="0" rIns="0" bIns="0" rtlCol="0" vert="horz">
            <a:spAutoFit/>
          </a:bodyPr>
          <a:lstStyle/>
          <a:p>
            <a:pPr marL="265430">
              <a:lnSpc>
                <a:spcPts val="1065"/>
              </a:lnSpc>
            </a:pPr>
            <a:r>
              <a:rPr dirty="0" sz="900" b="1">
                <a:latin typeface="Calibri"/>
                <a:cs typeface="Calibri"/>
              </a:rPr>
              <a:t>18%</a:t>
            </a:r>
            <a:endParaRPr sz="900">
              <a:latin typeface="Calibri"/>
              <a:cs typeface="Calibri"/>
            </a:endParaRPr>
          </a:p>
        </p:txBody>
      </p:sp>
      <p:sp>
        <p:nvSpPr>
          <p:cNvPr id="18" name="object 18"/>
          <p:cNvSpPr txBox="1"/>
          <p:nvPr/>
        </p:nvSpPr>
        <p:spPr>
          <a:xfrm>
            <a:off x="2823136" y="5246316"/>
            <a:ext cx="3270250" cy="162560"/>
          </a:xfrm>
          <a:prstGeom prst="rect">
            <a:avLst/>
          </a:prstGeom>
        </p:spPr>
        <p:txBody>
          <a:bodyPr wrap="square" lIns="0" tIns="12700" rIns="0" bIns="0" rtlCol="0" vert="horz">
            <a:spAutoFit/>
          </a:bodyPr>
          <a:lstStyle/>
          <a:p>
            <a:pPr marL="12700">
              <a:lnSpc>
                <a:spcPct val="100000"/>
              </a:lnSpc>
              <a:spcBef>
                <a:spcPts val="100"/>
              </a:spcBef>
              <a:tabLst>
                <a:tab pos="287655" algn="l"/>
              </a:tabLst>
            </a:pPr>
            <a:r>
              <a:rPr dirty="0" sz="900" b="1">
                <a:latin typeface="Calibri"/>
                <a:cs typeface="Calibri"/>
              </a:rPr>
              <a:t>0%	10% 20% 30% 40% 50% 60% 70% 80% 90%</a:t>
            </a:r>
            <a:r>
              <a:rPr dirty="0" sz="900" spc="10" b="1">
                <a:latin typeface="Calibri"/>
                <a:cs typeface="Calibri"/>
              </a:rPr>
              <a:t> </a:t>
            </a:r>
            <a:r>
              <a:rPr dirty="0" sz="900" b="1">
                <a:latin typeface="Calibri"/>
                <a:cs typeface="Calibri"/>
              </a:rPr>
              <a:t>100%</a:t>
            </a:r>
            <a:endParaRPr sz="900">
              <a:latin typeface="Calibri"/>
              <a:cs typeface="Calibri"/>
            </a:endParaRPr>
          </a:p>
        </p:txBody>
      </p:sp>
      <p:sp>
        <p:nvSpPr>
          <p:cNvPr id="19" name="object 19"/>
          <p:cNvSpPr txBox="1"/>
          <p:nvPr/>
        </p:nvSpPr>
        <p:spPr>
          <a:xfrm>
            <a:off x="2399540" y="3324590"/>
            <a:ext cx="413384"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I</a:t>
            </a:r>
            <a:r>
              <a:rPr dirty="0" sz="900" spc="-5" b="1">
                <a:latin typeface="Calibri"/>
                <a:cs typeface="Calibri"/>
              </a:rPr>
              <a:t>n</a:t>
            </a:r>
            <a:r>
              <a:rPr dirty="0" sz="900" b="1">
                <a:latin typeface="Calibri"/>
                <a:cs typeface="Calibri"/>
              </a:rPr>
              <a:t>te</a:t>
            </a:r>
            <a:r>
              <a:rPr dirty="0" sz="900" spc="-5" b="1">
                <a:latin typeface="Calibri"/>
                <a:cs typeface="Calibri"/>
              </a:rPr>
              <a:t>r</a:t>
            </a:r>
            <a:r>
              <a:rPr dirty="0" sz="900" b="1">
                <a:latin typeface="Calibri"/>
                <a:cs typeface="Calibri"/>
              </a:rPr>
              <a:t>n</a:t>
            </a:r>
            <a:r>
              <a:rPr dirty="0" sz="900" spc="-5" b="1">
                <a:latin typeface="Calibri"/>
                <a:cs typeface="Calibri"/>
              </a:rPr>
              <a:t>et</a:t>
            </a:r>
            <a:endParaRPr sz="900">
              <a:latin typeface="Calibri"/>
              <a:cs typeface="Calibri"/>
            </a:endParaRPr>
          </a:p>
        </p:txBody>
      </p:sp>
      <p:sp>
        <p:nvSpPr>
          <p:cNvPr id="20" name="object 20"/>
          <p:cNvSpPr txBox="1"/>
          <p:nvPr/>
        </p:nvSpPr>
        <p:spPr>
          <a:xfrm>
            <a:off x="2309243" y="3718582"/>
            <a:ext cx="50419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Television</a:t>
            </a:r>
            <a:endParaRPr sz="900">
              <a:latin typeface="Calibri"/>
              <a:cs typeface="Calibri"/>
            </a:endParaRPr>
          </a:p>
        </p:txBody>
      </p:sp>
      <p:sp>
        <p:nvSpPr>
          <p:cNvPr id="21" name="object 21"/>
          <p:cNvSpPr txBox="1"/>
          <p:nvPr/>
        </p:nvSpPr>
        <p:spPr>
          <a:xfrm>
            <a:off x="1622414" y="4112574"/>
            <a:ext cx="119062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Newspapers (print</a:t>
            </a:r>
            <a:r>
              <a:rPr dirty="0" sz="900" spc="-30" b="1">
                <a:latin typeface="Calibri"/>
                <a:cs typeface="Calibri"/>
              </a:rPr>
              <a:t> </a:t>
            </a:r>
            <a:r>
              <a:rPr dirty="0" sz="900" spc="-5" b="1">
                <a:latin typeface="Calibri"/>
                <a:cs typeface="Calibri"/>
              </a:rPr>
              <a:t>copy)</a:t>
            </a:r>
            <a:endParaRPr sz="900">
              <a:latin typeface="Calibri"/>
              <a:cs typeface="Calibri"/>
            </a:endParaRPr>
          </a:p>
        </p:txBody>
      </p:sp>
      <p:sp>
        <p:nvSpPr>
          <p:cNvPr id="22" name="object 22"/>
          <p:cNvSpPr txBox="1"/>
          <p:nvPr/>
        </p:nvSpPr>
        <p:spPr>
          <a:xfrm>
            <a:off x="2516012" y="4506567"/>
            <a:ext cx="297180"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R</a:t>
            </a:r>
            <a:r>
              <a:rPr dirty="0" sz="900" spc="5" b="1">
                <a:latin typeface="Calibri"/>
                <a:cs typeface="Calibri"/>
              </a:rPr>
              <a:t>a</a:t>
            </a:r>
            <a:r>
              <a:rPr dirty="0" sz="900" spc="-5" b="1">
                <a:latin typeface="Calibri"/>
                <a:cs typeface="Calibri"/>
              </a:rPr>
              <a:t>d</a:t>
            </a:r>
            <a:r>
              <a:rPr dirty="0" sz="900" b="1">
                <a:latin typeface="Calibri"/>
                <a:cs typeface="Calibri"/>
              </a:rPr>
              <a:t>io</a:t>
            </a:r>
            <a:endParaRPr sz="900">
              <a:latin typeface="Calibri"/>
              <a:cs typeface="Calibri"/>
            </a:endParaRPr>
          </a:p>
        </p:txBody>
      </p:sp>
      <p:sp>
        <p:nvSpPr>
          <p:cNvPr id="23" name="object 23"/>
          <p:cNvSpPr txBox="1"/>
          <p:nvPr/>
        </p:nvSpPr>
        <p:spPr>
          <a:xfrm>
            <a:off x="1704025" y="4900559"/>
            <a:ext cx="1109345" cy="162560"/>
          </a:xfrm>
          <a:prstGeom prst="rect">
            <a:avLst/>
          </a:prstGeom>
        </p:spPr>
        <p:txBody>
          <a:bodyPr wrap="square" lIns="0" tIns="12700" rIns="0" bIns="0" rtlCol="0" vert="horz">
            <a:spAutoFit/>
          </a:bodyPr>
          <a:lstStyle/>
          <a:p>
            <a:pPr marL="12700">
              <a:lnSpc>
                <a:spcPct val="100000"/>
              </a:lnSpc>
              <a:spcBef>
                <a:spcPts val="100"/>
              </a:spcBef>
            </a:pPr>
            <a:r>
              <a:rPr dirty="0" sz="900" spc="-5" b="1">
                <a:latin typeface="Calibri"/>
                <a:cs typeface="Calibri"/>
              </a:rPr>
              <a:t>Magazines (print</a:t>
            </a:r>
            <a:r>
              <a:rPr dirty="0" sz="900" spc="-35" b="1">
                <a:latin typeface="Calibri"/>
                <a:cs typeface="Calibri"/>
              </a:rPr>
              <a:t> </a:t>
            </a:r>
            <a:r>
              <a:rPr dirty="0" sz="900" spc="-5" b="1">
                <a:latin typeface="Calibri"/>
                <a:cs typeface="Calibri"/>
              </a:rPr>
              <a:t>copy)</a:t>
            </a:r>
            <a:endParaRPr sz="900">
              <a:latin typeface="Calibri"/>
              <a:cs typeface="Calibri"/>
            </a:endParaRPr>
          </a:p>
        </p:txBody>
      </p:sp>
      <p:sp>
        <p:nvSpPr>
          <p:cNvPr id="24" name="object 24"/>
          <p:cNvSpPr txBox="1"/>
          <p:nvPr/>
        </p:nvSpPr>
        <p:spPr>
          <a:xfrm>
            <a:off x="1645344" y="5444208"/>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25" name="object 25"/>
          <p:cNvSpPr/>
          <p:nvPr/>
        </p:nvSpPr>
        <p:spPr>
          <a:xfrm>
            <a:off x="3057575" y="5501335"/>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26" name="object 26"/>
          <p:cNvSpPr/>
          <p:nvPr/>
        </p:nvSpPr>
        <p:spPr>
          <a:xfrm>
            <a:off x="3057575" y="5501335"/>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7" name="object 27"/>
          <p:cNvSpPr/>
          <p:nvPr/>
        </p:nvSpPr>
        <p:spPr>
          <a:xfrm>
            <a:off x="3843921" y="5501335"/>
            <a:ext cx="62865" cy="62865"/>
          </a:xfrm>
          <a:custGeom>
            <a:avLst/>
            <a:gdLst/>
            <a:ahLst/>
            <a:cxnLst/>
            <a:rect l="l" t="t" r="r" b="b"/>
            <a:pathLst>
              <a:path w="62864" h="62864">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28" name="object 28"/>
          <p:cNvSpPr/>
          <p:nvPr/>
        </p:nvSpPr>
        <p:spPr>
          <a:xfrm>
            <a:off x="3843921" y="5501335"/>
            <a:ext cx="62865" cy="62865"/>
          </a:xfrm>
          <a:custGeom>
            <a:avLst/>
            <a:gdLst/>
            <a:ahLst/>
            <a:cxnLst/>
            <a:rect l="l" t="t" r="r" b="b"/>
            <a:pathLst>
              <a:path w="62864" h="62864">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29" name="object 29"/>
          <p:cNvSpPr txBox="1"/>
          <p:nvPr/>
        </p:nvSpPr>
        <p:spPr>
          <a:xfrm>
            <a:off x="3134278" y="5438637"/>
            <a:ext cx="1637030" cy="162560"/>
          </a:xfrm>
          <a:prstGeom prst="rect">
            <a:avLst/>
          </a:prstGeom>
        </p:spPr>
        <p:txBody>
          <a:bodyPr wrap="square" lIns="0" tIns="12700" rIns="0" bIns="0" rtlCol="0" vert="horz">
            <a:spAutoFit/>
          </a:bodyPr>
          <a:lstStyle/>
          <a:p>
            <a:pPr marL="12700">
              <a:lnSpc>
                <a:spcPct val="100000"/>
              </a:lnSpc>
              <a:spcBef>
                <a:spcPts val="100"/>
              </a:spcBef>
              <a:tabLst>
                <a:tab pos="798830" algn="l"/>
              </a:tabLst>
            </a:pPr>
            <a:r>
              <a:rPr dirty="0" sz="900">
                <a:latin typeface="Calibri"/>
                <a:cs typeface="Calibri"/>
              </a:rPr>
              <a:t>15 </a:t>
            </a:r>
            <a:r>
              <a:rPr dirty="0" sz="900" spc="-5">
                <a:latin typeface="Calibri"/>
                <a:cs typeface="Calibri"/>
              </a:rPr>
              <a:t>to</a:t>
            </a:r>
            <a:r>
              <a:rPr dirty="0" sz="900" spc="5">
                <a:latin typeface="Calibri"/>
                <a:cs typeface="Calibri"/>
              </a:rPr>
              <a:t> </a:t>
            </a:r>
            <a:r>
              <a:rPr dirty="0" sz="900">
                <a:latin typeface="Calibri"/>
                <a:cs typeface="Calibri"/>
              </a:rPr>
              <a:t>24</a:t>
            </a:r>
            <a:r>
              <a:rPr dirty="0" sz="900" spc="5">
                <a:latin typeface="Calibri"/>
                <a:cs typeface="Calibri"/>
              </a:rPr>
              <a:t> </a:t>
            </a:r>
            <a:r>
              <a:rPr dirty="0" sz="900" spc="-5">
                <a:latin typeface="Calibri"/>
                <a:cs typeface="Calibri"/>
              </a:rPr>
              <a:t>years	25 years </a:t>
            </a:r>
            <a:r>
              <a:rPr dirty="0" sz="900">
                <a:latin typeface="Calibri"/>
                <a:cs typeface="Calibri"/>
              </a:rPr>
              <a:t>and</a:t>
            </a:r>
            <a:r>
              <a:rPr dirty="0" sz="900" spc="-50">
                <a:latin typeface="Calibri"/>
                <a:cs typeface="Calibri"/>
              </a:rPr>
              <a:t> </a:t>
            </a:r>
            <a:r>
              <a:rPr dirty="0" sz="900" spc="-5">
                <a:latin typeface="Calibri"/>
                <a:cs typeface="Calibri"/>
              </a:rPr>
              <a:t>over</a:t>
            </a:r>
            <a:endParaRPr sz="900">
              <a:latin typeface="Calibri"/>
              <a:cs typeface="Calibri"/>
            </a:endParaRPr>
          </a:p>
        </p:txBody>
      </p:sp>
      <p:graphicFrame>
        <p:nvGraphicFramePr>
          <p:cNvPr id="30" name="object 30"/>
          <p:cNvGraphicFramePr>
            <a:graphicFrameLocks noGrp="1"/>
          </p:cNvGraphicFramePr>
          <p:nvPr/>
        </p:nvGraphicFramePr>
        <p:xfrm>
          <a:off x="3616617" y="7467866"/>
          <a:ext cx="2372995" cy="820419"/>
        </p:xfrm>
        <a:graphic>
          <a:graphicData uri="http://schemas.openxmlformats.org/drawingml/2006/table">
            <a:tbl>
              <a:tblPr firstRow="1" bandRow="1">
                <a:tableStyleId>{2D5ABB26-0587-4C30-8999-92F81FD0307C}</a:tableStyleId>
              </a:tblPr>
              <a:tblGrid>
                <a:gridCol w="1521460"/>
                <a:gridCol w="440690"/>
                <a:gridCol w="290830"/>
                <a:gridCol w="106680"/>
              </a:tblGrid>
              <a:tr h="52882">
                <a:tc gridSpan="4">
                  <a:txBody>
                    <a:bodyPr/>
                    <a:lstStyle/>
                    <a:p>
                      <a:pPr>
                        <a:lnSpc>
                          <a:spcPct val="100000"/>
                        </a:lnSpc>
                      </a:pPr>
                      <a:endParaRPr sz="100">
                        <a:latin typeface="Times New Roman"/>
                        <a:cs typeface="Times New Roman"/>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50113">
                <a:tc gridSpan="4">
                  <a:txBody>
                    <a:bodyPr/>
                    <a:lstStyle/>
                    <a:p>
                      <a:pPr algn="r" marR="101600">
                        <a:lnSpc>
                          <a:spcPts val="1080"/>
                        </a:lnSpc>
                      </a:pPr>
                      <a:r>
                        <a:rPr dirty="0" sz="900" b="1">
                          <a:solidFill>
                            <a:srgbClr val="FFFFFF"/>
                          </a:solidFill>
                          <a:latin typeface="Calibri"/>
                          <a:cs typeface="Calibri"/>
                        </a:rPr>
                        <a:t>99%</a:t>
                      </a:r>
                      <a:endParaRPr sz="900">
                        <a:latin typeface="Calibri"/>
                        <a:cs typeface="Calibri"/>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50113">
                <a:tc gridSpan="2">
                  <a:txBody>
                    <a:bodyPr/>
                    <a:lstStyle/>
                    <a:p>
                      <a:pPr algn="r" marR="68580">
                        <a:lnSpc>
                          <a:spcPts val="1075"/>
                        </a:lnSpc>
                      </a:pPr>
                      <a:r>
                        <a:rPr dirty="0" sz="900" b="1">
                          <a:latin typeface="Calibri"/>
                          <a:cs typeface="Calibri"/>
                        </a:rPr>
                        <a:t>83%</a:t>
                      </a:r>
                      <a:endParaRPr sz="900">
                        <a:latin typeface="Calibri"/>
                        <a:cs typeface="Calibri"/>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hMerge="1">
                  <a:txBody>
                    <a:bodyPr/>
                    <a:lstStyle/>
                    <a:p>
                      <a:pPr/>
                    </a:p>
                  </a:txBody>
                  <a:tcPr marL="0" marR="0" marB="0" marT="0"/>
                </a:tc>
                <a:tc gridSpan="2">
                  <a:txBody>
                    <a:bodyPr/>
                    <a:lstStyle/>
                    <a:p>
                      <a:pPr>
                        <a:lnSpc>
                          <a:spcPct val="100000"/>
                        </a:lnSpc>
                      </a:pPr>
                      <a:endParaRPr sz="800">
                        <a:latin typeface="Times New Roman"/>
                        <a:cs typeface="Times New Roman"/>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tcPr>
                </a:tc>
                <a:tc hMerge="1">
                  <a:txBody>
                    <a:bodyPr/>
                    <a:lstStyle/>
                    <a:p>
                      <a:pPr/>
                    </a:p>
                  </a:txBody>
                  <a:tcPr marL="0" marR="0" marB="0" marT="0"/>
                </a:tc>
              </a:tr>
              <a:tr h="104394">
                <a:tc gridSpan="4">
                  <a:txBody>
                    <a:bodyPr/>
                    <a:lstStyle/>
                    <a:p>
                      <a:pPr>
                        <a:lnSpc>
                          <a:spcPct val="100000"/>
                        </a:lnSpc>
                      </a:pPr>
                      <a:endParaRPr sz="500">
                        <a:latin typeface="Times New Roman"/>
                        <a:cs typeface="Times New Roman"/>
                      </a:endParaRPr>
                    </a:p>
                  </a:txBody>
                  <a:tcPr marL="0" marR="0" marB="0" marT="0">
                    <a:lnL w="9525">
                      <a:solidFill>
                        <a:srgbClr val="000000"/>
                      </a:solidFill>
                      <a:prstDash val="solid"/>
                    </a:lnL>
                    <a:lnR w="9525">
                      <a:solidFill>
                        <a:srgbClr val="000000"/>
                      </a:solidFill>
                      <a:prstDash val="solid"/>
                    </a:lnR>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50875">
                <a:tc gridSpan="3">
                  <a:txBody>
                    <a:bodyPr/>
                    <a:lstStyle/>
                    <a:p>
                      <a:pPr algn="r" marR="68580">
                        <a:lnSpc>
                          <a:spcPct val="100000"/>
                        </a:lnSpc>
                      </a:pPr>
                      <a:r>
                        <a:rPr dirty="0" sz="900" b="1">
                          <a:solidFill>
                            <a:srgbClr val="FFFFFF"/>
                          </a:solidFill>
                          <a:latin typeface="Calibri"/>
                          <a:cs typeface="Calibri"/>
                        </a:rPr>
                        <a:t>96%</a:t>
                      </a:r>
                      <a:endParaRPr sz="900">
                        <a:latin typeface="Calibri"/>
                        <a:cs typeface="Calibri"/>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1F4E79"/>
                    </a:solidFill>
                  </a:tcPr>
                </a:tc>
                <a:tc hMerge="1">
                  <a:txBody>
                    <a:bodyPr/>
                    <a:lstStyle/>
                    <a:p>
                      <a:pPr/>
                    </a:p>
                  </a:txBody>
                  <a:tcPr marL="0" marR="0" marB="0" marT="0"/>
                </a:tc>
                <a:tc hMerge="1">
                  <a:txBody>
                    <a:bodyPr/>
                    <a:lstStyle/>
                    <a:p>
                      <a:pPr/>
                    </a:p>
                  </a:txBody>
                  <a:tcPr marL="0" marR="0" marB="0" marT="0"/>
                </a:tc>
                <a:tc>
                  <a:txBody>
                    <a:bodyPr/>
                    <a:lstStyle/>
                    <a:p>
                      <a:pPr>
                        <a:lnSpc>
                          <a:spcPct val="100000"/>
                        </a:lnSpc>
                      </a:pPr>
                      <a:endParaRPr sz="800">
                        <a:latin typeface="Times New Roman"/>
                        <a:cs typeface="Times New Roman"/>
                      </a:endParaRPr>
                    </a:p>
                  </a:txBody>
                  <a:tcPr marL="0" marR="0" marB="0" marT="0">
                    <a:lnL w="9525">
                      <a:solidFill>
                        <a:srgbClr val="000000"/>
                      </a:solidFill>
                      <a:prstDash val="solid"/>
                    </a:lnL>
                    <a:lnR w="9525">
                      <a:solidFill>
                        <a:srgbClr val="000000"/>
                      </a:solidFill>
                      <a:prstDash val="solid"/>
                    </a:lnR>
                  </a:tcPr>
                </a:tc>
              </a:tr>
              <a:tr h="150113">
                <a:tc>
                  <a:txBody>
                    <a:bodyPr/>
                    <a:lstStyle/>
                    <a:p>
                      <a:pPr algn="r" marR="67945">
                        <a:lnSpc>
                          <a:spcPts val="1075"/>
                        </a:lnSpc>
                      </a:pPr>
                      <a:r>
                        <a:rPr dirty="0" sz="900" b="1">
                          <a:latin typeface="Calibri"/>
                          <a:cs typeface="Calibri"/>
                        </a:rPr>
                        <a:t>65%</a:t>
                      </a:r>
                      <a:endParaRPr sz="900">
                        <a:latin typeface="Calibri"/>
                        <a:cs typeface="Calibri"/>
                      </a:endParaRPr>
                    </a:p>
                  </a:txBody>
                  <a:tcPr marL="0" marR="0" marB="0" marT="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solidFill>
                      <a:srgbClr val="D0CECE"/>
                    </a:solidFill>
                  </a:tcPr>
                </a:tc>
                <a:tc gridSpan="3" rowSpan="2">
                  <a:txBody>
                    <a:bodyPr/>
                    <a:lstStyle/>
                    <a:p>
                      <a:pPr>
                        <a:lnSpc>
                          <a:spcPct val="100000"/>
                        </a:lnSpc>
                      </a:pPr>
                      <a:endParaRPr sz="1000">
                        <a:latin typeface="Times New Roman"/>
                        <a:cs typeface="Times New Roman"/>
                      </a:endParaRPr>
                    </a:p>
                  </a:txBody>
                  <a:tcPr marL="0" marR="0" marB="0" marT="0">
                    <a:lnL w="9525">
                      <a:solidFill>
                        <a:srgbClr val="000000"/>
                      </a:solidFill>
                      <a:prstDash val="solid"/>
                    </a:lnL>
                    <a:lnR w="9525">
                      <a:solidFill>
                        <a:srgbClr val="000000"/>
                      </a:solidFill>
                      <a:prstDash val="solid"/>
                    </a:lnR>
                    <a:lnB w="9525">
                      <a:solidFill>
                        <a:srgbClr val="000000"/>
                      </a:solidFill>
                      <a:prstDash val="solid"/>
                    </a:lnB>
                  </a:tcPr>
                </a:tc>
                <a:tc rowSpan="2" hMerge="1">
                  <a:txBody>
                    <a:bodyPr/>
                    <a:lstStyle/>
                    <a:p>
                      <a:pPr/>
                    </a:p>
                  </a:txBody>
                  <a:tcPr marL="0" marR="0" marB="0" marT="0"/>
                </a:tc>
                <a:tc rowSpan="2" hMerge="1">
                  <a:txBody>
                    <a:bodyPr/>
                    <a:lstStyle/>
                    <a:p>
                      <a:pPr/>
                    </a:p>
                  </a:txBody>
                  <a:tcPr marL="0" marR="0" marB="0" marT="0"/>
                </a:tc>
              </a:tr>
              <a:tr h="52184">
                <a:tc>
                  <a:txBody>
                    <a:bodyPr/>
                    <a:lstStyle/>
                    <a:p>
                      <a:pPr>
                        <a:lnSpc>
                          <a:spcPct val="100000"/>
                        </a:lnSpc>
                      </a:pPr>
                      <a:endParaRPr sz="100">
                        <a:latin typeface="Times New Roman"/>
                        <a:cs typeface="Times New Roman"/>
                      </a:endParaRPr>
                    </a:p>
                  </a:txBody>
                  <a:tcPr marL="0" marR="0" marB="0" marT="0">
                    <a:lnL w="9525">
                      <a:solidFill>
                        <a:srgbClr val="000000"/>
                      </a:solidFill>
                      <a:prstDash val="solid"/>
                    </a:lnL>
                    <a:lnT w="9525">
                      <a:solidFill>
                        <a:srgbClr val="000000"/>
                      </a:solidFill>
                      <a:prstDash val="solid"/>
                    </a:lnT>
                    <a:lnB w="9525">
                      <a:solidFill>
                        <a:srgbClr val="000000"/>
                      </a:solidFill>
                      <a:prstDash val="solid"/>
                    </a:lnB>
                    <a:solidFill>
                      <a:srgbClr val="D0CECE"/>
                    </a:solidFill>
                  </a:tcPr>
                </a:tc>
                <a:tc gridSpan="3" vMerge="1">
                  <a:txBody>
                    <a:bodyPr/>
                    <a:lstStyle/>
                    <a:p>
                      <a:pPr/>
                    </a:p>
                  </a:txBody>
                  <a:tcPr marL="0" marR="0" marB="0" marT="0">
                    <a:lnL w="9525">
                      <a:solidFill>
                        <a:srgbClr val="000000"/>
                      </a:solidFill>
                      <a:prstDash val="solid"/>
                    </a:lnL>
                    <a:lnR w="9525">
                      <a:solidFill>
                        <a:srgbClr val="000000"/>
                      </a:solidFill>
                      <a:prstDash val="solid"/>
                    </a:lnR>
                    <a:lnB w="9525">
                      <a:solidFill>
                        <a:srgbClr val="000000"/>
                      </a:solidFill>
                      <a:prstDash val="solid"/>
                    </a:lnB>
                  </a:tcPr>
                </a:tc>
                <a:tc hMerge="1" vMerge="1">
                  <a:txBody>
                    <a:bodyPr/>
                    <a:lstStyle/>
                    <a:p>
                      <a:pPr/>
                    </a:p>
                  </a:txBody>
                  <a:tcPr marL="0" marR="0" marB="0" marT="0"/>
                </a:tc>
                <a:tc hMerge="1" vMerge="1">
                  <a:txBody>
                    <a:bodyPr/>
                    <a:lstStyle/>
                    <a:p>
                      <a:pPr/>
                    </a:p>
                  </a:txBody>
                  <a:tcPr marL="0" marR="0" marB="0" marT="0"/>
                </a:tc>
              </a:tr>
            </a:tbl>
          </a:graphicData>
        </a:graphic>
      </p:graphicFrame>
      <p:sp>
        <p:nvSpPr>
          <p:cNvPr id="31" name="object 31"/>
          <p:cNvSpPr txBox="1"/>
          <p:nvPr/>
        </p:nvSpPr>
        <p:spPr>
          <a:xfrm>
            <a:off x="4923843" y="8337884"/>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60%</a:t>
            </a:r>
            <a:endParaRPr sz="900">
              <a:latin typeface="Calibri"/>
              <a:cs typeface="Calibri"/>
            </a:endParaRPr>
          </a:p>
        </p:txBody>
      </p:sp>
      <p:sp>
        <p:nvSpPr>
          <p:cNvPr id="32" name="object 32"/>
          <p:cNvSpPr txBox="1"/>
          <p:nvPr/>
        </p:nvSpPr>
        <p:spPr>
          <a:xfrm>
            <a:off x="5395445" y="8337884"/>
            <a:ext cx="22479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80%</a:t>
            </a:r>
            <a:endParaRPr sz="900">
              <a:latin typeface="Calibri"/>
              <a:cs typeface="Calibri"/>
            </a:endParaRPr>
          </a:p>
        </p:txBody>
      </p:sp>
      <p:sp>
        <p:nvSpPr>
          <p:cNvPr id="33" name="object 33"/>
          <p:cNvSpPr txBox="1"/>
          <p:nvPr/>
        </p:nvSpPr>
        <p:spPr>
          <a:xfrm>
            <a:off x="5838128" y="8337884"/>
            <a:ext cx="283210" cy="162560"/>
          </a:xfrm>
          <a:prstGeom prst="rect">
            <a:avLst/>
          </a:prstGeom>
        </p:spPr>
        <p:txBody>
          <a:bodyPr wrap="square" lIns="0" tIns="12700" rIns="0" bIns="0" rtlCol="0" vert="horz">
            <a:spAutoFit/>
          </a:bodyPr>
          <a:lstStyle/>
          <a:p>
            <a:pPr marL="12700">
              <a:lnSpc>
                <a:spcPct val="100000"/>
              </a:lnSpc>
              <a:spcBef>
                <a:spcPts val="100"/>
              </a:spcBef>
            </a:pPr>
            <a:r>
              <a:rPr dirty="0" sz="900" b="1">
                <a:latin typeface="Calibri"/>
                <a:cs typeface="Calibri"/>
              </a:rPr>
              <a:t>100%</a:t>
            </a:r>
            <a:endParaRPr sz="900">
              <a:latin typeface="Calibri"/>
              <a:cs typeface="Calibri"/>
            </a:endParaRPr>
          </a:p>
        </p:txBody>
      </p:sp>
      <p:sp>
        <p:nvSpPr>
          <p:cNvPr id="34" name="object 34"/>
          <p:cNvSpPr txBox="1"/>
          <p:nvPr/>
        </p:nvSpPr>
        <p:spPr>
          <a:xfrm>
            <a:off x="901638" y="5691897"/>
            <a:ext cx="5968365" cy="2457450"/>
          </a:xfrm>
          <a:prstGeom prst="rect">
            <a:avLst/>
          </a:prstGeom>
        </p:spPr>
        <p:txBody>
          <a:bodyPr wrap="square" lIns="0" tIns="12065" rIns="0" bIns="0" rtlCol="0" vert="horz">
            <a:spAutoFit/>
          </a:bodyPr>
          <a:lstStyle/>
          <a:p>
            <a:pPr marL="756285">
              <a:lnSpc>
                <a:spcPct val="100000"/>
              </a:lnSpc>
              <a:spcBef>
                <a:spcPts val="95"/>
              </a:spcBef>
            </a:pPr>
            <a:r>
              <a:rPr dirty="0" sz="800" spc="-5" i="1">
                <a:latin typeface="Calibri"/>
                <a:cs typeface="Calibri"/>
              </a:rPr>
              <a:t>Source of Data: Statistics </a:t>
            </a:r>
            <a:r>
              <a:rPr dirty="0" sz="800" spc="-10" i="1">
                <a:latin typeface="Calibri"/>
                <a:cs typeface="Calibri"/>
              </a:rPr>
              <a:t>Canada: </a:t>
            </a:r>
            <a:r>
              <a:rPr dirty="0" sz="800" spc="-5" i="1">
                <a:latin typeface="Calibri"/>
                <a:cs typeface="Calibri"/>
              </a:rPr>
              <a:t>GSS 27 SI</a:t>
            </a:r>
            <a:r>
              <a:rPr dirty="0" sz="800" spc="65" i="1">
                <a:latin typeface="Calibri"/>
                <a:cs typeface="Calibri"/>
              </a:rPr>
              <a:t> </a:t>
            </a:r>
            <a:r>
              <a:rPr dirty="0" sz="800" spc="-10" i="1">
                <a:latin typeface="Calibri"/>
                <a:cs typeface="Calibri"/>
              </a:rPr>
              <a:t>(2013)</a:t>
            </a:r>
            <a:endParaRPr sz="800">
              <a:latin typeface="Calibri"/>
              <a:cs typeface="Calibri"/>
            </a:endParaRPr>
          </a:p>
          <a:p>
            <a:pPr>
              <a:lnSpc>
                <a:spcPct val="100000"/>
              </a:lnSpc>
              <a:spcBef>
                <a:spcPts val="10"/>
              </a:spcBef>
            </a:pPr>
            <a:endParaRPr sz="800">
              <a:latin typeface="Times New Roman"/>
              <a:cs typeface="Times New Roman"/>
            </a:endParaRPr>
          </a:p>
          <a:p>
            <a:pPr algn="just" marL="12700" marR="5080" indent="-635">
              <a:lnSpc>
                <a:spcPct val="152700"/>
              </a:lnSpc>
            </a:pPr>
            <a:r>
              <a:rPr dirty="0" sz="1100" spc="-5">
                <a:latin typeface="Calibri"/>
                <a:cs typeface="Calibri"/>
              </a:rPr>
              <a:t>Respondents were then asked whether they had used the Internet </a:t>
            </a:r>
            <a:r>
              <a:rPr dirty="0" sz="1100">
                <a:latin typeface="Calibri"/>
                <a:cs typeface="Calibri"/>
              </a:rPr>
              <a:t>in </a:t>
            </a:r>
            <a:r>
              <a:rPr dirty="0" sz="1100" spc="-5">
                <a:latin typeface="Calibri"/>
                <a:cs typeface="Calibri"/>
              </a:rPr>
              <a:t>the past month. </a:t>
            </a:r>
            <a:r>
              <a:rPr dirty="0" sz="1100">
                <a:latin typeface="Calibri"/>
                <a:cs typeface="Calibri"/>
              </a:rPr>
              <a:t>99% </a:t>
            </a:r>
            <a:r>
              <a:rPr dirty="0" sz="1100" spc="-5">
                <a:latin typeface="Calibri"/>
                <a:cs typeface="Calibri"/>
              </a:rPr>
              <a:t>of young  respondents reported having done so, compared to </a:t>
            </a:r>
            <a:r>
              <a:rPr dirty="0" sz="1100">
                <a:latin typeface="Calibri"/>
                <a:cs typeface="Calibri"/>
              </a:rPr>
              <a:t>83% </a:t>
            </a:r>
            <a:r>
              <a:rPr dirty="0" sz="1100" spc="-5">
                <a:latin typeface="Calibri"/>
                <a:cs typeface="Calibri"/>
              </a:rPr>
              <a:t>for respondents aged 25 and over. Additionally,  respondents</a:t>
            </a:r>
            <a:r>
              <a:rPr dirty="0" sz="1100" spc="-45">
                <a:latin typeface="Calibri"/>
                <a:cs typeface="Calibri"/>
              </a:rPr>
              <a:t> </a:t>
            </a:r>
            <a:r>
              <a:rPr dirty="0" sz="1100" spc="-5">
                <a:latin typeface="Calibri"/>
                <a:cs typeface="Calibri"/>
              </a:rPr>
              <a:t>aged</a:t>
            </a:r>
            <a:r>
              <a:rPr dirty="0" sz="1100" spc="-55">
                <a:latin typeface="Calibri"/>
                <a:cs typeface="Calibri"/>
              </a:rPr>
              <a:t> </a:t>
            </a:r>
            <a:r>
              <a:rPr dirty="0" sz="1100" spc="-5">
                <a:latin typeface="Calibri"/>
                <a:cs typeface="Calibri"/>
              </a:rPr>
              <a:t>from</a:t>
            </a:r>
            <a:r>
              <a:rPr dirty="0" sz="1100" spc="-60">
                <a:latin typeface="Calibri"/>
                <a:cs typeface="Calibri"/>
              </a:rPr>
              <a:t> </a:t>
            </a:r>
            <a:r>
              <a:rPr dirty="0" sz="1100" spc="-5">
                <a:latin typeface="Calibri"/>
                <a:cs typeface="Calibri"/>
              </a:rPr>
              <a:t>15</a:t>
            </a:r>
            <a:r>
              <a:rPr dirty="0" sz="1100" spc="-45">
                <a:latin typeface="Calibri"/>
                <a:cs typeface="Calibri"/>
              </a:rPr>
              <a:t> </a:t>
            </a:r>
            <a:r>
              <a:rPr dirty="0" sz="1100" spc="-5">
                <a:latin typeface="Calibri"/>
                <a:cs typeface="Calibri"/>
              </a:rPr>
              <a:t>to</a:t>
            </a:r>
            <a:r>
              <a:rPr dirty="0" sz="1100" spc="-60">
                <a:latin typeface="Calibri"/>
                <a:cs typeface="Calibri"/>
              </a:rPr>
              <a:t> </a:t>
            </a:r>
            <a:r>
              <a:rPr dirty="0" sz="1100" spc="-5">
                <a:latin typeface="Calibri"/>
                <a:cs typeface="Calibri"/>
              </a:rPr>
              <a:t>24</a:t>
            </a:r>
            <a:r>
              <a:rPr dirty="0" sz="1100" spc="-50">
                <a:latin typeface="Calibri"/>
                <a:cs typeface="Calibri"/>
              </a:rPr>
              <a:t> </a:t>
            </a:r>
            <a:r>
              <a:rPr dirty="0" sz="1100" spc="-5">
                <a:latin typeface="Calibri"/>
                <a:cs typeface="Calibri"/>
              </a:rPr>
              <a:t>were</a:t>
            </a:r>
            <a:r>
              <a:rPr dirty="0" sz="1100" spc="-55">
                <a:latin typeface="Calibri"/>
                <a:cs typeface="Calibri"/>
              </a:rPr>
              <a:t> </a:t>
            </a:r>
            <a:r>
              <a:rPr dirty="0" sz="1100" spc="-5">
                <a:latin typeface="Calibri"/>
                <a:cs typeface="Calibri"/>
              </a:rPr>
              <a:t>much</a:t>
            </a:r>
            <a:r>
              <a:rPr dirty="0" sz="1100" spc="-55">
                <a:latin typeface="Calibri"/>
                <a:cs typeface="Calibri"/>
              </a:rPr>
              <a:t> </a:t>
            </a:r>
            <a:r>
              <a:rPr dirty="0" sz="1100" spc="-5">
                <a:latin typeface="Calibri"/>
                <a:cs typeface="Calibri"/>
              </a:rPr>
              <a:t>more</a:t>
            </a:r>
            <a:r>
              <a:rPr dirty="0" sz="1100" spc="-55">
                <a:latin typeface="Calibri"/>
                <a:cs typeface="Calibri"/>
              </a:rPr>
              <a:t> </a:t>
            </a:r>
            <a:r>
              <a:rPr dirty="0" sz="1100">
                <a:latin typeface="Calibri"/>
                <a:cs typeface="Calibri"/>
              </a:rPr>
              <a:t>likely</a:t>
            </a:r>
            <a:r>
              <a:rPr dirty="0" sz="1100" spc="-60">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declare</a:t>
            </a:r>
            <a:r>
              <a:rPr dirty="0" sz="1100" spc="-50">
                <a:latin typeface="Calibri"/>
                <a:cs typeface="Calibri"/>
              </a:rPr>
              <a:t> </a:t>
            </a:r>
            <a:r>
              <a:rPr dirty="0" sz="1100" spc="-5">
                <a:latin typeface="Calibri"/>
                <a:cs typeface="Calibri"/>
              </a:rPr>
              <a:t>having</a:t>
            </a:r>
            <a:r>
              <a:rPr dirty="0" sz="1100" spc="-50">
                <a:latin typeface="Calibri"/>
                <a:cs typeface="Calibri"/>
              </a:rPr>
              <a:t> </a:t>
            </a:r>
            <a:r>
              <a:rPr dirty="0" sz="1100" spc="-5">
                <a:latin typeface="Calibri"/>
                <a:cs typeface="Calibri"/>
              </a:rPr>
              <a:t>used</a:t>
            </a:r>
            <a:r>
              <a:rPr dirty="0" sz="1100" spc="-55">
                <a:latin typeface="Calibri"/>
                <a:cs typeface="Calibri"/>
              </a:rPr>
              <a:t> </a:t>
            </a:r>
            <a:r>
              <a:rPr dirty="0" sz="1100" spc="-5">
                <a:latin typeface="Calibri"/>
                <a:cs typeface="Calibri"/>
              </a:rPr>
              <a:t>a</a:t>
            </a:r>
            <a:r>
              <a:rPr dirty="0" sz="1100" spc="-50">
                <a:latin typeface="Calibri"/>
                <a:cs typeface="Calibri"/>
              </a:rPr>
              <a:t> </a:t>
            </a:r>
            <a:r>
              <a:rPr dirty="0" sz="1100" spc="-5">
                <a:latin typeface="Calibri"/>
                <a:cs typeface="Calibri"/>
              </a:rPr>
              <a:t>social</a:t>
            </a:r>
            <a:r>
              <a:rPr dirty="0" sz="1100" spc="-55">
                <a:latin typeface="Calibri"/>
                <a:cs typeface="Calibri"/>
              </a:rPr>
              <a:t> </a:t>
            </a:r>
            <a:r>
              <a:rPr dirty="0" sz="1100" spc="-5">
                <a:latin typeface="Calibri"/>
                <a:cs typeface="Calibri"/>
              </a:rPr>
              <a:t>networking</a:t>
            </a:r>
            <a:r>
              <a:rPr dirty="0" sz="1100" spc="-55">
                <a:latin typeface="Calibri"/>
                <a:cs typeface="Calibri"/>
              </a:rPr>
              <a:t> </a:t>
            </a:r>
            <a:r>
              <a:rPr dirty="0" sz="1100" spc="-5">
                <a:latin typeface="Calibri"/>
                <a:cs typeface="Calibri"/>
              </a:rPr>
              <a:t>website  in the past 12 months (99%) than respondents aged 25 and over</a:t>
            </a:r>
            <a:r>
              <a:rPr dirty="0" sz="1100" spc="15">
                <a:latin typeface="Calibri"/>
                <a:cs typeface="Calibri"/>
              </a:rPr>
              <a:t> </a:t>
            </a:r>
            <a:r>
              <a:rPr dirty="0" sz="1100" spc="-5">
                <a:latin typeface="Calibri"/>
                <a:cs typeface="Calibri"/>
              </a:rPr>
              <a:t>(65%).</a:t>
            </a:r>
            <a:endParaRPr sz="1100">
              <a:latin typeface="Calibri"/>
              <a:cs typeface="Calibri"/>
            </a:endParaRPr>
          </a:p>
          <a:p>
            <a:pPr>
              <a:lnSpc>
                <a:spcPct val="100000"/>
              </a:lnSpc>
              <a:spcBef>
                <a:spcPts val="50"/>
              </a:spcBef>
            </a:pPr>
            <a:endParaRPr sz="1250">
              <a:latin typeface="Times New Roman"/>
              <a:cs typeface="Times New Roman"/>
            </a:endParaRPr>
          </a:p>
          <a:p>
            <a:pPr marL="12700">
              <a:lnSpc>
                <a:spcPct val="100000"/>
              </a:lnSpc>
            </a:pPr>
            <a:r>
              <a:rPr dirty="0" sz="1100" spc="-5">
                <a:latin typeface="Calibri"/>
                <a:cs typeface="Calibri"/>
              </a:rPr>
              <a:t>Figure 15: Internet Use</a:t>
            </a:r>
            <a:r>
              <a:rPr dirty="0" sz="1100" spc="5">
                <a:latin typeface="Calibri"/>
                <a:cs typeface="Calibri"/>
              </a:rPr>
              <a:t> </a:t>
            </a:r>
            <a:r>
              <a:rPr dirty="0" sz="1100" spc="-5">
                <a:latin typeface="Calibri"/>
                <a:cs typeface="Calibri"/>
              </a:rPr>
              <a:t>(2013)</a:t>
            </a:r>
            <a:endParaRPr sz="1100">
              <a:latin typeface="Calibri"/>
              <a:cs typeface="Calibri"/>
            </a:endParaRPr>
          </a:p>
          <a:p>
            <a:pPr marL="775970" marR="3345815" indent="626745">
              <a:lnSpc>
                <a:spcPct val="295500"/>
              </a:lnSpc>
              <a:spcBef>
                <a:spcPts val="10"/>
              </a:spcBef>
            </a:pPr>
            <a:r>
              <a:rPr dirty="0" sz="900" spc="-5" b="1">
                <a:latin typeface="Calibri"/>
                <a:cs typeface="Calibri"/>
              </a:rPr>
              <a:t>Internet </a:t>
            </a:r>
            <a:r>
              <a:rPr dirty="0" sz="900" b="1">
                <a:latin typeface="Calibri"/>
                <a:cs typeface="Calibri"/>
              </a:rPr>
              <a:t>use - </a:t>
            </a:r>
            <a:r>
              <a:rPr dirty="0" sz="900" spc="-5" b="1">
                <a:latin typeface="Calibri"/>
                <a:cs typeface="Calibri"/>
              </a:rPr>
              <a:t>Past month  </a:t>
            </a:r>
            <a:r>
              <a:rPr dirty="0" sz="900" b="1">
                <a:latin typeface="Calibri"/>
                <a:cs typeface="Calibri"/>
              </a:rPr>
              <a:t>12 </a:t>
            </a:r>
            <a:r>
              <a:rPr dirty="0" sz="900" spc="-5" b="1">
                <a:latin typeface="Calibri"/>
                <a:cs typeface="Calibri"/>
              </a:rPr>
              <a:t>months </a:t>
            </a:r>
            <a:r>
              <a:rPr dirty="0" sz="900" b="1">
                <a:latin typeface="Calibri"/>
                <a:cs typeface="Calibri"/>
              </a:rPr>
              <a:t>- </a:t>
            </a:r>
            <a:r>
              <a:rPr dirty="0" sz="900" spc="-5" b="1">
                <a:latin typeface="Calibri"/>
                <a:cs typeface="Calibri"/>
              </a:rPr>
              <a:t>Social networking</a:t>
            </a:r>
            <a:r>
              <a:rPr dirty="0" sz="900" spc="5" b="1">
                <a:latin typeface="Calibri"/>
                <a:cs typeface="Calibri"/>
              </a:rPr>
              <a:t> </a:t>
            </a:r>
            <a:r>
              <a:rPr dirty="0" sz="900" spc="-5" b="1">
                <a:latin typeface="Calibri"/>
                <a:cs typeface="Calibri"/>
              </a:rPr>
              <a:t>website</a:t>
            </a:r>
            <a:endParaRPr sz="900">
              <a:latin typeface="Calibri"/>
              <a:cs typeface="Calibri"/>
            </a:endParaRPr>
          </a:p>
        </p:txBody>
      </p:sp>
      <p:sp>
        <p:nvSpPr>
          <p:cNvPr id="35" name="object 35"/>
          <p:cNvSpPr/>
          <p:nvPr/>
        </p:nvSpPr>
        <p:spPr>
          <a:xfrm>
            <a:off x="3331209" y="8592515"/>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1F4E79"/>
          </a:solidFill>
        </p:spPr>
        <p:txBody>
          <a:bodyPr wrap="square" lIns="0" tIns="0" rIns="0" bIns="0" rtlCol="0"/>
          <a:lstStyle/>
          <a:p/>
        </p:txBody>
      </p:sp>
      <p:sp>
        <p:nvSpPr>
          <p:cNvPr id="36" name="object 36"/>
          <p:cNvSpPr/>
          <p:nvPr/>
        </p:nvSpPr>
        <p:spPr>
          <a:xfrm>
            <a:off x="3331209" y="8592515"/>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7" name="object 37"/>
          <p:cNvSpPr/>
          <p:nvPr/>
        </p:nvSpPr>
        <p:spPr>
          <a:xfrm>
            <a:off x="3842892" y="8592515"/>
            <a:ext cx="62865" cy="62865"/>
          </a:xfrm>
          <a:custGeom>
            <a:avLst/>
            <a:gdLst/>
            <a:ahLst/>
            <a:cxnLst/>
            <a:rect l="l" t="t" r="r" b="b"/>
            <a:pathLst>
              <a:path w="62864" h="62865">
                <a:moveTo>
                  <a:pt x="0" y="0"/>
                </a:moveTo>
                <a:lnTo>
                  <a:pt x="62776" y="0"/>
                </a:lnTo>
                <a:lnTo>
                  <a:pt x="62776" y="62776"/>
                </a:lnTo>
                <a:lnTo>
                  <a:pt x="0" y="62776"/>
                </a:lnTo>
                <a:lnTo>
                  <a:pt x="0" y="0"/>
                </a:lnTo>
                <a:close/>
              </a:path>
            </a:pathLst>
          </a:custGeom>
          <a:solidFill>
            <a:srgbClr val="D0CECE"/>
          </a:solidFill>
        </p:spPr>
        <p:txBody>
          <a:bodyPr wrap="square" lIns="0" tIns="0" rIns="0" bIns="0" rtlCol="0"/>
          <a:lstStyle/>
          <a:p/>
        </p:txBody>
      </p:sp>
      <p:sp>
        <p:nvSpPr>
          <p:cNvPr id="38" name="object 38"/>
          <p:cNvSpPr/>
          <p:nvPr/>
        </p:nvSpPr>
        <p:spPr>
          <a:xfrm>
            <a:off x="3842892" y="8592515"/>
            <a:ext cx="62865" cy="62865"/>
          </a:xfrm>
          <a:custGeom>
            <a:avLst/>
            <a:gdLst/>
            <a:ahLst/>
            <a:cxnLst/>
            <a:rect l="l" t="t" r="r" b="b"/>
            <a:pathLst>
              <a:path w="62864" h="62865">
                <a:moveTo>
                  <a:pt x="0" y="0"/>
                </a:moveTo>
                <a:lnTo>
                  <a:pt x="62776" y="0"/>
                </a:lnTo>
                <a:lnTo>
                  <a:pt x="62776" y="62776"/>
                </a:lnTo>
                <a:lnTo>
                  <a:pt x="0" y="62776"/>
                </a:lnTo>
                <a:lnTo>
                  <a:pt x="0" y="0"/>
                </a:lnTo>
                <a:close/>
              </a:path>
            </a:pathLst>
          </a:custGeom>
          <a:ln w="9525">
            <a:solidFill>
              <a:srgbClr val="000000"/>
            </a:solidFill>
          </a:ln>
        </p:spPr>
        <p:txBody>
          <a:bodyPr wrap="square" lIns="0" tIns="0" rIns="0" bIns="0" rtlCol="0"/>
          <a:lstStyle/>
          <a:p/>
        </p:txBody>
      </p:sp>
      <p:sp>
        <p:nvSpPr>
          <p:cNvPr id="39" name="object 39"/>
          <p:cNvSpPr txBox="1"/>
          <p:nvPr/>
        </p:nvSpPr>
        <p:spPr>
          <a:xfrm>
            <a:off x="3407916" y="8283116"/>
            <a:ext cx="1269365" cy="409575"/>
          </a:xfrm>
          <a:prstGeom prst="rect">
            <a:avLst/>
          </a:prstGeom>
        </p:spPr>
        <p:txBody>
          <a:bodyPr wrap="square" lIns="0" tIns="67310" rIns="0" bIns="0" rtlCol="0" vert="horz">
            <a:spAutoFit/>
          </a:bodyPr>
          <a:lstStyle/>
          <a:p>
            <a:pPr marL="142240">
              <a:lnSpc>
                <a:spcPct val="100000"/>
              </a:lnSpc>
              <a:spcBef>
                <a:spcPts val="530"/>
              </a:spcBef>
              <a:tabLst>
                <a:tab pos="584835" algn="l"/>
                <a:tab pos="1056640" algn="l"/>
              </a:tabLst>
            </a:pPr>
            <a:r>
              <a:rPr dirty="0" sz="900" b="1">
                <a:latin typeface="Calibri"/>
                <a:cs typeface="Calibri"/>
              </a:rPr>
              <a:t>0%	20%	40%</a:t>
            </a:r>
            <a:endParaRPr sz="900">
              <a:latin typeface="Calibri"/>
              <a:cs typeface="Calibri"/>
            </a:endParaRPr>
          </a:p>
          <a:p>
            <a:pPr marL="12700">
              <a:lnSpc>
                <a:spcPct val="100000"/>
              </a:lnSpc>
              <a:spcBef>
                <a:spcPts val="430"/>
              </a:spcBef>
              <a:tabLst>
                <a:tab pos="523875" algn="l"/>
              </a:tabLst>
            </a:pPr>
            <a:r>
              <a:rPr dirty="0" sz="900">
                <a:latin typeface="Calibri"/>
                <a:cs typeface="Calibri"/>
              </a:rPr>
              <a:t>15 </a:t>
            </a:r>
            <a:r>
              <a:rPr dirty="0" sz="900" spc="-5">
                <a:latin typeface="Calibri"/>
                <a:cs typeface="Calibri"/>
              </a:rPr>
              <a:t>to</a:t>
            </a:r>
            <a:r>
              <a:rPr dirty="0" sz="900">
                <a:latin typeface="Calibri"/>
                <a:cs typeface="Calibri"/>
              </a:rPr>
              <a:t> 24	25 and</a:t>
            </a:r>
            <a:r>
              <a:rPr dirty="0" sz="900" spc="-25">
                <a:latin typeface="Calibri"/>
                <a:cs typeface="Calibri"/>
              </a:rPr>
              <a:t> </a:t>
            </a:r>
            <a:r>
              <a:rPr dirty="0" sz="900" spc="-5">
                <a:latin typeface="Calibri"/>
                <a:cs typeface="Calibri"/>
              </a:rPr>
              <a:t>over</a:t>
            </a:r>
            <a:endParaRPr sz="900">
              <a:latin typeface="Calibri"/>
              <a:cs typeface="Calibri"/>
            </a:endParaRPr>
          </a:p>
        </p:txBody>
      </p:sp>
      <p:sp>
        <p:nvSpPr>
          <p:cNvPr id="42" name="object 42"/>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25</a:t>
            </a:r>
          </a:p>
        </p:txBody>
      </p:sp>
      <p:sp>
        <p:nvSpPr>
          <p:cNvPr id="40" name="object 40"/>
          <p:cNvSpPr txBox="1"/>
          <p:nvPr/>
        </p:nvSpPr>
        <p:spPr>
          <a:xfrm>
            <a:off x="1659889" y="8561663"/>
            <a:ext cx="1230630" cy="271780"/>
          </a:xfrm>
          <a:prstGeom prst="rect">
            <a:avLst/>
          </a:prstGeom>
        </p:spPr>
        <p:txBody>
          <a:bodyPr wrap="square" lIns="0" tIns="12065" rIns="0" bIns="0" rtlCol="0" vert="horz">
            <a:spAutoFit/>
          </a:bodyPr>
          <a:lstStyle/>
          <a:p>
            <a:pPr marL="12700">
              <a:lnSpc>
                <a:spcPct val="100000"/>
              </a:lnSpc>
              <a:spcBef>
                <a:spcPts val="95"/>
              </a:spcBef>
            </a:pPr>
            <a:r>
              <a:rPr dirty="0" sz="800" spc="-5" i="1">
                <a:latin typeface="Calibri"/>
                <a:cs typeface="Calibri"/>
              </a:rPr>
              <a:t>n = </a:t>
            </a:r>
            <a:r>
              <a:rPr dirty="0" sz="800" spc="-10" i="1">
                <a:latin typeface="Calibri"/>
                <a:cs typeface="Calibri"/>
              </a:rPr>
              <a:t>27,534</a:t>
            </a:r>
            <a:endParaRPr sz="800">
              <a:latin typeface="Calibri"/>
              <a:cs typeface="Calibri"/>
            </a:endParaRPr>
          </a:p>
          <a:p>
            <a:pPr marL="12700">
              <a:lnSpc>
                <a:spcPct val="100000"/>
              </a:lnSpc>
              <a:spcBef>
                <a:spcPts val="20"/>
              </a:spcBef>
            </a:pPr>
            <a:r>
              <a:rPr dirty="0" sz="800" spc="-5" i="1">
                <a:latin typeface="Calibri"/>
                <a:cs typeface="Calibri"/>
              </a:rPr>
              <a:t>* 0.01 &lt; p &lt; 0.05 ; ** p &gt;</a:t>
            </a:r>
            <a:r>
              <a:rPr dirty="0" sz="800" spc="-10" i="1">
                <a:latin typeface="Calibri"/>
                <a:cs typeface="Calibri"/>
              </a:rPr>
              <a:t> </a:t>
            </a:r>
            <a:r>
              <a:rPr dirty="0" sz="800" spc="-5" i="1">
                <a:latin typeface="Calibri"/>
                <a:cs typeface="Calibri"/>
              </a:rPr>
              <a:t>0.05</a:t>
            </a:r>
            <a:endParaRPr sz="800">
              <a:latin typeface="Calibri"/>
              <a:cs typeface="Calibri"/>
            </a:endParaRPr>
          </a:p>
        </p:txBody>
      </p:sp>
      <p:sp>
        <p:nvSpPr>
          <p:cNvPr id="41" name="object 41"/>
          <p:cNvSpPr txBox="1"/>
          <p:nvPr/>
        </p:nvSpPr>
        <p:spPr>
          <a:xfrm>
            <a:off x="1659889" y="8809352"/>
            <a:ext cx="2096135" cy="147320"/>
          </a:xfrm>
          <a:prstGeom prst="rect">
            <a:avLst/>
          </a:prstGeom>
        </p:spPr>
        <p:txBody>
          <a:bodyPr wrap="square" lIns="0" tIns="12065" rIns="0" bIns="0" rtlCol="0" vert="horz">
            <a:spAutoFit/>
          </a:bodyPr>
          <a:lstStyle/>
          <a:p>
            <a:pPr marL="12700">
              <a:lnSpc>
                <a:spcPct val="100000"/>
              </a:lnSpc>
              <a:spcBef>
                <a:spcPts val="95"/>
              </a:spcBef>
            </a:pPr>
            <a:r>
              <a:rPr dirty="0" sz="800" spc="-5">
                <a:latin typeface="Calibri"/>
                <a:cs typeface="Calibri"/>
              </a:rPr>
              <a:t>Source of Data: Statistics Canada: GSS 27 SI</a:t>
            </a:r>
            <a:r>
              <a:rPr dirty="0" sz="800" spc="25">
                <a:latin typeface="Calibri"/>
                <a:cs typeface="Calibri"/>
              </a:rPr>
              <a:t> </a:t>
            </a:r>
            <a:r>
              <a:rPr dirty="0" sz="800" spc="-5">
                <a:latin typeface="Calibri"/>
                <a:cs typeface="Calibri"/>
              </a:rPr>
              <a:t>(2013)</a:t>
            </a:r>
            <a:endParaRPr sz="800">
              <a:latin typeface="Calibri"/>
              <a:cs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315" y="806103"/>
            <a:ext cx="5970270" cy="764794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An increasing body of research reveals that social media networks greatly impact the political views </a:t>
            </a:r>
            <a:r>
              <a:rPr dirty="0" sz="1100">
                <a:latin typeface="Calibri"/>
                <a:cs typeface="Calibri"/>
              </a:rPr>
              <a:t>and  </a:t>
            </a:r>
            <a:r>
              <a:rPr dirty="0" sz="1100" spc="-5">
                <a:latin typeface="Calibri"/>
                <a:cs typeface="Calibri"/>
              </a:rPr>
              <a:t>behaviors of individuals. </a:t>
            </a:r>
            <a:r>
              <a:rPr dirty="0" sz="1100">
                <a:latin typeface="Calibri"/>
                <a:cs typeface="Calibri"/>
              </a:rPr>
              <a:t>In </a:t>
            </a:r>
            <a:r>
              <a:rPr dirty="0" sz="1100" spc="-5">
                <a:latin typeface="Calibri"/>
                <a:cs typeface="Calibri"/>
              </a:rPr>
              <a:t>their article, </a:t>
            </a:r>
            <a:r>
              <a:rPr dirty="0" sz="1100" spc="-5" i="1">
                <a:latin typeface="Calibri"/>
                <a:cs typeface="Calibri"/>
              </a:rPr>
              <a:t>Social Context and Information Seeking, </a:t>
            </a:r>
            <a:r>
              <a:rPr dirty="0" sz="1100" spc="-5">
                <a:latin typeface="Calibri"/>
                <a:cs typeface="Calibri"/>
              </a:rPr>
              <a:t>Levitan and Wronski  (2013) demonstrate that </a:t>
            </a:r>
            <a:r>
              <a:rPr dirty="0" sz="1100">
                <a:latin typeface="Calibri"/>
                <a:cs typeface="Calibri"/>
              </a:rPr>
              <a:t>an </a:t>
            </a:r>
            <a:r>
              <a:rPr dirty="0" sz="1100" spc="-5">
                <a:latin typeface="Calibri"/>
                <a:cs typeface="Calibri"/>
              </a:rPr>
              <a:t>individual’s information-seeking preferences can </a:t>
            </a:r>
            <a:r>
              <a:rPr dirty="0" sz="1100">
                <a:latin typeface="Calibri"/>
                <a:cs typeface="Calibri"/>
              </a:rPr>
              <a:t>be </a:t>
            </a:r>
            <a:r>
              <a:rPr dirty="0" sz="1100" spc="-5">
                <a:latin typeface="Calibri"/>
                <a:cs typeface="Calibri"/>
              </a:rPr>
              <a:t>predicted based on that  person’s social network connections. Through their experiments, they have concluded that individuals  who possess social networks that are heterogeneous in attitudes are more likely to search for political  information and spend more time reviewing the information compared to individuals whose social  networks are composed with more like-minded people (Levitan &amp; Wronski,</a:t>
            </a:r>
            <a:r>
              <a:rPr dirty="0" sz="1100" spc="30">
                <a:latin typeface="Calibri"/>
                <a:cs typeface="Calibri"/>
              </a:rPr>
              <a:t> </a:t>
            </a:r>
            <a:r>
              <a:rPr dirty="0" sz="1100" spc="-5">
                <a:latin typeface="Calibri"/>
                <a:cs typeface="Calibri"/>
              </a:rPr>
              <a:t>2013).</a:t>
            </a:r>
            <a:endParaRPr sz="1100">
              <a:latin typeface="Calibri"/>
              <a:cs typeface="Calibri"/>
            </a:endParaRPr>
          </a:p>
          <a:p>
            <a:pPr algn="just" marL="12700" marR="5080">
              <a:lnSpc>
                <a:spcPct val="152600"/>
              </a:lnSpc>
              <a:spcBef>
                <a:spcPts val="790"/>
              </a:spcBef>
            </a:pPr>
            <a:r>
              <a:rPr dirty="0" sz="1100" spc="-5">
                <a:latin typeface="Calibri"/>
                <a:cs typeface="Calibri"/>
              </a:rPr>
              <a:t>Internet platforms have also been argued to affect political and civic attitudes. </a:t>
            </a:r>
            <a:r>
              <a:rPr dirty="0" sz="1100">
                <a:latin typeface="Calibri"/>
                <a:cs typeface="Calibri"/>
              </a:rPr>
              <a:t>An </a:t>
            </a:r>
            <a:r>
              <a:rPr dirty="0" sz="1100" spc="-5">
                <a:latin typeface="Calibri"/>
                <a:cs typeface="Calibri"/>
              </a:rPr>
              <a:t>experiment conducted  on Italian high school students aged from 14 to 17 years revealed that Facebook may be contributing to  their civic skills (Lenzi </a:t>
            </a:r>
            <a:r>
              <a:rPr dirty="0" sz="1100">
                <a:latin typeface="Calibri"/>
                <a:cs typeface="Calibri"/>
              </a:rPr>
              <a:t>et </a:t>
            </a:r>
            <a:r>
              <a:rPr dirty="0" sz="1100" spc="-5">
                <a:latin typeface="Calibri"/>
                <a:cs typeface="Calibri"/>
              </a:rPr>
              <a:t>al., 2015). The results showed that using Facebook </a:t>
            </a:r>
            <a:r>
              <a:rPr dirty="0" sz="1100">
                <a:latin typeface="Calibri"/>
                <a:cs typeface="Calibri"/>
              </a:rPr>
              <a:t>for </a:t>
            </a:r>
            <a:r>
              <a:rPr dirty="0" sz="1100" spc="-5">
                <a:latin typeface="Calibri"/>
                <a:cs typeface="Calibri"/>
              </a:rPr>
              <a:t>informational purposes  was</a:t>
            </a:r>
            <a:r>
              <a:rPr dirty="0" sz="1100" spc="-45">
                <a:latin typeface="Calibri"/>
                <a:cs typeface="Calibri"/>
              </a:rPr>
              <a:t> </a:t>
            </a:r>
            <a:r>
              <a:rPr dirty="0" sz="1100" spc="-5">
                <a:latin typeface="Calibri"/>
                <a:cs typeface="Calibri"/>
              </a:rPr>
              <a:t>associated</a:t>
            </a:r>
            <a:r>
              <a:rPr dirty="0" sz="1100" spc="-50">
                <a:latin typeface="Calibri"/>
                <a:cs typeface="Calibri"/>
              </a:rPr>
              <a:t> </a:t>
            </a:r>
            <a:r>
              <a:rPr dirty="0" sz="1100" spc="-5">
                <a:latin typeface="Calibri"/>
                <a:cs typeface="Calibri"/>
              </a:rPr>
              <a:t>with</a:t>
            </a:r>
            <a:r>
              <a:rPr dirty="0" sz="1100" spc="-45">
                <a:latin typeface="Calibri"/>
                <a:cs typeface="Calibri"/>
              </a:rPr>
              <a:t> </a:t>
            </a:r>
            <a:r>
              <a:rPr dirty="0" sz="1100" spc="-5">
                <a:latin typeface="Calibri"/>
                <a:cs typeface="Calibri"/>
              </a:rPr>
              <a:t>a</a:t>
            </a:r>
            <a:r>
              <a:rPr dirty="0" sz="1100" spc="-45">
                <a:latin typeface="Calibri"/>
                <a:cs typeface="Calibri"/>
              </a:rPr>
              <a:t> </a:t>
            </a:r>
            <a:r>
              <a:rPr dirty="0" sz="1100" spc="-5">
                <a:latin typeface="Calibri"/>
                <a:cs typeface="Calibri"/>
              </a:rPr>
              <a:t>perceived</a:t>
            </a:r>
            <a:r>
              <a:rPr dirty="0" sz="1100" spc="-50">
                <a:latin typeface="Calibri"/>
                <a:cs typeface="Calibri"/>
              </a:rPr>
              <a:t> </a:t>
            </a:r>
            <a:r>
              <a:rPr dirty="0" sz="1100" spc="-5">
                <a:latin typeface="Calibri"/>
                <a:cs typeface="Calibri"/>
              </a:rPr>
              <a:t>higher</a:t>
            </a:r>
            <a:r>
              <a:rPr dirty="0" sz="1100" spc="-40">
                <a:latin typeface="Calibri"/>
                <a:cs typeface="Calibri"/>
              </a:rPr>
              <a:t> </a:t>
            </a:r>
            <a:r>
              <a:rPr dirty="0" sz="1100" spc="-5">
                <a:latin typeface="Calibri"/>
                <a:cs typeface="Calibri"/>
              </a:rPr>
              <a:t>competence</a:t>
            </a:r>
            <a:r>
              <a:rPr dirty="0" sz="1100" spc="-45">
                <a:latin typeface="Calibri"/>
                <a:cs typeface="Calibri"/>
              </a:rPr>
              <a:t> </a:t>
            </a:r>
            <a:r>
              <a:rPr dirty="0" sz="1100">
                <a:latin typeface="Calibri"/>
                <a:cs typeface="Calibri"/>
              </a:rPr>
              <a:t>for</a:t>
            </a:r>
            <a:r>
              <a:rPr dirty="0" sz="1100" spc="-45">
                <a:latin typeface="Calibri"/>
                <a:cs typeface="Calibri"/>
              </a:rPr>
              <a:t> </a:t>
            </a:r>
            <a:r>
              <a:rPr dirty="0" sz="1100" spc="-5">
                <a:latin typeface="Calibri"/>
                <a:cs typeface="Calibri"/>
              </a:rPr>
              <a:t>civic</a:t>
            </a:r>
            <a:r>
              <a:rPr dirty="0" sz="1100" spc="-50">
                <a:latin typeface="Calibri"/>
                <a:cs typeface="Calibri"/>
              </a:rPr>
              <a:t> </a:t>
            </a:r>
            <a:r>
              <a:rPr dirty="0" sz="1100" spc="-5">
                <a:latin typeface="Calibri"/>
                <a:cs typeface="Calibri"/>
              </a:rPr>
              <a:t>action</a:t>
            </a:r>
            <a:r>
              <a:rPr dirty="0" sz="1100" spc="-45">
                <a:latin typeface="Calibri"/>
                <a:cs typeface="Calibri"/>
              </a:rPr>
              <a:t> </a:t>
            </a:r>
            <a:r>
              <a:rPr dirty="0" sz="1100" spc="-5">
                <a:latin typeface="Calibri"/>
                <a:cs typeface="Calibri"/>
              </a:rPr>
              <a:t>in</a:t>
            </a:r>
            <a:r>
              <a:rPr dirty="0" sz="1100" spc="-50">
                <a:latin typeface="Calibri"/>
                <a:cs typeface="Calibri"/>
              </a:rPr>
              <a:t> </a:t>
            </a:r>
            <a:r>
              <a:rPr dirty="0" sz="1100" spc="-5">
                <a:latin typeface="Calibri"/>
                <a:cs typeface="Calibri"/>
              </a:rPr>
              <a:t>adolescents.</a:t>
            </a:r>
            <a:r>
              <a:rPr dirty="0" sz="1100" spc="-50">
                <a:latin typeface="Calibri"/>
                <a:cs typeface="Calibri"/>
              </a:rPr>
              <a:t> </a:t>
            </a:r>
            <a:r>
              <a:rPr dirty="0" sz="1100" spc="-5">
                <a:latin typeface="Calibri"/>
                <a:cs typeface="Calibri"/>
              </a:rPr>
              <a:t>According</a:t>
            </a:r>
            <a:r>
              <a:rPr dirty="0" sz="1100" spc="-45">
                <a:latin typeface="Calibri"/>
                <a:cs typeface="Calibri"/>
              </a:rPr>
              <a:t> </a:t>
            </a:r>
            <a:r>
              <a:rPr dirty="0" sz="1100" spc="-5">
                <a:latin typeface="Calibri"/>
                <a:cs typeface="Calibri"/>
              </a:rPr>
              <a:t>to</a:t>
            </a:r>
            <a:r>
              <a:rPr dirty="0" sz="1100" spc="-40">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study,  the more adolescents use Facebook to become informed about local and global events, “the more they  feel competent </a:t>
            </a:r>
            <a:r>
              <a:rPr dirty="0" sz="1100">
                <a:latin typeface="Calibri"/>
                <a:cs typeface="Calibri"/>
              </a:rPr>
              <a:t>in </a:t>
            </a:r>
            <a:r>
              <a:rPr dirty="0" sz="1100" spc="-5">
                <a:latin typeface="Calibri"/>
                <a:cs typeface="Calibri"/>
              </a:rPr>
              <a:t>performing different civic actions, such as organizing a public meeting or discussing a  problem with other community </a:t>
            </a:r>
            <a:r>
              <a:rPr dirty="0" sz="1100">
                <a:latin typeface="Calibri"/>
                <a:cs typeface="Calibri"/>
              </a:rPr>
              <a:t>members.”</a:t>
            </a:r>
            <a:r>
              <a:rPr dirty="0" baseline="31746" sz="1050">
                <a:latin typeface="Calibri"/>
                <a:cs typeface="Calibri"/>
                <a:hlinkClick r:id="rId2" action="ppaction://hlinksldjump"/>
              </a:rPr>
              <a:t>9</a:t>
            </a:r>
            <a:r>
              <a:rPr dirty="0" baseline="31746" sz="1050">
                <a:latin typeface="Calibri"/>
                <a:cs typeface="Calibri"/>
              </a:rPr>
              <a:t> </a:t>
            </a:r>
            <a:r>
              <a:rPr dirty="0" sz="1100" spc="-5">
                <a:latin typeface="Calibri"/>
                <a:cs typeface="Calibri"/>
              </a:rPr>
              <a:t>The study’s experimental results suggest that increased  perceived competence originates both directly from the information-seeking activity itself and </a:t>
            </a:r>
            <a:r>
              <a:rPr dirty="0" sz="1100">
                <a:latin typeface="Calibri"/>
                <a:cs typeface="Calibri"/>
              </a:rPr>
              <a:t>from  </a:t>
            </a:r>
            <a:r>
              <a:rPr dirty="0" sz="1100" spc="-5">
                <a:latin typeface="Calibri"/>
                <a:cs typeface="Calibri"/>
              </a:rPr>
              <a:t>offline discussions on those topics. Moreover, increased perceived civic-competence ultimately favoured  the adolescents’ intention for future participations (Lenzi et al.,</a:t>
            </a:r>
            <a:r>
              <a:rPr dirty="0" sz="1100" spc="10">
                <a:latin typeface="Calibri"/>
                <a:cs typeface="Calibri"/>
              </a:rPr>
              <a:t> </a:t>
            </a:r>
            <a:r>
              <a:rPr dirty="0" sz="1100" spc="-5">
                <a:latin typeface="Calibri"/>
                <a:cs typeface="Calibri"/>
              </a:rPr>
              <a:t>2015).</a:t>
            </a:r>
            <a:endParaRPr sz="1100">
              <a:latin typeface="Calibri"/>
              <a:cs typeface="Calibri"/>
            </a:endParaRPr>
          </a:p>
          <a:p>
            <a:pPr algn="just" marL="12700" marR="5715">
              <a:lnSpc>
                <a:spcPct val="152700"/>
              </a:lnSpc>
              <a:spcBef>
                <a:spcPts val="795"/>
              </a:spcBef>
            </a:pPr>
            <a:r>
              <a:rPr dirty="0" sz="1100" spc="-5">
                <a:latin typeface="Calibri"/>
                <a:cs typeface="Calibri"/>
              </a:rPr>
              <a:t>Websites </a:t>
            </a:r>
            <a:r>
              <a:rPr dirty="0" sz="1100">
                <a:latin typeface="Calibri"/>
                <a:cs typeface="Calibri"/>
              </a:rPr>
              <a:t>and </a:t>
            </a:r>
            <a:r>
              <a:rPr dirty="0" sz="1100" spc="-5">
                <a:latin typeface="Calibri"/>
                <a:cs typeface="Calibri"/>
              </a:rPr>
              <a:t>Internet platforms have also been found to often emulate the citizenship styles </a:t>
            </a:r>
            <a:r>
              <a:rPr dirty="0" sz="1100" spc="-10">
                <a:latin typeface="Calibri"/>
                <a:cs typeface="Calibri"/>
              </a:rPr>
              <a:t>they  </a:t>
            </a:r>
            <a:r>
              <a:rPr dirty="0" sz="1100" spc="-5">
                <a:latin typeface="Calibri"/>
                <a:cs typeface="Calibri"/>
              </a:rPr>
              <a:t>propose in their communications and interactions with users. Due to shifts </a:t>
            </a:r>
            <a:r>
              <a:rPr dirty="0" sz="1100">
                <a:latin typeface="Calibri"/>
                <a:cs typeface="Calibri"/>
              </a:rPr>
              <a:t>in </a:t>
            </a:r>
            <a:r>
              <a:rPr dirty="0" sz="1100" spc="-5">
                <a:latin typeface="Calibri"/>
                <a:cs typeface="Calibri"/>
              </a:rPr>
              <a:t>social and in economic  circumstances</a:t>
            </a:r>
            <a:r>
              <a:rPr dirty="0" sz="1100" spc="-40">
                <a:latin typeface="Calibri"/>
                <a:cs typeface="Calibri"/>
              </a:rPr>
              <a:t> </a:t>
            </a:r>
            <a:r>
              <a:rPr dirty="0" sz="1100" spc="-5">
                <a:latin typeface="Calibri"/>
                <a:cs typeface="Calibri"/>
              </a:rPr>
              <a:t>as</a:t>
            </a:r>
            <a:r>
              <a:rPr dirty="0" sz="1100" spc="-40">
                <a:latin typeface="Calibri"/>
                <a:cs typeface="Calibri"/>
              </a:rPr>
              <a:t> </a:t>
            </a:r>
            <a:r>
              <a:rPr dirty="0" sz="1100" spc="-5">
                <a:latin typeface="Calibri"/>
                <a:cs typeface="Calibri"/>
              </a:rPr>
              <a:t>well</a:t>
            </a:r>
            <a:r>
              <a:rPr dirty="0" sz="1100" spc="-35">
                <a:latin typeface="Calibri"/>
                <a:cs typeface="Calibri"/>
              </a:rPr>
              <a:t> </a:t>
            </a:r>
            <a:r>
              <a:rPr dirty="0" sz="1100" spc="-5">
                <a:latin typeface="Calibri"/>
                <a:cs typeface="Calibri"/>
              </a:rPr>
              <a:t>as</a:t>
            </a:r>
            <a:r>
              <a:rPr dirty="0" sz="1100" spc="-35">
                <a:latin typeface="Calibri"/>
                <a:cs typeface="Calibri"/>
              </a:rPr>
              <a:t> </a:t>
            </a:r>
            <a:r>
              <a:rPr dirty="0" sz="1100" spc="-5">
                <a:latin typeface="Calibri"/>
                <a:cs typeface="Calibri"/>
              </a:rPr>
              <a:t>with</a:t>
            </a:r>
            <a:r>
              <a:rPr dirty="0" sz="1100" spc="-40">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diminished</a:t>
            </a:r>
            <a:r>
              <a:rPr dirty="0" sz="1100" spc="-40">
                <a:latin typeface="Calibri"/>
                <a:cs typeface="Calibri"/>
              </a:rPr>
              <a:t> </a:t>
            </a:r>
            <a:r>
              <a:rPr dirty="0" sz="1100" spc="-5">
                <a:latin typeface="Calibri"/>
                <a:cs typeface="Calibri"/>
              </a:rPr>
              <a:t>presence</a:t>
            </a:r>
            <a:r>
              <a:rPr dirty="0" sz="1100" spc="-40">
                <a:latin typeface="Calibri"/>
                <a:cs typeface="Calibri"/>
              </a:rPr>
              <a:t> </a:t>
            </a:r>
            <a:r>
              <a:rPr dirty="0" sz="1100" spc="-5">
                <a:latin typeface="Calibri"/>
                <a:cs typeface="Calibri"/>
              </a:rPr>
              <a:t>of</a:t>
            </a:r>
            <a:r>
              <a:rPr dirty="0" sz="1100" spc="-45">
                <a:latin typeface="Calibri"/>
                <a:cs typeface="Calibri"/>
              </a:rPr>
              <a:t> </a:t>
            </a:r>
            <a:r>
              <a:rPr dirty="0" sz="1100" spc="-5" i="1">
                <a:latin typeface="Calibri"/>
                <a:cs typeface="Calibri"/>
              </a:rPr>
              <a:t>identity-anchoring</a:t>
            </a:r>
            <a:r>
              <a:rPr dirty="0" sz="1100" spc="-40" i="1">
                <a:latin typeface="Calibri"/>
                <a:cs typeface="Calibri"/>
              </a:rPr>
              <a:t> </a:t>
            </a:r>
            <a:r>
              <a:rPr dirty="0" sz="1100" spc="-5">
                <a:latin typeface="Calibri"/>
                <a:cs typeface="Calibri"/>
              </a:rPr>
              <a:t>institutions</a:t>
            </a:r>
            <a:r>
              <a:rPr dirty="0" sz="1100" spc="-35">
                <a:latin typeface="Calibri"/>
                <a:cs typeface="Calibri"/>
              </a:rPr>
              <a:t> </a:t>
            </a:r>
            <a:r>
              <a:rPr dirty="0" sz="1100" spc="-5">
                <a:latin typeface="Calibri"/>
                <a:cs typeface="Calibri"/>
              </a:rPr>
              <a:t>(i.e.</a:t>
            </a:r>
            <a:r>
              <a:rPr dirty="0" sz="1100" spc="-30">
                <a:latin typeface="Calibri"/>
                <a:cs typeface="Calibri"/>
              </a:rPr>
              <a:t> </a:t>
            </a:r>
            <a:r>
              <a:rPr dirty="0" sz="1100" spc="-5">
                <a:latin typeface="Calibri"/>
                <a:cs typeface="Calibri"/>
              </a:rPr>
              <a:t>churches</a:t>
            </a:r>
            <a:r>
              <a:rPr dirty="0" sz="1100" spc="-40">
                <a:latin typeface="Calibri"/>
                <a:cs typeface="Calibri"/>
              </a:rPr>
              <a:t> </a:t>
            </a:r>
            <a:r>
              <a:rPr dirty="0" sz="1100">
                <a:latin typeface="Calibri"/>
                <a:cs typeface="Calibri"/>
              </a:rPr>
              <a:t>and  </a:t>
            </a:r>
            <a:r>
              <a:rPr dirty="0" sz="1100" spc="-5">
                <a:latin typeface="Calibri"/>
                <a:cs typeface="Calibri"/>
              </a:rPr>
              <a:t>labour unions), identity formation for adolescents, and more broadly for the general population, has  evolved to become increasingly complex and flexible (Wells, 2010). By distributing citizenship websites  along an axis characterized by whether engagement styles are more </a:t>
            </a:r>
            <a:r>
              <a:rPr dirty="0" sz="1100" spc="-5" i="1">
                <a:latin typeface="Calibri"/>
                <a:cs typeface="Calibri"/>
              </a:rPr>
              <a:t>Dutiful </a:t>
            </a:r>
            <a:r>
              <a:rPr dirty="0" sz="1100" spc="-5">
                <a:latin typeface="Calibri"/>
                <a:cs typeface="Calibri"/>
              </a:rPr>
              <a:t>or </a:t>
            </a:r>
            <a:r>
              <a:rPr dirty="0" sz="1100" spc="-5" i="1">
                <a:latin typeface="Calibri"/>
                <a:cs typeface="Calibri"/>
              </a:rPr>
              <a:t>Actualizing, </a:t>
            </a:r>
            <a:r>
              <a:rPr dirty="0" sz="1100" spc="-5">
                <a:latin typeface="Calibri"/>
                <a:cs typeface="Calibri"/>
              </a:rPr>
              <a:t>Wells (2010)  studies the resulting interaction and communication styles. Preferences concerning civic life, he argues,  have drifted from conventional political action (</a:t>
            </a:r>
            <a:r>
              <a:rPr dirty="0" sz="1100" spc="-5" i="1">
                <a:latin typeface="Calibri"/>
                <a:cs typeface="Calibri"/>
              </a:rPr>
              <a:t>Dutiful </a:t>
            </a:r>
            <a:r>
              <a:rPr dirty="0" sz="1100" spc="-5">
                <a:latin typeface="Calibri"/>
                <a:cs typeface="Calibri"/>
              </a:rPr>
              <a:t>citizenship) towards self-expression, consumption  and complex identity formation (self-</a:t>
            </a:r>
            <a:r>
              <a:rPr dirty="0" sz="1100" spc="-5" i="1">
                <a:latin typeface="Calibri"/>
                <a:cs typeface="Calibri"/>
              </a:rPr>
              <a:t>Actualizing </a:t>
            </a:r>
            <a:r>
              <a:rPr dirty="0" sz="1100" spc="-5">
                <a:latin typeface="Calibri"/>
                <a:cs typeface="Calibri"/>
              </a:rPr>
              <a:t>citizenship). His study finds that “more </a:t>
            </a:r>
            <a:r>
              <a:rPr dirty="0" sz="1100" spc="-5" i="1">
                <a:latin typeface="Calibri"/>
                <a:cs typeface="Calibri"/>
              </a:rPr>
              <a:t>Dutiful </a:t>
            </a:r>
            <a:r>
              <a:rPr dirty="0" sz="1100" spc="-5">
                <a:latin typeface="Calibri"/>
                <a:cs typeface="Calibri"/>
              </a:rPr>
              <a:t>models of  citizenship</a:t>
            </a:r>
            <a:r>
              <a:rPr dirty="0" sz="1100" spc="-25">
                <a:latin typeface="Calibri"/>
                <a:cs typeface="Calibri"/>
              </a:rPr>
              <a:t> </a:t>
            </a:r>
            <a:r>
              <a:rPr dirty="0" sz="1100" spc="-5">
                <a:latin typeface="Calibri"/>
                <a:cs typeface="Calibri"/>
              </a:rPr>
              <a:t>tend</a:t>
            </a:r>
            <a:r>
              <a:rPr dirty="0" sz="1100" spc="-30">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offer</a:t>
            </a:r>
            <a:r>
              <a:rPr dirty="0" sz="1100" spc="-30">
                <a:latin typeface="Calibri"/>
                <a:cs typeface="Calibri"/>
              </a:rPr>
              <a:t> </a:t>
            </a:r>
            <a:r>
              <a:rPr dirty="0" sz="1100" spc="-5">
                <a:latin typeface="Calibri"/>
                <a:cs typeface="Calibri"/>
              </a:rPr>
              <a:t>more</a:t>
            </a:r>
            <a:r>
              <a:rPr dirty="0" sz="1100" spc="-25">
                <a:latin typeface="Calibri"/>
                <a:cs typeface="Calibri"/>
              </a:rPr>
              <a:t> </a:t>
            </a:r>
            <a:r>
              <a:rPr dirty="0" sz="1100" spc="-5" i="1">
                <a:latin typeface="Calibri"/>
                <a:cs typeface="Calibri"/>
              </a:rPr>
              <a:t>Managed</a:t>
            </a:r>
            <a:r>
              <a:rPr dirty="0" sz="1100" spc="-25" i="1">
                <a:latin typeface="Calibri"/>
                <a:cs typeface="Calibri"/>
              </a:rPr>
              <a:t> </a:t>
            </a:r>
            <a:r>
              <a:rPr dirty="0" sz="1100" spc="-5">
                <a:latin typeface="Calibri"/>
                <a:cs typeface="Calibri"/>
              </a:rPr>
              <a:t>styles</a:t>
            </a:r>
            <a:r>
              <a:rPr dirty="0" sz="1100" spc="-25">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interaction</a:t>
            </a:r>
            <a:r>
              <a:rPr dirty="0" sz="1100" spc="-25">
                <a:latin typeface="Calibri"/>
                <a:cs typeface="Calibri"/>
              </a:rPr>
              <a:t> </a:t>
            </a:r>
            <a:r>
              <a:rPr dirty="0" sz="1100" spc="-5">
                <a:latin typeface="Calibri"/>
                <a:cs typeface="Calibri"/>
              </a:rPr>
              <a:t>and</a:t>
            </a:r>
            <a:r>
              <a:rPr dirty="0" sz="1100" spc="-25">
                <a:latin typeface="Calibri"/>
                <a:cs typeface="Calibri"/>
              </a:rPr>
              <a:t> </a:t>
            </a:r>
            <a:r>
              <a:rPr dirty="0" sz="1100" spc="-5">
                <a:latin typeface="Calibri"/>
                <a:cs typeface="Calibri"/>
              </a:rPr>
              <a:t>that</a:t>
            </a:r>
            <a:r>
              <a:rPr dirty="0" sz="1100" spc="-30">
                <a:latin typeface="Calibri"/>
                <a:cs typeface="Calibri"/>
              </a:rPr>
              <a:t> </a:t>
            </a:r>
            <a:r>
              <a:rPr dirty="0" sz="1100" spc="-5" i="1">
                <a:latin typeface="Calibri"/>
                <a:cs typeface="Calibri"/>
              </a:rPr>
              <a:t>Actualizing</a:t>
            </a:r>
            <a:r>
              <a:rPr dirty="0" sz="1100" spc="-30" i="1">
                <a:latin typeface="Calibri"/>
                <a:cs typeface="Calibri"/>
              </a:rPr>
              <a:t> </a:t>
            </a:r>
            <a:r>
              <a:rPr dirty="0" sz="1100" spc="-5">
                <a:latin typeface="Calibri"/>
                <a:cs typeface="Calibri"/>
              </a:rPr>
              <a:t>models</a:t>
            </a:r>
            <a:r>
              <a:rPr dirty="0" sz="1100" spc="-20">
                <a:latin typeface="Calibri"/>
                <a:cs typeface="Calibri"/>
              </a:rPr>
              <a:t> </a:t>
            </a:r>
            <a:r>
              <a:rPr dirty="0" sz="1100" spc="-5">
                <a:latin typeface="Calibri"/>
                <a:cs typeface="Calibri"/>
              </a:rPr>
              <a:t>tend</a:t>
            </a:r>
            <a:r>
              <a:rPr dirty="0" sz="1100" spc="-30">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co-occur  with Autonomous interaction </a:t>
            </a:r>
            <a:r>
              <a:rPr dirty="0" sz="1100">
                <a:latin typeface="Calibri"/>
                <a:cs typeface="Calibri"/>
              </a:rPr>
              <a:t>styles.”</a:t>
            </a:r>
            <a:r>
              <a:rPr dirty="0" baseline="31746" sz="1050">
                <a:latin typeface="Calibri"/>
                <a:cs typeface="Calibri"/>
                <a:hlinkClick r:id="rId2" action="ppaction://hlinksldjump"/>
              </a:rPr>
              <a:t>10</a:t>
            </a:r>
            <a:r>
              <a:rPr dirty="0" baseline="31746" sz="1050">
                <a:latin typeface="Calibri"/>
                <a:cs typeface="Calibri"/>
              </a:rPr>
              <a:t> </a:t>
            </a:r>
            <a:r>
              <a:rPr dirty="0" sz="1100" spc="-5">
                <a:latin typeface="Calibri"/>
                <a:cs typeface="Calibri"/>
              </a:rPr>
              <a:t>He concludes that websites promoting </a:t>
            </a:r>
            <a:r>
              <a:rPr dirty="0" sz="1100" spc="-5" i="1">
                <a:latin typeface="Calibri"/>
                <a:cs typeface="Calibri"/>
              </a:rPr>
              <a:t>Dutiful </a:t>
            </a:r>
            <a:r>
              <a:rPr dirty="0" sz="1100" spc="-5">
                <a:latin typeface="Calibri"/>
                <a:cs typeface="Calibri"/>
              </a:rPr>
              <a:t>citizenship  systematically </a:t>
            </a:r>
            <a:r>
              <a:rPr dirty="0" sz="1100" spc="-5" i="1">
                <a:latin typeface="Calibri"/>
                <a:cs typeface="Calibri"/>
              </a:rPr>
              <a:t>Manage </a:t>
            </a:r>
            <a:r>
              <a:rPr dirty="0" sz="1100">
                <a:latin typeface="Calibri"/>
                <a:cs typeface="Calibri"/>
              </a:rPr>
              <a:t>the </a:t>
            </a:r>
            <a:r>
              <a:rPr dirty="0" sz="1100" spc="-5">
                <a:latin typeface="Calibri"/>
                <a:cs typeface="Calibri"/>
              </a:rPr>
              <a:t>user’s possibilities to communicate, which likely results in turning them</a:t>
            </a:r>
            <a:r>
              <a:rPr dirty="0" sz="1100" spc="-60">
                <a:latin typeface="Calibri"/>
                <a:cs typeface="Calibri"/>
              </a:rPr>
              <a:t> </a:t>
            </a:r>
            <a:r>
              <a:rPr dirty="0" sz="1100" spc="-5">
                <a:latin typeface="Calibri"/>
                <a:cs typeface="Calibri"/>
              </a:rPr>
              <a:t>away.</a:t>
            </a:r>
            <a:endParaRPr sz="1100">
              <a:latin typeface="Calibri"/>
              <a:cs typeface="Calibri"/>
            </a:endParaRPr>
          </a:p>
        </p:txBody>
      </p:sp>
      <p:sp>
        <p:nvSpPr>
          <p:cNvPr id="3" name="object 3"/>
          <p:cNvSpPr/>
          <p:nvPr/>
        </p:nvSpPr>
        <p:spPr>
          <a:xfrm>
            <a:off x="914400" y="8765285"/>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txBox="1"/>
          <p:nvPr/>
        </p:nvSpPr>
        <p:spPr>
          <a:xfrm>
            <a:off x="901700" y="8814307"/>
            <a:ext cx="1388745" cy="334010"/>
          </a:xfrm>
          <a:prstGeom prst="rect">
            <a:avLst/>
          </a:prstGeom>
        </p:spPr>
        <p:txBody>
          <a:bodyPr wrap="square" lIns="0" tIns="12700" rIns="0" bIns="0" rtlCol="0" vert="horz">
            <a:spAutoFit/>
          </a:bodyPr>
          <a:lstStyle/>
          <a:p>
            <a:pPr marL="12700">
              <a:lnSpc>
                <a:spcPct val="100000"/>
              </a:lnSpc>
              <a:spcBef>
                <a:spcPts val="100"/>
              </a:spcBef>
            </a:pPr>
            <a:r>
              <a:rPr dirty="0" baseline="29914" sz="975" spc="-7">
                <a:latin typeface="Calibri"/>
                <a:cs typeface="Calibri"/>
              </a:rPr>
              <a:t>9 </a:t>
            </a:r>
            <a:r>
              <a:rPr dirty="0" sz="1000" spc="-5">
                <a:latin typeface="Calibri"/>
                <a:cs typeface="Calibri"/>
              </a:rPr>
              <a:t>Lenzi et al. (2015), </a:t>
            </a:r>
            <a:r>
              <a:rPr dirty="0" sz="1000">
                <a:latin typeface="Calibri"/>
                <a:cs typeface="Calibri"/>
              </a:rPr>
              <a:t>p.</a:t>
            </a:r>
            <a:r>
              <a:rPr dirty="0" sz="1000" spc="-75">
                <a:latin typeface="Calibri"/>
                <a:cs typeface="Calibri"/>
              </a:rPr>
              <a:t> </a:t>
            </a:r>
            <a:r>
              <a:rPr dirty="0" sz="1000" spc="-5">
                <a:latin typeface="Calibri"/>
                <a:cs typeface="Calibri"/>
              </a:rPr>
              <a:t>450</a:t>
            </a:r>
            <a:endParaRPr sz="1000">
              <a:latin typeface="Calibri"/>
              <a:cs typeface="Calibri"/>
            </a:endParaRPr>
          </a:p>
          <a:p>
            <a:pPr marL="12700">
              <a:lnSpc>
                <a:spcPct val="100000"/>
              </a:lnSpc>
              <a:spcBef>
                <a:spcPts val="25"/>
              </a:spcBef>
            </a:pPr>
            <a:r>
              <a:rPr dirty="0" baseline="29914" sz="975" spc="-7">
                <a:latin typeface="Calibri"/>
                <a:cs typeface="Calibri"/>
              </a:rPr>
              <a:t>10 </a:t>
            </a:r>
            <a:r>
              <a:rPr dirty="0" sz="1000" spc="-5">
                <a:latin typeface="Calibri"/>
                <a:cs typeface="Calibri"/>
              </a:rPr>
              <a:t>Wells (2010), </a:t>
            </a:r>
            <a:r>
              <a:rPr dirty="0" sz="1000">
                <a:latin typeface="Calibri"/>
                <a:cs typeface="Calibri"/>
              </a:rPr>
              <a:t>p.</a:t>
            </a:r>
            <a:r>
              <a:rPr dirty="0" sz="1000" spc="-70">
                <a:latin typeface="Calibri"/>
                <a:cs typeface="Calibri"/>
              </a:rPr>
              <a:t> </a:t>
            </a:r>
            <a:r>
              <a:rPr dirty="0" sz="1000" spc="-5">
                <a:latin typeface="Calibri"/>
                <a:cs typeface="Calibri"/>
              </a:rPr>
              <a:t>431</a:t>
            </a:r>
            <a:endParaRPr sz="1000">
              <a:latin typeface="Calibri"/>
              <a:cs typeface="Calibri"/>
            </a:endParaRPr>
          </a:p>
        </p:txBody>
      </p:sp>
      <p:sp>
        <p:nvSpPr>
          <p:cNvPr id="5" name="object 5"/>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498" y="806103"/>
            <a:ext cx="5969635" cy="2686685"/>
          </a:xfrm>
          <a:prstGeom prst="rect">
            <a:avLst/>
          </a:prstGeom>
        </p:spPr>
        <p:txBody>
          <a:bodyPr wrap="square" lIns="0" tIns="12700" rIns="0" bIns="0" rtlCol="0" vert="horz">
            <a:spAutoFit/>
          </a:bodyPr>
          <a:lstStyle/>
          <a:p>
            <a:pPr algn="just" marL="12700" marR="5080">
              <a:lnSpc>
                <a:spcPct val="152600"/>
              </a:lnSpc>
              <a:spcBef>
                <a:spcPts val="100"/>
              </a:spcBef>
            </a:pPr>
            <a:r>
              <a:rPr dirty="0" sz="1100" spc="-5">
                <a:latin typeface="Calibri"/>
                <a:cs typeface="Calibri"/>
              </a:rPr>
              <a:t>The OECD </a:t>
            </a:r>
            <a:r>
              <a:rPr dirty="0" sz="1100">
                <a:latin typeface="Calibri"/>
                <a:cs typeface="Calibri"/>
              </a:rPr>
              <a:t>has </a:t>
            </a:r>
            <a:r>
              <a:rPr dirty="0" sz="1100" spc="-5">
                <a:latin typeface="Calibri"/>
                <a:cs typeface="Calibri"/>
              </a:rPr>
              <a:t>worked extensively on re-thinking relationships between </a:t>
            </a:r>
            <a:r>
              <a:rPr dirty="0" sz="1100">
                <a:latin typeface="Calibri"/>
                <a:cs typeface="Calibri"/>
              </a:rPr>
              <a:t>the </a:t>
            </a:r>
            <a:r>
              <a:rPr dirty="0" sz="1100" spc="-5">
                <a:latin typeface="Calibri"/>
                <a:cs typeface="Calibri"/>
              </a:rPr>
              <a:t>nation, institutions, </a:t>
            </a:r>
            <a:r>
              <a:rPr dirty="0" sz="1100">
                <a:latin typeface="Calibri"/>
                <a:cs typeface="Calibri"/>
              </a:rPr>
              <a:t>and  </a:t>
            </a:r>
            <a:r>
              <a:rPr dirty="0" sz="1100" spc="-5">
                <a:latin typeface="Calibri"/>
                <a:cs typeface="Calibri"/>
              </a:rPr>
              <a:t>citizens</a:t>
            </a:r>
            <a:r>
              <a:rPr dirty="0" sz="1100" spc="-45">
                <a:latin typeface="Calibri"/>
                <a:cs typeface="Calibri"/>
              </a:rPr>
              <a:t> </a:t>
            </a:r>
            <a:r>
              <a:rPr dirty="0" sz="1100" spc="-5">
                <a:latin typeface="Calibri"/>
                <a:cs typeface="Calibri"/>
              </a:rPr>
              <a:t>(OECD,</a:t>
            </a:r>
            <a:r>
              <a:rPr dirty="0" sz="1100" spc="-50">
                <a:latin typeface="Calibri"/>
                <a:cs typeface="Calibri"/>
              </a:rPr>
              <a:t> </a:t>
            </a:r>
            <a:r>
              <a:rPr dirty="0" sz="1100" spc="-5">
                <a:latin typeface="Calibri"/>
                <a:cs typeface="Calibri"/>
              </a:rPr>
              <a:t>2009).</a:t>
            </a:r>
            <a:r>
              <a:rPr dirty="0" sz="1100" spc="-45">
                <a:latin typeface="Calibri"/>
                <a:cs typeface="Calibri"/>
              </a:rPr>
              <a:t> </a:t>
            </a:r>
            <a:r>
              <a:rPr dirty="0" sz="1100" spc="-5">
                <a:latin typeface="Calibri"/>
                <a:cs typeface="Calibri"/>
              </a:rPr>
              <a:t>New</a:t>
            </a:r>
            <a:r>
              <a:rPr dirty="0" sz="1100" spc="-50">
                <a:latin typeface="Calibri"/>
                <a:cs typeface="Calibri"/>
              </a:rPr>
              <a:t> </a:t>
            </a:r>
            <a:r>
              <a:rPr dirty="0" sz="1100" spc="-5">
                <a:latin typeface="Calibri"/>
                <a:cs typeface="Calibri"/>
              </a:rPr>
              <a:t>Zealand’s</a:t>
            </a:r>
            <a:r>
              <a:rPr dirty="0" sz="1100" spc="-45">
                <a:latin typeface="Calibri"/>
                <a:cs typeface="Calibri"/>
              </a:rPr>
              <a:t> </a:t>
            </a:r>
            <a:r>
              <a:rPr dirty="0" sz="1100" spc="-5">
                <a:latin typeface="Calibri"/>
                <a:cs typeface="Calibri"/>
              </a:rPr>
              <a:t>State</a:t>
            </a:r>
            <a:r>
              <a:rPr dirty="0" sz="1100" spc="-50">
                <a:latin typeface="Calibri"/>
                <a:cs typeface="Calibri"/>
              </a:rPr>
              <a:t> </a:t>
            </a:r>
            <a:r>
              <a:rPr dirty="0" sz="1100" spc="-5">
                <a:latin typeface="Calibri"/>
                <a:cs typeface="Calibri"/>
              </a:rPr>
              <a:t>Services</a:t>
            </a:r>
            <a:r>
              <a:rPr dirty="0" sz="1100" spc="-35">
                <a:latin typeface="Calibri"/>
                <a:cs typeface="Calibri"/>
              </a:rPr>
              <a:t> </a:t>
            </a:r>
            <a:r>
              <a:rPr dirty="0" sz="1100" spc="-5">
                <a:latin typeface="Calibri"/>
                <a:cs typeface="Calibri"/>
              </a:rPr>
              <a:t>Commission</a:t>
            </a:r>
            <a:r>
              <a:rPr dirty="0" sz="1100" spc="-45">
                <a:latin typeface="Calibri"/>
                <a:cs typeface="Calibri"/>
              </a:rPr>
              <a:t> </a:t>
            </a:r>
            <a:r>
              <a:rPr dirty="0" sz="1100" spc="-5">
                <a:latin typeface="Calibri"/>
                <a:cs typeface="Calibri"/>
              </a:rPr>
              <a:t>has</a:t>
            </a:r>
            <a:r>
              <a:rPr dirty="0" sz="1100" spc="-45">
                <a:latin typeface="Calibri"/>
                <a:cs typeface="Calibri"/>
              </a:rPr>
              <a:t> </a:t>
            </a:r>
            <a:r>
              <a:rPr dirty="0" sz="1100" spc="-5">
                <a:latin typeface="Calibri"/>
                <a:cs typeface="Calibri"/>
              </a:rPr>
              <a:t>worked</a:t>
            </a:r>
            <a:r>
              <a:rPr dirty="0" sz="1100" spc="-45">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leverage</a:t>
            </a:r>
            <a:r>
              <a:rPr dirty="0" sz="1100" spc="-45">
                <a:latin typeface="Calibri"/>
                <a:cs typeface="Calibri"/>
              </a:rPr>
              <a:t> </a:t>
            </a:r>
            <a:r>
              <a:rPr dirty="0" sz="1100" spc="-5">
                <a:latin typeface="Calibri"/>
                <a:cs typeface="Calibri"/>
              </a:rPr>
              <a:t>new</a:t>
            </a:r>
            <a:r>
              <a:rPr dirty="0" sz="1100" spc="-50">
                <a:latin typeface="Calibri"/>
                <a:cs typeface="Calibri"/>
              </a:rPr>
              <a:t> </a:t>
            </a:r>
            <a:r>
              <a:rPr dirty="0" sz="1100" spc="-5">
                <a:latin typeface="Calibri"/>
                <a:cs typeface="Calibri"/>
              </a:rPr>
              <a:t>technologies  through the participative web. They suggest governments can adapt their tools to operationalize  consultation and creative-active participation to a new paradigm. Participation 2.0 Tools for governments  can include podcasts, webcasts, online polls and surveys, E-petitions, online working spaces, and virtual  worlds (State Services Commission of New Zealand,</a:t>
            </a:r>
            <a:r>
              <a:rPr dirty="0" sz="1100" spc="25">
                <a:latin typeface="Calibri"/>
                <a:cs typeface="Calibri"/>
              </a:rPr>
              <a:t> </a:t>
            </a:r>
            <a:r>
              <a:rPr dirty="0" sz="1100" spc="-5">
                <a:latin typeface="Calibri"/>
                <a:cs typeface="Calibri"/>
              </a:rPr>
              <a:t>2007).</a:t>
            </a:r>
            <a:endParaRPr sz="1100">
              <a:latin typeface="Calibri"/>
              <a:cs typeface="Calibri"/>
            </a:endParaRPr>
          </a:p>
          <a:p>
            <a:pPr algn="just" marL="12700" marR="5715">
              <a:lnSpc>
                <a:spcPct val="152900"/>
              </a:lnSpc>
              <a:spcBef>
                <a:spcPts val="790"/>
              </a:spcBef>
            </a:pPr>
            <a:r>
              <a:rPr dirty="0" sz="1100" spc="-5">
                <a:latin typeface="Calibri"/>
                <a:cs typeface="Calibri"/>
              </a:rPr>
              <a:t>The pool of available avenues towards participation and engagement is increasingly diversified, which  does lead to an important question. If the ways to participate </a:t>
            </a:r>
            <a:r>
              <a:rPr dirty="0" sz="1100">
                <a:latin typeface="Calibri"/>
                <a:cs typeface="Calibri"/>
              </a:rPr>
              <a:t>and </a:t>
            </a:r>
            <a:r>
              <a:rPr dirty="0" sz="1100" spc="-5">
                <a:latin typeface="Calibri"/>
                <a:cs typeface="Calibri"/>
              </a:rPr>
              <a:t>to be engaged can be </a:t>
            </a:r>
            <a:r>
              <a:rPr dirty="0" sz="1100">
                <a:latin typeface="Calibri"/>
                <a:cs typeface="Calibri"/>
              </a:rPr>
              <a:t>so </a:t>
            </a:r>
            <a:r>
              <a:rPr dirty="0" sz="1100" spc="-5">
                <a:latin typeface="Calibri"/>
                <a:cs typeface="Calibri"/>
              </a:rPr>
              <a:t>varied, how  can we be clear on how participation </a:t>
            </a:r>
            <a:r>
              <a:rPr dirty="0" sz="1100">
                <a:latin typeface="Calibri"/>
                <a:cs typeface="Calibri"/>
              </a:rPr>
              <a:t>and </a:t>
            </a:r>
            <a:r>
              <a:rPr dirty="0" sz="1100" spc="-5">
                <a:latin typeface="Calibri"/>
                <a:cs typeface="Calibri"/>
              </a:rPr>
              <a:t>engagement are defined? Proponents of such a reflection have  gone so far </a:t>
            </a:r>
            <a:r>
              <a:rPr dirty="0" sz="1100">
                <a:latin typeface="Calibri"/>
                <a:cs typeface="Calibri"/>
              </a:rPr>
              <a:t>as </a:t>
            </a:r>
            <a:r>
              <a:rPr dirty="0" sz="1100" spc="-5">
                <a:latin typeface="Calibri"/>
                <a:cs typeface="Calibri"/>
              </a:rPr>
              <a:t>to say that “engagement </a:t>
            </a:r>
            <a:r>
              <a:rPr dirty="0" sz="1100">
                <a:latin typeface="Calibri"/>
                <a:cs typeface="Calibri"/>
              </a:rPr>
              <a:t>is </a:t>
            </a:r>
            <a:r>
              <a:rPr dirty="0" sz="1100" spc="-5">
                <a:latin typeface="Calibri"/>
                <a:cs typeface="Calibri"/>
              </a:rPr>
              <a:t>not objectively definable, and thus cannot be</a:t>
            </a:r>
            <a:r>
              <a:rPr dirty="0" sz="1100" spc="105">
                <a:latin typeface="Calibri"/>
                <a:cs typeface="Calibri"/>
              </a:rPr>
              <a:t> </a:t>
            </a:r>
            <a:r>
              <a:rPr dirty="0" sz="1100">
                <a:latin typeface="Calibri"/>
                <a:cs typeface="Calibri"/>
              </a:rPr>
              <a:t>measurable.”</a:t>
            </a:r>
            <a:r>
              <a:rPr dirty="0" baseline="31746" sz="1050">
                <a:latin typeface="Calibri"/>
                <a:cs typeface="Calibri"/>
                <a:hlinkClick r:id="rId2" action="ppaction://hlinksldjump"/>
              </a:rPr>
              <a:t>11</a:t>
            </a:r>
            <a:endParaRPr baseline="31746" sz="1050">
              <a:latin typeface="Calibri"/>
              <a:cs typeface="Calibri"/>
            </a:endParaRPr>
          </a:p>
        </p:txBody>
      </p:sp>
      <p:sp>
        <p:nvSpPr>
          <p:cNvPr id="3" name="object 3"/>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txBox="1"/>
          <p:nvPr/>
        </p:nvSpPr>
        <p:spPr>
          <a:xfrm>
            <a:off x="901700" y="8969756"/>
            <a:ext cx="2608580" cy="178435"/>
          </a:xfrm>
          <a:prstGeom prst="rect">
            <a:avLst/>
          </a:prstGeom>
        </p:spPr>
        <p:txBody>
          <a:bodyPr wrap="square" lIns="0" tIns="12700" rIns="0" bIns="0" rtlCol="0" vert="horz">
            <a:spAutoFit/>
          </a:bodyPr>
          <a:lstStyle/>
          <a:p>
            <a:pPr marL="12700">
              <a:lnSpc>
                <a:spcPct val="100000"/>
              </a:lnSpc>
              <a:spcBef>
                <a:spcPts val="100"/>
              </a:spcBef>
            </a:pPr>
            <a:r>
              <a:rPr dirty="0" baseline="29914" sz="975" spc="-7">
                <a:latin typeface="Calibri"/>
                <a:cs typeface="Calibri"/>
              </a:rPr>
              <a:t>11 </a:t>
            </a:r>
            <a:r>
              <a:rPr dirty="0" sz="1000" spc="-5">
                <a:latin typeface="Calibri"/>
                <a:cs typeface="Calibri"/>
              </a:rPr>
              <a:t>Freely translated from French </a:t>
            </a:r>
            <a:r>
              <a:rPr dirty="0" sz="1000">
                <a:latin typeface="Calibri"/>
                <a:cs typeface="Calibri"/>
              </a:rPr>
              <a:t>– </a:t>
            </a:r>
            <a:r>
              <a:rPr dirty="0" sz="1000" spc="-5">
                <a:latin typeface="Calibri"/>
                <a:cs typeface="Calibri"/>
              </a:rPr>
              <a:t>Ion (2012),</a:t>
            </a:r>
            <a:r>
              <a:rPr dirty="0" sz="1000" spc="-40">
                <a:latin typeface="Calibri"/>
                <a:cs typeface="Calibri"/>
              </a:rPr>
              <a:t> </a:t>
            </a:r>
            <a:r>
              <a:rPr dirty="0" sz="1000" spc="-5">
                <a:latin typeface="Calibri"/>
                <a:cs typeface="Calibri"/>
              </a:rPr>
              <a:t>p.19</a:t>
            </a:r>
            <a:endParaRPr sz="1000">
              <a:latin typeface="Calibri"/>
              <a:cs typeface="Calibri"/>
            </a:endParaRPr>
          </a:p>
        </p:txBody>
      </p:sp>
      <p:sp>
        <p:nvSpPr>
          <p:cNvPr id="5" name="object 5"/>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28</a:t>
            </a:r>
          </a:p>
        </p:txBody>
      </p:sp>
      <p:sp>
        <p:nvSpPr>
          <p:cNvPr id="2" name="object 2"/>
          <p:cNvSpPr txBox="1"/>
          <p:nvPr/>
        </p:nvSpPr>
        <p:spPr>
          <a:xfrm>
            <a:off x="901142" y="869282"/>
            <a:ext cx="5970270" cy="7695565"/>
          </a:xfrm>
          <a:prstGeom prst="rect">
            <a:avLst/>
          </a:prstGeom>
        </p:spPr>
        <p:txBody>
          <a:bodyPr wrap="square" lIns="0" tIns="36830" rIns="0" bIns="0" rtlCol="0" vert="horz">
            <a:spAutoFit/>
          </a:bodyPr>
          <a:lstStyle/>
          <a:p>
            <a:pPr marL="12700">
              <a:lnSpc>
                <a:spcPct val="100000"/>
              </a:lnSpc>
              <a:spcBef>
                <a:spcPts val="290"/>
              </a:spcBef>
            </a:pPr>
            <a:r>
              <a:rPr dirty="0" sz="1300" spc="-15" b="0">
                <a:latin typeface="Calibri Light"/>
                <a:cs typeface="Calibri Light"/>
              </a:rPr>
              <a:t>Part Two: Measuring </a:t>
            </a:r>
            <a:r>
              <a:rPr dirty="0" sz="1300" spc="-10" b="0">
                <a:latin typeface="Calibri Light"/>
                <a:cs typeface="Calibri Light"/>
              </a:rPr>
              <a:t>the </a:t>
            </a:r>
            <a:r>
              <a:rPr dirty="0" sz="1300" spc="-15" b="0">
                <a:latin typeface="Calibri Light"/>
                <a:cs typeface="Calibri Light"/>
              </a:rPr>
              <a:t>Determinants </a:t>
            </a:r>
            <a:r>
              <a:rPr dirty="0" sz="1300" spc="-10" b="0">
                <a:latin typeface="Calibri Light"/>
                <a:cs typeface="Calibri Light"/>
              </a:rPr>
              <a:t>of </a:t>
            </a:r>
            <a:r>
              <a:rPr dirty="0" sz="1300" spc="-15" b="0">
                <a:latin typeface="Calibri Light"/>
                <a:cs typeface="Calibri Light"/>
              </a:rPr>
              <a:t>Participation </a:t>
            </a:r>
            <a:r>
              <a:rPr dirty="0" sz="1300" spc="-10" b="0">
                <a:latin typeface="Calibri Light"/>
                <a:cs typeface="Calibri Light"/>
              </a:rPr>
              <a:t>and</a:t>
            </a:r>
            <a:r>
              <a:rPr dirty="0" sz="1300" spc="-50" b="0">
                <a:latin typeface="Calibri Light"/>
                <a:cs typeface="Calibri Light"/>
              </a:rPr>
              <a:t> </a:t>
            </a:r>
            <a:r>
              <a:rPr dirty="0" sz="1300" spc="-15" b="0">
                <a:latin typeface="Calibri Light"/>
                <a:cs typeface="Calibri Light"/>
              </a:rPr>
              <a:t>Engagement</a:t>
            </a:r>
            <a:endParaRPr sz="1300">
              <a:latin typeface="Calibri Light"/>
              <a:cs typeface="Calibri Light"/>
            </a:endParaRPr>
          </a:p>
          <a:p>
            <a:pPr marL="12700">
              <a:lnSpc>
                <a:spcPct val="100000"/>
              </a:lnSpc>
              <a:spcBef>
                <a:spcPts val="160"/>
              </a:spcBef>
            </a:pPr>
            <a:r>
              <a:rPr dirty="0" sz="1100" spc="-5">
                <a:latin typeface="Calibri"/>
                <a:cs typeface="Calibri"/>
              </a:rPr>
              <a:t>There exists a wide variety of methods and approaches to capture interactions between deciding</a:t>
            </a:r>
            <a:r>
              <a:rPr dirty="0" sz="1100" spc="30">
                <a:latin typeface="Calibri"/>
                <a:cs typeface="Calibri"/>
              </a:rPr>
              <a:t> </a:t>
            </a:r>
            <a:r>
              <a:rPr dirty="0" sz="1100" spc="-10">
                <a:latin typeface="Calibri"/>
                <a:cs typeface="Calibri"/>
              </a:rPr>
              <a:t>to</a:t>
            </a:r>
            <a:endParaRPr sz="1100">
              <a:latin typeface="Calibri"/>
              <a:cs typeface="Calibri"/>
            </a:endParaRPr>
          </a:p>
          <a:p>
            <a:pPr algn="just" marL="12700" marR="5080">
              <a:lnSpc>
                <a:spcPct val="152700"/>
              </a:lnSpc>
            </a:pPr>
            <a:r>
              <a:rPr dirty="0" sz="1100" spc="-5">
                <a:latin typeface="Calibri"/>
                <a:cs typeface="Calibri"/>
              </a:rPr>
              <a:t>participate, sustaining engagement, socio-economics, institutional settings, identity </a:t>
            </a:r>
            <a:r>
              <a:rPr dirty="0" sz="1100">
                <a:latin typeface="Calibri"/>
                <a:cs typeface="Calibri"/>
              </a:rPr>
              <a:t>and </a:t>
            </a:r>
            <a:r>
              <a:rPr dirty="0" sz="1100" spc="-5">
                <a:latin typeface="Calibri"/>
                <a:cs typeface="Calibri"/>
              </a:rPr>
              <a:t>demographic  characteristics. </a:t>
            </a:r>
            <a:r>
              <a:rPr dirty="0" sz="1100" spc="-5" i="1">
                <a:latin typeface="Calibri"/>
                <a:cs typeface="Calibri"/>
              </a:rPr>
              <a:t>Life-course approach, </a:t>
            </a:r>
            <a:r>
              <a:rPr dirty="0" sz="1100" spc="-5">
                <a:latin typeface="Calibri"/>
                <a:cs typeface="Calibri"/>
              </a:rPr>
              <a:t>for example focuses on the principles of social participation. Gaudet  (2011) suggests measuring and analyzing participation by measuring the rates of volunteering </a:t>
            </a:r>
            <a:r>
              <a:rPr dirty="0" sz="1100">
                <a:latin typeface="Calibri"/>
                <a:cs typeface="Calibri"/>
              </a:rPr>
              <a:t>and of  </a:t>
            </a:r>
            <a:r>
              <a:rPr dirty="0" sz="1100" spc="-5">
                <a:latin typeface="Calibri"/>
                <a:cs typeface="Calibri"/>
              </a:rPr>
              <a:t>mutual help through time. Doing so helps understand how and why social participation evolves. Similarly,  this present study seeks to measure informal political participation and civic engagement by measuring  both its incidence and associated individual</a:t>
            </a:r>
            <a:r>
              <a:rPr dirty="0" sz="1100" spc="10">
                <a:latin typeface="Calibri"/>
                <a:cs typeface="Calibri"/>
              </a:rPr>
              <a:t> </a:t>
            </a:r>
            <a:r>
              <a:rPr dirty="0" sz="1100" spc="-5">
                <a:latin typeface="Calibri"/>
                <a:cs typeface="Calibri"/>
              </a:rPr>
              <a:t>characteristics.</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pPr>
            <a:r>
              <a:rPr dirty="0" sz="1300" spc="-10" b="0">
                <a:latin typeface="Calibri Light"/>
                <a:cs typeface="Calibri Light"/>
              </a:rPr>
              <a:t>An </a:t>
            </a:r>
            <a:r>
              <a:rPr dirty="0" sz="1300" spc="-15" b="0">
                <a:latin typeface="Calibri Light"/>
                <a:cs typeface="Calibri Light"/>
              </a:rPr>
              <a:t>Econometric Approach </a:t>
            </a:r>
            <a:r>
              <a:rPr dirty="0" sz="1300" b="0">
                <a:latin typeface="Calibri Light"/>
                <a:cs typeface="Calibri Light"/>
              </a:rPr>
              <a:t>– </a:t>
            </a:r>
            <a:r>
              <a:rPr dirty="0" sz="1300" spc="-15" b="0">
                <a:latin typeface="Calibri Light"/>
                <a:cs typeface="Calibri Light"/>
              </a:rPr>
              <a:t>Determinants and Their</a:t>
            </a:r>
            <a:r>
              <a:rPr dirty="0" sz="1300" spc="-55" b="0">
                <a:latin typeface="Calibri Light"/>
                <a:cs typeface="Calibri Light"/>
              </a:rPr>
              <a:t> </a:t>
            </a:r>
            <a:r>
              <a:rPr dirty="0" sz="1300" spc="-15" b="0">
                <a:latin typeface="Calibri Light"/>
                <a:cs typeface="Calibri Light"/>
              </a:rPr>
              <a:t>Relationships</a:t>
            </a:r>
            <a:endParaRPr sz="1300">
              <a:latin typeface="Calibri Light"/>
              <a:cs typeface="Calibri Light"/>
            </a:endParaRPr>
          </a:p>
          <a:p>
            <a:pPr marL="12700">
              <a:lnSpc>
                <a:spcPct val="100000"/>
              </a:lnSpc>
              <a:spcBef>
                <a:spcPts val="160"/>
              </a:spcBef>
            </a:pPr>
            <a:r>
              <a:rPr dirty="0" sz="1100" spc="-5">
                <a:latin typeface="Calibri"/>
                <a:cs typeface="Calibri"/>
              </a:rPr>
              <a:t>A</a:t>
            </a:r>
            <a:r>
              <a:rPr dirty="0" sz="1100" spc="60">
                <a:latin typeface="Calibri"/>
                <a:cs typeface="Calibri"/>
              </a:rPr>
              <a:t> </a:t>
            </a:r>
            <a:r>
              <a:rPr dirty="0" sz="1100" spc="-5">
                <a:latin typeface="Calibri"/>
                <a:cs typeface="Calibri"/>
              </a:rPr>
              <a:t>first</a:t>
            </a:r>
            <a:r>
              <a:rPr dirty="0" sz="1100" spc="65">
                <a:latin typeface="Calibri"/>
                <a:cs typeface="Calibri"/>
              </a:rPr>
              <a:t> </a:t>
            </a:r>
            <a:r>
              <a:rPr dirty="0" sz="1100" spc="-5">
                <a:latin typeface="Calibri"/>
                <a:cs typeface="Calibri"/>
              </a:rPr>
              <a:t>step</a:t>
            </a:r>
            <a:r>
              <a:rPr dirty="0" sz="1100" spc="65">
                <a:latin typeface="Calibri"/>
                <a:cs typeface="Calibri"/>
              </a:rPr>
              <a:t> </a:t>
            </a:r>
            <a:r>
              <a:rPr dirty="0" sz="1100" spc="-5">
                <a:latin typeface="Calibri"/>
                <a:cs typeface="Calibri"/>
              </a:rPr>
              <a:t>towards</a:t>
            </a:r>
            <a:r>
              <a:rPr dirty="0" sz="1100" spc="70">
                <a:latin typeface="Calibri"/>
                <a:cs typeface="Calibri"/>
              </a:rPr>
              <a:t> </a:t>
            </a:r>
            <a:r>
              <a:rPr dirty="0" sz="1100" spc="-5">
                <a:latin typeface="Calibri"/>
                <a:cs typeface="Calibri"/>
              </a:rPr>
              <a:t>making</a:t>
            </a:r>
            <a:r>
              <a:rPr dirty="0" sz="1100" spc="65">
                <a:latin typeface="Calibri"/>
                <a:cs typeface="Calibri"/>
              </a:rPr>
              <a:t> </a:t>
            </a:r>
            <a:r>
              <a:rPr dirty="0" sz="1100" spc="-5">
                <a:latin typeface="Calibri"/>
                <a:cs typeface="Calibri"/>
              </a:rPr>
              <a:t>our</a:t>
            </a:r>
            <a:r>
              <a:rPr dirty="0" sz="1100" spc="60">
                <a:latin typeface="Calibri"/>
                <a:cs typeface="Calibri"/>
              </a:rPr>
              <a:t> </a:t>
            </a:r>
            <a:r>
              <a:rPr dirty="0" sz="1100" spc="-5">
                <a:latin typeface="Calibri"/>
                <a:cs typeface="Calibri"/>
              </a:rPr>
              <a:t>measurements</a:t>
            </a:r>
            <a:r>
              <a:rPr dirty="0" sz="1100" spc="70">
                <a:latin typeface="Calibri"/>
                <a:cs typeface="Calibri"/>
              </a:rPr>
              <a:t> </a:t>
            </a:r>
            <a:r>
              <a:rPr dirty="0" sz="1100">
                <a:latin typeface="Calibri"/>
                <a:cs typeface="Calibri"/>
              </a:rPr>
              <a:t>and</a:t>
            </a:r>
            <a:r>
              <a:rPr dirty="0" sz="1100" spc="65">
                <a:latin typeface="Calibri"/>
                <a:cs typeface="Calibri"/>
              </a:rPr>
              <a:t> </a:t>
            </a:r>
            <a:r>
              <a:rPr dirty="0" sz="1100" spc="-5">
                <a:latin typeface="Calibri"/>
                <a:cs typeface="Calibri"/>
              </a:rPr>
              <a:t>estimations</a:t>
            </a:r>
            <a:r>
              <a:rPr dirty="0" sz="1100" spc="75">
                <a:latin typeface="Calibri"/>
                <a:cs typeface="Calibri"/>
              </a:rPr>
              <a:t> </a:t>
            </a:r>
            <a:r>
              <a:rPr dirty="0" sz="1100" spc="-5">
                <a:latin typeface="Calibri"/>
                <a:cs typeface="Calibri"/>
              </a:rPr>
              <a:t>is</a:t>
            </a:r>
            <a:r>
              <a:rPr dirty="0" sz="1100" spc="70">
                <a:latin typeface="Calibri"/>
                <a:cs typeface="Calibri"/>
              </a:rPr>
              <a:t> </a:t>
            </a:r>
            <a:r>
              <a:rPr dirty="0" sz="1100" spc="-5">
                <a:latin typeface="Calibri"/>
                <a:cs typeface="Calibri"/>
              </a:rPr>
              <a:t>to</a:t>
            </a:r>
            <a:r>
              <a:rPr dirty="0" sz="1100" spc="65">
                <a:latin typeface="Calibri"/>
                <a:cs typeface="Calibri"/>
              </a:rPr>
              <a:t> </a:t>
            </a:r>
            <a:r>
              <a:rPr dirty="0" sz="1100" spc="-5">
                <a:latin typeface="Calibri"/>
                <a:cs typeface="Calibri"/>
              </a:rPr>
              <a:t>define</a:t>
            </a:r>
            <a:r>
              <a:rPr dirty="0" sz="1100" spc="70">
                <a:latin typeface="Calibri"/>
                <a:cs typeface="Calibri"/>
              </a:rPr>
              <a:t> </a:t>
            </a:r>
            <a:r>
              <a:rPr dirty="0" sz="1100" spc="-5">
                <a:latin typeface="Calibri"/>
                <a:cs typeface="Calibri"/>
              </a:rPr>
              <a:t>what</a:t>
            </a:r>
            <a:r>
              <a:rPr dirty="0" sz="1100" spc="65">
                <a:latin typeface="Calibri"/>
                <a:cs typeface="Calibri"/>
              </a:rPr>
              <a:t> </a:t>
            </a:r>
            <a:r>
              <a:rPr dirty="0" sz="1100" spc="-5">
                <a:latin typeface="Calibri"/>
                <a:cs typeface="Calibri"/>
              </a:rPr>
              <a:t>we</a:t>
            </a:r>
            <a:r>
              <a:rPr dirty="0" sz="1100" spc="65">
                <a:latin typeface="Calibri"/>
                <a:cs typeface="Calibri"/>
              </a:rPr>
              <a:t> </a:t>
            </a:r>
            <a:r>
              <a:rPr dirty="0" sz="1100">
                <a:latin typeface="Calibri"/>
                <a:cs typeface="Calibri"/>
              </a:rPr>
              <a:t>want</a:t>
            </a:r>
            <a:r>
              <a:rPr dirty="0" sz="1100" spc="65">
                <a:latin typeface="Calibri"/>
                <a:cs typeface="Calibri"/>
              </a:rPr>
              <a:t> </a:t>
            </a:r>
            <a:r>
              <a:rPr dirty="0" sz="1100" spc="-5">
                <a:latin typeface="Calibri"/>
                <a:cs typeface="Calibri"/>
              </a:rPr>
              <a:t>to</a:t>
            </a:r>
            <a:r>
              <a:rPr dirty="0" sz="1100" spc="65">
                <a:latin typeface="Calibri"/>
                <a:cs typeface="Calibri"/>
              </a:rPr>
              <a:t> </a:t>
            </a:r>
            <a:r>
              <a:rPr dirty="0" sz="1100" spc="-5">
                <a:latin typeface="Calibri"/>
                <a:cs typeface="Calibri"/>
              </a:rPr>
              <a:t>measure.</a:t>
            </a:r>
            <a:endParaRPr sz="1100">
              <a:latin typeface="Calibri"/>
              <a:cs typeface="Calibri"/>
            </a:endParaRPr>
          </a:p>
          <a:p>
            <a:pPr marL="12700">
              <a:lnSpc>
                <a:spcPct val="100000"/>
              </a:lnSpc>
              <a:spcBef>
                <a:spcPts val="700"/>
              </a:spcBef>
            </a:pPr>
            <a:r>
              <a:rPr dirty="0" sz="1100" spc="-5">
                <a:latin typeface="Calibri"/>
                <a:cs typeface="Calibri"/>
              </a:rPr>
              <a:t>This study </a:t>
            </a:r>
            <a:r>
              <a:rPr dirty="0" sz="1100">
                <a:latin typeface="Calibri"/>
                <a:cs typeface="Calibri"/>
              </a:rPr>
              <a:t>will </a:t>
            </a:r>
            <a:r>
              <a:rPr dirty="0" sz="1100" spc="-5">
                <a:latin typeface="Calibri"/>
                <a:cs typeface="Calibri"/>
              </a:rPr>
              <a:t>explore, among other aspects, the following</a:t>
            </a:r>
            <a:r>
              <a:rPr dirty="0" sz="1100" spc="15">
                <a:latin typeface="Calibri"/>
                <a:cs typeface="Calibri"/>
              </a:rPr>
              <a:t> </a:t>
            </a:r>
            <a:r>
              <a:rPr dirty="0" sz="1100" spc="-5">
                <a:latin typeface="Calibri"/>
                <a:cs typeface="Calibri"/>
              </a:rPr>
              <a:t>questions:</a:t>
            </a:r>
            <a:endParaRPr sz="1100">
              <a:latin typeface="Calibri"/>
              <a:cs typeface="Calibri"/>
            </a:endParaRPr>
          </a:p>
          <a:p>
            <a:pPr marL="698500" marR="6350" indent="-228600">
              <a:lnSpc>
                <a:spcPct val="152300"/>
              </a:lnSpc>
              <a:spcBef>
                <a:spcPts val="860"/>
              </a:spcBef>
              <a:buFont typeface="Symbol"/>
              <a:buChar char=""/>
              <a:tabLst>
                <a:tab pos="698500" algn="l"/>
                <a:tab pos="699135" algn="l"/>
              </a:tabLst>
            </a:pPr>
            <a:r>
              <a:rPr dirty="0" sz="1100" spc="-5">
                <a:latin typeface="Calibri"/>
                <a:cs typeface="Calibri"/>
              </a:rPr>
              <a:t>Does being a student change the likelihood to participate </a:t>
            </a:r>
            <a:r>
              <a:rPr dirty="0" sz="1100">
                <a:latin typeface="Calibri"/>
                <a:cs typeface="Calibri"/>
              </a:rPr>
              <a:t>in </a:t>
            </a:r>
            <a:r>
              <a:rPr dirty="0" sz="1100" spc="-5">
                <a:latin typeface="Calibri"/>
                <a:cs typeface="Calibri"/>
              </a:rPr>
              <a:t>informal political activities or to  become a member of or participant </a:t>
            </a:r>
            <a:r>
              <a:rPr dirty="0" sz="1100">
                <a:latin typeface="Calibri"/>
                <a:cs typeface="Calibri"/>
              </a:rPr>
              <a:t>in </a:t>
            </a:r>
            <a:r>
              <a:rPr dirty="0" sz="1100" spc="-5">
                <a:latin typeface="Calibri"/>
                <a:cs typeface="Calibri"/>
              </a:rPr>
              <a:t>a civic organisation or</a:t>
            </a:r>
            <a:r>
              <a:rPr dirty="0" sz="1100" spc="35">
                <a:latin typeface="Calibri"/>
                <a:cs typeface="Calibri"/>
              </a:rPr>
              <a:t> </a:t>
            </a:r>
            <a:r>
              <a:rPr dirty="0" sz="1100" spc="-5">
                <a:latin typeface="Calibri"/>
                <a:cs typeface="Calibri"/>
              </a:rPr>
              <a:t>association?</a:t>
            </a:r>
            <a:endParaRPr sz="1100">
              <a:latin typeface="Calibri"/>
              <a:cs typeface="Calibri"/>
            </a:endParaRPr>
          </a:p>
          <a:p>
            <a:pPr marL="698500" marR="8890" indent="-228600">
              <a:lnSpc>
                <a:spcPct val="152300"/>
              </a:lnSpc>
              <a:spcBef>
                <a:spcPts val="65"/>
              </a:spcBef>
              <a:buFont typeface="Symbol"/>
              <a:buChar char=""/>
              <a:tabLst>
                <a:tab pos="698500" algn="l"/>
                <a:tab pos="699135" algn="l"/>
              </a:tabLst>
            </a:pPr>
            <a:r>
              <a:rPr dirty="0" sz="1100" spc="-5">
                <a:latin typeface="Calibri"/>
                <a:cs typeface="Calibri"/>
              </a:rPr>
              <a:t>Is participating in informal political activities associated with engaging </a:t>
            </a:r>
            <a:r>
              <a:rPr dirty="0" sz="1100">
                <a:latin typeface="Calibri"/>
                <a:cs typeface="Calibri"/>
              </a:rPr>
              <a:t>in </a:t>
            </a:r>
            <a:r>
              <a:rPr dirty="0" sz="1100" spc="-5">
                <a:latin typeface="Calibri"/>
                <a:cs typeface="Calibri"/>
              </a:rPr>
              <a:t>civic activities? And  vice-versa?</a:t>
            </a:r>
            <a:endParaRPr sz="1100">
              <a:latin typeface="Calibri"/>
              <a:cs typeface="Calibri"/>
            </a:endParaRPr>
          </a:p>
          <a:p>
            <a:pPr marL="698500" indent="-228600">
              <a:lnSpc>
                <a:spcPct val="100000"/>
              </a:lnSpc>
              <a:spcBef>
                <a:spcPts val="755"/>
              </a:spcBef>
              <a:buFont typeface="Symbol"/>
              <a:buChar char=""/>
              <a:tabLst>
                <a:tab pos="697865" algn="l"/>
                <a:tab pos="698500" algn="l"/>
              </a:tabLst>
            </a:pPr>
            <a:r>
              <a:rPr dirty="0" sz="1100" spc="-5">
                <a:latin typeface="Calibri"/>
                <a:cs typeface="Calibri"/>
              </a:rPr>
              <a:t>Is identity relevant to engagement </a:t>
            </a:r>
            <a:r>
              <a:rPr dirty="0" sz="1100">
                <a:latin typeface="Calibri"/>
                <a:cs typeface="Calibri"/>
              </a:rPr>
              <a:t>and</a:t>
            </a:r>
            <a:r>
              <a:rPr dirty="0" sz="1100" spc="10">
                <a:latin typeface="Calibri"/>
                <a:cs typeface="Calibri"/>
              </a:rPr>
              <a:t> </a:t>
            </a:r>
            <a:r>
              <a:rPr dirty="0" sz="1100" spc="-5">
                <a:latin typeface="Calibri"/>
                <a:cs typeface="Calibri"/>
              </a:rPr>
              <a:t>participation?</a:t>
            </a:r>
            <a:endParaRPr sz="1100">
              <a:latin typeface="Calibri"/>
              <a:cs typeface="Calibri"/>
            </a:endParaRPr>
          </a:p>
          <a:p>
            <a:pPr algn="just" marL="12700" marR="5080">
              <a:lnSpc>
                <a:spcPct val="152600"/>
              </a:lnSpc>
              <a:spcBef>
                <a:spcPts val="800"/>
              </a:spcBef>
            </a:pPr>
            <a:r>
              <a:rPr dirty="0" sz="1100" spc="-5">
                <a:latin typeface="Calibri"/>
                <a:cs typeface="Calibri"/>
              </a:rPr>
              <a:t>The approach used to answer these questions looks at how different age groups, demographic  characteristics, identities and behaviors shape the likelihood to participate politically </a:t>
            </a:r>
            <a:r>
              <a:rPr dirty="0" sz="1100">
                <a:latin typeface="Calibri"/>
                <a:cs typeface="Calibri"/>
              </a:rPr>
              <a:t>and </a:t>
            </a:r>
            <a:r>
              <a:rPr dirty="0" sz="1100" spc="-5">
                <a:latin typeface="Calibri"/>
                <a:cs typeface="Calibri"/>
              </a:rPr>
              <a:t>to engage  civically. More specifically, the use of logistic regressions measures the difference </a:t>
            </a:r>
            <a:r>
              <a:rPr dirty="0" sz="1100">
                <a:latin typeface="Calibri"/>
                <a:cs typeface="Calibri"/>
              </a:rPr>
              <a:t>in </a:t>
            </a:r>
            <a:r>
              <a:rPr dirty="0" sz="1100" spc="-5">
                <a:latin typeface="Calibri"/>
                <a:cs typeface="Calibri"/>
              </a:rPr>
              <a:t>likelihood of </a:t>
            </a:r>
            <a:r>
              <a:rPr dirty="0" sz="1100">
                <a:latin typeface="Calibri"/>
                <a:cs typeface="Calibri"/>
              </a:rPr>
              <a:t>an  </a:t>
            </a:r>
            <a:r>
              <a:rPr dirty="0" sz="1100" spc="-5">
                <a:latin typeface="Calibri"/>
                <a:cs typeface="Calibri"/>
              </a:rPr>
              <a:t>outcome given a set of characteristics. This method calculates the marginal probabilities of a realized  outcome for all independent variables in the model, individually. It is then possible to compare how  different determinants affect likely outcomes and whether certain characteristics yield larger</a:t>
            </a:r>
            <a:r>
              <a:rPr dirty="0" sz="1100" spc="-130">
                <a:latin typeface="Calibri"/>
                <a:cs typeface="Calibri"/>
              </a:rPr>
              <a:t> </a:t>
            </a:r>
            <a:r>
              <a:rPr dirty="0" sz="1100" spc="-5">
                <a:latin typeface="Calibri"/>
                <a:cs typeface="Calibri"/>
              </a:rPr>
              <a:t>differences.</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pPr>
            <a:r>
              <a:rPr dirty="0" sz="1300" spc="-15" b="0">
                <a:latin typeface="Calibri Light"/>
                <a:cs typeface="Calibri Light"/>
              </a:rPr>
              <a:t>Methodology</a:t>
            </a:r>
            <a:endParaRPr sz="1300">
              <a:latin typeface="Calibri Light"/>
              <a:cs typeface="Calibri Light"/>
            </a:endParaRPr>
          </a:p>
          <a:p>
            <a:pPr marL="12700">
              <a:lnSpc>
                <a:spcPct val="100000"/>
              </a:lnSpc>
              <a:spcBef>
                <a:spcPts val="165"/>
              </a:spcBef>
            </a:pPr>
            <a:r>
              <a:rPr dirty="0" sz="1100" spc="-5">
                <a:latin typeface="Calibri"/>
                <a:cs typeface="Calibri"/>
              </a:rPr>
              <a:t>This study measures interactions between key variables using </a:t>
            </a:r>
            <a:r>
              <a:rPr dirty="0" sz="1100" spc="-5" i="1">
                <a:latin typeface="Calibri"/>
                <a:cs typeface="Calibri"/>
              </a:rPr>
              <a:t>logistic regressions</a:t>
            </a:r>
            <a:r>
              <a:rPr dirty="0" sz="1100" spc="-5">
                <a:latin typeface="Calibri"/>
                <a:cs typeface="Calibri"/>
              </a:rPr>
              <a:t>, a method broadly</a:t>
            </a:r>
            <a:r>
              <a:rPr dirty="0" sz="1100" spc="-85">
                <a:latin typeface="Calibri"/>
                <a:cs typeface="Calibri"/>
              </a:rPr>
              <a:t> </a:t>
            </a:r>
            <a:r>
              <a:rPr dirty="0" sz="1100">
                <a:latin typeface="Calibri"/>
                <a:cs typeface="Calibri"/>
              </a:rPr>
              <a:t>used</a:t>
            </a:r>
            <a:endParaRPr sz="1100">
              <a:latin typeface="Calibri"/>
              <a:cs typeface="Calibri"/>
            </a:endParaRPr>
          </a:p>
          <a:p>
            <a:pPr algn="just" marL="12700" marR="5715">
              <a:lnSpc>
                <a:spcPts val="2020"/>
              </a:lnSpc>
              <a:spcBef>
                <a:spcPts val="175"/>
              </a:spcBef>
            </a:pPr>
            <a:r>
              <a:rPr dirty="0" sz="1100" spc="-5">
                <a:latin typeface="Calibri"/>
                <a:cs typeface="Calibri"/>
              </a:rPr>
              <a:t>in social psychology</a:t>
            </a:r>
            <a:r>
              <a:rPr dirty="0" sz="1100" spc="-5" i="1">
                <a:latin typeface="Calibri"/>
                <a:cs typeface="Calibri"/>
              </a:rPr>
              <a:t>. </a:t>
            </a:r>
            <a:r>
              <a:rPr dirty="0" sz="1100" spc="-5">
                <a:latin typeface="Calibri"/>
                <a:cs typeface="Calibri"/>
              </a:rPr>
              <a:t>This method estimates the likelihood of an event happening under different  conditions. </a:t>
            </a:r>
            <a:r>
              <a:rPr dirty="0" sz="1100">
                <a:latin typeface="Calibri"/>
                <a:cs typeface="Calibri"/>
              </a:rPr>
              <a:t>In </a:t>
            </a:r>
            <a:r>
              <a:rPr dirty="0" sz="1100" spc="-5">
                <a:latin typeface="Calibri"/>
                <a:cs typeface="Calibri"/>
              </a:rPr>
              <a:t>the data, events take on the value of 1 if they occur, </a:t>
            </a:r>
            <a:r>
              <a:rPr dirty="0" sz="1100">
                <a:latin typeface="Calibri"/>
                <a:cs typeface="Calibri"/>
              </a:rPr>
              <a:t>and </a:t>
            </a:r>
            <a:r>
              <a:rPr dirty="0" sz="1100" spc="-5">
                <a:latin typeface="Calibri"/>
                <a:cs typeface="Calibri"/>
              </a:rPr>
              <a:t>of 0 if they do not occur. </a:t>
            </a:r>
            <a:r>
              <a:rPr dirty="0" sz="1100">
                <a:latin typeface="Calibri"/>
                <a:cs typeface="Calibri"/>
              </a:rPr>
              <a:t>An  </a:t>
            </a:r>
            <a:r>
              <a:rPr dirty="0" sz="1100" spc="-5">
                <a:latin typeface="Calibri"/>
                <a:cs typeface="Calibri"/>
              </a:rPr>
              <a:t>example of </a:t>
            </a:r>
            <a:r>
              <a:rPr dirty="0" sz="1100">
                <a:latin typeface="Calibri"/>
                <a:cs typeface="Calibri"/>
              </a:rPr>
              <a:t>an </a:t>
            </a:r>
            <a:r>
              <a:rPr dirty="0" sz="1100" spc="-5">
                <a:latin typeface="Calibri"/>
                <a:cs typeface="Calibri"/>
              </a:rPr>
              <a:t>event is that a respondent is a student. A </a:t>
            </a:r>
            <a:r>
              <a:rPr dirty="0" sz="1100" spc="-5" i="1">
                <a:latin typeface="Calibri"/>
                <a:cs typeface="Calibri"/>
              </a:rPr>
              <a:t>student </a:t>
            </a:r>
            <a:r>
              <a:rPr dirty="0" sz="1100" spc="-5">
                <a:latin typeface="Calibri"/>
                <a:cs typeface="Calibri"/>
              </a:rPr>
              <a:t>variable, in this case, will be equal to 0 </a:t>
            </a:r>
            <a:r>
              <a:rPr dirty="0" sz="1100" spc="-10">
                <a:latin typeface="Calibri"/>
                <a:cs typeface="Calibri"/>
              </a:rPr>
              <a:t>if  </a:t>
            </a:r>
            <a:r>
              <a:rPr dirty="0" sz="1100" spc="-5">
                <a:latin typeface="Calibri"/>
                <a:cs typeface="Calibri"/>
              </a:rPr>
              <a:t>the respondent is not a student, and equal to 1 if </a:t>
            </a:r>
            <a:r>
              <a:rPr dirty="0" sz="1100">
                <a:latin typeface="Calibri"/>
                <a:cs typeface="Calibri"/>
              </a:rPr>
              <a:t>he </a:t>
            </a:r>
            <a:r>
              <a:rPr dirty="0" sz="1100" spc="-5">
                <a:latin typeface="Calibri"/>
                <a:cs typeface="Calibri"/>
              </a:rPr>
              <a:t>is. In this study, </a:t>
            </a:r>
            <a:r>
              <a:rPr dirty="0" sz="1100" spc="-5" i="1">
                <a:latin typeface="Calibri"/>
                <a:cs typeface="Calibri"/>
              </a:rPr>
              <a:t>Informal Political Participation </a:t>
            </a:r>
            <a:r>
              <a:rPr dirty="0" sz="1100">
                <a:latin typeface="Calibri"/>
                <a:cs typeface="Calibri"/>
              </a:rPr>
              <a:t>and  </a:t>
            </a:r>
            <a:r>
              <a:rPr dirty="0" sz="1100" spc="-5" i="1">
                <a:latin typeface="Calibri"/>
                <a:cs typeface="Calibri"/>
              </a:rPr>
              <a:t>Civic</a:t>
            </a:r>
            <a:r>
              <a:rPr dirty="0" sz="1100" spc="-50" i="1">
                <a:latin typeface="Calibri"/>
                <a:cs typeface="Calibri"/>
              </a:rPr>
              <a:t> </a:t>
            </a:r>
            <a:r>
              <a:rPr dirty="0" sz="1100" spc="-5" i="1">
                <a:latin typeface="Calibri"/>
                <a:cs typeface="Calibri"/>
              </a:rPr>
              <a:t>Engagement</a:t>
            </a:r>
            <a:r>
              <a:rPr dirty="0" sz="1100" spc="-45" i="1">
                <a:latin typeface="Calibri"/>
                <a:cs typeface="Calibri"/>
              </a:rPr>
              <a:t> </a:t>
            </a:r>
            <a:r>
              <a:rPr dirty="0" sz="1100" spc="-5">
                <a:latin typeface="Calibri"/>
                <a:cs typeface="Calibri"/>
              </a:rPr>
              <a:t>are</a:t>
            </a:r>
            <a:r>
              <a:rPr dirty="0" sz="1100" spc="-50">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dependent</a:t>
            </a:r>
            <a:r>
              <a:rPr dirty="0" sz="1100" spc="-50">
                <a:latin typeface="Calibri"/>
                <a:cs typeface="Calibri"/>
              </a:rPr>
              <a:t> </a:t>
            </a:r>
            <a:r>
              <a:rPr dirty="0" sz="1100" spc="-5">
                <a:latin typeface="Calibri"/>
                <a:cs typeface="Calibri"/>
              </a:rPr>
              <a:t>variables,</a:t>
            </a:r>
            <a:r>
              <a:rPr dirty="0" sz="1100" spc="-4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events</a:t>
            </a:r>
            <a:r>
              <a:rPr dirty="0" sz="1100" spc="-45">
                <a:latin typeface="Calibri"/>
                <a:cs typeface="Calibri"/>
              </a:rPr>
              <a:t> </a:t>
            </a:r>
            <a:r>
              <a:rPr dirty="0" sz="1100" spc="-5">
                <a:latin typeface="Calibri"/>
                <a:cs typeface="Calibri"/>
              </a:rPr>
              <a:t>for</a:t>
            </a:r>
            <a:r>
              <a:rPr dirty="0" sz="1100" spc="-50">
                <a:latin typeface="Calibri"/>
                <a:cs typeface="Calibri"/>
              </a:rPr>
              <a:t> </a:t>
            </a:r>
            <a:r>
              <a:rPr dirty="0" sz="1100" spc="-5">
                <a:latin typeface="Calibri"/>
                <a:cs typeface="Calibri"/>
              </a:rPr>
              <a:t>which</a:t>
            </a:r>
            <a:r>
              <a:rPr dirty="0" sz="1100" spc="-45">
                <a:latin typeface="Calibri"/>
                <a:cs typeface="Calibri"/>
              </a:rPr>
              <a:t> </a:t>
            </a:r>
            <a:r>
              <a:rPr dirty="0" sz="1100" spc="-5">
                <a:latin typeface="Calibri"/>
                <a:cs typeface="Calibri"/>
              </a:rPr>
              <a:t>conditional</a:t>
            </a:r>
            <a:r>
              <a:rPr dirty="0" sz="1100" spc="-50">
                <a:latin typeface="Calibri"/>
                <a:cs typeface="Calibri"/>
              </a:rPr>
              <a:t> </a:t>
            </a:r>
            <a:r>
              <a:rPr dirty="0" sz="1100" spc="-5">
                <a:latin typeface="Calibri"/>
                <a:cs typeface="Calibri"/>
              </a:rPr>
              <a:t>likelihoods</a:t>
            </a:r>
            <a:r>
              <a:rPr dirty="0" sz="1100" spc="-50">
                <a:latin typeface="Calibri"/>
                <a:cs typeface="Calibri"/>
              </a:rPr>
              <a:t> </a:t>
            </a:r>
            <a:r>
              <a:rPr dirty="0" sz="1100" spc="-5">
                <a:latin typeface="Calibri"/>
                <a:cs typeface="Calibri"/>
              </a:rPr>
              <a:t>are</a:t>
            </a:r>
            <a:r>
              <a:rPr dirty="0" sz="1100" spc="-50">
                <a:latin typeface="Calibri"/>
                <a:cs typeface="Calibri"/>
              </a:rPr>
              <a:t> </a:t>
            </a:r>
            <a:r>
              <a:rPr dirty="0" sz="1100" spc="-5">
                <a:latin typeface="Calibri"/>
                <a:cs typeface="Calibri"/>
              </a:rPr>
              <a:t>estimated.</a:t>
            </a:r>
            <a:endParaRPr sz="1100">
              <a:latin typeface="Calibri"/>
              <a:cs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4400" y="8610600"/>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3" name="object 3"/>
          <p:cNvSpPr txBox="1"/>
          <p:nvPr/>
        </p:nvSpPr>
        <p:spPr>
          <a:xfrm>
            <a:off x="901219" y="806103"/>
            <a:ext cx="5970270" cy="8341995"/>
          </a:xfrm>
          <a:prstGeom prst="rect">
            <a:avLst/>
          </a:prstGeom>
        </p:spPr>
        <p:txBody>
          <a:bodyPr wrap="square" lIns="0" tIns="12700" rIns="0" bIns="0" rtlCol="0" vert="horz">
            <a:spAutoFit/>
          </a:bodyPr>
          <a:lstStyle/>
          <a:p>
            <a:pPr algn="just" marL="12700" marR="5715">
              <a:lnSpc>
                <a:spcPct val="152700"/>
              </a:lnSpc>
              <a:spcBef>
                <a:spcPts val="100"/>
              </a:spcBef>
            </a:pPr>
            <a:r>
              <a:rPr dirty="0" sz="1100" spc="-5">
                <a:latin typeface="Calibri"/>
                <a:cs typeface="Calibri"/>
              </a:rPr>
              <a:t>Separate regression models were developed to estimate changes in the likelihood of each dependent  variable. Various respondent characteristics are included in these models such that different factors can  be</a:t>
            </a:r>
            <a:r>
              <a:rPr dirty="0" sz="1100" spc="-35">
                <a:latin typeface="Calibri"/>
                <a:cs typeface="Calibri"/>
              </a:rPr>
              <a:t> </a:t>
            </a:r>
            <a:r>
              <a:rPr dirty="0" sz="1100" spc="-5">
                <a:latin typeface="Calibri"/>
                <a:cs typeface="Calibri"/>
              </a:rPr>
              <a:t>tested</a:t>
            </a:r>
            <a:r>
              <a:rPr dirty="0" sz="1100" spc="-30">
                <a:latin typeface="Calibri"/>
                <a:cs typeface="Calibri"/>
              </a:rPr>
              <a:t> </a:t>
            </a:r>
            <a:r>
              <a:rPr dirty="0" sz="1100" spc="-5">
                <a:latin typeface="Calibri"/>
                <a:cs typeface="Calibri"/>
              </a:rPr>
              <a:t>for</a:t>
            </a:r>
            <a:r>
              <a:rPr dirty="0" sz="1100" spc="-25">
                <a:latin typeface="Calibri"/>
                <a:cs typeface="Calibri"/>
              </a:rPr>
              <a:t> </a:t>
            </a:r>
            <a:r>
              <a:rPr dirty="0" sz="1100" spc="-5">
                <a:latin typeface="Calibri"/>
                <a:cs typeface="Calibri"/>
              </a:rPr>
              <a:t>statistically</a:t>
            </a:r>
            <a:r>
              <a:rPr dirty="0" sz="1100" spc="-30">
                <a:latin typeface="Calibri"/>
                <a:cs typeface="Calibri"/>
              </a:rPr>
              <a:t> </a:t>
            </a:r>
            <a:r>
              <a:rPr dirty="0" sz="1100" spc="-5">
                <a:latin typeface="Calibri"/>
                <a:cs typeface="Calibri"/>
              </a:rPr>
              <a:t>significant</a:t>
            </a:r>
            <a:r>
              <a:rPr dirty="0" sz="1100" spc="-40">
                <a:latin typeface="Calibri"/>
                <a:cs typeface="Calibri"/>
              </a:rPr>
              <a:t> </a:t>
            </a:r>
            <a:r>
              <a:rPr dirty="0" sz="1100" spc="-5">
                <a:latin typeface="Calibri"/>
                <a:cs typeface="Calibri"/>
              </a:rPr>
              <a:t>associations</a:t>
            </a:r>
            <a:r>
              <a:rPr dirty="0" sz="1100" spc="-30">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variations</a:t>
            </a:r>
            <a:r>
              <a:rPr dirty="0" sz="1100" spc="-30">
                <a:latin typeface="Calibri"/>
                <a:cs typeface="Calibri"/>
              </a:rPr>
              <a:t> </a:t>
            </a:r>
            <a:r>
              <a:rPr dirty="0" sz="1100" spc="-5">
                <a:latin typeface="Calibri"/>
                <a:cs typeface="Calibri"/>
              </a:rPr>
              <a:t>in</a:t>
            </a:r>
            <a:r>
              <a:rPr dirty="0" sz="1100" spc="-3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likelihood</a:t>
            </a:r>
            <a:r>
              <a:rPr dirty="0" sz="1100" spc="-30">
                <a:latin typeface="Calibri"/>
                <a:cs typeface="Calibri"/>
              </a:rPr>
              <a:t> </a:t>
            </a:r>
            <a:r>
              <a:rPr dirty="0" sz="1100" spc="-5">
                <a:latin typeface="Calibri"/>
                <a:cs typeface="Calibri"/>
              </a:rPr>
              <a:t>of</a:t>
            </a:r>
            <a:r>
              <a:rPr dirty="0" sz="1100" spc="-25">
                <a:latin typeface="Calibri"/>
                <a:cs typeface="Calibri"/>
              </a:rPr>
              <a:t> </a:t>
            </a:r>
            <a:r>
              <a:rPr dirty="0" sz="1100" spc="-5">
                <a:latin typeface="Calibri"/>
                <a:cs typeface="Calibri"/>
              </a:rPr>
              <a:t>the</a:t>
            </a:r>
            <a:r>
              <a:rPr dirty="0" sz="1100" spc="-40">
                <a:latin typeface="Calibri"/>
                <a:cs typeface="Calibri"/>
              </a:rPr>
              <a:t> </a:t>
            </a:r>
            <a:r>
              <a:rPr dirty="0" sz="1100" spc="-5">
                <a:latin typeface="Calibri"/>
                <a:cs typeface="Calibri"/>
              </a:rPr>
              <a:t>dependent</a:t>
            </a:r>
            <a:r>
              <a:rPr dirty="0" sz="1100" spc="-35">
                <a:latin typeface="Calibri"/>
                <a:cs typeface="Calibri"/>
              </a:rPr>
              <a:t> </a:t>
            </a:r>
            <a:r>
              <a:rPr dirty="0" sz="1100" spc="-5">
                <a:latin typeface="Calibri"/>
                <a:cs typeface="Calibri"/>
              </a:rPr>
              <a:t>variable’s  outcome. </a:t>
            </a:r>
            <a:r>
              <a:rPr dirty="0" sz="1100">
                <a:latin typeface="Calibri"/>
                <a:cs typeface="Calibri"/>
              </a:rPr>
              <a:t>In </a:t>
            </a:r>
            <a:r>
              <a:rPr dirty="0" sz="1100" spc="-5">
                <a:latin typeface="Calibri"/>
                <a:cs typeface="Calibri"/>
              </a:rPr>
              <a:t>other words, characteristics such as income, sense of belonging, level of trust </a:t>
            </a:r>
            <a:r>
              <a:rPr dirty="0" sz="1100">
                <a:latin typeface="Calibri"/>
                <a:cs typeface="Calibri"/>
              </a:rPr>
              <a:t>and </a:t>
            </a:r>
            <a:r>
              <a:rPr dirty="0" sz="1100" spc="-5">
                <a:latin typeface="Calibri"/>
                <a:cs typeface="Calibri"/>
              </a:rPr>
              <a:t>marital  status are tested to see whether they help predict informal political participation or civic</a:t>
            </a:r>
            <a:r>
              <a:rPr dirty="0" sz="1100" spc="135">
                <a:latin typeface="Calibri"/>
                <a:cs typeface="Calibri"/>
              </a:rPr>
              <a:t> </a:t>
            </a:r>
            <a:r>
              <a:rPr dirty="0" sz="1100" spc="-5">
                <a:latin typeface="Calibri"/>
                <a:cs typeface="Calibri"/>
              </a:rPr>
              <a:t>engagement.</a:t>
            </a:r>
            <a:endParaRPr sz="1100">
              <a:latin typeface="Calibri"/>
              <a:cs typeface="Calibri"/>
            </a:endParaRPr>
          </a:p>
          <a:p>
            <a:pPr algn="just" marL="12700" marR="6350">
              <a:lnSpc>
                <a:spcPct val="152600"/>
              </a:lnSpc>
              <a:spcBef>
                <a:spcPts val="790"/>
              </a:spcBef>
            </a:pPr>
            <a:r>
              <a:rPr dirty="0" sz="1100" spc="-5">
                <a:latin typeface="Calibri"/>
                <a:cs typeface="Calibri"/>
              </a:rPr>
              <a:t>Estimates take the form of coefficients, which are subsequently transformed into </a:t>
            </a:r>
            <a:r>
              <a:rPr dirty="0" sz="1100" spc="-5" i="1">
                <a:latin typeface="Calibri"/>
                <a:cs typeface="Calibri"/>
              </a:rPr>
              <a:t>odds ratios</a:t>
            </a:r>
            <a:r>
              <a:rPr dirty="0" sz="1100" spc="-5">
                <a:latin typeface="Calibri"/>
                <a:cs typeface="Calibri"/>
              </a:rPr>
              <a:t>. Odds ratios  are calculated for every characteristic included </a:t>
            </a:r>
            <a:r>
              <a:rPr dirty="0" sz="1100">
                <a:latin typeface="Calibri"/>
                <a:cs typeface="Calibri"/>
              </a:rPr>
              <a:t>in </a:t>
            </a:r>
            <a:r>
              <a:rPr dirty="0" sz="1100" spc="-5">
                <a:latin typeface="Calibri"/>
                <a:cs typeface="Calibri"/>
              </a:rPr>
              <a:t>the model. Odds ratios have a value of 1 if changes </a:t>
            </a:r>
            <a:r>
              <a:rPr dirty="0" sz="1100">
                <a:latin typeface="Calibri"/>
                <a:cs typeface="Calibri"/>
              </a:rPr>
              <a:t>in </a:t>
            </a:r>
            <a:r>
              <a:rPr dirty="0" sz="1100" spc="-5">
                <a:latin typeface="Calibri"/>
                <a:cs typeface="Calibri"/>
              </a:rPr>
              <a:t>a  characteristic</a:t>
            </a:r>
            <a:r>
              <a:rPr dirty="0" sz="1100" spc="-40">
                <a:latin typeface="Calibri"/>
                <a:cs typeface="Calibri"/>
              </a:rPr>
              <a:t> </a:t>
            </a:r>
            <a:r>
              <a:rPr dirty="0" sz="1100" spc="-5">
                <a:latin typeface="Calibri"/>
                <a:cs typeface="Calibri"/>
              </a:rPr>
              <a:t>are</a:t>
            </a:r>
            <a:r>
              <a:rPr dirty="0" sz="1100" spc="-35">
                <a:latin typeface="Calibri"/>
                <a:cs typeface="Calibri"/>
              </a:rPr>
              <a:t> </a:t>
            </a:r>
            <a:r>
              <a:rPr dirty="0" sz="1100" spc="-5">
                <a:latin typeface="Calibri"/>
                <a:cs typeface="Calibri"/>
              </a:rPr>
              <a:t>associated</a:t>
            </a:r>
            <a:r>
              <a:rPr dirty="0" sz="1100" spc="-40">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no</a:t>
            </a:r>
            <a:r>
              <a:rPr dirty="0" sz="1100" spc="-30">
                <a:latin typeface="Calibri"/>
                <a:cs typeface="Calibri"/>
              </a:rPr>
              <a:t> </a:t>
            </a:r>
            <a:r>
              <a:rPr dirty="0" sz="1100" spc="-5">
                <a:latin typeface="Calibri"/>
                <a:cs typeface="Calibri"/>
              </a:rPr>
              <a:t>change</a:t>
            </a:r>
            <a:r>
              <a:rPr dirty="0" sz="1100" spc="-35">
                <a:latin typeface="Calibri"/>
                <a:cs typeface="Calibri"/>
              </a:rPr>
              <a:t> </a:t>
            </a:r>
            <a:r>
              <a:rPr dirty="0" sz="1100" spc="-5">
                <a:latin typeface="Calibri"/>
                <a:cs typeface="Calibri"/>
              </a:rPr>
              <a:t>in</a:t>
            </a:r>
            <a:r>
              <a:rPr dirty="0" sz="1100" spc="-30">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likelihood</a:t>
            </a:r>
            <a:r>
              <a:rPr dirty="0" sz="1100" spc="-40">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dependent</a:t>
            </a:r>
            <a:r>
              <a:rPr dirty="0" sz="1100" spc="-40">
                <a:latin typeface="Calibri"/>
                <a:cs typeface="Calibri"/>
              </a:rPr>
              <a:t> </a:t>
            </a:r>
            <a:r>
              <a:rPr dirty="0" sz="1100" spc="-5">
                <a:latin typeface="Calibri"/>
                <a:cs typeface="Calibri"/>
              </a:rPr>
              <a:t>variable.</a:t>
            </a:r>
            <a:r>
              <a:rPr dirty="0" sz="1100" spc="-35">
                <a:latin typeface="Calibri"/>
                <a:cs typeface="Calibri"/>
              </a:rPr>
              <a:t> </a:t>
            </a:r>
            <a:r>
              <a:rPr dirty="0" sz="1100" spc="-5">
                <a:latin typeface="Calibri"/>
                <a:cs typeface="Calibri"/>
              </a:rPr>
              <a:t>This</a:t>
            </a:r>
            <a:r>
              <a:rPr dirty="0" sz="1100" spc="-35">
                <a:latin typeface="Calibri"/>
                <a:cs typeface="Calibri"/>
              </a:rPr>
              <a:t> </a:t>
            </a:r>
            <a:r>
              <a:rPr dirty="0" sz="1100" spc="-5">
                <a:latin typeface="Calibri"/>
                <a:cs typeface="Calibri"/>
              </a:rPr>
              <a:t>value</a:t>
            </a:r>
            <a:r>
              <a:rPr dirty="0" sz="1100" spc="-40">
                <a:latin typeface="Calibri"/>
                <a:cs typeface="Calibri"/>
              </a:rPr>
              <a:t> </a:t>
            </a:r>
            <a:r>
              <a:rPr dirty="0" sz="1100" spc="-5">
                <a:latin typeface="Calibri"/>
                <a:cs typeface="Calibri"/>
              </a:rPr>
              <a:t>is</a:t>
            </a:r>
            <a:r>
              <a:rPr dirty="0" sz="1100" spc="-35">
                <a:latin typeface="Calibri"/>
                <a:cs typeface="Calibri"/>
              </a:rPr>
              <a:t> </a:t>
            </a:r>
            <a:r>
              <a:rPr dirty="0" sz="1100" spc="-5">
                <a:latin typeface="Calibri"/>
                <a:cs typeface="Calibri"/>
              </a:rPr>
              <a:t>greater  than 1 if a unit increase </a:t>
            </a:r>
            <a:r>
              <a:rPr dirty="0" sz="1100">
                <a:latin typeface="Calibri"/>
                <a:cs typeface="Calibri"/>
              </a:rPr>
              <a:t>in </a:t>
            </a:r>
            <a:r>
              <a:rPr dirty="0" sz="1100" spc="-5">
                <a:latin typeface="Calibri"/>
                <a:cs typeface="Calibri"/>
              </a:rPr>
              <a:t>a characteristic (from 0 to 1 for example) is associated to an increase in the  likelihood of the dependent variable. Inversely, if the odds ratio has a value inferior to 1, a unit increase  in a characteristic decreases the likelihood the dependent</a:t>
            </a:r>
            <a:r>
              <a:rPr dirty="0" sz="1100" spc="25">
                <a:latin typeface="Calibri"/>
                <a:cs typeface="Calibri"/>
              </a:rPr>
              <a:t> </a:t>
            </a:r>
            <a:r>
              <a:rPr dirty="0" sz="1100">
                <a:latin typeface="Calibri"/>
                <a:cs typeface="Calibri"/>
              </a:rPr>
              <a:t>variable.</a:t>
            </a:r>
            <a:r>
              <a:rPr dirty="0" baseline="31746" sz="1050">
                <a:latin typeface="Calibri"/>
                <a:cs typeface="Calibri"/>
                <a:hlinkClick r:id="rId2" action="ppaction://hlinksldjump"/>
              </a:rPr>
              <a:t>12</a:t>
            </a:r>
            <a:endParaRPr baseline="31746" sz="1050">
              <a:latin typeface="Calibri"/>
              <a:cs typeface="Calibri"/>
            </a:endParaRPr>
          </a:p>
          <a:p>
            <a:pPr algn="just" marL="12700" marR="5080" indent="-635">
              <a:lnSpc>
                <a:spcPct val="152700"/>
              </a:lnSpc>
              <a:spcBef>
                <a:spcPts val="795"/>
              </a:spcBef>
            </a:pPr>
            <a:r>
              <a:rPr dirty="0" sz="1100" spc="-5">
                <a:latin typeface="Calibri"/>
                <a:cs typeface="Calibri"/>
              </a:rPr>
              <a:t>Using</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GSS</a:t>
            </a:r>
            <a:r>
              <a:rPr dirty="0" sz="1100" spc="-25">
                <a:latin typeface="Calibri"/>
                <a:cs typeface="Calibri"/>
              </a:rPr>
              <a:t> </a:t>
            </a:r>
            <a:r>
              <a:rPr dirty="0" sz="1100" spc="-5">
                <a:latin typeface="Calibri"/>
                <a:cs typeface="Calibri"/>
              </a:rPr>
              <a:t>2013,</a:t>
            </a:r>
            <a:r>
              <a:rPr dirty="0" sz="1100" spc="-25">
                <a:latin typeface="Calibri"/>
                <a:cs typeface="Calibri"/>
              </a:rPr>
              <a:t> </a:t>
            </a:r>
            <a:r>
              <a:rPr dirty="0" sz="1100" spc="-5">
                <a:latin typeface="Calibri"/>
                <a:cs typeface="Calibri"/>
              </a:rPr>
              <a:t>an</a:t>
            </a:r>
            <a:r>
              <a:rPr dirty="0" sz="1100" spc="-35">
                <a:latin typeface="Calibri"/>
                <a:cs typeface="Calibri"/>
              </a:rPr>
              <a:t> </a:t>
            </a:r>
            <a:r>
              <a:rPr dirty="0" sz="1100" spc="-5">
                <a:latin typeface="Calibri"/>
                <a:cs typeface="Calibri"/>
              </a:rPr>
              <a:t>informal</a:t>
            </a:r>
            <a:r>
              <a:rPr dirty="0" sz="1100" spc="-30">
                <a:latin typeface="Calibri"/>
                <a:cs typeface="Calibri"/>
              </a:rPr>
              <a:t> </a:t>
            </a:r>
            <a:r>
              <a:rPr dirty="0" sz="1100" spc="-5">
                <a:latin typeface="Calibri"/>
                <a:cs typeface="Calibri"/>
              </a:rPr>
              <a:t>political</a:t>
            </a:r>
            <a:r>
              <a:rPr dirty="0" sz="1100" spc="-25">
                <a:latin typeface="Calibri"/>
                <a:cs typeface="Calibri"/>
              </a:rPr>
              <a:t> </a:t>
            </a:r>
            <a:r>
              <a:rPr dirty="0" sz="1100" spc="-5">
                <a:latin typeface="Calibri"/>
                <a:cs typeface="Calibri"/>
              </a:rPr>
              <a:t>participation</a:t>
            </a:r>
            <a:r>
              <a:rPr dirty="0" sz="1100" spc="-15">
                <a:latin typeface="Calibri"/>
                <a:cs typeface="Calibri"/>
              </a:rPr>
              <a:t> </a:t>
            </a:r>
            <a:r>
              <a:rPr dirty="0" sz="1100" spc="-5">
                <a:latin typeface="Calibri"/>
                <a:cs typeface="Calibri"/>
              </a:rPr>
              <a:t>variable</a:t>
            </a:r>
            <a:r>
              <a:rPr dirty="0" sz="1100" spc="-35">
                <a:latin typeface="Calibri"/>
                <a:cs typeface="Calibri"/>
              </a:rPr>
              <a:t> </a:t>
            </a:r>
            <a:r>
              <a:rPr dirty="0" sz="1100" spc="-5">
                <a:latin typeface="Calibri"/>
                <a:cs typeface="Calibri"/>
              </a:rPr>
              <a:t>and</a:t>
            </a:r>
            <a:r>
              <a:rPr dirty="0" sz="1100" spc="-15">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civic</a:t>
            </a:r>
            <a:r>
              <a:rPr dirty="0" sz="1100" spc="-30">
                <a:latin typeface="Calibri"/>
                <a:cs typeface="Calibri"/>
              </a:rPr>
              <a:t> </a:t>
            </a:r>
            <a:r>
              <a:rPr dirty="0" sz="1100" spc="-5">
                <a:latin typeface="Calibri"/>
                <a:cs typeface="Calibri"/>
              </a:rPr>
              <a:t>engagement</a:t>
            </a:r>
            <a:r>
              <a:rPr dirty="0" sz="1100" spc="-25">
                <a:latin typeface="Calibri"/>
                <a:cs typeface="Calibri"/>
              </a:rPr>
              <a:t> </a:t>
            </a:r>
            <a:r>
              <a:rPr dirty="0" sz="1100" spc="-5">
                <a:latin typeface="Calibri"/>
                <a:cs typeface="Calibri"/>
              </a:rPr>
              <a:t>variable</a:t>
            </a:r>
            <a:r>
              <a:rPr dirty="0" sz="1100" spc="-30">
                <a:latin typeface="Calibri"/>
                <a:cs typeface="Calibri"/>
              </a:rPr>
              <a:t> </a:t>
            </a:r>
            <a:r>
              <a:rPr dirty="0" sz="1100" spc="-5">
                <a:latin typeface="Calibri"/>
                <a:cs typeface="Calibri"/>
              </a:rPr>
              <a:t>have</a:t>
            </a:r>
            <a:r>
              <a:rPr dirty="0" sz="1100" spc="-25">
                <a:latin typeface="Calibri"/>
                <a:cs typeface="Calibri"/>
              </a:rPr>
              <a:t> </a:t>
            </a:r>
            <a:r>
              <a:rPr dirty="0" sz="1100" spc="-5">
                <a:latin typeface="Calibri"/>
                <a:cs typeface="Calibri"/>
              </a:rPr>
              <a:t>been  developed. Informal political participation is defined as, over the last 12 months, having boycotted </a:t>
            </a:r>
            <a:r>
              <a:rPr dirty="0" sz="1100">
                <a:latin typeface="Calibri"/>
                <a:cs typeface="Calibri"/>
              </a:rPr>
              <a:t>or  </a:t>
            </a:r>
            <a:r>
              <a:rPr dirty="0" sz="1100" spc="-5">
                <a:latin typeface="Calibri"/>
                <a:cs typeface="Calibri"/>
              </a:rPr>
              <a:t>chosen</a:t>
            </a:r>
            <a:r>
              <a:rPr dirty="0" sz="1100" spc="-40">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product</a:t>
            </a:r>
            <a:r>
              <a:rPr dirty="0" sz="1100" spc="-40">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ethical</a:t>
            </a:r>
            <a:r>
              <a:rPr dirty="0" sz="1100" spc="-40">
                <a:latin typeface="Calibri"/>
                <a:cs typeface="Calibri"/>
              </a:rPr>
              <a:t> </a:t>
            </a:r>
            <a:r>
              <a:rPr dirty="0" sz="1100" spc="-5">
                <a:latin typeface="Calibri"/>
                <a:cs typeface="Calibri"/>
              </a:rPr>
              <a:t>reasons,</a:t>
            </a:r>
            <a:r>
              <a:rPr dirty="0" sz="1100" spc="-35">
                <a:latin typeface="Calibri"/>
                <a:cs typeface="Calibri"/>
              </a:rPr>
              <a:t> </a:t>
            </a:r>
            <a:r>
              <a:rPr dirty="0" sz="1100" spc="-5">
                <a:latin typeface="Calibri"/>
                <a:cs typeface="Calibri"/>
              </a:rPr>
              <a:t>having</a:t>
            </a:r>
            <a:r>
              <a:rPr dirty="0" sz="1100" spc="-35">
                <a:latin typeface="Calibri"/>
                <a:cs typeface="Calibri"/>
              </a:rPr>
              <a:t> </a:t>
            </a:r>
            <a:r>
              <a:rPr dirty="0" sz="1100" spc="-5">
                <a:latin typeface="Calibri"/>
                <a:cs typeface="Calibri"/>
              </a:rPr>
              <a:t>searched</a:t>
            </a:r>
            <a:r>
              <a:rPr dirty="0" sz="1100" spc="-30">
                <a:latin typeface="Calibri"/>
                <a:cs typeface="Calibri"/>
              </a:rPr>
              <a:t> </a:t>
            </a:r>
            <a:r>
              <a:rPr dirty="0" sz="1100" spc="-5">
                <a:latin typeface="Calibri"/>
                <a:cs typeface="Calibri"/>
              </a:rPr>
              <a:t>for</a:t>
            </a:r>
            <a:r>
              <a:rPr dirty="0" sz="1100" spc="-35">
                <a:latin typeface="Calibri"/>
                <a:cs typeface="Calibri"/>
              </a:rPr>
              <a:t> </a:t>
            </a:r>
            <a:r>
              <a:rPr dirty="0" sz="1100" spc="-5">
                <a:latin typeface="Calibri"/>
                <a:cs typeface="Calibri"/>
              </a:rPr>
              <a:t>information</a:t>
            </a:r>
            <a:r>
              <a:rPr dirty="0" sz="1100" spc="-40">
                <a:latin typeface="Calibri"/>
                <a:cs typeface="Calibri"/>
              </a:rPr>
              <a:t> </a:t>
            </a:r>
            <a:r>
              <a:rPr dirty="0" sz="1100" spc="-5">
                <a:latin typeface="Calibri"/>
                <a:cs typeface="Calibri"/>
              </a:rPr>
              <a:t>on</a:t>
            </a:r>
            <a:r>
              <a:rPr dirty="0" sz="1100" spc="-30">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political</a:t>
            </a:r>
            <a:r>
              <a:rPr dirty="0" sz="1100" spc="-30">
                <a:latin typeface="Calibri"/>
                <a:cs typeface="Calibri"/>
              </a:rPr>
              <a:t> </a:t>
            </a:r>
            <a:r>
              <a:rPr dirty="0" sz="1100" spc="-5">
                <a:latin typeface="Calibri"/>
                <a:cs typeface="Calibri"/>
              </a:rPr>
              <a:t>topic,</a:t>
            </a:r>
            <a:r>
              <a:rPr dirty="0" sz="1100" spc="-30">
                <a:latin typeface="Calibri"/>
                <a:cs typeface="Calibri"/>
              </a:rPr>
              <a:t> </a:t>
            </a:r>
            <a:r>
              <a:rPr dirty="0" sz="1100" spc="-5">
                <a:latin typeface="Calibri"/>
                <a:cs typeface="Calibri"/>
              </a:rPr>
              <a:t>having</a:t>
            </a:r>
            <a:r>
              <a:rPr dirty="0" sz="1100" spc="-35">
                <a:latin typeface="Calibri"/>
                <a:cs typeface="Calibri"/>
              </a:rPr>
              <a:t> </a:t>
            </a:r>
            <a:r>
              <a:rPr dirty="0" sz="1100" spc="-5">
                <a:latin typeface="Calibri"/>
                <a:cs typeface="Calibri"/>
              </a:rPr>
              <a:t>attended  or spoken at a public meeting, or having participated in a march or demonstration. Civic participation, </a:t>
            </a:r>
            <a:r>
              <a:rPr dirty="0" sz="1100">
                <a:latin typeface="Calibri"/>
                <a:cs typeface="Calibri"/>
              </a:rPr>
              <a:t>in  </a:t>
            </a:r>
            <a:r>
              <a:rPr dirty="0" sz="1100" spc="-5">
                <a:latin typeface="Calibri"/>
                <a:cs typeface="Calibri"/>
              </a:rPr>
              <a:t>turn, is defined as having participated, over the last 12 months, </a:t>
            </a:r>
            <a:r>
              <a:rPr dirty="0" sz="1100">
                <a:latin typeface="Calibri"/>
                <a:cs typeface="Calibri"/>
              </a:rPr>
              <a:t>in </a:t>
            </a:r>
            <a:r>
              <a:rPr dirty="0" sz="1100" spc="-5">
                <a:latin typeface="Calibri"/>
                <a:cs typeface="Calibri"/>
              </a:rPr>
              <a:t>a sports or recreational association, </a:t>
            </a:r>
            <a:r>
              <a:rPr dirty="0" sz="1100">
                <a:latin typeface="Calibri"/>
                <a:cs typeface="Calibri"/>
              </a:rPr>
              <a:t>in  </a:t>
            </a:r>
            <a:r>
              <a:rPr dirty="0" sz="1100" spc="-5">
                <a:latin typeface="Calibri"/>
                <a:cs typeface="Calibri"/>
              </a:rPr>
              <a:t>a cultural or educational group, in a religious group, </a:t>
            </a:r>
            <a:r>
              <a:rPr dirty="0" sz="1100">
                <a:latin typeface="Calibri"/>
                <a:cs typeface="Calibri"/>
              </a:rPr>
              <a:t>in </a:t>
            </a:r>
            <a:r>
              <a:rPr dirty="0" sz="1100" spc="-5">
                <a:latin typeface="Calibri"/>
                <a:cs typeface="Calibri"/>
              </a:rPr>
              <a:t>a school or community group, or </a:t>
            </a:r>
            <a:r>
              <a:rPr dirty="0" sz="1100">
                <a:latin typeface="Calibri"/>
                <a:cs typeface="Calibri"/>
              </a:rPr>
              <a:t>in </a:t>
            </a:r>
            <a:r>
              <a:rPr dirty="0" sz="1100" spc="-5">
                <a:latin typeface="Calibri"/>
                <a:cs typeface="Calibri"/>
              </a:rPr>
              <a:t>a service </a:t>
            </a:r>
            <a:r>
              <a:rPr dirty="0" sz="1100">
                <a:latin typeface="Calibri"/>
                <a:cs typeface="Calibri"/>
              </a:rPr>
              <a:t>club.  </a:t>
            </a:r>
            <a:r>
              <a:rPr dirty="0" sz="1100" spc="-5">
                <a:latin typeface="Calibri"/>
                <a:cs typeface="Calibri"/>
              </a:rPr>
              <a:t>Respondents who have engaged </a:t>
            </a:r>
            <a:r>
              <a:rPr dirty="0" sz="1100">
                <a:latin typeface="Calibri"/>
                <a:cs typeface="Calibri"/>
              </a:rPr>
              <a:t>in </a:t>
            </a:r>
            <a:r>
              <a:rPr dirty="0" sz="1100" spc="-5">
                <a:latin typeface="Calibri"/>
                <a:cs typeface="Calibri"/>
              </a:rPr>
              <a:t>any of those activities are considered to have been civically</a:t>
            </a:r>
            <a:r>
              <a:rPr dirty="0" sz="1100" spc="160">
                <a:latin typeface="Calibri"/>
                <a:cs typeface="Calibri"/>
              </a:rPr>
              <a:t> </a:t>
            </a:r>
            <a:r>
              <a:rPr dirty="0" sz="1100" spc="-5">
                <a:latin typeface="Calibri"/>
                <a:cs typeface="Calibri"/>
              </a:rPr>
              <a:t>engaged.</a:t>
            </a:r>
            <a:endParaRPr sz="1100">
              <a:latin typeface="Calibri"/>
              <a:cs typeface="Calibri"/>
            </a:endParaRPr>
          </a:p>
          <a:p>
            <a:pPr algn="just" marL="12700" marR="5080">
              <a:lnSpc>
                <a:spcPct val="152700"/>
              </a:lnSpc>
              <a:spcBef>
                <a:spcPts val="790"/>
              </a:spcBef>
            </a:pPr>
            <a:r>
              <a:rPr dirty="0" sz="1100" spc="-5">
                <a:latin typeface="Calibri"/>
                <a:cs typeface="Calibri"/>
              </a:rPr>
              <a:t>In addition to these two dependent variables, 24 </a:t>
            </a:r>
            <a:r>
              <a:rPr dirty="0" sz="1100" spc="-5" i="1">
                <a:latin typeface="Calibri"/>
                <a:cs typeface="Calibri"/>
              </a:rPr>
              <a:t>dummy variables </a:t>
            </a:r>
            <a:r>
              <a:rPr dirty="0" sz="1100" spc="-5">
                <a:latin typeface="Calibri"/>
                <a:cs typeface="Calibri"/>
              </a:rPr>
              <a:t>(1 if yes, 0 if no) have been created to  test</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statistical</a:t>
            </a:r>
            <a:r>
              <a:rPr dirty="0" sz="1100" spc="-25">
                <a:latin typeface="Calibri"/>
                <a:cs typeface="Calibri"/>
              </a:rPr>
              <a:t> </a:t>
            </a:r>
            <a:r>
              <a:rPr dirty="0" sz="1100" spc="-5">
                <a:latin typeface="Calibri"/>
                <a:cs typeface="Calibri"/>
              </a:rPr>
              <a:t>significance</a:t>
            </a:r>
            <a:r>
              <a:rPr dirty="0" sz="1100" spc="-25">
                <a:latin typeface="Calibri"/>
                <a:cs typeface="Calibri"/>
              </a:rPr>
              <a:t> </a:t>
            </a:r>
            <a:r>
              <a:rPr dirty="0" sz="1100" spc="-5">
                <a:latin typeface="Calibri"/>
                <a:cs typeface="Calibri"/>
              </a:rPr>
              <a:t>and</a:t>
            </a:r>
            <a:r>
              <a:rPr dirty="0" sz="1100" spc="-20">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strength</a:t>
            </a:r>
            <a:r>
              <a:rPr dirty="0" sz="1100" spc="-25">
                <a:latin typeface="Calibri"/>
                <a:cs typeface="Calibri"/>
              </a:rPr>
              <a:t> </a:t>
            </a:r>
            <a:r>
              <a:rPr dirty="0" sz="1100" spc="-5">
                <a:latin typeface="Calibri"/>
                <a:cs typeface="Calibri"/>
              </a:rPr>
              <a:t>of</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associations</a:t>
            </a:r>
            <a:r>
              <a:rPr dirty="0" sz="1100" spc="-30">
                <a:latin typeface="Calibri"/>
                <a:cs typeface="Calibri"/>
              </a:rPr>
              <a:t> </a:t>
            </a:r>
            <a:r>
              <a:rPr dirty="0" sz="1100" spc="-5">
                <a:latin typeface="Calibri"/>
                <a:cs typeface="Calibri"/>
              </a:rPr>
              <a:t>between</a:t>
            </a:r>
            <a:r>
              <a:rPr dirty="0" sz="1100" spc="-20">
                <a:latin typeface="Calibri"/>
                <a:cs typeface="Calibri"/>
              </a:rPr>
              <a:t> </a:t>
            </a:r>
            <a:r>
              <a:rPr dirty="0" sz="1100" spc="-5">
                <a:latin typeface="Calibri"/>
                <a:cs typeface="Calibri"/>
              </a:rPr>
              <a:t>changes</a:t>
            </a:r>
            <a:r>
              <a:rPr dirty="0" sz="1100" spc="-30">
                <a:latin typeface="Calibri"/>
                <a:cs typeface="Calibri"/>
              </a:rPr>
              <a:t> </a:t>
            </a:r>
            <a:r>
              <a:rPr dirty="0" sz="1100">
                <a:latin typeface="Calibri"/>
                <a:cs typeface="Calibri"/>
              </a:rPr>
              <a:t>in</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likelihood</a:t>
            </a:r>
            <a:r>
              <a:rPr dirty="0" sz="1100" spc="-25">
                <a:latin typeface="Calibri"/>
                <a:cs typeface="Calibri"/>
              </a:rPr>
              <a:t> </a:t>
            </a:r>
            <a:r>
              <a:rPr dirty="0" sz="1100" spc="-5">
                <a:latin typeface="Calibri"/>
                <a:cs typeface="Calibri"/>
              </a:rPr>
              <a:t>that  an individual participates in political </a:t>
            </a:r>
            <a:r>
              <a:rPr dirty="0" sz="1100">
                <a:latin typeface="Calibri"/>
                <a:cs typeface="Calibri"/>
              </a:rPr>
              <a:t>or </a:t>
            </a:r>
            <a:r>
              <a:rPr dirty="0" sz="1100" spc="-5">
                <a:latin typeface="Calibri"/>
                <a:cs typeface="Calibri"/>
              </a:rPr>
              <a:t>civic activities and his/her demographic characteristics, main  occupation, identities, </a:t>
            </a:r>
            <a:r>
              <a:rPr dirty="0" sz="1100">
                <a:latin typeface="Calibri"/>
                <a:cs typeface="Calibri"/>
              </a:rPr>
              <a:t>and </a:t>
            </a:r>
            <a:r>
              <a:rPr dirty="0" sz="1100" spc="-5">
                <a:latin typeface="Calibri"/>
                <a:cs typeface="Calibri"/>
              </a:rPr>
              <a:t>other indicators. In addition to these </a:t>
            </a:r>
            <a:r>
              <a:rPr dirty="0" sz="1100" spc="-5" i="1">
                <a:latin typeface="Calibri"/>
                <a:cs typeface="Calibri"/>
              </a:rPr>
              <a:t>dummy variables</a:t>
            </a:r>
            <a:r>
              <a:rPr dirty="0" sz="1100" spc="-5">
                <a:latin typeface="Calibri"/>
                <a:cs typeface="Calibri"/>
              </a:rPr>
              <a:t>, three other variables  were developed to capture and control for the effects of household income, number of friends, and  education.</a:t>
            </a:r>
            <a:r>
              <a:rPr dirty="0" sz="1100" spc="-35">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weighting</a:t>
            </a:r>
            <a:r>
              <a:rPr dirty="0" sz="1100" spc="-25">
                <a:latin typeface="Calibri"/>
                <a:cs typeface="Calibri"/>
              </a:rPr>
              <a:t> </a:t>
            </a:r>
            <a:r>
              <a:rPr dirty="0" sz="1100" spc="-5">
                <a:latin typeface="Calibri"/>
                <a:cs typeface="Calibri"/>
              </a:rPr>
              <a:t>scheme</a:t>
            </a:r>
            <a:r>
              <a:rPr dirty="0" sz="1100" spc="-25">
                <a:latin typeface="Calibri"/>
                <a:cs typeface="Calibri"/>
              </a:rPr>
              <a:t> </a:t>
            </a:r>
            <a:r>
              <a:rPr dirty="0" sz="1100" spc="-5">
                <a:latin typeface="Calibri"/>
                <a:cs typeface="Calibri"/>
              </a:rPr>
              <a:t>details</a:t>
            </a:r>
            <a:r>
              <a:rPr dirty="0" sz="1100" spc="-20">
                <a:latin typeface="Calibri"/>
                <a:cs typeface="Calibri"/>
              </a:rPr>
              <a:t> </a:t>
            </a:r>
            <a:r>
              <a:rPr dirty="0" sz="1100" spc="-5">
                <a:latin typeface="Calibri"/>
                <a:cs typeface="Calibri"/>
              </a:rPr>
              <a:t>and</a:t>
            </a:r>
            <a:r>
              <a:rPr dirty="0" sz="1100" spc="-30">
                <a:latin typeface="Calibri"/>
                <a:cs typeface="Calibri"/>
              </a:rPr>
              <a:t> </a:t>
            </a:r>
            <a:r>
              <a:rPr dirty="0" sz="1100" spc="-5">
                <a:latin typeface="Calibri"/>
                <a:cs typeface="Calibri"/>
              </a:rPr>
              <a:t>a</a:t>
            </a:r>
            <a:r>
              <a:rPr dirty="0" sz="1100" spc="-30">
                <a:latin typeface="Calibri"/>
                <a:cs typeface="Calibri"/>
              </a:rPr>
              <a:t> </a:t>
            </a:r>
            <a:r>
              <a:rPr dirty="0" sz="1100" spc="-5">
                <a:latin typeface="Calibri"/>
                <a:cs typeface="Calibri"/>
              </a:rPr>
              <a:t>full</a:t>
            </a:r>
            <a:r>
              <a:rPr dirty="0" sz="1100" spc="-25">
                <a:latin typeface="Calibri"/>
                <a:cs typeface="Calibri"/>
              </a:rPr>
              <a:t> </a:t>
            </a:r>
            <a:r>
              <a:rPr dirty="0" sz="1100" spc="-5">
                <a:latin typeface="Calibri"/>
                <a:cs typeface="Calibri"/>
              </a:rPr>
              <a:t>list</a:t>
            </a:r>
            <a:r>
              <a:rPr dirty="0" sz="1100" spc="-25">
                <a:latin typeface="Calibri"/>
                <a:cs typeface="Calibri"/>
              </a:rPr>
              <a:t> </a:t>
            </a:r>
            <a:r>
              <a:rPr dirty="0" sz="1100" spc="-5">
                <a:latin typeface="Calibri"/>
                <a:cs typeface="Calibri"/>
              </a:rPr>
              <a:t>of</a:t>
            </a:r>
            <a:r>
              <a:rPr dirty="0" sz="1100" spc="-30">
                <a:latin typeface="Calibri"/>
                <a:cs typeface="Calibri"/>
              </a:rPr>
              <a:t> </a:t>
            </a:r>
            <a:r>
              <a:rPr dirty="0" sz="1100" spc="-5">
                <a:latin typeface="Calibri"/>
                <a:cs typeface="Calibri"/>
              </a:rPr>
              <a:t>variables</a:t>
            </a:r>
            <a:r>
              <a:rPr dirty="0" sz="1100" spc="-25">
                <a:latin typeface="Calibri"/>
                <a:cs typeface="Calibri"/>
              </a:rPr>
              <a:t> </a:t>
            </a:r>
            <a:r>
              <a:rPr dirty="0" sz="1100" spc="-5">
                <a:latin typeface="Calibri"/>
                <a:cs typeface="Calibri"/>
              </a:rPr>
              <a:t>used</a:t>
            </a:r>
            <a:r>
              <a:rPr dirty="0" sz="1100" spc="-30">
                <a:latin typeface="Calibri"/>
                <a:cs typeface="Calibri"/>
              </a:rPr>
              <a:t> </a:t>
            </a:r>
            <a:r>
              <a:rPr dirty="0" sz="1100" spc="-5">
                <a:latin typeface="Calibri"/>
                <a:cs typeface="Calibri"/>
              </a:rPr>
              <a:t>in</a:t>
            </a:r>
            <a:r>
              <a:rPr dirty="0" sz="1100" spc="-25">
                <a:latin typeface="Calibri"/>
                <a:cs typeface="Calibri"/>
              </a:rPr>
              <a:t> </a:t>
            </a:r>
            <a:r>
              <a:rPr dirty="0" sz="1100" spc="-5">
                <a:latin typeface="Calibri"/>
                <a:cs typeface="Calibri"/>
              </a:rPr>
              <a:t>the</a:t>
            </a:r>
            <a:r>
              <a:rPr dirty="0" sz="1100" spc="-25">
                <a:latin typeface="Calibri"/>
                <a:cs typeface="Calibri"/>
              </a:rPr>
              <a:t> </a:t>
            </a:r>
            <a:r>
              <a:rPr dirty="0" sz="1100" spc="-5">
                <a:latin typeface="Calibri"/>
                <a:cs typeface="Calibri"/>
              </a:rPr>
              <a:t>regression</a:t>
            </a:r>
            <a:r>
              <a:rPr dirty="0" sz="1100" spc="-35">
                <a:latin typeface="Calibri"/>
                <a:cs typeface="Calibri"/>
              </a:rPr>
              <a:t> </a:t>
            </a:r>
            <a:r>
              <a:rPr dirty="0" sz="1100" spc="-5">
                <a:latin typeface="Calibri"/>
                <a:cs typeface="Calibri"/>
              </a:rPr>
              <a:t>modeling,</a:t>
            </a:r>
            <a:r>
              <a:rPr dirty="0" sz="1100" spc="-30">
                <a:latin typeface="Calibri"/>
                <a:cs typeface="Calibri"/>
              </a:rPr>
              <a:t> </a:t>
            </a:r>
            <a:r>
              <a:rPr dirty="0" sz="1100" spc="-5">
                <a:latin typeface="Calibri"/>
                <a:cs typeface="Calibri"/>
              </a:rPr>
              <a:t>please  refer to Annexe</a:t>
            </a:r>
            <a:r>
              <a:rPr dirty="0" sz="1100" spc="-10">
                <a:latin typeface="Calibri"/>
                <a:cs typeface="Calibri"/>
              </a:rPr>
              <a:t> </a:t>
            </a:r>
            <a:r>
              <a:rPr dirty="0" sz="1100" spc="-5">
                <a:latin typeface="Calibri"/>
                <a:cs typeface="Calibri"/>
              </a:rPr>
              <a:t>II.</a:t>
            </a:r>
            <a:endParaRPr sz="1100">
              <a:latin typeface="Calibri"/>
              <a:cs typeface="Calibri"/>
            </a:endParaRPr>
          </a:p>
          <a:p>
            <a:pPr algn="just" marL="12700" marR="5080">
              <a:lnSpc>
                <a:spcPct val="152500"/>
              </a:lnSpc>
              <a:spcBef>
                <a:spcPts val="795"/>
              </a:spcBef>
            </a:pPr>
            <a:r>
              <a:rPr dirty="0" sz="1100" spc="-5">
                <a:latin typeface="Calibri"/>
                <a:cs typeface="Calibri"/>
              </a:rPr>
              <a:t>To compare the predictive power of characteristics between younger and older respondents, odds ratios  were</a:t>
            </a:r>
            <a:r>
              <a:rPr dirty="0" sz="1100" spc="-30">
                <a:latin typeface="Calibri"/>
                <a:cs typeface="Calibri"/>
              </a:rPr>
              <a:t> </a:t>
            </a:r>
            <a:r>
              <a:rPr dirty="0" sz="1100" spc="-5">
                <a:latin typeface="Calibri"/>
                <a:cs typeface="Calibri"/>
              </a:rPr>
              <a:t>estimated</a:t>
            </a:r>
            <a:r>
              <a:rPr dirty="0" sz="1100" spc="-30">
                <a:latin typeface="Calibri"/>
                <a:cs typeface="Calibri"/>
              </a:rPr>
              <a:t> </a:t>
            </a:r>
            <a:r>
              <a:rPr dirty="0" sz="1100" spc="-5">
                <a:latin typeface="Calibri"/>
                <a:cs typeface="Calibri"/>
              </a:rPr>
              <a:t>for</a:t>
            </a:r>
            <a:r>
              <a:rPr dirty="0" sz="1100" spc="-30">
                <a:latin typeface="Calibri"/>
                <a:cs typeface="Calibri"/>
              </a:rPr>
              <a:t> </a:t>
            </a:r>
            <a:r>
              <a:rPr dirty="0" sz="1100" spc="-5">
                <a:latin typeface="Calibri"/>
                <a:cs typeface="Calibri"/>
              </a:rPr>
              <a:t>the</a:t>
            </a:r>
            <a:r>
              <a:rPr dirty="0" sz="1100" spc="-20">
                <a:latin typeface="Calibri"/>
                <a:cs typeface="Calibri"/>
              </a:rPr>
              <a:t> </a:t>
            </a:r>
            <a:r>
              <a:rPr dirty="0" sz="1100" spc="-5">
                <a:latin typeface="Calibri"/>
                <a:cs typeface="Calibri"/>
              </a:rPr>
              <a:t>youth,</a:t>
            </a:r>
            <a:r>
              <a:rPr dirty="0" sz="1100" spc="-30">
                <a:latin typeface="Calibri"/>
                <a:cs typeface="Calibri"/>
              </a:rPr>
              <a:t> </a:t>
            </a:r>
            <a:r>
              <a:rPr dirty="0" sz="1100" spc="-5">
                <a:latin typeface="Calibri"/>
                <a:cs typeface="Calibri"/>
              </a:rPr>
              <a:t>non-youth</a:t>
            </a:r>
            <a:r>
              <a:rPr dirty="0" sz="1100" spc="-30">
                <a:latin typeface="Calibri"/>
                <a:cs typeface="Calibri"/>
              </a:rPr>
              <a:t> </a:t>
            </a:r>
            <a:r>
              <a:rPr dirty="0" sz="1100" spc="-5">
                <a:latin typeface="Calibri"/>
                <a:cs typeface="Calibri"/>
              </a:rPr>
              <a:t>and</a:t>
            </a:r>
            <a:r>
              <a:rPr dirty="0" sz="1100" spc="-20">
                <a:latin typeface="Calibri"/>
                <a:cs typeface="Calibri"/>
              </a:rPr>
              <a:t> </a:t>
            </a:r>
            <a:r>
              <a:rPr dirty="0" sz="1100" spc="-5">
                <a:latin typeface="Calibri"/>
                <a:cs typeface="Calibri"/>
              </a:rPr>
              <a:t>complete</a:t>
            </a:r>
            <a:r>
              <a:rPr dirty="0" sz="1100" spc="-30">
                <a:latin typeface="Calibri"/>
                <a:cs typeface="Calibri"/>
              </a:rPr>
              <a:t> </a:t>
            </a:r>
            <a:r>
              <a:rPr dirty="0" sz="1100" spc="-5">
                <a:latin typeface="Calibri"/>
                <a:cs typeface="Calibri"/>
              </a:rPr>
              <a:t>segments</a:t>
            </a:r>
            <a:r>
              <a:rPr dirty="0" sz="1100" spc="-20">
                <a:latin typeface="Calibri"/>
                <a:cs typeface="Calibri"/>
              </a:rPr>
              <a:t> </a:t>
            </a:r>
            <a:r>
              <a:rPr dirty="0" sz="1100" spc="-5">
                <a:latin typeface="Calibri"/>
                <a:cs typeface="Calibri"/>
              </a:rPr>
              <a:t>of</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sample.</a:t>
            </a:r>
            <a:r>
              <a:rPr dirty="0" sz="1100" spc="-30">
                <a:latin typeface="Calibri"/>
                <a:cs typeface="Calibri"/>
              </a:rPr>
              <a:t> </a:t>
            </a:r>
            <a:r>
              <a:rPr dirty="0" sz="1100" spc="-5">
                <a:latin typeface="Calibri"/>
                <a:cs typeface="Calibri"/>
              </a:rPr>
              <a:t>Therefore,</a:t>
            </a:r>
            <a:r>
              <a:rPr dirty="0" sz="1100" spc="-20">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relevance  of</a:t>
            </a:r>
            <a:r>
              <a:rPr dirty="0" sz="1100" spc="-30">
                <a:latin typeface="Calibri"/>
                <a:cs typeface="Calibri"/>
              </a:rPr>
              <a:t> </a:t>
            </a:r>
            <a:r>
              <a:rPr dirty="0" sz="1100" spc="-5">
                <a:latin typeface="Calibri"/>
                <a:cs typeface="Calibri"/>
              </a:rPr>
              <a:t>characteristics</a:t>
            </a:r>
            <a:r>
              <a:rPr dirty="0" sz="1100" spc="-20">
                <a:latin typeface="Calibri"/>
                <a:cs typeface="Calibri"/>
              </a:rPr>
              <a:t> </a:t>
            </a:r>
            <a:r>
              <a:rPr dirty="0" sz="1100" spc="-5">
                <a:latin typeface="Calibri"/>
                <a:cs typeface="Calibri"/>
              </a:rPr>
              <a:t>can</a:t>
            </a:r>
            <a:r>
              <a:rPr dirty="0" sz="1100" spc="-25">
                <a:latin typeface="Calibri"/>
                <a:cs typeface="Calibri"/>
              </a:rPr>
              <a:t> </a:t>
            </a:r>
            <a:r>
              <a:rPr dirty="0" sz="1100" spc="-5">
                <a:latin typeface="Calibri"/>
                <a:cs typeface="Calibri"/>
              </a:rPr>
              <a:t>be</a:t>
            </a:r>
            <a:r>
              <a:rPr dirty="0" sz="1100" spc="-15">
                <a:latin typeface="Calibri"/>
                <a:cs typeface="Calibri"/>
              </a:rPr>
              <a:t> </a:t>
            </a:r>
            <a:r>
              <a:rPr dirty="0" sz="1100" spc="-5">
                <a:latin typeface="Calibri"/>
                <a:cs typeface="Calibri"/>
              </a:rPr>
              <a:t>compared</a:t>
            </a:r>
            <a:r>
              <a:rPr dirty="0" sz="1100" spc="-25">
                <a:latin typeface="Calibri"/>
                <a:cs typeface="Calibri"/>
              </a:rPr>
              <a:t> </a:t>
            </a:r>
            <a:r>
              <a:rPr dirty="0" sz="1100" spc="-5">
                <a:latin typeface="Calibri"/>
                <a:cs typeface="Calibri"/>
              </a:rPr>
              <a:t>between</a:t>
            </a:r>
            <a:r>
              <a:rPr dirty="0" sz="1100" spc="-25">
                <a:latin typeface="Calibri"/>
                <a:cs typeface="Calibri"/>
              </a:rPr>
              <a:t> </a:t>
            </a:r>
            <a:r>
              <a:rPr dirty="0" sz="1100" spc="-5">
                <a:latin typeface="Calibri"/>
                <a:cs typeface="Calibri"/>
              </a:rPr>
              <a:t>respondents</a:t>
            </a:r>
            <a:r>
              <a:rPr dirty="0" sz="1100" spc="-20">
                <a:latin typeface="Calibri"/>
                <a:cs typeface="Calibri"/>
              </a:rPr>
              <a:t> </a:t>
            </a:r>
            <a:r>
              <a:rPr dirty="0" sz="1100" spc="-5">
                <a:latin typeface="Calibri"/>
                <a:cs typeface="Calibri"/>
              </a:rPr>
              <a:t>aged</a:t>
            </a:r>
            <a:r>
              <a:rPr dirty="0" sz="1100" spc="-25">
                <a:latin typeface="Calibri"/>
                <a:cs typeface="Calibri"/>
              </a:rPr>
              <a:t> </a:t>
            </a:r>
            <a:r>
              <a:rPr dirty="0" sz="1100" spc="-5">
                <a:latin typeface="Calibri"/>
                <a:cs typeface="Calibri"/>
              </a:rPr>
              <a:t>14</a:t>
            </a:r>
            <a:r>
              <a:rPr dirty="0" sz="1100" spc="-25">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24</a:t>
            </a:r>
            <a:r>
              <a:rPr dirty="0" sz="1100" spc="-25">
                <a:latin typeface="Calibri"/>
                <a:cs typeface="Calibri"/>
              </a:rPr>
              <a:t> </a:t>
            </a:r>
            <a:r>
              <a:rPr dirty="0" sz="1100">
                <a:latin typeface="Calibri"/>
                <a:cs typeface="Calibri"/>
              </a:rPr>
              <a:t>and</a:t>
            </a:r>
            <a:r>
              <a:rPr dirty="0" sz="1100" spc="-25">
                <a:latin typeface="Calibri"/>
                <a:cs typeface="Calibri"/>
              </a:rPr>
              <a:t> </a:t>
            </a:r>
            <a:r>
              <a:rPr dirty="0" sz="1100" spc="-5">
                <a:latin typeface="Calibri"/>
                <a:cs typeface="Calibri"/>
              </a:rPr>
              <a:t>those</a:t>
            </a:r>
            <a:r>
              <a:rPr dirty="0" sz="1100" spc="-30">
                <a:latin typeface="Calibri"/>
                <a:cs typeface="Calibri"/>
              </a:rPr>
              <a:t> </a:t>
            </a:r>
            <a:r>
              <a:rPr dirty="0" sz="1100" spc="-5">
                <a:latin typeface="Calibri"/>
                <a:cs typeface="Calibri"/>
              </a:rPr>
              <a:t>aged</a:t>
            </a:r>
            <a:r>
              <a:rPr dirty="0" sz="1100" spc="-25">
                <a:latin typeface="Calibri"/>
                <a:cs typeface="Calibri"/>
              </a:rPr>
              <a:t> </a:t>
            </a:r>
            <a:r>
              <a:rPr dirty="0" sz="1100" spc="-5">
                <a:latin typeface="Calibri"/>
                <a:cs typeface="Calibri"/>
              </a:rPr>
              <a:t>25</a:t>
            </a:r>
            <a:r>
              <a:rPr dirty="0" sz="1100" spc="-20">
                <a:latin typeface="Calibri"/>
                <a:cs typeface="Calibri"/>
              </a:rPr>
              <a:t> </a:t>
            </a:r>
            <a:r>
              <a:rPr dirty="0" sz="1100" spc="-5">
                <a:latin typeface="Calibri"/>
                <a:cs typeface="Calibri"/>
              </a:rPr>
              <a:t>or</a:t>
            </a:r>
            <a:r>
              <a:rPr dirty="0" sz="1100" spc="-25">
                <a:latin typeface="Calibri"/>
                <a:cs typeface="Calibri"/>
              </a:rPr>
              <a:t> </a:t>
            </a:r>
            <a:r>
              <a:rPr dirty="0" sz="1100" spc="-5">
                <a:latin typeface="Calibri"/>
                <a:cs typeface="Calibri"/>
              </a:rPr>
              <a:t>more.</a:t>
            </a:r>
            <a:r>
              <a:rPr dirty="0" sz="1100" spc="-25">
                <a:latin typeface="Calibri"/>
                <a:cs typeface="Calibri"/>
              </a:rPr>
              <a:t> </a:t>
            </a:r>
            <a:r>
              <a:rPr dirty="0" sz="1100" spc="-5">
                <a:latin typeface="Calibri"/>
                <a:cs typeface="Calibri"/>
              </a:rPr>
              <a:t>More</a:t>
            </a:r>
            <a:endParaRPr sz="1100">
              <a:latin typeface="Calibri"/>
              <a:cs typeface="Calibri"/>
            </a:endParaRPr>
          </a:p>
          <a:p>
            <a:pPr>
              <a:lnSpc>
                <a:spcPct val="100000"/>
              </a:lnSpc>
            </a:pPr>
            <a:endParaRPr sz="1100">
              <a:latin typeface="Times New Roman"/>
              <a:cs typeface="Times New Roman"/>
            </a:endParaRPr>
          </a:p>
          <a:p>
            <a:pPr algn="just" marL="12700" marR="5080">
              <a:lnSpc>
                <a:spcPct val="101800"/>
              </a:lnSpc>
              <a:spcBef>
                <a:spcPts val="955"/>
              </a:spcBef>
            </a:pPr>
            <a:r>
              <a:rPr dirty="0" baseline="29914" sz="975" spc="-7">
                <a:latin typeface="Calibri"/>
                <a:cs typeface="Calibri"/>
              </a:rPr>
              <a:t>12 </a:t>
            </a:r>
            <a:r>
              <a:rPr dirty="0" sz="1000" spc="-5">
                <a:latin typeface="Calibri"/>
                <a:cs typeface="Calibri"/>
              </a:rPr>
              <a:t>More formally, logistic regressions measure coefficients for independent variables based on the logit of their  incidence on </a:t>
            </a:r>
            <a:r>
              <a:rPr dirty="0" sz="1000">
                <a:latin typeface="Calibri"/>
                <a:cs typeface="Calibri"/>
              </a:rPr>
              <a:t>the </a:t>
            </a:r>
            <a:r>
              <a:rPr dirty="0" sz="1000" spc="-5">
                <a:latin typeface="Calibri"/>
                <a:cs typeface="Calibri"/>
              </a:rPr>
              <a:t>realization of </a:t>
            </a:r>
            <a:r>
              <a:rPr dirty="0" sz="1000">
                <a:latin typeface="Calibri"/>
                <a:cs typeface="Calibri"/>
              </a:rPr>
              <a:t>the </a:t>
            </a:r>
            <a:r>
              <a:rPr dirty="0" sz="1000" spc="-5">
                <a:latin typeface="Calibri"/>
                <a:cs typeface="Calibri"/>
              </a:rPr>
              <a:t>dependent variable’s dichotomous outcome. For more details on model  specification and estimation methods, please see ANNEXE</a:t>
            </a:r>
            <a:r>
              <a:rPr dirty="0" sz="1000" spc="15">
                <a:latin typeface="Calibri"/>
                <a:cs typeface="Calibri"/>
              </a:rPr>
              <a:t> </a:t>
            </a:r>
            <a:r>
              <a:rPr dirty="0" sz="1000" spc="-5">
                <a:latin typeface="Calibri"/>
                <a:cs typeface="Calibri"/>
              </a:rPr>
              <a:t>II.</a:t>
            </a:r>
            <a:endParaRPr sz="1000">
              <a:latin typeface="Calibri"/>
              <a:cs typeface="Calibri"/>
            </a:endParaRPr>
          </a:p>
        </p:txBody>
      </p:sp>
      <p:sp>
        <p:nvSpPr>
          <p:cNvPr id="4" name="object 4"/>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29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498" y="806103"/>
            <a:ext cx="5970270" cy="5408930"/>
          </a:xfrm>
          <a:prstGeom prst="rect">
            <a:avLst/>
          </a:prstGeom>
        </p:spPr>
        <p:txBody>
          <a:bodyPr wrap="square" lIns="0" tIns="12700" rIns="0" bIns="0" rtlCol="0" vert="horz">
            <a:spAutoFit/>
          </a:bodyPr>
          <a:lstStyle/>
          <a:p>
            <a:pPr algn="just" marL="12700" marR="5715">
              <a:lnSpc>
                <a:spcPct val="152700"/>
              </a:lnSpc>
              <a:spcBef>
                <a:spcPts val="100"/>
              </a:spcBef>
            </a:pPr>
            <a:r>
              <a:rPr dirty="0" sz="1100" spc="-5">
                <a:latin typeface="Calibri"/>
                <a:cs typeface="Calibri"/>
              </a:rPr>
              <a:t>specifically,</a:t>
            </a:r>
            <a:r>
              <a:rPr dirty="0" sz="1100" spc="-40">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magnitude</a:t>
            </a:r>
            <a:r>
              <a:rPr dirty="0" sz="1100" spc="-45">
                <a:latin typeface="Calibri"/>
                <a:cs typeface="Calibri"/>
              </a:rPr>
              <a:t> </a:t>
            </a:r>
            <a:r>
              <a:rPr dirty="0" sz="1100" spc="-5">
                <a:latin typeface="Calibri"/>
                <a:cs typeface="Calibri"/>
              </a:rPr>
              <a:t>of</a:t>
            </a:r>
            <a:r>
              <a:rPr dirty="0" sz="1100" spc="-40">
                <a:latin typeface="Calibri"/>
                <a:cs typeface="Calibri"/>
              </a:rPr>
              <a:t> </a:t>
            </a:r>
            <a:r>
              <a:rPr dirty="0" sz="1100" spc="-5">
                <a:latin typeface="Calibri"/>
                <a:cs typeface="Calibri"/>
              </a:rPr>
              <a:t>odds</a:t>
            </a:r>
            <a:r>
              <a:rPr dirty="0" sz="1100" spc="-35">
                <a:latin typeface="Calibri"/>
                <a:cs typeface="Calibri"/>
              </a:rPr>
              <a:t> </a:t>
            </a:r>
            <a:r>
              <a:rPr dirty="0" sz="1100" spc="-5">
                <a:latin typeface="Calibri"/>
                <a:cs typeface="Calibri"/>
              </a:rPr>
              <a:t>ratios</a:t>
            </a:r>
            <a:r>
              <a:rPr dirty="0" sz="1100" spc="-40">
                <a:latin typeface="Calibri"/>
                <a:cs typeface="Calibri"/>
              </a:rPr>
              <a:t> </a:t>
            </a:r>
            <a:r>
              <a:rPr dirty="0" sz="1100" spc="-5">
                <a:latin typeface="Calibri"/>
                <a:cs typeface="Calibri"/>
              </a:rPr>
              <a:t>can</a:t>
            </a:r>
            <a:r>
              <a:rPr dirty="0" sz="1100" spc="-45">
                <a:latin typeface="Calibri"/>
                <a:cs typeface="Calibri"/>
              </a:rPr>
              <a:t> </a:t>
            </a:r>
            <a:r>
              <a:rPr dirty="0" sz="1100" spc="-5">
                <a:latin typeface="Calibri"/>
                <a:cs typeface="Calibri"/>
              </a:rPr>
              <a:t>be</a:t>
            </a:r>
            <a:r>
              <a:rPr dirty="0" sz="1100" spc="-30">
                <a:latin typeface="Calibri"/>
                <a:cs typeface="Calibri"/>
              </a:rPr>
              <a:t> </a:t>
            </a:r>
            <a:r>
              <a:rPr dirty="0" sz="1100" spc="-5">
                <a:latin typeface="Calibri"/>
                <a:cs typeface="Calibri"/>
              </a:rPr>
              <a:t>compared</a:t>
            </a:r>
            <a:r>
              <a:rPr dirty="0" sz="1100" spc="-40">
                <a:latin typeface="Calibri"/>
                <a:cs typeface="Calibri"/>
              </a:rPr>
              <a:t> </a:t>
            </a:r>
            <a:r>
              <a:rPr dirty="0" sz="1100" spc="-5">
                <a:latin typeface="Calibri"/>
                <a:cs typeface="Calibri"/>
              </a:rPr>
              <a:t>between</a:t>
            </a:r>
            <a:r>
              <a:rPr dirty="0" sz="1100" spc="-40">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two</a:t>
            </a:r>
            <a:r>
              <a:rPr dirty="0" sz="1100" spc="-35">
                <a:latin typeface="Calibri"/>
                <a:cs typeface="Calibri"/>
              </a:rPr>
              <a:t> </a:t>
            </a:r>
            <a:r>
              <a:rPr dirty="0" sz="1100" spc="-5">
                <a:latin typeface="Calibri"/>
                <a:cs typeface="Calibri"/>
              </a:rPr>
              <a:t>groups,</a:t>
            </a:r>
            <a:r>
              <a:rPr dirty="0" sz="1100" spc="-40">
                <a:latin typeface="Calibri"/>
                <a:cs typeface="Calibri"/>
              </a:rPr>
              <a:t> </a:t>
            </a:r>
            <a:r>
              <a:rPr dirty="0" sz="1100" spc="-5">
                <a:latin typeface="Calibri"/>
                <a:cs typeface="Calibri"/>
              </a:rPr>
              <a:t>along</a:t>
            </a:r>
            <a:r>
              <a:rPr dirty="0" sz="1100" spc="-35">
                <a:latin typeface="Calibri"/>
                <a:cs typeface="Calibri"/>
              </a:rPr>
              <a:t> </a:t>
            </a:r>
            <a:r>
              <a:rPr dirty="0" sz="1100" spc="-5">
                <a:latin typeface="Calibri"/>
                <a:cs typeface="Calibri"/>
              </a:rPr>
              <a:t>with</a:t>
            </a:r>
            <a:r>
              <a:rPr dirty="0" sz="1100" spc="-40">
                <a:latin typeface="Calibri"/>
                <a:cs typeface="Calibri"/>
              </a:rPr>
              <a:t> </a:t>
            </a:r>
            <a:r>
              <a:rPr dirty="0" sz="1100" spc="-5">
                <a:latin typeface="Calibri"/>
                <a:cs typeface="Calibri"/>
              </a:rPr>
              <a:t>odds</a:t>
            </a:r>
            <a:r>
              <a:rPr dirty="0" sz="1100" spc="-35">
                <a:latin typeface="Calibri"/>
                <a:cs typeface="Calibri"/>
              </a:rPr>
              <a:t> </a:t>
            </a:r>
            <a:r>
              <a:rPr dirty="0" sz="1100" spc="-5">
                <a:latin typeface="Calibri"/>
                <a:cs typeface="Calibri"/>
              </a:rPr>
              <a:t>ratio  rankings by order of scale. Odds ratios were also estimated for the entire sample to set a benchmark for  comparison.</a:t>
            </a:r>
            <a:endParaRPr sz="1100">
              <a:latin typeface="Calibri"/>
              <a:cs typeface="Calibri"/>
            </a:endParaRPr>
          </a:p>
          <a:p>
            <a:pPr algn="just" marL="12700" marR="5715" indent="-635">
              <a:lnSpc>
                <a:spcPct val="152700"/>
              </a:lnSpc>
              <a:spcBef>
                <a:spcPts val="790"/>
              </a:spcBef>
            </a:pPr>
            <a:r>
              <a:rPr dirty="0" sz="1100" spc="-5">
                <a:latin typeface="Calibri"/>
                <a:cs typeface="Calibri"/>
              </a:rPr>
              <a:t>Lastly,</a:t>
            </a:r>
            <a:r>
              <a:rPr dirty="0" sz="1100" spc="-45">
                <a:latin typeface="Calibri"/>
                <a:cs typeface="Calibri"/>
              </a:rPr>
              <a:t> </a:t>
            </a:r>
            <a:r>
              <a:rPr dirty="0" sz="1100" spc="-5">
                <a:latin typeface="Calibri"/>
                <a:cs typeface="Calibri"/>
              </a:rPr>
              <a:t>variables</a:t>
            </a:r>
            <a:r>
              <a:rPr dirty="0" sz="1100" spc="-45">
                <a:latin typeface="Calibri"/>
                <a:cs typeface="Calibri"/>
              </a:rPr>
              <a:t> </a:t>
            </a:r>
            <a:r>
              <a:rPr dirty="0" sz="1100" spc="-5">
                <a:latin typeface="Calibri"/>
                <a:cs typeface="Calibri"/>
              </a:rPr>
              <a:t>that</a:t>
            </a:r>
            <a:r>
              <a:rPr dirty="0" sz="1100" spc="-45">
                <a:latin typeface="Calibri"/>
                <a:cs typeface="Calibri"/>
              </a:rPr>
              <a:t> </a:t>
            </a:r>
            <a:r>
              <a:rPr dirty="0" sz="1100" spc="-5">
                <a:latin typeface="Calibri"/>
                <a:cs typeface="Calibri"/>
              </a:rPr>
              <a:t>were</a:t>
            </a:r>
            <a:r>
              <a:rPr dirty="0" sz="1100" spc="-40">
                <a:latin typeface="Calibri"/>
                <a:cs typeface="Calibri"/>
              </a:rPr>
              <a:t> </a:t>
            </a:r>
            <a:r>
              <a:rPr dirty="0" sz="1100" spc="-5">
                <a:latin typeface="Calibri"/>
                <a:cs typeface="Calibri"/>
              </a:rPr>
              <a:t>not</a:t>
            </a:r>
            <a:r>
              <a:rPr dirty="0" sz="1100" spc="-50">
                <a:latin typeface="Calibri"/>
                <a:cs typeface="Calibri"/>
              </a:rPr>
              <a:t> </a:t>
            </a:r>
            <a:r>
              <a:rPr dirty="0" sz="1100" spc="-5">
                <a:latin typeface="Calibri"/>
                <a:cs typeface="Calibri"/>
              </a:rPr>
              <a:t>statistically</a:t>
            </a:r>
            <a:r>
              <a:rPr dirty="0" sz="1100" spc="-50">
                <a:latin typeface="Calibri"/>
                <a:cs typeface="Calibri"/>
              </a:rPr>
              <a:t> </a:t>
            </a:r>
            <a:r>
              <a:rPr dirty="0" sz="1100">
                <a:latin typeface="Calibri"/>
                <a:cs typeface="Calibri"/>
              </a:rPr>
              <a:t>significant</a:t>
            </a:r>
            <a:r>
              <a:rPr dirty="0" baseline="31746" sz="1050">
                <a:latin typeface="Calibri"/>
                <a:cs typeface="Calibri"/>
              </a:rPr>
              <a:t>13</a:t>
            </a:r>
            <a:r>
              <a:rPr dirty="0" baseline="31746" sz="1050" spc="135">
                <a:latin typeface="Calibri"/>
                <a:cs typeface="Calibri"/>
              </a:rPr>
              <a:t> </a:t>
            </a:r>
            <a:r>
              <a:rPr dirty="0" sz="1100" spc="-5">
                <a:latin typeface="Calibri"/>
                <a:cs typeface="Calibri"/>
              </a:rPr>
              <a:t>in</a:t>
            </a:r>
            <a:r>
              <a:rPr dirty="0" sz="1100" spc="-50">
                <a:latin typeface="Calibri"/>
                <a:cs typeface="Calibri"/>
              </a:rPr>
              <a:t> </a:t>
            </a:r>
            <a:r>
              <a:rPr dirty="0" sz="1100" spc="-5">
                <a:latin typeface="Calibri"/>
                <a:cs typeface="Calibri"/>
              </a:rPr>
              <a:t>predicting</a:t>
            </a:r>
            <a:r>
              <a:rPr dirty="0" sz="1100" spc="-40">
                <a:latin typeface="Calibri"/>
                <a:cs typeface="Calibri"/>
              </a:rPr>
              <a:t> </a:t>
            </a:r>
            <a:r>
              <a:rPr dirty="0" sz="1100" spc="-5">
                <a:latin typeface="Calibri"/>
                <a:cs typeface="Calibri"/>
              </a:rPr>
              <a:t>a</a:t>
            </a:r>
            <a:r>
              <a:rPr dirty="0" sz="1100" spc="-45">
                <a:latin typeface="Calibri"/>
                <a:cs typeface="Calibri"/>
              </a:rPr>
              <a:t> </a:t>
            </a:r>
            <a:r>
              <a:rPr dirty="0" sz="1100" spc="-5">
                <a:latin typeface="Calibri"/>
                <a:cs typeface="Calibri"/>
              </a:rPr>
              <a:t>dependent</a:t>
            </a:r>
            <a:r>
              <a:rPr dirty="0" sz="1100" spc="-40">
                <a:latin typeface="Calibri"/>
                <a:cs typeface="Calibri"/>
              </a:rPr>
              <a:t> </a:t>
            </a:r>
            <a:r>
              <a:rPr dirty="0" sz="1100" spc="-5">
                <a:latin typeface="Calibri"/>
                <a:cs typeface="Calibri"/>
              </a:rPr>
              <a:t>variable’s</a:t>
            </a:r>
            <a:r>
              <a:rPr dirty="0" sz="1100" spc="-45">
                <a:latin typeface="Calibri"/>
                <a:cs typeface="Calibri"/>
              </a:rPr>
              <a:t> </a:t>
            </a:r>
            <a:r>
              <a:rPr dirty="0" sz="1100" spc="-5">
                <a:latin typeface="Calibri"/>
                <a:cs typeface="Calibri"/>
              </a:rPr>
              <a:t>outcome</a:t>
            </a:r>
            <a:r>
              <a:rPr dirty="0" sz="1100" spc="-45">
                <a:latin typeface="Calibri"/>
                <a:cs typeface="Calibri"/>
              </a:rPr>
              <a:t> </a:t>
            </a:r>
            <a:r>
              <a:rPr dirty="0" sz="1100" spc="-5">
                <a:latin typeface="Calibri"/>
                <a:cs typeface="Calibri"/>
              </a:rPr>
              <a:t>were  removed </a:t>
            </a:r>
            <a:r>
              <a:rPr dirty="0" sz="1100">
                <a:latin typeface="Calibri"/>
                <a:cs typeface="Calibri"/>
              </a:rPr>
              <a:t>from </a:t>
            </a:r>
            <a:r>
              <a:rPr dirty="0" sz="1100" spc="-5">
                <a:latin typeface="Calibri"/>
                <a:cs typeface="Calibri"/>
              </a:rPr>
              <a:t>the model prior to final estimations. This process is a conventional step in model fitting  and generates results that are more reliable for the statistically significant variables. For further model  specification and estimation method details, please refer to Annexe</a:t>
            </a:r>
            <a:r>
              <a:rPr dirty="0" sz="1100" spc="30">
                <a:latin typeface="Calibri"/>
                <a:cs typeface="Calibri"/>
              </a:rPr>
              <a:t> </a:t>
            </a:r>
            <a:r>
              <a:rPr dirty="0" sz="1100" spc="-10">
                <a:latin typeface="Calibri"/>
                <a:cs typeface="Calibri"/>
              </a:rPr>
              <a:t>III.</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300" spc="-15" b="0">
                <a:latin typeface="Calibri Light"/>
                <a:cs typeface="Calibri Light"/>
              </a:rPr>
              <a:t>Results</a:t>
            </a:r>
            <a:endParaRPr sz="1300">
              <a:latin typeface="Calibri Light"/>
              <a:cs typeface="Calibri Light"/>
            </a:endParaRPr>
          </a:p>
          <a:p>
            <a:pPr algn="just" marL="12700">
              <a:lnSpc>
                <a:spcPct val="100000"/>
              </a:lnSpc>
              <a:spcBef>
                <a:spcPts val="160"/>
              </a:spcBef>
            </a:pPr>
            <a:r>
              <a:rPr dirty="0" sz="1100" spc="-5">
                <a:latin typeface="Calibri"/>
                <a:cs typeface="Calibri"/>
              </a:rPr>
              <a:t>The</a:t>
            </a:r>
            <a:r>
              <a:rPr dirty="0" sz="1100" spc="35">
                <a:latin typeface="Calibri"/>
                <a:cs typeface="Calibri"/>
              </a:rPr>
              <a:t> </a:t>
            </a:r>
            <a:r>
              <a:rPr dirty="0" sz="1100" spc="-5">
                <a:latin typeface="Calibri"/>
                <a:cs typeface="Calibri"/>
              </a:rPr>
              <a:t>following</a:t>
            </a:r>
            <a:r>
              <a:rPr dirty="0" sz="1100" spc="45">
                <a:latin typeface="Calibri"/>
                <a:cs typeface="Calibri"/>
              </a:rPr>
              <a:t> </a:t>
            </a:r>
            <a:r>
              <a:rPr dirty="0" sz="1100" spc="-5">
                <a:latin typeface="Calibri"/>
                <a:cs typeface="Calibri"/>
              </a:rPr>
              <a:t>regression</a:t>
            </a:r>
            <a:r>
              <a:rPr dirty="0" sz="1100" spc="45">
                <a:latin typeface="Calibri"/>
                <a:cs typeface="Calibri"/>
              </a:rPr>
              <a:t> </a:t>
            </a:r>
            <a:r>
              <a:rPr dirty="0" sz="1100" spc="-5">
                <a:latin typeface="Calibri"/>
                <a:cs typeface="Calibri"/>
              </a:rPr>
              <a:t>results</a:t>
            </a:r>
            <a:r>
              <a:rPr dirty="0" sz="1100" spc="45">
                <a:latin typeface="Calibri"/>
                <a:cs typeface="Calibri"/>
              </a:rPr>
              <a:t> </a:t>
            </a:r>
            <a:r>
              <a:rPr dirty="0" sz="1100" spc="-5">
                <a:latin typeface="Calibri"/>
                <a:cs typeface="Calibri"/>
              </a:rPr>
              <a:t>tables</a:t>
            </a:r>
            <a:r>
              <a:rPr dirty="0" sz="1100" spc="45">
                <a:latin typeface="Calibri"/>
                <a:cs typeface="Calibri"/>
              </a:rPr>
              <a:t> </a:t>
            </a:r>
            <a:r>
              <a:rPr dirty="0" sz="1100" spc="-5">
                <a:latin typeface="Calibri"/>
                <a:cs typeface="Calibri"/>
              </a:rPr>
              <a:t>present</a:t>
            </a:r>
            <a:r>
              <a:rPr dirty="0" sz="1100" spc="45">
                <a:latin typeface="Calibri"/>
                <a:cs typeface="Calibri"/>
              </a:rPr>
              <a:t> </a:t>
            </a:r>
            <a:r>
              <a:rPr dirty="0" sz="1100" spc="-5">
                <a:latin typeface="Calibri"/>
                <a:cs typeface="Calibri"/>
              </a:rPr>
              <a:t>estimates</a:t>
            </a:r>
            <a:r>
              <a:rPr dirty="0" sz="1100" spc="45">
                <a:latin typeface="Calibri"/>
                <a:cs typeface="Calibri"/>
              </a:rPr>
              <a:t> </a:t>
            </a:r>
            <a:r>
              <a:rPr dirty="0" sz="1100" spc="-5">
                <a:latin typeface="Calibri"/>
                <a:cs typeface="Calibri"/>
              </a:rPr>
              <a:t>for</a:t>
            </a:r>
            <a:r>
              <a:rPr dirty="0" sz="1100" spc="45">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youth,</a:t>
            </a:r>
            <a:r>
              <a:rPr dirty="0" sz="1100" spc="50">
                <a:latin typeface="Calibri"/>
                <a:cs typeface="Calibri"/>
              </a:rPr>
              <a:t> </a:t>
            </a:r>
            <a:r>
              <a:rPr dirty="0" sz="1100" spc="-5">
                <a:latin typeface="Calibri"/>
                <a:cs typeface="Calibri"/>
              </a:rPr>
              <a:t>non-youth,</a:t>
            </a:r>
            <a:r>
              <a:rPr dirty="0" sz="1100" spc="40">
                <a:latin typeface="Calibri"/>
                <a:cs typeface="Calibri"/>
              </a:rPr>
              <a:t> </a:t>
            </a:r>
            <a:r>
              <a:rPr dirty="0" sz="1100" spc="-5">
                <a:latin typeface="Calibri"/>
                <a:cs typeface="Calibri"/>
              </a:rPr>
              <a:t>and</a:t>
            </a:r>
            <a:r>
              <a:rPr dirty="0" sz="1100" spc="40">
                <a:latin typeface="Calibri"/>
                <a:cs typeface="Calibri"/>
              </a:rPr>
              <a:t> </a:t>
            </a:r>
            <a:r>
              <a:rPr dirty="0" sz="1100" spc="-5">
                <a:latin typeface="Calibri"/>
                <a:cs typeface="Calibri"/>
              </a:rPr>
              <a:t>complete</a:t>
            </a:r>
            <a:endParaRPr sz="1100">
              <a:latin typeface="Calibri"/>
              <a:cs typeface="Calibri"/>
            </a:endParaRPr>
          </a:p>
          <a:p>
            <a:pPr algn="just" marL="12700" marR="5080" indent="-635">
              <a:lnSpc>
                <a:spcPct val="152700"/>
              </a:lnSpc>
            </a:pPr>
            <a:r>
              <a:rPr dirty="0" sz="1100" spc="-5">
                <a:latin typeface="Calibri"/>
                <a:cs typeface="Calibri"/>
              </a:rPr>
              <a:t>segments of the GSS 2013 sample. The first column in these tables lists the characteristics for which  statistically significant associations were estimated </a:t>
            </a:r>
            <a:r>
              <a:rPr dirty="0" sz="1100">
                <a:latin typeface="Calibri"/>
                <a:cs typeface="Calibri"/>
              </a:rPr>
              <a:t>for </a:t>
            </a:r>
            <a:r>
              <a:rPr dirty="0" sz="1100" spc="-5">
                <a:latin typeface="Calibri"/>
                <a:cs typeface="Calibri"/>
              </a:rPr>
              <a:t>at least </a:t>
            </a:r>
            <a:r>
              <a:rPr dirty="0" sz="1100">
                <a:latin typeface="Calibri"/>
                <a:cs typeface="Calibri"/>
              </a:rPr>
              <a:t>one </a:t>
            </a:r>
            <a:r>
              <a:rPr dirty="0" sz="1100" spc="-5">
                <a:latin typeface="Calibri"/>
                <a:cs typeface="Calibri"/>
              </a:rPr>
              <a:t>of the sample segments. The second  and third columns report the ranking by odds </a:t>
            </a:r>
            <a:r>
              <a:rPr dirty="0" sz="1100">
                <a:latin typeface="Calibri"/>
                <a:cs typeface="Calibri"/>
              </a:rPr>
              <a:t>ratio, </a:t>
            </a:r>
            <a:r>
              <a:rPr dirty="0" sz="1100" spc="-5">
                <a:latin typeface="Calibri"/>
                <a:cs typeface="Calibri"/>
              </a:rPr>
              <a:t>the magnitude of characteristics </a:t>
            </a:r>
            <a:r>
              <a:rPr dirty="0" sz="1100">
                <a:latin typeface="Calibri"/>
                <a:cs typeface="Calibri"/>
              </a:rPr>
              <a:t>and </a:t>
            </a:r>
            <a:r>
              <a:rPr dirty="0" sz="1100" spc="-5">
                <a:latin typeface="Calibri"/>
                <a:cs typeface="Calibri"/>
              </a:rPr>
              <a:t>odds ratio  estimates, respectively. The fourth </a:t>
            </a:r>
            <a:r>
              <a:rPr dirty="0" sz="1100">
                <a:latin typeface="Calibri"/>
                <a:cs typeface="Calibri"/>
              </a:rPr>
              <a:t>and </a:t>
            </a:r>
            <a:r>
              <a:rPr dirty="0" sz="1100" spc="-5">
                <a:latin typeface="Calibri"/>
                <a:cs typeface="Calibri"/>
              </a:rPr>
              <a:t>fifth columns report these same metrics for the sample segment  of respondents aged 25 </a:t>
            </a:r>
            <a:r>
              <a:rPr dirty="0" sz="1100">
                <a:latin typeface="Calibri"/>
                <a:cs typeface="Calibri"/>
              </a:rPr>
              <a:t>and </a:t>
            </a:r>
            <a:r>
              <a:rPr dirty="0" sz="1100" spc="-5">
                <a:latin typeface="Calibri"/>
                <a:cs typeface="Calibri"/>
              </a:rPr>
              <a:t>over. The sixth </a:t>
            </a:r>
            <a:r>
              <a:rPr dirty="0" sz="1100">
                <a:latin typeface="Calibri"/>
                <a:cs typeface="Calibri"/>
              </a:rPr>
              <a:t>and </a:t>
            </a:r>
            <a:r>
              <a:rPr dirty="0" sz="1100" spc="-5">
                <a:latin typeface="Calibri"/>
                <a:cs typeface="Calibri"/>
              </a:rPr>
              <a:t>seventh columns report these figures for the complete  sample. The upper row of these tables indicate which variable is set as the dependent</a:t>
            </a:r>
            <a:r>
              <a:rPr dirty="0" sz="1100" spc="65">
                <a:latin typeface="Calibri"/>
                <a:cs typeface="Calibri"/>
              </a:rPr>
              <a:t> </a:t>
            </a:r>
            <a:r>
              <a:rPr dirty="0" sz="1100" spc="-5">
                <a:latin typeface="Calibri"/>
                <a:cs typeface="Calibri"/>
              </a:rPr>
              <a:t>variable.</a:t>
            </a:r>
            <a:endParaRPr sz="1100">
              <a:latin typeface="Calibri"/>
              <a:cs typeface="Calibri"/>
            </a:endParaRPr>
          </a:p>
          <a:p>
            <a:pPr algn="just" marL="12700" marR="5715">
              <a:lnSpc>
                <a:spcPct val="152600"/>
              </a:lnSpc>
              <a:spcBef>
                <a:spcPts val="790"/>
              </a:spcBef>
            </a:pPr>
            <a:r>
              <a:rPr dirty="0" sz="1100" spc="-5">
                <a:latin typeface="Calibri"/>
                <a:cs typeface="Calibri"/>
              </a:rPr>
              <a:t>Estimated odds ratios that are statistically significant within a </a:t>
            </a:r>
            <a:r>
              <a:rPr dirty="0" sz="1100">
                <a:latin typeface="Calibri"/>
                <a:cs typeface="Calibri"/>
              </a:rPr>
              <a:t>99% </a:t>
            </a:r>
            <a:r>
              <a:rPr dirty="0" sz="1100" spc="-5">
                <a:latin typeface="Calibri"/>
                <a:cs typeface="Calibri"/>
              </a:rPr>
              <a:t>confidence interval (p &lt; 0.01) are  marked with “***” alongside the reported metric. Estimates that </a:t>
            </a:r>
            <a:r>
              <a:rPr dirty="0" sz="1100">
                <a:latin typeface="Calibri"/>
                <a:cs typeface="Calibri"/>
              </a:rPr>
              <a:t>are </a:t>
            </a:r>
            <a:r>
              <a:rPr dirty="0" sz="1100" spc="-5">
                <a:latin typeface="Calibri"/>
                <a:cs typeface="Calibri"/>
              </a:rPr>
              <a:t>statistically significant within a 95%  confidence interval (p &lt; </a:t>
            </a:r>
            <a:r>
              <a:rPr dirty="0" sz="1100">
                <a:latin typeface="Calibri"/>
                <a:cs typeface="Calibri"/>
              </a:rPr>
              <a:t>0.05) </a:t>
            </a:r>
            <a:r>
              <a:rPr dirty="0" sz="1100" spc="-5">
                <a:latin typeface="Calibri"/>
                <a:cs typeface="Calibri"/>
              </a:rPr>
              <a:t>are marked with “**”. When the statistical significance of </a:t>
            </a:r>
            <a:r>
              <a:rPr dirty="0" sz="1100">
                <a:latin typeface="Calibri"/>
                <a:cs typeface="Calibri"/>
              </a:rPr>
              <a:t>an </a:t>
            </a:r>
            <a:r>
              <a:rPr dirty="0" sz="1100" spc="-5">
                <a:latin typeface="Calibri"/>
                <a:cs typeface="Calibri"/>
              </a:rPr>
              <a:t>estimate lie  within</a:t>
            </a:r>
            <a:r>
              <a:rPr dirty="0" sz="1100" spc="-50">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90%</a:t>
            </a:r>
            <a:r>
              <a:rPr dirty="0" sz="1100" spc="-55">
                <a:latin typeface="Calibri"/>
                <a:cs typeface="Calibri"/>
              </a:rPr>
              <a:t> </a:t>
            </a:r>
            <a:r>
              <a:rPr dirty="0" sz="1100" spc="-5">
                <a:latin typeface="Calibri"/>
                <a:cs typeface="Calibri"/>
              </a:rPr>
              <a:t>confidences</a:t>
            </a:r>
            <a:r>
              <a:rPr dirty="0" sz="1100" spc="-45">
                <a:latin typeface="Calibri"/>
                <a:cs typeface="Calibri"/>
              </a:rPr>
              <a:t> </a:t>
            </a:r>
            <a:r>
              <a:rPr dirty="0" sz="1100" spc="-5">
                <a:latin typeface="Calibri"/>
                <a:cs typeface="Calibri"/>
              </a:rPr>
              <a:t>interval</a:t>
            </a:r>
            <a:r>
              <a:rPr dirty="0" sz="1100" spc="-50">
                <a:latin typeface="Calibri"/>
                <a:cs typeface="Calibri"/>
              </a:rPr>
              <a:t> </a:t>
            </a:r>
            <a:r>
              <a:rPr dirty="0" sz="1100" spc="-5">
                <a:latin typeface="Calibri"/>
                <a:cs typeface="Calibri"/>
              </a:rPr>
              <a:t>(p</a:t>
            </a:r>
            <a:r>
              <a:rPr dirty="0" sz="1100" spc="-45">
                <a:latin typeface="Calibri"/>
                <a:cs typeface="Calibri"/>
              </a:rPr>
              <a:t> </a:t>
            </a:r>
            <a:r>
              <a:rPr dirty="0" sz="1100" spc="-5">
                <a:latin typeface="Calibri"/>
                <a:cs typeface="Calibri"/>
              </a:rPr>
              <a:t>&lt;</a:t>
            </a:r>
            <a:r>
              <a:rPr dirty="0" sz="1100" spc="-50">
                <a:latin typeface="Calibri"/>
                <a:cs typeface="Calibri"/>
              </a:rPr>
              <a:t> </a:t>
            </a:r>
            <a:r>
              <a:rPr dirty="0" sz="1100" spc="-5">
                <a:latin typeface="Calibri"/>
                <a:cs typeface="Calibri"/>
              </a:rPr>
              <a:t>0.1),</a:t>
            </a:r>
            <a:r>
              <a:rPr dirty="0" sz="1100" spc="-45">
                <a:latin typeface="Calibri"/>
                <a:cs typeface="Calibri"/>
              </a:rPr>
              <a:t> </a:t>
            </a:r>
            <a:r>
              <a:rPr dirty="0" sz="1100" spc="-5">
                <a:latin typeface="Calibri"/>
                <a:cs typeface="Calibri"/>
              </a:rPr>
              <a:t>reported</a:t>
            </a:r>
            <a:r>
              <a:rPr dirty="0" sz="1100" spc="-55">
                <a:latin typeface="Calibri"/>
                <a:cs typeface="Calibri"/>
              </a:rPr>
              <a:t> </a:t>
            </a:r>
            <a:r>
              <a:rPr dirty="0" sz="1100" spc="-5">
                <a:latin typeface="Calibri"/>
                <a:cs typeface="Calibri"/>
              </a:rPr>
              <a:t>values</a:t>
            </a:r>
            <a:r>
              <a:rPr dirty="0" sz="1100" spc="-40">
                <a:latin typeface="Calibri"/>
                <a:cs typeface="Calibri"/>
              </a:rPr>
              <a:t> </a:t>
            </a:r>
            <a:r>
              <a:rPr dirty="0" sz="1100" spc="-5">
                <a:latin typeface="Calibri"/>
                <a:cs typeface="Calibri"/>
              </a:rPr>
              <a:t>are</a:t>
            </a:r>
            <a:r>
              <a:rPr dirty="0" sz="1100" spc="-50">
                <a:latin typeface="Calibri"/>
                <a:cs typeface="Calibri"/>
              </a:rPr>
              <a:t> </a:t>
            </a:r>
            <a:r>
              <a:rPr dirty="0" sz="1100" spc="-5">
                <a:latin typeface="Calibri"/>
                <a:cs typeface="Calibri"/>
              </a:rPr>
              <a:t>marked</a:t>
            </a:r>
            <a:r>
              <a:rPr dirty="0" sz="1100" spc="-45">
                <a:latin typeface="Calibri"/>
                <a:cs typeface="Calibri"/>
              </a:rPr>
              <a:t> </a:t>
            </a:r>
            <a:r>
              <a:rPr dirty="0" sz="1100" spc="-5">
                <a:latin typeface="Calibri"/>
                <a:cs typeface="Calibri"/>
              </a:rPr>
              <a:t>by</a:t>
            </a:r>
            <a:r>
              <a:rPr dirty="0" sz="1100" spc="-40">
                <a:latin typeface="Calibri"/>
                <a:cs typeface="Calibri"/>
              </a:rPr>
              <a:t> </a:t>
            </a:r>
            <a:r>
              <a:rPr dirty="0" sz="1100">
                <a:latin typeface="Calibri"/>
                <a:cs typeface="Calibri"/>
              </a:rPr>
              <a:t>“*”.</a:t>
            </a:r>
            <a:r>
              <a:rPr dirty="0" sz="1100" spc="-5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table</a:t>
            </a:r>
            <a:r>
              <a:rPr dirty="0" sz="1100" spc="-50">
                <a:latin typeface="Calibri"/>
                <a:cs typeface="Calibri"/>
              </a:rPr>
              <a:t> </a:t>
            </a:r>
            <a:r>
              <a:rPr dirty="0" sz="1100" spc="-5">
                <a:latin typeface="Calibri"/>
                <a:cs typeface="Calibri"/>
              </a:rPr>
              <a:t>below</a:t>
            </a:r>
            <a:r>
              <a:rPr dirty="0" sz="1100" spc="-50">
                <a:latin typeface="Calibri"/>
                <a:cs typeface="Calibri"/>
              </a:rPr>
              <a:t> </a:t>
            </a:r>
            <a:r>
              <a:rPr dirty="0" sz="1100" spc="-5">
                <a:latin typeface="Calibri"/>
                <a:cs typeface="Calibri"/>
              </a:rPr>
              <a:t>presents  the results of the multivariate logistic regression model for informal political</a:t>
            </a:r>
            <a:r>
              <a:rPr dirty="0" sz="1100" spc="40">
                <a:latin typeface="Calibri"/>
                <a:cs typeface="Calibri"/>
              </a:rPr>
              <a:t> </a:t>
            </a:r>
            <a:r>
              <a:rPr dirty="0" sz="1100" spc="-5">
                <a:latin typeface="Calibri"/>
                <a:cs typeface="Calibri"/>
              </a:rPr>
              <a:t>participation:</a:t>
            </a:r>
            <a:endParaRPr sz="1100">
              <a:latin typeface="Calibri"/>
              <a:cs typeface="Calibri"/>
            </a:endParaRPr>
          </a:p>
        </p:txBody>
      </p:sp>
      <p:sp>
        <p:nvSpPr>
          <p:cNvPr id="3" name="object 3"/>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txBox="1"/>
          <p:nvPr/>
        </p:nvSpPr>
        <p:spPr>
          <a:xfrm>
            <a:off x="901700" y="8991092"/>
            <a:ext cx="2296795" cy="163195"/>
          </a:xfrm>
          <a:prstGeom prst="rect">
            <a:avLst/>
          </a:prstGeom>
        </p:spPr>
        <p:txBody>
          <a:bodyPr wrap="square" lIns="0" tIns="0" rIns="0" bIns="0" rtlCol="0" vert="horz">
            <a:spAutoFit/>
          </a:bodyPr>
          <a:lstStyle/>
          <a:p>
            <a:pPr marL="12700">
              <a:lnSpc>
                <a:spcPts val="1135"/>
              </a:lnSpc>
            </a:pPr>
            <a:r>
              <a:rPr dirty="0" baseline="29914" sz="975" spc="-7">
                <a:latin typeface="Calibri"/>
                <a:cs typeface="Calibri"/>
              </a:rPr>
              <a:t>13 </a:t>
            </a:r>
            <a:r>
              <a:rPr dirty="0" sz="1000" spc="-5">
                <a:latin typeface="Calibri"/>
                <a:cs typeface="Calibri"/>
              </a:rPr>
              <a:t>Within </a:t>
            </a:r>
            <a:r>
              <a:rPr dirty="0" sz="1000">
                <a:latin typeface="Calibri"/>
                <a:cs typeface="Calibri"/>
              </a:rPr>
              <a:t>a 90% </a:t>
            </a:r>
            <a:r>
              <a:rPr dirty="0" sz="1000" spc="-5">
                <a:latin typeface="Calibri"/>
                <a:cs typeface="Calibri"/>
              </a:rPr>
              <a:t>confidence interval </a:t>
            </a:r>
            <a:r>
              <a:rPr dirty="0" sz="1000">
                <a:latin typeface="Calibri"/>
                <a:cs typeface="Calibri"/>
              </a:rPr>
              <a:t>(p &lt;</a:t>
            </a:r>
            <a:r>
              <a:rPr dirty="0" sz="1000" spc="-70">
                <a:latin typeface="Calibri"/>
                <a:cs typeface="Calibri"/>
              </a:rPr>
              <a:t> </a:t>
            </a:r>
            <a:r>
              <a:rPr dirty="0" sz="1000" spc="-5">
                <a:latin typeface="Calibri"/>
                <a:cs typeface="Calibri"/>
              </a:rPr>
              <a:t>0.1)</a:t>
            </a:r>
            <a:endParaRPr sz="1000">
              <a:latin typeface="Calibri"/>
              <a:cs typeface="Calibri"/>
            </a:endParaRPr>
          </a:p>
        </p:txBody>
      </p:sp>
      <p:sp>
        <p:nvSpPr>
          <p:cNvPr id="5" name="object 5"/>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3" name="object 3"/>
          <p:cNvSpPr txBox="1"/>
          <p:nvPr/>
        </p:nvSpPr>
        <p:spPr>
          <a:xfrm>
            <a:off x="901638" y="894791"/>
            <a:ext cx="5750560" cy="688975"/>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 3: Odds Ratios, Statistical Significance and </a:t>
            </a:r>
            <a:r>
              <a:rPr dirty="0" sz="1100">
                <a:latin typeface="Calibri"/>
                <a:cs typeface="Calibri"/>
              </a:rPr>
              <a:t>rank </a:t>
            </a:r>
            <a:r>
              <a:rPr dirty="0" sz="1100" spc="-5">
                <a:latin typeface="Calibri"/>
                <a:cs typeface="Calibri"/>
              </a:rPr>
              <a:t>of Informal Political Participation</a:t>
            </a:r>
            <a:r>
              <a:rPr dirty="0" sz="1100" spc="100">
                <a:latin typeface="Calibri"/>
                <a:cs typeface="Calibri"/>
              </a:rPr>
              <a:t> </a:t>
            </a:r>
            <a:r>
              <a:rPr dirty="0" sz="1100" spc="-5">
                <a:latin typeface="Calibri"/>
                <a:cs typeface="Calibri"/>
              </a:rPr>
              <a:t>Determinants</a:t>
            </a:r>
            <a:endParaRPr sz="1100">
              <a:latin typeface="Calibri"/>
              <a:cs typeface="Calibri"/>
            </a:endParaRPr>
          </a:p>
          <a:p>
            <a:pPr>
              <a:lnSpc>
                <a:spcPct val="100000"/>
              </a:lnSpc>
              <a:spcBef>
                <a:spcPts val="50"/>
              </a:spcBef>
            </a:pPr>
            <a:endParaRPr sz="900">
              <a:latin typeface="Times New Roman"/>
              <a:cs typeface="Times New Roman"/>
            </a:endParaRPr>
          </a:p>
          <a:p>
            <a:pPr marL="925830">
              <a:lnSpc>
                <a:spcPct val="100000"/>
              </a:lnSpc>
            </a:pPr>
            <a:r>
              <a:rPr dirty="0" sz="1100" spc="25">
                <a:latin typeface="Calibri"/>
                <a:cs typeface="Calibri"/>
              </a:rPr>
              <a:t>Dependent</a:t>
            </a:r>
            <a:r>
              <a:rPr dirty="0" sz="1100" spc="-30">
                <a:latin typeface="Calibri"/>
                <a:cs typeface="Calibri"/>
              </a:rPr>
              <a:t> </a:t>
            </a:r>
            <a:r>
              <a:rPr dirty="0" sz="1100" spc="15">
                <a:latin typeface="Calibri"/>
                <a:cs typeface="Calibri"/>
              </a:rPr>
              <a:t>variable:</a:t>
            </a:r>
            <a:r>
              <a:rPr dirty="0" sz="1100" spc="-30">
                <a:latin typeface="Calibri"/>
                <a:cs typeface="Calibri"/>
              </a:rPr>
              <a:t> </a:t>
            </a:r>
            <a:r>
              <a:rPr dirty="0" sz="1100" spc="10">
                <a:latin typeface="Calibri"/>
                <a:cs typeface="Calibri"/>
              </a:rPr>
              <a:t>participated</a:t>
            </a:r>
            <a:r>
              <a:rPr dirty="0" sz="1100" spc="-20">
                <a:latin typeface="Calibri"/>
                <a:cs typeface="Calibri"/>
              </a:rPr>
              <a:t> </a:t>
            </a:r>
            <a:r>
              <a:rPr dirty="0" sz="1100" spc="25">
                <a:latin typeface="Calibri"/>
                <a:cs typeface="Calibri"/>
              </a:rPr>
              <a:t>in</a:t>
            </a:r>
            <a:r>
              <a:rPr dirty="0" sz="1100" spc="-15">
                <a:latin typeface="Calibri"/>
                <a:cs typeface="Calibri"/>
              </a:rPr>
              <a:t> </a:t>
            </a:r>
            <a:r>
              <a:rPr dirty="0" sz="1100" spc="15">
                <a:latin typeface="Calibri"/>
                <a:cs typeface="Calibri"/>
              </a:rPr>
              <a:t>informal political </a:t>
            </a:r>
            <a:r>
              <a:rPr dirty="0" sz="1100" spc="10">
                <a:latin typeface="Calibri"/>
                <a:cs typeface="Calibri"/>
              </a:rPr>
              <a:t>activity</a:t>
            </a:r>
            <a:r>
              <a:rPr dirty="0" sz="1100" spc="-5">
                <a:latin typeface="Calibri"/>
                <a:cs typeface="Calibri"/>
              </a:rPr>
              <a:t> </a:t>
            </a:r>
            <a:r>
              <a:rPr dirty="0" sz="1100" spc="10">
                <a:latin typeface="Calibri"/>
                <a:cs typeface="Calibri"/>
              </a:rPr>
              <a:t>or</a:t>
            </a:r>
            <a:r>
              <a:rPr dirty="0" sz="1100" spc="-45">
                <a:latin typeface="Calibri"/>
                <a:cs typeface="Calibri"/>
              </a:rPr>
              <a:t> </a:t>
            </a:r>
            <a:r>
              <a:rPr dirty="0" sz="1100" spc="5">
                <a:latin typeface="Calibri"/>
                <a:cs typeface="Calibri"/>
              </a:rPr>
              <a:t>group</a:t>
            </a:r>
            <a:endParaRPr sz="1100">
              <a:latin typeface="Calibri"/>
              <a:cs typeface="Calibri"/>
            </a:endParaRPr>
          </a:p>
          <a:p>
            <a:pPr marL="1990725">
              <a:lnSpc>
                <a:spcPct val="100000"/>
              </a:lnSpc>
              <a:spcBef>
                <a:spcPts val="180"/>
              </a:spcBef>
              <a:tabLst>
                <a:tab pos="2285365" algn="l"/>
                <a:tab pos="3027045" algn="l"/>
                <a:tab pos="3340735" algn="l"/>
                <a:tab pos="3521710" algn="l"/>
                <a:tab pos="4377055" algn="l"/>
                <a:tab pos="4700270" algn="l"/>
              </a:tabLst>
            </a:pPr>
            <a:r>
              <a:rPr dirty="0" u="dbl" sz="1100" spc="5">
                <a:uFill>
                  <a:solidFill>
                    <a:srgbClr val="000000"/>
                  </a:solidFill>
                </a:uFill>
                <a:latin typeface="Calibri"/>
                <a:cs typeface="Calibri"/>
              </a:rPr>
              <a:t> </a:t>
            </a:r>
            <a:r>
              <a:rPr dirty="0" u="dbl" sz="1100" spc="5">
                <a:uFill>
                  <a:solidFill>
                    <a:srgbClr val="000000"/>
                  </a:solidFill>
                </a:uFill>
                <a:latin typeface="Calibri"/>
                <a:cs typeface="Calibri"/>
              </a:rPr>
              <a:t>	</a:t>
            </a:r>
            <a:r>
              <a:rPr dirty="0" u="sng" sz="1100" spc="-15">
                <a:uFill>
                  <a:solidFill>
                    <a:srgbClr val="000000"/>
                  </a:solidFill>
                </a:uFill>
                <a:latin typeface="Calibri"/>
                <a:cs typeface="Calibri"/>
              </a:rPr>
              <a:t>1</a:t>
            </a:r>
            <a:r>
              <a:rPr dirty="0" sz="1100" spc="-15">
                <a:latin typeface="Calibri"/>
                <a:cs typeface="Calibri"/>
              </a:rPr>
              <a:t>5</a:t>
            </a:r>
            <a:r>
              <a:rPr dirty="0" sz="1100" spc="-70">
                <a:latin typeface="Calibri"/>
                <a:cs typeface="Calibri"/>
              </a:rPr>
              <a:t> </a:t>
            </a:r>
            <a:r>
              <a:rPr dirty="0" sz="1100" spc="5">
                <a:latin typeface="Calibri"/>
                <a:cs typeface="Calibri"/>
              </a:rPr>
              <a:t>to</a:t>
            </a:r>
            <a:r>
              <a:rPr dirty="0" sz="1100" spc="-15">
                <a:latin typeface="Calibri"/>
                <a:cs typeface="Calibri"/>
              </a:rPr>
              <a:t> </a:t>
            </a:r>
            <a:r>
              <a:rPr dirty="0" u="sng" sz="1100" spc="-15">
                <a:uFill>
                  <a:solidFill>
                    <a:srgbClr val="000000"/>
                  </a:solidFill>
                </a:uFill>
                <a:latin typeface="Calibri"/>
                <a:cs typeface="Calibri"/>
              </a:rPr>
              <a:t>3</a:t>
            </a:r>
            <a:r>
              <a:rPr dirty="0" sz="1100" spc="-15">
                <a:latin typeface="Calibri"/>
                <a:cs typeface="Calibri"/>
              </a:rPr>
              <a:t>4		</a:t>
            </a:r>
            <a:r>
              <a:rPr dirty="0" u="dbl" sz="1100" spc="-15">
                <a:uFill>
                  <a:solidFill>
                    <a:srgbClr val="000000"/>
                  </a:solidFill>
                </a:uFill>
                <a:latin typeface="Calibri"/>
                <a:cs typeface="Calibri"/>
              </a:rPr>
              <a:t> 	</a:t>
            </a:r>
            <a:r>
              <a:rPr dirty="0" u="sng" sz="1100" spc="-15">
                <a:uFill>
                  <a:solidFill>
                    <a:srgbClr val="000000"/>
                  </a:solidFill>
                </a:uFill>
                <a:latin typeface="Calibri"/>
                <a:cs typeface="Calibri"/>
              </a:rPr>
              <a:t>3</a:t>
            </a:r>
            <a:r>
              <a:rPr dirty="0" sz="1100" spc="-15">
                <a:latin typeface="Calibri"/>
                <a:cs typeface="Calibri"/>
              </a:rPr>
              <a:t>5</a:t>
            </a:r>
            <a:r>
              <a:rPr dirty="0" sz="1100" spc="-65">
                <a:latin typeface="Calibri"/>
                <a:cs typeface="Calibri"/>
              </a:rPr>
              <a:t> </a:t>
            </a:r>
            <a:r>
              <a:rPr dirty="0" sz="1100" spc="5">
                <a:latin typeface="Calibri"/>
                <a:cs typeface="Calibri"/>
              </a:rPr>
              <a:t>and</a:t>
            </a:r>
            <a:r>
              <a:rPr dirty="0" sz="1100" spc="-15">
                <a:latin typeface="Calibri"/>
                <a:cs typeface="Calibri"/>
              </a:rPr>
              <a:t> </a:t>
            </a:r>
            <a:r>
              <a:rPr dirty="0" sz="1100" spc="25">
                <a:latin typeface="Calibri"/>
                <a:cs typeface="Calibri"/>
              </a:rPr>
              <a:t>over		</a:t>
            </a:r>
            <a:r>
              <a:rPr dirty="0" u="sng" sz="1100" spc="25">
                <a:uFill>
                  <a:solidFill>
                    <a:srgbClr val="000000"/>
                  </a:solidFill>
                </a:uFill>
                <a:latin typeface="Calibri"/>
                <a:cs typeface="Calibri"/>
              </a:rPr>
              <a:t> </a:t>
            </a:r>
            <a:r>
              <a:rPr dirty="0" u="sng" sz="1100" spc="15">
                <a:uFill>
                  <a:solidFill>
                    <a:srgbClr val="000000"/>
                  </a:solidFill>
                </a:uFill>
                <a:latin typeface="Calibri"/>
                <a:cs typeface="Calibri"/>
              </a:rPr>
              <a:t>Whole</a:t>
            </a:r>
            <a:r>
              <a:rPr dirty="0" u="sng" sz="1100" spc="-5">
                <a:uFill>
                  <a:solidFill>
                    <a:srgbClr val="000000"/>
                  </a:solidFill>
                </a:uFill>
                <a:latin typeface="Calibri"/>
                <a:cs typeface="Calibri"/>
              </a:rPr>
              <a:t> </a:t>
            </a:r>
            <a:r>
              <a:rPr dirty="0" u="sng" sz="1100" spc="15">
                <a:uFill>
                  <a:solidFill>
                    <a:srgbClr val="000000"/>
                  </a:solidFill>
                </a:uFill>
                <a:latin typeface="Calibri"/>
                <a:cs typeface="Calibri"/>
              </a:rPr>
              <a:t>sample</a:t>
            </a:r>
            <a:r>
              <a:rPr dirty="0" u="sng" sz="1100" spc="40">
                <a:uFill>
                  <a:solidFill>
                    <a:srgbClr val="000000"/>
                  </a:solidFill>
                </a:uFill>
                <a:latin typeface="Calibri"/>
                <a:cs typeface="Calibri"/>
              </a:rPr>
              <a:t> </a:t>
            </a:r>
            <a:endParaRPr sz="1100">
              <a:latin typeface="Calibri"/>
              <a:cs typeface="Calibri"/>
            </a:endParaRPr>
          </a:p>
        </p:txBody>
      </p:sp>
      <p:sp>
        <p:nvSpPr>
          <p:cNvPr id="4" name="object 4"/>
          <p:cNvSpPr txBox="1"/>
          <p:nvPr/>
        </p:nvSpPr>
        <p:spPr>
          <a:xfrm>
            <a:off x="901700" y="6151648"/>
            <a:ext cx="5842000" cy="2996565"/>
          </a:xfrm>
          <a:prstGeom prst="rect">
            <a:avLst/>
          </a:prstGeom>
        </p:spPr>
        <p:txBody>
          <a:bodyPr wrap="square" lIns="0" tIns="12065" rIns="0" bIns="0" rtlCol="0" vert="horz">
            <a:spAutoFit/>
          </a:bodyPr>
          <a:lstStyle/>
          <a:p>
            <a:pPr marL="240665" marR="393700">
              <a:lnSpc>
                <a:spcPct val="113500"/>
              </a:lnSpc>
              <a:spcBef>
                <a:spcPts val="95"/>
              </a:spcBef>
            </a:pPr>
            <a:r>
              <a:rPr dirty="0" sz="1100" spc="20">
                <a:latin typeface="Calibri"/>
                <a:cs typeface="Calibri"/>
              </a:rPr>
              <a:t>Variables</a:t>
            </a:r>
            <a:r>
              <a:rPr dirty="0" sz="1100" spc="-15">
                <a:latin typeface="Calibri"/>
                <a:cs typeface="Calibri"/>
              </a:rPr>
              <a:t> </a:t>
            </a:r>
            <a:r>
              <a:rPr dirty="0" sz="1100" spc="20">
                <a:latin typeface="Calibri"/>
                <a:cs typeface="Calibri"/>
              </a:rPr>
              <a:t>were removed</a:t>
            </a:r>
            <a:r>
              <a:rPr dirty="0" sz="1100" spc="-15">
                <a:latin typeface="Calibri"/>
                <a:cs typeface="Calibri"/>
              </a:rPr>
              <a:t> </a:t>
            </a:r>
            <a:r>
              <a:rPr dirty="0" sz="1100" spc="15">
                <a:latin typeface="Calibri"/>
                <a:cs typeface="Calibri"/>
              </a:rPr>
              <a:t>from</a:t>
            </a:r>
            <a:r>
              <a:rPr dirty="0" sz="1100" spc="-20">
                <a:latin typeface="Calibri"/>
                <a:cs typeface="Calibri"/>
              </a:rPr>
              <a:t> </a:t>
            </a:r>
            <a:r>
              <a:rPr dirty="0" sz="1100" spc="10">
                <a:latin typeface="Calibri"/>
                <a:cs typeface="Calibri"/>
              </a:rPr>
              <a:t>the</a:t>
            </a:r>
            <a:r>
              <a:rPr dirty="0" sz="1100" spc="20">
                <a:latin typeface="Calibri"/>
                <a:cs typeface="Calibri"/>
              </a:rPr>
              <a:t> model </a:t>
            </a:r>
            <a:r>
              <a:rPr dirty="0" sz="1100" spc="25">
                <a:latin typeface="Calibri"/>
                <a:cs typeface="Calibri"/>
              </a:rPr>
              <a:t>if</a:t>
            </a:r>
            <a:r>
              <a:rPr dirty="0" sz="1100" spc="10">
                <a:latin typeface="Calibri"/>
                <a:cs typeface="Calibri"/>
              </a:rPr>
              <a:t> </a:t>
            </a:r>
            <a:r>
              <a:rPr dirty="0" sz="1100" spc="20">
                <a:latin typeface="Calibri"/>
                <a:cs typeface="Calibri"/>
              </a:rPr>
              <a:t>estimates</a:t>
            </a:r>
            <a:r>
              <a:rPr dirty="0" sz="1100" spc="-10">
                <a:latin typeface="Calibri"/>
                <a:cs typeface="Calibri"/>
              </a:rPr>
              <a:t> </a:t>
            </a:r>
            <a:r>
              <a:rPr dirty="0" sz="1100" spc="20">
                <a:latin typeface="Calibri"/>
                <a:cs typeface="Calibri"/>
              </a:rPr>
              <a:t>were </a:t>
            </a:r>
            <a:r>
              <a:rPr dirty="0" sz="1100" spc="10">
                <a:latin typeface="Calibri"/>
                <a:cs typeface="Calibri"/>
              </a:rPr>
              <a:t>not</a:t>
            </a:r>
            <a:r>
              <a:rPr dirty="0" sz="1100" spc="-30">
                <a:latin typeface="Calibri"/>
                <a:cs typeface="Calibri"/>
              </a:rPr>
              <a:t> </a:t>
            </a:r>
            <a:r>
              <a:rPr dirty="0" sz="1100" spc="15">
                <a:latin typeface="Calibri"/>
                <a:cs typeface="Calibri"/>
              </a:rPr>
              <a:t>significant</a:t>
            </a:r>
            <a:r>
              <a:rPr dirty="0" sz="1100" spc="-25">
                <a:latin typeface="Calibri"/>
                <a:cs typeface="Calibri"/>
              </a:rPr>
              <a:t> </a:t>
            </a:r>
            <a:r>
              <a:rPr dirty="0" sz="1100">
                <a:latin typeface="Calibri"/>
                <a:cs typeface="Calibri"/>
              </a:rPr>
              <a:t>at</a:t>
            </a:r>
            <a:r>
              <a:rPr dirty="0" sz="1100" spc="-25">
                <a:latin typeface="Calibri"/>
                <a:cs typeface="Calibri"/>
              </a:rPr>
              <a:t> </a:t>
            </a:r>
            <a:r>
              <a:rPr dirty="0" sz="1100" spc="10">
                <a:latin typeface="Calibri"/>
                <a:cs typeface="Calibri"/>
              </a:rPr>
              <a:t>the</a:t>
            </a:r>
            <a:r>
              <a:rPr dirty="0" sz="1100" spc="20">
                <a:latin typeface="Calibri"/>
                <a:cs typeface="Calibri"/>
              </a:rPr>
              <a:t> </a:t>
            </a:r>
            <a:r>
              <a:rPr dirty="0" sz="1100" spc="-20">
                <a:latin typeface="Calibri"/>
                <a:cs typeface="Calibri"/>
              </a:rPr>
              <a:t>90%</a:t>
            </a:r>
            <a:r>
              <a:rPr dirty="0" sz="1100">
                <a:latin typeface="Calibri"/>
                <a:cs typeface="Calibri"/>
              </a:rPr>
              <a:t> </a:t>
            </a:r>
            <a:r>
              <a:rPr dirty="0" sz="1100" spc="5">
                <a:latin typeface="Calibri"/>
                <a:cs typeface="Calibri"/>
              </a:rPr>
              <a:t>C.</a:t>
            </a:r>
            <a:r>
              <a:rPr dirty="0" sz="1100" spc="-5">
                <a:latin typeface="Calibri"/>
                <a:cs typeface="Calibri"/>
              </a:rPr>
              <a:t> </a:t>
            </a:r>
            <a:r>
              <a:rPr dirty="0" sz="1100" spc="10">
                <a:latin typeface="Calibri"/>
                <a:cs typeface="Calibri"/>
              </a:rPr>
              <a:t>I.  </a:t>
            </a:r>
            <a:r>
              <a:rPr dirty="0" sz="1100" spc="5">
                <a:latin typeface="Calibri"/>
                <a:cs typeface="Calibri"/>
              </a:rPr>
              <a:t>Rank according to </a:t>
            </a:r>
            <a:r>
              <a:rPr dirty="0" sz="1100" spc="15">
                <a:latin typeface="Calibri"/>
                <a:cs typeface="Calibri"/>
              </a:rPr>
              <a:t>odds</a:t>
            </a:r>
            <a:r>
              <a:rPr dirty="0" sz="1100" spc="-100">
                <a:latin typeface="Calibri"/>
                <a:cs typeface="Calibri"/>
              </a:rPr>
              <a:t> </a:t>
            </a:r>
            <a:r>
              <a:rPr dirty="0" sz="1100" spc="5">
                <a:latin typeface="Calibri"/>
                <a:cs typeface="Calibri"/>
              </a:rPr>
              <a:t>ratio</a:t>
            </a:r>
            <a:endParaRPr sz="1100">
              <a:latin typeface="Calibri"/>
              <a:cs typeface="Calibri"/>
            </a:endParaRPr>
          </a:p>
          <a:p>
            <a:pPr marL="240665">
              <a:lnSpc>
                <a:spcPct val="100000"/>
              </a:lnSpc>
              <a:spcBef>
                <a:spcPts val="175"/>
              </a:spcBef>
            </a:pPr>
            <a:r>
              <a:rPr dirty="0" sz="1100" spc="5">
                <a:latin typeface="Calibri"/>
                <a:cs typeface="Calibri"/>
              </a:rPr>
              <a:t>***Significant </a:t>
            </a:r>
            <a:r>
              <a:rPr dirty="0" sz="1100" spc="25">
                <a:latin typeface="Calibri"/>
                <a:cs typeface="Calibri"/>
              </a:rPr>
              <a:t>within </a:t>
            </a:r>
            <a:r>
              <a:rPr dirty="0" sz="1100" spc="10">
                <a:latin typeface="Calibri"/>
                <a:cs typeface="Calibri"/>
              </a:rPr>
              <a:t>a </a:t>
            </a:r>
            <a:r>
              <a:rPr dirty="0" sz="1100" spc="-20">
                <a:latin typeface="Calibri"/>
                <a:cs typeface="Calibri"/>
              </a:rPr>
              <a:t>99% </a:t>
            </a:r>
            <a:r>
              <a:rPr dirty="0" sz="1100" spc="5">
                <a:latin typeface="Calibri"/>
                <a:cs typeface="Calibri"/>
              </a:rPr>
              <a:t>C. </a:t>
            </a:r>
            <a:r>
              <a:rPr dirty="0" sz="1100" spc="10">
                <a:latin typeface="Calibri"/>
                <a:cs typeface="Calibri"/>
              </a:rPr>
              <a:t>I.</a:t>
            </a:r>
            <a:r>
              <a:rPr dirty="0" sz="1100" spc="-140">
                <a:latin typeface="Calibri"/>
                <a:cs typeface="Calibri"/>
              </a:rPr>
              <a:t> </a:t>
            </a:r>
            <a:r>
              <a:rPr dirty="0" sz="1100" spc="-15">
                <a:latin typeface="Calibri"/>
                <a:cs typeface="Calibri"/>
              </a:rPr>
              <a:t>(p&lt;0.01)</a:t>
            </a:r>
            <a:endParaRPr sz="1100">
              <a:latin typeface="Calibri"/>
              <a:cs typeface="Calibri"/>
            </a:endParaRPr>
          </a:p>
          <a:p>
            <a:pPr marL="240665">
              <a:lnSpc>
                <a:spcPct val="100000"/>
              </a:lnSpc>
              <a:spcBef>
                <a:spcPts val="180"/>
              </a:spcBef>
            </a:pPr>
            <a:r>
              <a:rPr dirty="0" sz="1100" spc="10">
                <a:latin typeface="Calibri"/>
                <a:cs typeface="Calibri"/>
              </a:rPr>
              <a:t>**Significant </a:t>
            </a:r>
            <a:r>
              <a:rPr dirty="0" sz="1100" spc="25">
                <a:latin typeface="Calibri"/>
                <a:cs typeface="Calibri"/>
              </a:rPr>
              <a:t>within </a:t>
            </a:r>
            <a:r>
              <a:rPr dirty="0" sz="1100" spc="10">
                <a:latin typeface="Calibri"/>
                <a:cs typeface="Calibri"/>
              </a:rPr>
              <a:t>a </a:t>
            </a:r>
            <a:r>
              <a:rPr dirty="0" sz="1100" spc="-20">
                <a:latin typeface="Calibri"/>
                <a:cs typeface="Calibri"/>
              </a:rPr>
              <a:t>95% </a:t>
            </a:r>
            <a:r>
              <a:rPr dirty="0" sz="1100" spc="5">
                <a:latin typeface="Calibri"/>
                <a:cs typeface="Calibri"/>
              </a:rPr>
              <a:t>C. </a:t>
            </a:r>
            <a:r>
              <a:rPr dirty="0" sz="1100" spc="10">
                <a:latin typeface="Calibri"/>
                <a:cs typeface="Calibri"/>
              </a:rPr>
              <a:t>I.</a:t>
            </a:r>
            <a:r>
              <a:rPr dirty="0" sz="1100" spc="-150">
                <a:latin typeface="Calibri"/>
                <a:cs typeface="Calibri"/>
              </a:rPr>
              <a:t> </a:t>
            </a:r>
            <a:r>
              <a:rPr dirty="0" sz="1100" spc="-15">
                <a:latin typeface="Calibri"/>
                <a:cs typeface="Calibri"/>
              </a:rPr>
              <a:t>(p&lt;0.05)</a:t>
            </a:r>
            <a:endParaRPr sz="1100">
              <a:latin typeface="Calibri"/>
              <a:cs typeface="Calibri"/>
            </a:endParaRPr>
          </a:p>
          <a:p>
            <a:pPr marL="212725">
              <a:lnSpc>
                <a:spcPct val="100000"/>
              </a:lnSpc>
              <a:spcBef>
                <a:spcPts val="175"/>
              </a:spcBef>
              <a:tabLst>
                <a:tab pos="5737225" algn="l"/>
              </a:tabLst>
            </a:pPr>
            <a:r>
              <a:rPr dirty="0" u="dbl" sz="1100" spc="-25">
                <a:uFill>
                  <a:solidFill>
                    <a:srgbClr val="000000"/>
                  </a:solidFill>
                </a:uFill>
                <a:latin typeface="Calibri"/>
                <a:cs typeface="Calibri"/>
              </a:rPr>
              <a:t> </a:t>
            </a:r>
            <a:r>
              <a:rPr dirty="0" u="dbl" sz="1100" spc="15">
                <a:uFill>
                  <a:solidFill>
                    <a:srgbClr val="000000"/>
                  </a:solidFill>
                </a:uFill>
                <a:latin typeface="Calibri"/>
                <a:cs typeface="Calibri"/>
              </a:rPr>
              <a:t>*Significa</a:t>
            </a:r>
            <a:r>
              <a:rPr dirty="0" u="sng" sz="1100" spc="15">
                <a:uFill>
                  <a:solidFill>
                    <a:srgbClr val="000000"/>
                  </a:solidFill>
                </a:uFill>
                <a:latin typeface="Calibri"/>
                <a:cs typeface="Calibri"/>
              </a:rPr>
              <a:t>n</a:t>
            </a:r>
            <a:r>
              <a:rPr dirty="0" sz="1100" spc="15">
                <a:latin typeface="Calibri"/>
                <a:cs typeface="Calibri"/>
              </a:rPr>
              <a:t>t</a:t>
            </a:r>
            <a:r>
              <a:rPr dirty="0" sz="1100" spc="-40">
                <a:latin typeface="Calibri"/>
                <a:cs typeface="Calibri"/>
              </a:rPr>
              <a:t> </a:t>
            </a:r>
            <a:r>
              <a:rPr dirty="0" sz="1100" spc="25">
                <a:latin typeface="Calibri"/>
                <a:cs typeface="Calibri"/>
              </a:rPr>
              <a:t>within</a:t>
            </a:r>
            <a:r>
              <a:rPr dirty="0" sz="1100" spc="-30">
                <a:latin typeface="Calibri"/>
                <a:cs typeface="Calibri"/>
              </a:rPr>
              <a:t> </a:t>
            </a:r>
            <a:r>
              <a:rPr dirty="0" sz="1100" spc="10">
                <a:latin typeface="Calibri"/>
                <a:cs typeface="Calibri"/>
              </a:rPr>
              <a:t>a</a:t>
            </a:r>
            <a:r>
              <a:rPr dirty="0" sz="1100" spc="-50">
                <a:latin typeface="Calibri"/>
                <a:cs typeface="Calibri"/>
              </a:rPr>
              <a:t> </a:t>
            </a:r>
            <a:r>
              <a:rPr dirty="0" sz="1100" spc="-20">
                <a:latin typeface="Calibri"/>
                <a:cs typeface="Calibri"/>
              </a:rPr>
              <a:t>90%</a:t>
            </a:r>
            <a:r>
              <a:rPr dirty="0" sz="1100" spc="-15">
                <a:latin typeface="Calibri"/>
                <a:cs typeface="Calibri"/>
              </a:rPr>
              <a:t> </a:t>
            </a:r>
            <a:r>
              <a:rPr dirty="0" sz="1100" spc="5">
                <a:latin typeface="Calibri"/>
                <a:cs typeface="Calibri"/>
              </a:rPr>
              <a:t>C.</a:t>
            </a:r>
            <a:r>
              <a:rPr dirty="0" sz="1100" spc="-20">
                <a:latin typeface="Calibri"/>
                <a:cs typeface="Calibri"/>
              </a:rPr>
              <a:t> </a:t>
            </a:r>
            <a:r>
              <a:rPr dirty="0" sz="1100" spc="10">
                <a:latin typeface="Calibri"/>
                <a:cs typeface="Calibri"/>
              </a:rPr>
              <a:t>I.</a:t>
            </a:r>
            <a:r>
              <a:rPr dirty="0" sz="1100" spc="-20">
                <a:latin typeface="Calibri"/>
                <a:cs typeface="Calibri"/>
              </a:rPr>
              <a:t> </a:t>
            </a:r>
            <a:r>
              <a:rPr dirty="0" sz="1100" spc="-5">
                <a:latin typeface="Calibri"/>
                <a:cs typeface="Calibri"/>
              </a:rPr>
              <a:t>(p&lt;0.1)	</a:t>
            </a:r>
            <a:endParaRPr sz="1100">
              <a:latin typeface="Calibri"/>
              <a:cs typeface="Calibri"/>
            </a:endParaRPr>
          </a:p>
          <a:p>
            <a:pPr marL="212090">
              <a:lnSpc>
                <a:spcPct val="100000"/>
              </a:lnSpc>
              <a:spcBef>
                <a:spcPts val="180"/>
              </a:spcBef>
              <a:tabLst>
                <a:tab pos="5737225" algn="l"/>
              </a:tabLst>
            </a:pPr>
            <a:r>
              <a:rPr dirty="0" u="dbl" sz="1100" spc="-25">
                <a:uFill>
                  <a:solidFill>
                    <a:srgbClr val="000000"/>
                  </a:solidFill>
                </a:uFill>
                <a:latin typeface="Calibri"/>
                <a:cs typeface="Calibri"/>
              </a:rPr>
              <a:t> </a:t>
            </a:r>
            <a:r>
              <a:rPr dirty="0" u="dbl" sz="1100">
                <a:uFill>
                  <a:solidFill>
                    <a:srgbClr val="000000"/>
                  </a:solidFill>
                </a:uFill>
                <a:latin typeface="Calibri"/>
                <a:cs typeface="Calibri"/>
              </a:rPr>
              <a:t>Source </a:t>
            </a:r>
            <a:r>
              <a:rPr dirty="0" u="dbl" sz="1100" spc="10">
                <a:uFill>
                  <a:solidFill>
                    <a:srgbClr val="000000"/>
                  </a:solidFill>
                </a:uFill>
                <a:latin typeface="Calibri"/>
                <a:cs typeface="Calibri"/>
              </a:rPr>
              <a:t>of </a:t>
            </a:r>
            <a:r>
              <a:rPr dirty="0" u="dbl" sz="1100" spc="-5">
                <a:uFill>
                  <a:solidFill>
                    <a:srgbClr val="000000"/>
                  </a:solidFill>
                </a:uFill>
                <a:latin typeface="Calibri"/>
                <a:cs typeface="Calibri"/>
              </a:rPr>
              <a:t>Data: </a:t>
            </a:r>
            <a:r>
              <a:rPr dirty="0" u="dbl" sz="1100" spc="10">
                <a:uFill>
                  <a:solidFill>
                    <a:srgbClr val="000000"/>
                  </a:solidFill>
                </a:uFill>
                <a:latin typeface="Calibri"/>
                <a:cs typeface="Calibri"/>
              </a:rPr>
              <a:t>Statistics </a:t>
            </a:r>
            <a:r>
              <a:rPr dirty="0" u="dbl" sz="1100" spc="5">
                <a:uFill>
                  <a:solidFill>
                    <a:srgbClr val="000000"/>
                  </a:solidFill>
                </a:uFill>
                <a:latin typeface="Calibri"/>
                <a:cs typeface="Calibri"/>
              </a:rPr>
              <a:t>Canada: </a:t>
            </a:r>
            <a:r>
              <a:rPr dirty="0" u="dbl" sz="1100">
                <a:uFill>
                  <a:solidFill>
                    <a:srgbClr val="000000"/>
                  </a:solidFill>
                </a:uFill>
                <a:latin typeface="Calibri"/>
                <a:cs typeface="Calibri"/>
              </a:rPr>
              <a:t>GSS </a:t>
            </a:r>
            <a:r>
              <a:rPr dirty="0" u="sng" sz="1100" spc="-15">
                <a:uFill>
                  <a:solidFill>
                    <a:srgbClr val="000000"/>
                  </a:solidFill>
                </a:uFill>
                <a:latin typeface="Calibri"/>
                <a:cs typeface="Calibri"/>
              </a:rPr>
              <a:t>2</a:t>
            </a:r>
            <a:r>
              <a:rPr dirty="0" sz="1100" spc="-15">
                <a:latin typeface="Calibri"/>
                <a:cs typeface="Calibri"/>
              </a:rPr>
              <a:t>7 </a:t>
            </a:r>
            <a:r>
              <a:rPr dirty="0" sz="1100" spc="10">
                <a:latin typeface="Calibri"/>
                <a:cs typeface="Calibri"/>
              </a:rPr>
              <a:t>SI</a:t>
            </a:r>
            <a:r>
              <a:rPr dirty="0" sz="1100" spc="-170">
                <a:latin typeface="Calibri"/>
                <a:cs typeface="Calibri"/>
              </a:rPr>
              <a:t> </a:t>
            </a:r>
            <a:r>
              <a:rPr dirty="0" sz="1100" spc="-15">
                <a:latin typeface="Calibri"/>
                <a:cs typeface="Calibri"/>
              </a:rPr>
              <a:t>(</a:t>
            </a:r>
            <a:r>
              <a:rPr dirty="0" u="sng" sz="1100" spc="-15">
                <a:uFill>
                  <a:solidFill>
                    <a:srgbClr val="000000"/>
                  </a:solidFill>
                </a:uFill>
                <a:latin typeface="Calibri"/>
                <a:cs typeface="Calibri"/>
              </a:rPr>
              <a:t>2013</a:t>
            </a:r>
            <a:r>
              <a:rPr dirty="0" sz="1100" spc="-15">
                <a:latin typeface="Calibri"/>
                <a:cs typeface="Calibri"/>
              </a:rPr>
              <a:t>)	</a:t>
            </a:r>
            <a:endParaRPr sz="1100">
              <a:latin typeface="Calibri"/>
              <a:cs typeface="Calibri"/>
            </a:endParaRPr>
          </a:p>
          <a:p>
            <a:pPr>
              <a:lnSpc>
                <a:spcPct val="100000"/>
              </a:lnSpc>
              <a:spcBef>
                <a:spcPts val="45"/>
              </a:spcBef>
            </a:pPr>
            <a:endParaRPr sz="900">
              <a:latin typeface="Times New Roman"/>
              <a:cs typeface="Times New Roman"/>
            </a:endParaRPr>
          </a:p>
          <a:p>
            <a:pPr marL="12700">
              <a:lnSpc>
                <a:spcPct val="100000"/>
              </a:lnSpc>
            </a:pPr>
            <a:r>
              <a:rPr dirty="0" sz="1100" spc="-5">
                <a:latin typeface="Calibri"/>
                <a:cs typeface="Calibri"/>
              </a:rPr>
              <a:t>Overall, in </a:t>
            </a:r>
            <a:r>
              <a:rPr dirty="0" sz="1100">
                <a:latin typeface="Calibri"/>
                <a:cs typeface="Calibri"/>
              </a:rPr>
              <a:t>2013, </a:t>
            </a:r>
            <a:r>
              <a:rPr dirty="0" sz="1100" spc="-5">
                <a:latin typeface="Calibri"/>
                <a:cs typeface="Calibri"/>
              </a:rPr>
              <a:t>the likelihood that a respondent had participated in an informal political activity</a:t>
            </a:r>
            <a:r>
              <a:rPr dirty="0" sz="1100" spc="150">
                <a:latin typeface="Calibri"/>
                <a:cs typeface="Calibri"/>
              </a:rPr>
              <a:t> </a:t>
            </a:r>
            <a:r>
              <a:rPr dirty="0" sz="1100" spc="-5">
                <a:latin typeface="Calibri"/>
                <a:cs typeface="Calibri"/>
              </a:rPr>
              <a:t>was:</a:t>
            </a:r>
            <a:endParaRPr sz="1100">
              <a:latin typeface="Calibri"/>
              <a:cs typeface="Calibri"/>
            </a:endParaRPr>
          </a:p>
          <a:p>
            <a:pPr>
              <a:lnSpc>
                <a:spcPct val="100000"/>
              </a:lnSpc>
              <a:spcBef>
                <a:spcPts val="10"/>
              </a:spcBef>
            </a:pPr>
            <a:endParaRPr sz="850">
              <a:latin typeface="Times New Roman"/>
              <a:cs typeface="Times New Roman"/>
            </a:endParaRPr>
          </a:p>
          <a:p>
            <a:pPr marL="469265" indent="-227965">
              <a:lnSpc>
                <a:spcPct val="100000"/>
              </a:lnSpc>
              <a:buFont typeface="Symbol"/>
              <a:buChar char=""/>
              <a:tabLst>
                <a:tab pos="469900" algn="l"/>
                <a:tab pos="470534" algn="l"/>
              </a:tabLst>
            </a:pPr>
            <a:r>
              <a:rPr dirty="0" sz="1100" spc="-5">
                <a:latin typeface="Calibri"/>
                <a:cs typeface="Calibri"/>
              </a:rPr>
              <a:t>2.542 times higher for students than for</a:t>
            </a:r>
            <a:r>
              <a:rPr dirty="0" sz="1100">
                <a:latin typeface="Calibri"/>
                <a:cs typeface="Calibri"/>
              </a:rPr>
              <a:t> </a:t>
            </a:r>
            <a:r>
              <a:rPr dirty="0" sz="1100" spc="-5">
                <a:latin typeface="Calibri"/>
                <a:cs typeface="Calibri"/>
              </a:rPr>
              <a:t>non-students;</a:t>
            </a:r>
            <a:endParaRPr sz="1100">
              <a:latin typeface="Calibri"/>
              <a:cs typeface="Calibri"/>
            </a:endParaRPr>
          </a:p>
          <a:p>
            <a:pPr marL="469265" marR="5080" indent="-227965">
              <a:lnSpc>
                <a:spcPct val="109600"/>
              </a:lnSpc>
              <a:spcBef>
                <a:spcPts val="60"/>
              </a:spcBef>
              <a:buFont typeface="Symbol"/>
              <a:buChar char=""/>
              <a:tabLst>
                <a:tab pos="469265" algn="l"/>
                <a:tab pos="469900" algn="l"/>
              </a:tabLst>
            </a:pPr>
            <a:r>
              <a:rPr dirty="0" sz="1100" spc="-5">
                <a:latin typeface="Calibri"/>
                <a:cs typeface="Calibri"/>
              </a:rPr>
              <a:t>1.913 times higher for members and participants of a civic or community organization than for  non-members;</a:t>
            </a:r>
            <a:endParaRPr sz="1100">
              <a:latin typeface="Calibri"/>
              <a:cs typeface="Calibri"/>
            </a:endParaRPr>
          </a:p>
          <a:p>
            <a:pPr marL="469265" indent="-228600">
              <a:lnSpc>
                <a:spcPct val="100000"/>
              </a:lnSpc>
              <a:spcBef>
                <a:spcPts val="195"/>
              </a:spcBef>
              <a:buFont typeface="Symbol"/>
              <a:buChar char=""/>
              <a:tabLst>
                <a:tab pos="469265" algn="l"/>
                <a:tab pos="469900" algn="l"/>
              </a:tabLst>
            </a:pPr>
            <a:r>
              <a:rPr dirty="0" sz="1100" spc="-5">
                <a:latin typeface="Calibri"/>
                <a:cs typeface="Calibri"/>
              </a:rPr>
              <a:t>Unchanged </a:t>
            </a:r>
            <a:r>
              <a:rPr dirty="0" sz="1100">
                <a:latin typeface="Calibri"/>
                <a:cs typeface="Calibri"/>
              </a:rPr>
              <a:t>by </a:t>
            </a:r>
            <a:r>
              <a:rPr dirty="0" sz="1100" spc="-5">
                <a:latin typeface="Calibri"/>
                <a:cs typeface="Calibri"/>
              </a:rPr>
              <a:t>sense of belonging to Canada or to the</a:t>
            </a:r>
            <a:r>
              <a:rPr dirty="0" sz="1100" spc="15">
                <a:latin typeface="Calibri"/>
                <a:cs typeface="Calibri"/>
              </a:rPr>
              <a:t> </a:t>
            </a:r>
            <a:r>
              <a:rPr dirty="0" sz="1100">
                <a:latin typeface="Calibri"/>
                <a:cs typeface="Calibri"/>
              </a:rPr>
              <a:t>community</a:t>
            </a:r>
            <a:r>
              <a:rPr dirty="0" baseline="31746" sz="1050">
                <a:latin typeface="Calibri"/>
                <a:cs typeface="Calibri"/>
                <a:hlinkClick r:id="rId2" action="ppaction://hlinksldjump"/>
              </a:rPr>
              <a:t>14</a:t>
            </a:r>
            <a:r>
              <a:rPr dirty="0" sz="1100">
                <a:latin typeface="Calibri"/>
                <a:cs typeface="Calibri"/>
              </a:rPr>
              <a:t>;</a:t>
            </a:r>
            <a:endParaRPr sz="1100">
              <a:latin typeface="Calibri"/>
              <a:cs typeface="Calibri"/>
            </a:endParaRPr>
          </a:p>
          <a:p>
            <a:pPr marL="469265" indent="-228600">
              <a:lnSpc>
                <a:spcPct val="100000"/>
              </a:lnSpc>
              <a:spcBef>
                <a:spcPts val="185"/>
              </a:spcBef>
              <a:buFont typeface="Symbol"/>
              <a:buChar char=""/>
              <a:tabLst>
                <a:tab pos="469265" algn="l"/>
                <a:tab pos="469900" algn="l"/>
              </a:tabLst>
            </a:pPr>
            <a:r>
              <a:rPr dirty="0" sz="1100" spc="-5">
                <a:latin typeface="Calibri"/>
                <a:cs typeface="Calibri"/>
              </a:rPr>
              <a:t>1.669 times higher for each level of educational attainment (4-point</a:t>
            </a:r>
            <a:r>
              <a:rPr dirty="0" sz="1100" spc="20">
                <a:latin typeface="Calibri"/>
                <a:cs typeface="Calibri"/>
              </a:rPr>
              <a:t> </a:t>
            </a:r>
            <a:r>
              <a:rPr dirty="0" sz="1100" spc="-5">
                <a:latin typeface="Calibri"/>
                <a:cs typeface="Calibri"/>
              </a:rPr>
              <a:t>scale).</a:t>
            </a:r>
            <a:endParaRPr sz="1100">
              <a:latin typeface="Calibri"/>
              <a:cs typeface="Calibri"/>
            </a:endParaRPr>
          </a:p>
          <a:p>
            <a:pPr>
              <a:lnSpc>
                <a:spcPct val="100000"/>
              </a:lnSpc>
            </a:pPr>
            <a:endParaRPr sz="1400">
              <a:latin typeface="Times New Roman"/>
              <a:cs typeface="Times New Roman"/>
            </a:endParaRPr>
          </a:p>
          <a:p>
            <a:pPr marL="12700">
              <a:lnSpc>
                <a:spcPct val="100000"/>
              </a:lnSpc>
              <a:spcBef>
                <a:spcPts val="919"/>
              </a:spcBef>
            </a:pPr>
            <a:r>
              <a:rPr dirty="0" baseline="29914" sz="975" spc="-7">
                <a:latin typeface="Calibri"/>
                <a:cs typeface="Calibri"/>
              </a:rPr>
              <a:t>14 </a:t>
            </a:r>
            <a:r>
              <a:rPr dirty="0" sz="1000" spc="-5">
                <a:latin typeface="Calibri"/>
                <a:cs typeface="Calibri"/>
              </a:rPr>
              <a:t>Within </a:t>
            </a:r>
            <a:r>
              <a:rPr dirty="0" sz="1000">
                <a:latin typeface="Calibri"/>
                <a:cs typeface="Calibri"/>
              </a:rPr>
              <a:t>a 90% </a:t>
            </a:r>
            <a:r>
              <a:rPr dirty="0" sz="1000" spc="-5">
                <a:latin typeface="Calibri"/>
                <a:cs typeface="Calibri"/>
              </a:rPr>
              <a:t>confidence</a:t>
            </a:r>
            <a:r>
              <a:rPr dirty="0" sz="1000" spc="-75">
                <a:latin typeface="Calibri"/>
                <a:cs typeface="Calibri"/>
              </a:rPr>
              <a:t> </a:t>
            </a:r>
            <a:r>
              <a:rPr dirty="0" sz="1000" spc="-5">
                <a:latin typeface="Calibri"/>
                <a:cs typeface="Calibri"/>
              </a:rPr>
              <a:t>interval</a:t>
            </a:r>
            <a:endParaRPr sz="1000">
              <a:latin typeface="Calibri"/>
              <a:cs typeface="Calibri"/>
            </a:endParaRPr>
          </a:p>
        </p:txBody>
      </p:sp>
      <p:sp>
        <p:nvSpPr>
          <p:cNvPr id="5" name="object 5"/>
          <p:cNvSpPr/>
          <p:nvPr/>
        </p:nvSpPr>
        <p:spPr>
          <a:xfrm>
            <a:off x="1114424"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6" name="object 6"/>
          <p:cNvSpPr/>
          <p:nvPr/>
        </p:nvSpPr>
        <p:spPr>
          <a:xfrm>
            <a:off x="1114424" y="1200031"/>
            <a:ext cx="5525135" cy="0"/>
          </a:xfrm>
          <a:custGeom>
            <a:avLst/>
            <a:gdLst/>
            <a:ahLst/>
            <a:cxnLst/>
            <a:rect l="l" t="t" r="r" b="b"/>
            <a:pathLst>
              <a:path w="5525134" h="0">
                <a:moveTo>
                  <a:pt x="0" y="0"/>
                </a:moveTo>
                <a:lnTo>
                  <a:pt x="5524599" y="0"/>
                </a:lnTo>
              </a:path>
            </a:pathLst>
          </a:custGeom>
          <a:ln w="3175">
            <a:solidFill>
              <a:srgbClr val="000000"/>
            </a:solidFill>
          </a:ln>
        </p:spPr>
        <p:txBody>
          <a:bodyPr wrap="square" lIns="0" tIns="0" rIns="0" bIns="0" rtlCol="0"/>
          <a:lstStyle/>
          <a:p/>
        </p:txBody>
      </p:sp>
      <p:sp>
        <p:nvSpPr>
          <p:cNvPr id="7" name="object 7"/>
          <p:cNvSpPr/>
          <p:nvPr/>
        </p:nvSpPr>
        <p:spPr>
          <a:xfrm>
            <a:off x="1114428" y="1204840"/>
            <a:ext cx="5525135" cy="0"/>
          </a:xfrm>
          <a:custGeom>
            <a:avLst/>
            <a:gdLst/>
            <a:ahLst/>
            <a:cxnLst/>
            <a:rect l="l" t="t" r="r" b="b"/>
            <a:pathLst>
              <a:path w="5525134" h="0">
                <a:moveTo>
                  <a:pt x="0" y="0"/>
                </a:moveTo>
                <a:lnTo>
                  <a:pt x="5524599" y="0"/>
                </a:lnTo>
              </a:path>
            </a:pathLst>
          </a:custGeom>
          <a:ln w="9386">
            <a:solidFill>
              <a:srgbClr val="000000"/>
            </a:solidFill>
          </a:ln>
        </p:spPr>
        <p:txBody>
          <a:bodyPr wrap="square" lIns="0" tIns="0" rIns="0" bIns="0" rtlCol="0"/>
          <a:lstStyle/>
          <a:p/>
        </p:txBody>
      </p:sp>
      <p:sp>
        <p:nvSpPr>
          <p:cNvPr id="8" name="object 8"/>
          <p:cNvSpPr/>
          <p:nvPr/>
        </p:nvSpPr>
        <p:spPr>
          <a:xfrm>
            <a:off x="6629514"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9" name="object 9"/>
          <p:cNvSpPr/>
          <p:nvPr/>
        </p:nvSpPr>
        <p:spPr>
          <a:xfrm>
            <a:off x="2588284"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0" name="object 10"/>
          <p:cNvSpPr/>
          <p:nvPr/>
        </p:nvSpPr>
        <p:spPr>
          <a:xfrm>
            <a:off x="2892565"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1" name="object 11"/>
          <p:cNvSpPr/>
          <p:nvPr/>
        </p:nvSpPr>
        <p:spPr>
          <a:xfrm>
            <a:off x="3919513"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2" name="object 12"/>
          <p:cNvSpPr/>
          <p:nvPr/>
        </p:nvSpPr>
        <p:spPr>
          <a:xfrm>
            <a:off x="4242811"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3" name="object 13"/>
          <p:cNvSpPr/>
          <p:nvPr/>
        </p:nvSpPr>
        <p:spPr>
          <a:xfrm>
            <a:off x="5269759"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4" name="object 14"/>
          <p:cNvSpPr/>
          <p:nvPr/>
        </p:nvSpPr>
        <p:spPr>
          <a:xfrm>
            <a:off x="5602566"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5" name="object 15"/>
          <p:cNvSpPr/>
          <p:nvPr/>
        </p:nvSpPr>
        <p:spPr>
          <a:xfrm>
            <a:off x="1114423" y="1390235"/>
            <a:ext cx="5525135" cy="0"/>
          </a:xfrm>
          <a:custGeom>
            <a:avLst/>
            <a:gdLst/>
            <a:ahLst/>
            <a:cxnLst/>
            <a:rect l="l" t="t" r="r" b="b"/>
            <a:pathLst>
              <a:path w="5525134" h="0">
                <a:moveTo>
                  <a:pt x="0" y="0"/>
                </a:moveTo>
                <a:lnTo>
                  <a:pt x="5524599" y="0"/>
                </a:lnTo>
              </a:path>
            </a:pathLst>
          </a:custGeom>
          <a:ln w="3175">
            <a:solidFill>
              <a:srgbClr val="000000"/>
            </a:solidFill>
          </a:ln>
        </p:spPr>
        <p:txBody>
          <a:bodyPr wrap="square" lIns="0" tIns="0" rIns="0" bIns="0" rtlCol="0"/>
          <a:lstStyle/>
          <a:p/>
        </p:txBody>
      </p:sp>
      <p:sp>
        <p:nvSpPr>
          <p:cNvPr id="16" name="object 16"/>
          <p:cNvSpPr/>
          <p:nvPr/>
        </p:nvSpPr>
        <p:spPr>
          <a:xfrm>
            <a:off x="1114427" y="1394991"/>
            <a:ext cx="5525135" cy="0"/>
          </a:xfrm>
          <a:custGeom>
            <a:avLst/>
            <a:gdLst/>
            <a:ahLst/>
            <a:cxnLst/>
            <a:rect l="l" t="t" r="r" b="b"/>
            <a:pathLst>
              <a:path w="5525134" h="0">
                <a:moveTo>
                  <a:pt x="0" y="0"/>
                </a:moveTo>
                <a:lnTo>
                  <a:pt x="5524599" y="0"/>
                </a:lnTo>
              </a:path>
            </a:pathLst>
          </a:custGeom>
          <a:ln w="9510">
            <a:solidFill>
              <a:srgbClr val="000000"/>
            </a:solidFill>
          </a:ln>
        </p:spPr>
        <p:txBody>
          <a:bodyPr wrap="square" lIns="0" tIns="0" rIns="0" bIns="0" rtlCol="0"/>
          <a:lstStyle/>
          <a:p/>
        </p:txBody>
      </p:sp>
      <p:sp>
        <p:nvSpPr>
          <p:cNvPr id="17" name="object 17"/>
          <p:cNvSpPr/>
          <p:nvPr/>
        </p:nvSpPr>
        <p:spPr>
          <a:xfrm>
            <a:off x="3244389"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8" name="object 18"/>
          <p:cNvSpPr/>
          <p:nvPr/>
        </p:nvSpPr>
        <p:spPr>
          <a:xfrm>
            <a:off x="4594635"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19" name="object 19"/>
          <p:cNvSpPr/>
          <p:nvPr/>
        </p:nvSpPr>
        <p:spPr>
          <a:xfrm>
            <a:off x="5954390" y="1200031"/>
            <a:ext cx="9525" cy="0"/>
          </a:xfrm>
          <a:custGeom>
            <a:avLst/>
            <a:gdLst/>
            <a:ahLst/>
            <a:cxnLst/>
            <a:rect l="l" t="t" r="r" b="b"/>
            <a:pathLst>
              <a:path w="9525" h="0">
                <a:moveTo>
                  <a:pt x="0" y="0"/>
                </a:moveTo>
                <a:lnTo>
                  <a:pt x="9508" y="0"/>
                </a:lnTo>
                <a:lnTo>
                  <a:pt x="0" y="0"/>
                </a:lnTo>
                <a:close/>
              </a:path>
            </a:pathLst>
          </a:custGeom>
          <a:solidFill>
            <a:srgbClr val="D5D5D5"/>
          </a:solidFill>
        </p:spPr>
        <p:txBody>
          <a:bodyPr wrap="square" lIns="0" tIns="0" rIns="0" bIns="0" rtlCol="0"/>
          <a:lstStyle/>
          <a:p/>
        </p:txBody>
      </p:sp>
      <p:sp>
        <p:nvSpPr>
          <p:cNvPr id="20" name="object 20"/>
          <p:cNvSpPr/>
          <p:nvPr/>
        </p:nvSpPr>
        <p:spPr>
          <a:xfrm>
            <a:off x="1114425"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21" name="object 21"/>
          <p:cNvSpPr/>
          <p:nvPr/>
        </p:nvSpPr>
        <p:spPr>
          <a:xfrm>
            <a:off x="2588282"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22" name="object 22"/>
          <p:cNvSpPr/>
          <p:nvPr/>
        </p:nvSpPr>
        <p:spPr>
          <a:xfrm>
            <a:off x="2588285"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23" name="object 23"/>
          <p:cNvSpPr/>
          <p:nvPr/>
        </p:nvSpPr>
        <p:spPr>
          <a:xfrm>
            <a:off x="2892562"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24" name="object 24"/>
          <p:cNvSpPr/>
          <p:nvPr/>
        </p:nvSpPr>
        <p:spPr>
          <a:xfrm>
            <a:off x="2892566"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25" name="object 25"/>
          <p:cNvSpPr/>
          <p:nvPr/>
        </p:nvSpPr>
        <p:spPr>
          <a:xfrm>
            <a:off x="3244387"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26" name="object 26"/>
          <p:cNvSpPr/>
          <p:nvPr/>
        </p:nvSpPr>
        <p:spPr>
          <a:xfrm>
            <a:off x="3244391"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27" name="object 27"/>
          <p:cNvSpPr/>
          <p:nvPr/>
        </p:nvSpPr>
        <p:spPr>
          <a:xfrm>
            <a:off x="3919510"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28" name="object 28"/>
          <p:cNvSpPr/>
          <p:nvPr/>
        </p:nvSpPr>
        <p:spPr>
          <a:xfrm>
            <a:off x="3919514"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29" name="object 29"/>
          <p:cNvSpPr/>
          <p:nvPr/>
        </p:nvSpPr>
        <p:spPr>
          <a:xfrm>
            <a:off x="4242808"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30" name="object 30"/>
          <p:cNvSpPr/>
          <p:nvPr/>
        </p:nvSpPr>
        <p:spPr>
          <a:xfrm>
            <a:off x="4242812"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31" name="object 31"/>
          <p:cNvSpPr/>
          <p:nvPr/>
        </p:nvSpPr>
        <p:spPr>
          <a:xfrm>
            <a:off x="4594633"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32" name="object 32"/>
          <p:cNvSpPr/>
          <p:nvPr/>
        </p:nvSpPr>
        <p:spPr>
          <a:xfrm>
            <a:off x="4594636"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33" name="object 33"/>
          <p:cNvSpPr/>
          <p:nvPr/>
        </p:nvSpPr>
        <p:spPr>
          <a:xfrm>
            <a:off x="5269756"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34" name="object 34"/>
          <p:cNvSpPr/>
          <p:nvPr/>
        </p:nvSpPr>
        <p:spPr>
          <a:xfrm>
            <a:off x="5269759"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35" name="object 35"/>
          <p:cNvSpPr/>
          <p:nvPr/>
        </p:nvSpPr>
        <p:spPr>
          <a:xfrm>
            <a:off x="5602563"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36" name="object 36"/>
          <p:cNvSpPr/>
          <p:nvPr/>
        </p:nvSpPr>
        <p:spPr>
          <a:xfrm>
            <a:off x="5602566"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37" name="object 37"/>
          <p:cNvSpPr/>
          <p:nvPr/>
        </p:nvSpPr>
        <p:spPr>
          <a:xfrm>
            <a:off x="5954387"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38" name="object 38"/>
          <p:cNvSpPr/>
          <p:nvPr/>
        </p:nvSpPr>
        <p:spPr>
          <a:xfrm>
            <a:off x="5954391"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39" name="object 39"/>
          <p:cNvSpPr/>
          <p:nvPr/>
        </p:nvSpPr>
        <p:spPr>
          <a:xfrm>
            <a:off x="6629510" y="7324590"/>
            <a:ext cx="0" cy="635"/>
          </a:xfrm>
          <a:custGeom>
            <a:avLst/>
            <a:gdLst/>
            <a:ahLst/>
            <a:cxnLst/>
            <a:rect l="l" t="t" r="r" b="b"/>
            <a:pathLst>
              <a:path w="0" h="634">
                <a:moveTo>
                  <a:pt x="0" y="3"/>
                </a:moveTo>
                <a:lnTo>
                  <a:pt x="0" y="3"/>
                </a:lnTo>
              </a:path>
            </a:pathLst>
          </a:custGeom>
          <a:ln w="3175">
            <a:solidFill>
              <a:srgbClr val="D5D5D5"/>
            </a:solidFill>
          </a:ln>
        </p:spPr>
        <p:txBody>
          <a:bodyPr wrap="square" lIns="0" tIns="0" rIns="0" bIns="0" rtlCol="0"/>
          <a:lstStyle/>
          <a:p/>
        </p:txBody>
      </p:sp>
      <p:sp>
        <p:nvSpPr>
          <p:cNvPr id="40" name="object 40"/>
          <p:cNvSpPr/>
          <p:nvPr/>
        </p:nvSpPr>
        <p:spPr>
          <a:xfrm>
            <a:off x="6629514" y="7324591"/>
            <a:ext cx="9525" cy="0"/>
          </a:xfrm>
          <a:custGeom>
            <a:avLst/>
            <a:gdLst/>
            <a:ahLst/>
            <a:cxnLst/>
            <a:rect l="l" t="t" r="r" b="b"/>
            <a:pathLst>
              <a:path w="9525" h="0">
                <a:moveTo>
                  <a:pt x="9508" y="5"/>
                </a:moveTo>
                <a:lnTo>
                  <a:pt x="0" y="0"/>
                </a:lnTo>
                <a:lnTo>
                  <a:pt x="9508" y="5"/>
                </a:lnTo>
                <a:close/>
              </a:path>
            </a:pathLst>
          </a:custGeom>
          <a:solidFill>
            <a:srgbClr val="D5D5D5"/>
          </a:solidFill>
        </p:spPr>
        <p:txBody>
          <a:bodyPr wrap="square" lIns="0" tIns="0" rIns="0" bIns="0" rtlCol="0"/>
          <a:lstStyle/>
          <a:p/>
        </p:txBody>
      </p:sp>
      <p:sp>
        <p:nvSpPr>
          <p:cNvPr id="41" name="object 41"/>
          <p:cNvSpPr/>
          <p:nvPr/>
        </p:nvSpPr>
        <p:spPr>
          <a:xfrm>
            <a:off x="6639013" y="1200146"/>
            <a:ext cx="635" cy="9525"/>
          </a:xfrm>
          <a:custGeom>
            <a:avLst/>
            <a:gdLst/>
            <a:ahLst/>
            <a:cxnLst/>
            <a:rect l="l" t="t" r="r" b="b"/>
            <a:pathLst>
              <a:path w="634" h="9525">
                <a:moveTo>
                  <a:pt x="0" y="0"/>
                </a:moveTo>
                <a:lnTo>
                  <a:pt x="9" y="9386"/>
                </a:lnTo>
                <a:lnTo>
                  <a:pt x="0" y="0"/>
                </a:lnTo>
                <a:close/>
              </a:path>
            </a:pathLst>
          </a:custGeom>
          <a:solidFill>
            <a:srgbClr val="D5D5D5"/>
          </a:solidFill>
        </p:spPr>
        <p:txBody>
          <a:bodyPr wrap="square" lIns="0" tIns="0" rIns="0" bIns="0" rtlCol="0"/>
          <a:lstStyle/>
          <a:p/>
        </p:txBody>
      </p:sp>
      <p:sp>
        <p:nvSpPr>
          <p:cNvPr id="42" name="object 42"/>
          <p:cNvSpPr/>
          <p:nvPr/>
        </p:nvSpPr>
        <p:spPr>
          <a:xfrm>
            <a:off x="6639018" y="1390235"/>
            <a:ext cx="635" cy="0"/>
          </a:xfrm>
          <a:custGeom>
            <a:avLst/>
            <a:gdLst/>
            <a:ahLst/>
            <a:cxnLst/>
            <a:rect l="l" t="t" r="r" b="b"/>
            <a:pathLst>
              <a:path w="634" h="0">
                <a:moveTo>
                  <a:pt x="0" y="0"/>
                </a:moveTo>
                <a:lnTo>
                  <a:pt x="8" y="0"/>
                </a:lnTo>
              </a:path>
            </a:pathLst>
          </a:custGeom>
          <a:ln w="3175">
            <a:solidFill>
              <a:srgbClr val="D5D5D5"/>
            </a:solidFill>
          </a:ln>
        </p:spPr>
        <p:txBody>
          <a:bodyPr wrap="square" lIns="0" tIns="0" rIns="0" bIns="0" rtlCol="0"/>
          <a:lstStyle/>
          <a:p/>
        </p:txBody>
      </p:sp>
      <p:sp>
        <p:nvSpPr>
          <p:cNvPr id="43" name="object 43"/>
          <p:cNvSpPr/>
          <p:nvPr/>
        </p:nvSpPr>
        <p:spPr>
          <a:xfrm>
            <a:off x="6639013" y="1390236"/>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44" name="object 44"/>
          <p:cNvSpPr/>
          <p:nvPr/>
        </p:nvSpPr>
        <p:spPr>
          <a:xfrm>
            <a:off x="6639018" y="1960846"/>
            <a:ext cx="635" cy="0"/>
          </a:xfrm>
          <a:custGeom>
            <a:avLst/>
            <a:gdLst/>
            <a:ahLst/>
            <a:cxnLst/>
            <a:rect l="l" t="t" r="r" b="b"/>
            <a:pathLst>
              <a:path w="634" h="0">
                <a:moveTo>
                  <a:pt x="0" y="0"/>
                </a:moveTo>
                <a:lnTo>
                  <a:pt x="8" y="0"/>
                </a:lnTo>
              </a:path>
            </a:pathLst>
          </a:custGeom>
          <a:ln w="3175">
            <a:solidFill>
              <a:srgbClr val="D5D5D5"/>
            </a:solidFill>
          </a:ln>
        </p:spPr>
        <p:txBody>
          <a:bodyPr wrap="square" lIns="0" tIns="0" rIns="0" bIns="0" rtlCol="0"/>
          <a:lstStyle/>
          <a:p/>
        </p:txBody>
      </p:sp>
      <p:sp>
        <p:nvSpPr>
          <p:cNvPr id="45" name="object 45"/>
          <p:cNvSpPr/>
          <p:nvPr/>
        </p:nvSpPr>
        <p:spPr>
          <a:xfrm>
            <a:off x="6639012" y="1960847"/>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46" name="object 46"/>
          <p:cNvSpPr/>
          <p:nvPr/>
        </p:nvSpPr>
        <p:spPr>
          <a:xfrm>
            <a:off x="6639018" y="2151049"/>
            <a:ext cx="635" cy="0"/>
          </a:xfrm>
          <a:custGeom>
            <a:avLst/>
            <a:gdLst/>
            <a:ahLst/>
            <a:cxnLst/>
            <a:rect l="l" t="t" r="r" b="b"/>
            <a:pathLst>
              <a:path w="634" h="0">
                <a:moveTo>
                  <a:pt x="0" y="0"/>
                </a:moveTo>
                <a:lnTo>
                  <a:pt x="8" y="0"/>
                </a:lnTo>
              </a:path>
            </a:pathLst>
          </a:custGeom>
          <a:ln w="3175">
            <a:solidFill>
              <a:srgbClr val="D5D5D5"/>
            </a:solidFill>
          </a:ln>
        </p:spPr>
        <p:txBody>
          <a:bodyPr wrap="square" lIns="0" tIns="0" rIns="0" bIns="0" rtlCol="0"/>
          <a:lstStyle/>
          <a:p/>
        </p:txBody>
      </p:sp>
      <p:sp>
        <p:nvSpPr>
          <p:cNvPr id="47" name="object 47"/>
          <p:cNvSpPr/>
          <p:nvPr/>
        </p:nvSpPr>
        <p:spPr>
          <a:xfrm>
            <a:off x="6639012" y="2151051"/>
            <a:ext cx="635" cy="9525"/>
          </a:xfrm>
          <a:custGeom>
            <a:avLst/>
            <a:gdLst/>
            <a:ahLst/>
            <a:cxnLst/>
            <a:rect l="l" t="t" r="r" b="b"/>
            <a:pathLst>
              <a:path w="634" h="9525">
                <a:moveTo>
                  <a:pt x="0" y="0"/>
                </a:moveTo>
                <a:lnTo>
                  <a:pt x="9" y="9519"/>
                </a:lnTo>
                <a:lnTo>
                  <a:pt x="0" y="0"/>
                </a:lnTo>
                <a:close/>
              </a:path>
            </a:pathLst>
          </a:custGeom>
          <a:solidFill>
            <a:srgbClr val="D5D5D5"/>
          </a:solidFill>
        </p:spPr>
        <p:txBody>
          <a:bodyPr wrap="square" lIns="0" tIns="0" rIns="0" bIns="0" rtlCol="0"/>
          <a:lstStyle/>
          <a:p/>
        </p:txBody>
      </p:sp>
      <p:sp>
        <p:nvSpPr>
          <p:cNvPr id="48" name="object 48"/>
          <p:cNvSpPr/>
          <p:nvPr/>
        </p:nvSpPr>
        <p:spPr>
          <a:xfrm>
            <a:off x="6639018" y="2341253"/>
            <a:ext cx="635" cy="0"/>
          </a:xfrm>
          <a:custGeom>
            <a:avLst/>
            <a:gdLst/>
            <a:ahLst/>
            <a:cxnLst/>
            <a:rect l="l" t="t" r="r" b="b"/>
            <a:pathLst>
              <a:path w="634" h="0">
                <a:moveTo>
                  <a:pt x="0" y="0"/>
                </a:moveTo>
                <a:lnTo>
                  <a:pt x="8" y="0"/>
                </a:lnTo>
              </a:path>
            </a:pathLst>
          </a:custGeom>
          <a:ln w="3175">
            <a:solidFill>
              <a:srgbClr val="D5D5D5"/>
            </a:solidFill>
          </a:ln>
        </p:spPr>
        <p:txBody>
          <a:bodyPr wrap="square" lIns="0" tIns="0" rIns="0" bIns="0" rtlCol="0"/>
          <a:lstStyle/>
          <a:p/>
        </p:txBody>
      </p:sp>
      <p:sp>
        <p:nvSpPr>
          <p:cNvPr id="49" name="object 49"/>
          <p:cNvSpPr/>
          <p:nvPr/>
        </p:nvSpPr>
        <p:spPr>
          <a:xfrm>
            <a:off x="6639012" y="2341254"/>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50" name="object 50"/>
          <p:cNvSpPr/>
          <p:nvPr/>
        </p:nvSpPr>
        <p:spPr>
          <a:xfrm>
            <a:off x="6639018" y="2531457"/>
            <a:ext cx="635" cy="0"/>
          </a:xfrm>
          <a:custGeom>
            <a:avLst/>
            <a:gdLst/>
            <a:ahLst/>
            <a:cxnLst/>
            <a:rect l="l" t="t" r="r" b="b"/>
            <a:pathLst>
              <a:path w="634" h="0">
                <a:moveTo>
                  <a:pt x="0" y="0"/>
                </a:moveTo>
                <a:lnTo>
                  <a:pt x="8" y="0"/>
                </a:lnTo>
              </a:path>
            </a:pathLst>
          </a:custGeom>
          <a:ln w="3175">
            <a:solidFill>
              <a:srgbClr val="D5D5D5"/>
            </a:solidFill>
          </a:ln>
        </p:spPr>
        <p:txBody>
          <a:bodyPr wrap="square" lIns="0" tIns="0" rIns="0" bIns="0" rtlCol="0"/>
          <a:lstStyle/>
          <a:p/>
        </p:txBody>
      </p:sp>
      <p:sp>
        <p:nvSpPr>
          <p:cNvPr id="51" name="object 51"/>
          <p:cNvSpPr/>
          <p:nvPr/>
        </p:nvSpPr>
        <p:spPr>
          <a:xfrm>
            <a:off x="6639011" y="2531458"/>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52" name="object 52"/>
          <p:cNvSpPr/>
          <p:nvPr/>
        </p:nvSpPr>
        <p:spPr>
          <a:xfrm>
            <a:off x="6639017" y="2721661"/>
            <a:ext cx="635" cy="0"/>
          </a:xfrm>
          <a:custGeom>
            <a:avLst/>
            <a:gdLst/>
            <a:ahLst/>
            <a:cxnLst/>
            <a:rect l="l" t="t" r="r" b="b"/>
            <a:pathLst>
              <a:path w="634" h="0">
                <a:moveTo>
                  <a:pt x="0" y="0"/>
                </a:moveTo>
                <a:lnTo>
                  <a:pt x="9" y="0"/>
                </a:lnTo>
              </a:path>
            </a:pathLst>
          </a:custGeom>
          <a:ln w="3175">
            <a:solidFill>
              <a:srgbClr val="D5D5D5"/>
            </a:solidFill>
          </a:ln>
        </p:spPr>
        <p:txBody>
          <a:bodyPr wrap="square" lIns="0" tIns="0" rIns="0" bIns="0" rtlCol="0"/>
          <a:lstStyle/>
          <a:p/>
        </p:txBody>
      </p:sp>
      <p:sp>
        <p:nvSpPr>
          <p:cNvPr id="53" name="object 53"/>
          <p:cNvSpPr/>
          <p:nvPr/>
        </p:nvSpPr>
        <p:spPr>
          <a:xfrm>
            <a:off x="6639011" y="2721662"/>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54" name="object 54"/>
          <p:cNvSpPr/>
          <p:nvPr/>
        </p:nvSpPr>
        <p:spPr>
          <a:xfrm>
            <a:off x="6639017" y="2911864"/>
            <a:ext cx="635" cy="0"/>
          </a:xfrm>
          <a:custGeom>
            <a:avLst/>
            <a:gdLst/>
            <a:ahLst/>
            <a:cxnLst/>
            <a:rect l="l" t="t" r="r" b="b"/>
            <a:pathLst>
              <a:path w="634" h="0">
                <a:moveTo>
                  <a:pt x="0" y="0"/>
                </a:moveTo>
                <a:lnTo>
                  <a:pt x="9" y="0"/>
                </a:lnTo>
              </a:path>
            </a:pathLst>
          </a:custGeom>
          <a:ln w="3175">
            <a:solidFill>
              <a:srgbClr val="D5D5D5"/>
            </a:solidFill>
          </a:ln>
        </p:spPr>
        <p:txBody>
          <a:bodyPr wrap="square" lIns="0" tIns="0" rIns="0" bIns="0" rtlCol="0"/>
          <a:lstStyle/>
          <a:p/>
        </p:txBody>
      </p:sp>
      <p:sp>
        <p:nvSpPr>
          <p:cNvPr id="55" name="object 55"/>
          <p:cNvSpPr/>
          <p:nvPr/>
        </p:nvSpPr>
        <p:spPr>
          <a:xfrm>
            <a:off x="6639011" y="2911866"/>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56" name="object 56"/>
          <p:cNvSpPr/>
          <p:nvPr/>
        </p:nvSpPr>
        <p:spPr>
          <a:xfrm>
            <a:off x="6639017" y="3102068"/>
            <a:ext cx="635" cy="0"/>
          </a:xfrm>
          <a:custGeom>
            <a:avLst/>
            <a:gdLst/>
            <a:ahLst/>
            <a:cxnLst/>
            <a:rect l="l" t="t" r="r" b="b"/>
            <a:pathLst>
              <a:path w="634" h="0">
                <a:moveTo>
                  <a:pt x="0" y="0"/>
                </a:moveTo>
                <a:lnTo>
                  <a:pt x="9" y="0"/>
                </a:lnTo>
              </a:path>
            </a:pathLst>
          </a:custGeom>
          <a:ln w="3175">
            <a:solidFill>
              <a:srgbClr val="D5D5D5"/>
            </a:solidFill>
          </a:ln>
        </p:spPr>
        <p:txBody>
          <a:bodyPr wrap="square" lIns="0" tIns="0" rIns="0" bIns="0" rtlCol="0"/>
          <a:lstStyle/>
          <a:p/>
        </p:txBody>
      </p:sp>
      <p:sp>
        <p:nvSpPr>
          <p:cNvPr id="57" name="object 57"/>
          <p:cNvSpPr/>
          <p:nvPr/>
        </p:nvSpPr>
        <p:spPr>
          <a:xfrm>
            <a:off x="6639011" y="3102069"/>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58" name="object 58"/>
          <p:cNvSpPr/>
          <p:nvPr/>
        </p:nvSpPr>
        <p:spPr>
          <a:xfrm>
            <a:off x="6639017" y="3292272"/>
            <a:ext cx="635" cy="0"/>
          </a:xfrm>
          <a:custGeom>
            <a:avLst/>
            <a:gdLst/>
            <a:ahLst/>
            <a:cxnLst/>
            <a:rect l="l" t="t" r="r" b="b"/>
            <a:pathLst>
              <a:path w="634" h="0">
                <a:moveTo>
                  <a:pt x="0" y="0"/>
                </a:moveTo>
                <a:lnTo>
                  <a:pt x="9" y="0"/>
                </a:lnTo>
              </a:path>
            </a:pathLst>
          </a:custGeom>
          <a:ln w="3175">
            <a:solidFill>
              <a:srgbClr val="D5D5D5"/>
            </a:solidFill>
          </a:ln>
        </p:spPr>
        <p:txBody>
          <a:bodyPr wrap="square" lIns="0" tIns="0" rIns="0" bIns="0" rtlCol="0"/>
          <a:lstStyle/>
          <a:p/>
        </p:txBody>
      </p:sp>
      <p:sp>
        <p:nvSpPr>
          <p:cNvPr id="59" name="object 59"/>
          <p:cNvSpPr/>
          <p:nvPr/>
        </p:nvSpPr>
        <p:spPr>
          <a:xfrm>
            <a:off x="6639011" y="3292273"/>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60" name="object 60"/>
          <p:cNvSpPr/>
          <p:nvPr/>
        </p:nvSpPr>
        <p:spPr>
          <a:xfrm>
            <a:off x="6639016" y="3482475"/>
            <a:ext cx="635" cy="0"/>
          </a:xfrm>
          <a:custGeom>
            <a:avLst/>
            <a:gdLst/>
            <a:ahLst/>
            <a:cxnLst/>
            <a:rect l="l" t="t" r="r" b="b"/>
            <a:pathLst>
              <a:path w="634" h="0">
                <a:moveTo>
                  <a:pt x="0" y="0"/>
                </a:moveTo>
                <a:lnTo>
                  <a:pt x="10" y="0"/>
                </a:lnTo>
              </a:path>
            </a:pathLst>
          </a:custGeom>
          <a:ln w="3175">
            <a:solidFill>
              <a:srgbClr val="D5D5D5"/>
            </a:solidFill>
          </a:ln>
        </p:spPr>
        <p:txBody>
          <a:bodyPr wrap="square" lIns="0" tIns="0" rIns="0" bIns="0" rtlCol="0"/>
          <a:lstStyle/>
          <a:p/>
        </p:txBody>
      </p:sp>
      <p:sp>
        <p:nvSpPr>
          <p:cNvPr id="61" name="object 61"/>
          <p:cNvSpPr/>
          <p:nvPr/>
        </p:nvSpPr>
        <p:spPr>
          <a:xfrm>
            <a:off x="6639011" y="3482477"/>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62" name="object 62"/>
          <p:cNvSpPr/>
          <p:nvPr/>
        </p:nvSpPr>
        <p:spPr>
          <a:xfrm>
            <a:off x="6639016" y="3672679"/>
            <a:ext cx="635" cy="0"/>
          </a:xfrm>
          <a:custGeom>
            <a:avLst/>
            <a:gdLst/>
            <a:ahLst/>
            <a:cxnLst/>
            <a:rect l="l" t="t" r="r" b="b"/>
            <a:pathLst>
              <a:path w="634" h="0">
                <a:moveTo>
                  <a:pt x="0" y="0"/>
                </a:moveTo>
                <a:lnTo>
                  <a:pt x="10" y="0"/>
                </a:lnTo>
              </a:path>
            </a:pathLst>
          </a:custGeom>
          <a:ln w="3175">
            <a:solidFill>
              <a:srgbClr val="D5D5D5"/>
            </a:solidFill>
          </a:ln>
        </p:spPr>
        <p:txBody>
          <a:bodyPr wrap="square" lIns="0" tIns="0" rIns="0" bIns="0" rtlCol="0"/>
          <a:lstStyle/>
          <a:p/>
        </p:txBody>
      </p:sp>
      <p:sp>
        <p:nvSpPr>
          <p:cNvPr id="63" name="object 63"/>
          <p:cNvSpPr/>
          <p:nvPr/>
        </p:nvSpPr>
        <p:spPr>
          <a:xfrm>
            <a:off x="6639011" y="3672680"/>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64" name="object 64"/>
          <p:cNvSpPr/>
          <p:nvPr/>
        </p:nvSpPr>
        <p:spPr>
          <a:xfrm>
            <a:off x="6639016" y="3862883"/>
            <a:ext cx="635" cy="0"/>
          </a:xfrm>
          <a:custGeom>
            <a:avLst/>
            <a:gdLst/>
            <a:ahLst/>
            <a:cxnLst/>
            <a:rect l="l" t="t" r="r" b="b"/>
            <a:pathLst>
              <a:path w="634" h="0">
                <a:moveTo>
                  <a:pt x="0" y="0"/>
                </a:moveTo>
                <a:lnTo>
                  <a:pt x="10" y="0"/>
                </a:lnTo>
              </a:path>
            </a:pathLst>
          </a:custGeom>
          <a:ln w="3175">
            <a:solidFill>
              <a:srgbClr val="D5D5D5"/>
            </a:solidFill>
          </a:ln>
        </p:spPr>
        <p:txBody>
          <a:bodyPr wrap="square" lIns="0" tIns="0" rIns="0" bIns="0" rtlCol="0"/>
          <a:lstStyle/>
          <a:p/>
        </p:txBody>
      </p:sp>
      <p:sp>
        <p:nvSpPr>
          <p:cNvPr id="65" name="object 65"/>
          <p:cNvSpPr/>
          <p:nvPr/>
        </p:nvSpPr>
        <p:spPr>
          <a:xfrm>
            <a:off x="6639011" y="3862884"/>
            <a:ext cx="635" cy="9525"/>
          </a:xfrm>
          <a:custGeom>
            <a:avLst/>
            <a:gdLst/>
            <a:ahLst/>
            <a:cxnLst/>
            <a:rect l="l" t="t" r="r" b="b"/>
            <a:pathLst>
              <a:path w="634" h="9525">
                <a:moveTo>
                  <a:pt x="0" y="0"/>
                </a:moveTo>
                <a:lnTo>
                  <a:pt x="9" y="9519"/>
                </a:lnTo>
                <a:lnTo>
                  <a:pt x="0" y="0"/>
                </a:lnTo>
                <a:close/>
              </a:path>
            </a:pathLst>
          </a:custGeom>
          <a:solidFill>
            <a:srgbClr val="D5D5D5"/>
          </a:solidFill>
        </p:spPr>
        <p:txBody>
          <a:bodyPr wrap="square" lIns="0" tIns="0" rIns="0" bIns="0" rtlCol="0"/>
          <a:lstStyle/>
          <a:p/>
        </p:txBody>
      </p:sp>
      <p:sp>
        <p:nvSpPr>
          <p:cNvPr id="66" name="object 66"/>
          <p:cNvSpPr/>
          <p:nvPr/>
        </p:nvSpPr>
        <p:spPr>
          <a:xfrm>
            <a:off x="6639016" y="4053087"/>
            <a:ext cx="635" cy="0"/>
          </a:xfrm>
          <a:custGeom>
            <a:avLst/>
            <a:gdLst/>
            <a:ahLst/>
            <a:cxnLst/>
            <a:rect l="l" t="t" r="r" b="b"/>
            <a:pathLst>
              <a:path w="634" h="0">
                <a:moveTo>
                  <a:pt x="0" y="0"/>
                </a:moveTo>
                <a:lnTo>
                  <a:pt x="10" y="0"/>
                </a:lnTo>
              </a:path>
            </a:pathLst>
          </a:custGeom>
          <a:ln w="3175">
            <a:solidFill>
              <a:srgbClr val="D5D5D5"/>
            </a:solidFill>
          </a:ln>
        </p:spPr>
        <p:txBody>
          <a:bodyPr wrap="square" lIns="0" tIns="0" rIns="0" bIns="0" rtlCol="0"/>
          <a:lstStyle/>
          <a:p/>
        </p:txBody>
      </p:sp>
      <p:sp>
        <p:nvSpPr>
          <p:cNvPr id="67" name="object 67"/>
          <p:cNvSpPr/>
          <p:nvPr/>
        </p:nvSpPr>
        <p:spPr>
          <a:xfrm>
            <a:off x="6639010" y="4053088"/>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68" name="object 68"/>
          <p:cNvSpPr/>
          <p:nvPr/>
        </p:nvSpPr>
        <p:spPr>
          <a:xfrm>
            <a:off x="6639015" y="4243290"/>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69" name="object 69"/>
          <p:cNvSpPr/>
          <p:nvPr/>
        </p:nvSpPr>
        <p:spPr>
          <a:xfrm>
            <a:off x="6639010" y="4243292"/>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70" name="object 70"/>
          <p:cNvSpPr/>
          <p:nvPr/>
        </p:nvSpPr>
        <p:spPr>
          <a:xfrm>
            <a:off x="6639015" y="4433494"/>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71" name="object 71"/>
          <p:cNvSpPr/>
          <p:nvPr/>
        </p:nvSpPr>
        <p:spPr>
          <a:xfrm>
            <a:off x="6639010" y="4433495"/>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72" name="object 72"/>
          <p:cNvSpPr/>
          <p:nvPr/>
        </p:nvSpPr>
        <p:spPr>
          <a:xfrm>
            <a:off x="6639015" y="4623698"/>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73" name="object 73"/>
          <p:cNvSpPr/>
          <p:nvPr/>
        </p:nvSpPr>
        <p:spPr>
          <a:xfrm>
            <a:off x="6639010" y="4623699"/>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74" name="object 74"/>
          <p:cNvSpPr/>
          <p:nvPr/>
        </p:nvSpPr>
        <p:spPr>
          <a:xfrm>
            <a:off x="6639015" y="4813901"/>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75" name="object 75"/>
          <p:cNvSpPr/>
          <p:nvPr/>
        </p:nvSpPr>
        <p:spPr>
          <a:xfrm>
            <a:off x="6639009" y="4813903"/>
            <a:ext cx="635" cy="9525"/>
          </a:xfrm>
          <a:custGeom>
            <a:avLst/>
            <a:gdLst/>
            <a:ahLst/>
            <a:cxnLst/>
            <a:rect l="l" t="t" r="r" b="b"/>
            <a:pathLst>
              <a:path w="634" h="9525">
                <a:moveTo>
                  <a:pt x="0" y="0"/>
                </a:moveTo>
                <a:lnTo>
                  <a:pt x="9" y="9510"/>
                </a:lnTo>
                <a:lnTo>
                  <a:pt x="0" y="0"/>
                </a:lnTo>
                <a:close/>
              </a:path>
            </a:pathLst>
          </a:custGeom>
          <a:solidFill>
            <a:srgbClr val="D5D5D5"/>
          </a:solidFill>
        </p:spPr>
        <p:txBody>
          <a:bodyPr wrap="square" lIns="0" tIns="0" rIns="0" bIns="0" rtlCol="0"/>
          <a:lstStyle/>
          <a:p/>
        </p:txBody>
      </p:sp>
      <p:sp>
        <p:nvSpPr>
          <p:cNvPr id="76" name="object 76"/>
          <p:cNvSpPr/>
          <p:nvPr/>
        </p:nvSpPr>
        <p:spPr>
          <a:xfrm>
            <a:off x="6639014" y="5004105"/>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77" name="object 77"/>
          <p:cNvSpPr/>
          <p:nvPr/>
        </p:nvSpPr>
        <p:spPr>
          <a:xfrm>
            <a:off x="6639009" y="5004106"/>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78" name="object 78"/>
          <p:cNvSpPr/>
          <p:nvPr/>
        </p:nvSpPr>
        <p:spPr>
          <a:xfrm>
            <a:off x="6639014" y="5194309"/>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79" name="object 79"/>
          <p:cNvSpPr/>
          <p:nvPr/>
        </p:nvSpPr>
        <p:spPr>
          <a:xfrm>
            <a:off x="6639009" y="5194310"/>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80" name="object 80"/>
          <p:cNvSpPr/>
          <p:nvPr/>
        </p:nvSpPr>
        <p:spPr>
          <a:xfrm>
            <a:off x="6639014" y="5384513"/>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81" name="object 81"/>
          <p:cNvSpPr/>
          <p:nvPr/>
        </p:nvSpPr>
        <p:spPr>
          <a:xfrm>
            <a:off x="6639009" y="5384514"/>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82" name="object 82"/>
          <p:cNvSpPr/>
          <p:nvPr/>
        </p:nvSpPr>
        <p:spPr>
          <a:xfrm>
            <a:off x="6639014" y="5574716"/>
            <a:ext cx="635" cy="0"/>
          </a:xfrm>
          <a:custGeom>
            <a:avLst/>
            <a:gdLst/>
            <a:ahLst/>
            <a:cxnLst/>
            <a:rect l="l" t="t" r="r" b="b"/>
            <a:pathLst>
              <a:path w="634" h="0">
                <a:moveTo>
                  <a:pt x="0" y="0"/>
                </a:moveTo>
                <a:lnTo>
                  <a:pt x="11" y="0"/>
                </a:lnTo>
              </a:path>
            </a:pathLst>
          </a:custGeom>
          <a:ln w="3175">
            <a:solidFill>
              <a:srgbClr val="D5D5D5"/>
            </a:solidFill>
          </a:ln>
        </p:spPr>
        <p:txBody>
          <a:bodyPr wrap="square" lIns="0" tIns="0" rIns="0" bIns="0" rtlCol="0"/>
          <a:lstStyle/>
          <a:p/>
        </p:txBody>
      </p:sp>
      <p:sp>
        <p:nvSpPr>
          <p:cNvPr id="83" name="object 83"/>
          <p:cNvSpPr/>
          <p:nvPr/>
        </p:nvSpPr>
        <p:spPr>
          <a:xfrm>
            <a:off x="6639008" y="5574717"/>
            <a:ext cx="635" cy="9525"/>
          </a:xfrm>
          <a:custGeom>
            <a:avLst/>
            <a:gdLst/>
            <a:ahLst/>
            <a:cxnLst/>
            <a:rect l="l" t="t" r="r" b="b"/>
            <a:pathLst>
              <a:path w="634" h="9525">
                <a:moveTo>
                  <a:pt x="0" y="0"/>
                </a:moveTo>
                <a:lnTo>
                  <a:pt x="19" y="9519"/>
                </a:lnTo>
                <a:lnTo>
                  <a:pt x="0" y="0"/>
                </a:lnTo>
                <a:close/>
              </a:path>
            </a:pathLst>
          </a:custGeom>
          <a:solidFill>
            <a:srgbClr val="D5D5D5"/>
          </a:solidFill>
        </p:spPr>
        <p:txBody>
          <a:bodyPr wrap="square" lIns="0" tIns="0" rIns="0" bIns="0" rtlCol="0"/>
          <a:lstStyle/>
          <a:p/>
        </p:txBody>
      </p:sp>
      <p:sp>
        <p:nvSpPr>
          <p:cNvPr id="84" name="object 84"/>
          <p:cNvSpPr/>
          <p:nvPr/>
        </p:nvSpPr>
        <p:spPr>
          <a:xfrm>
            <a:off x="6639014" y="5955124"/>
            <a:ext cx="635" cy="0"/>
          </a:xfrm>
          <a:custGeom>
            <a:avLst/>
            <a:gdLst/>
            <a:ahLst/>
            <a:cxnLst/>
            <a:rect l="l" t="t" r="r" b="b"/>
            <a:pathLst>
              <a:path w="634" h="0">
                <a:moveTo>
                  <a:pt x="0" y="0"/>
                </a:moveTo>
                <a:lnTo>
                  <a:pt x="12" y="0"/>
                </a:lnTo>
              </a:path>
            </a:pathLst>
          </a:custGeom>
          <a:ln w="3175">
            <a:solidFill>
              <a:srgbClr val="D5D5D5"/>
            </a:solidFill>
          </a:ln>
        </p:spPr>
        <p:txBody>
          <a:bodyPr wrap="square" lIns="0" tIns="0" rIns="0" bIns="0" rtlCol="0"/>
          <a:lstStyle/>
          <a:p/>
        </p:txBody>
      </p:sp>
      <p:sp>
        <p:nvSpPr>
          <p:cNvPr id="85" name="object 85"/>
          <p:cNvSpPr/>
          <p:nvPr/>
        </p:nvSpPr>
        <p:spPr>
          <a:xfrm>
            <a:off x="6639008" y="5955125"/>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graphicFrame>
        <p:nvGraphicFramePr>
          <p:cNvPr id="86" name="object 86"/>
          <p:cNvGraphicFramePr>
            <a:graphicFrameLocks noGrp="1"/>
          </p:cNvGraphicFramePr>
          <p:nvPr/>
        </p:nvGraphicFramePr>
        <p:xfrm>
          <a:off x="1114422" y="1580438"/>
          <a:ext cx="5527040" cy="4608195"/>
        </p:xfrm>
        <a:graphic>
          <a:graphicData uri="http://schemas.openxmlformats.org/drawingml/2006/table">
            <a:tbl>
              <a:tblPr firstRow="1" bandRow="1">
                <a:tableStyleId>{2D5ABB26-0587-4C30-8999-92F81FD0307C}</a:tableStyleId>
              </a:tblPr>
              <a:tblGrid>
                <a:gridCol w="1516380"/>
                <a:gridCol w="617219"/>
                <a:gridCol w="836930"/>
                <a:gridCol w="513080"/>
                <a:gridCol w="1003935"/>
                <a:gridCol w="356235"/>
                <a:gridCol w="678179"/>
              </a:tblGrid>
              <a:tr h="194959">
                <a:tc>
                  <a:txBody>
                    <a:bodyPr/>
                    <a:lstStyle/>
                    <a:p>
                      <a:pPr marL="27940">
                        <a:lnSpc>
                          <a:spcPct val="100000"/>
                        </a:lnSpc>
                        <a:spcBef>
                          <a:spcPts val="95"/>
                        </a:spcBef>
                      </a:pPr>
                      <a:r>
                        <a:rPr dirty="0" sz="1100" spc="20">
                          <a:latin typeface="Calibri"/>
                          <a:cs typeface="Calibri"/>
                        </a:rPr>
                        <a:t>Variables </a:t>
                      </a:r>
                      <a:r>
                        <a:rPr dirty="0" sz="1100" spc="25">
                          <a:latin typeface="Calibri"/>
                          <a:cs typeface="Calibri"/>
                        </a:rPr>
                        <a:t>in</a:t>
                      </a:r>
                      <a:r>
                        <a:rPr dirty="0" sz="1100" spc="-65">
                          <a:latin typeface="Calibri"/>
                          <a:cs typeface="Calibri"/>
                        </a:rPr>
                        <a:t> </a:t>
                      </a:r>
                      <a:r>
                        <a:rPr dirty="0" sz="1100" spc="20">
                          <a:latin typeface="Calibri"/>
                          <a:cs typeface="Calibri"/>
                        </a:rPr>
                        <a:t>model</a:t>
                      </a:r>
                      <a:endParaRPr sz="1100">
                        <a:latin typeface="Calibri"/>
                        <a:cs typeface="Calibri"/>
                      </a:endParaRPr>
                    </a:p>
                  </a:txBody>
                  <a:tcPr marL="0" marR="0" marB="0" marT="12065">
                    <a:lnB w="9525">
                      <a:solidFill>
                        <a:srgbClr val="000000"/>
                      </a:solidFill>
                      <a:prstDash val="solid"/>
                    </a:lnB>
                  </a:tcPr>
                </a:tc>
                <a:tc>
                  <a:txBody>
                    <a:bodyPr/>
                    <a:lstStyle/>
                    <a:p>
                      <a:pPr algn="ctr" marL="265430">
                        <a:lnSpc>
                          <a:spcPct val="100000"/>
                        </a:lnSpc>
                        <a:spcBef>
                          <a:spcPts val="95"/>
                        </a:spcBef>
                      </a:pPr>
                      <a:r>
                        <a:rPr dirty="0" sz="1100" spc="5">
                          <a:latin typeface="Calibri"/>
                          <a:cs typeface="Calibri"/>
                        </a:rPr>
                        <a:t>Rank</a:t>
                      </a:r>
                      <a:endParaRPr sz="1100">
                        <a:latin typeface="Calibri"/>
                        <a:cs typeface="Calibri"/>
                      </a:endParaRPr>
                    </a:p>
                  </a:txBody>
                  <a:tcPr marL="0" marR="0" marB="0" marT="12065">
                    <a:lnB w="9525">
                      <a:solidFill>
                        <a:srgbClr val="000000"/>
                      </a:solidFill>
                      <a:prstDash val="solid"/>
                    </a:lnB>
                  </a:tcPr>
                </a:tc>
                <a:tc>
                  <a:txBody>
                    <a:bodyPr/>
                    <a:lstStyle/>
                    <a:p>
                      <a:pPr algn="ctr" marR="153670">
                        <a:lnSpc>
                          <a:spcPct val="100000"/>
                        </a:lnSpc>
                        <a:spcBef>
                          <a:spcPts val="95"/>
                        </a:spcBef>
                      </a:pPr>
                      <a:r>
                        <a:rPr dirty="0" sz="1100" spc="15">
                          <a:latin typeface="Calibri"/>
                          <a:cs typeface="Calibri"/>
                        </a:rPr>
                        <a:t>Odds</a:t>
                      </a:r>
                      <a:r>
                        <a:rPr dirty="0" sz="1100" spc="-50">
                          <a:latin typeface="Calibri"/>
                          <a:cs typeface="Calibri"/>
                        </a:rPr>
                        <a:t> </a:t>
                      </a:r>
                      <a:r>
                        <a:rPr dirty="0" sz="1100" spc="5">
                          <a:latin typeface="Calibri"/>
                          <a:cs typeface="Calibri"/>
                        </a:rPr>
                        <a:t>ratio</a:t>
                      </a:r>
                      <a:endParaRPr sz="1100">
                        <a:latin typeface="Calibri"/>
                        <a:cs typeface="Calibri"/>
                      </a:endParaRPr>
                    </a:p>
                  </a:txBody>
                  <a:tcPr marL="0" marR="0" marB="0" marT="12065">
                    <a:lnB w="9525">
                      <a:solidFill>
                        <a:srgbClr val="000000"/>
                      </a:solidFill>
                      <a:prstDash val="solid"/>
                    </a:lnB>
                  </a:tcPr>
                </a:tc>
                <a:tc>
                  <a:txBody>
                    <a:bodyPr/>
                    <a:lstStyle/>
                    <a:p>
                      <a:pPr algn="ctr" marL="161290">
                        <a:lnSpc>
                          <a:spcPct val="100000"/>
                        </a:lnSpc>
                        <a:spcBef>
                          <a:spcPts val="95"/>
                        </a:spcBef>
                      </a:pPr>
                      <a:r>
                        <a:rPr dirty="0" sz="1100" spc="5">
                          <a:latin typeface="Calibri"/>
                          <a:cs typeface="Calibri"/>
                        </a:rPr>
                        <a:t>Rank</a:t>
                      </a:r>
                      <a:endParaRPr sz="1100">
                        <a:latin typeface="Calibri"/>
                        <a:cs typeface="Calibri"/>
                      </a:endParaRPr>
                    </a:p>
                  </a:txBody>
                  <a:tcPr marL="0" marR="0" marB="0" marT="12065">
                    <a:lnB w="9525">
                      <a:solidFill>
                        <a:srgbClr val="000000"/>
                      </a:solidFill>
                      <a:prstDash val="solid"/>
                    </a:lnB>
                  </a:tcPr>
                </a:tc>
                <a:tc>
                  <a:txBody>
                    <a:bodyPr/>
                    <a:lstStyle/>
                    <a:p>
                      <a:pPr marL="33655">
                        <a:lnSpc>
                          <a:spcPct val="100000"/>
                        </a:lnSpc>
                        <a:spcBef>
                          <a:spcPts val="95"/>
                        </a:spcBef>
                      </a:pPr>
                      <a:r>
                        <a:rPr dirty="0" sz="1100" spc="15">
                          <a:latin typeface="Calibri"/>
                          <a:cs typeface="Calibri"/>
                        </a:rPr>
                        <a:t>Odds</a:t>
                      </a:r>
                      <a:r>
                        <a:rPr dirty="0" sz="1100" spc="-25">
                          <a:latin typeface="Calibri"/>
                          <a:cs typeface="Calibri"/>
                        </a:rPr>
                        <a:t> </a:t>
                      </a:r>
                      <a:r>
                        <a:rPr dirty="0" sz="1100" spc="5">
                          <a:latin typeface="Calibri"/>
                          <a:cs typeface="Calibri"/>
                        </a:rPr>
                        <a:t>ratio</a:t>
                      </a:r>
                      <a:endParaRPr sz="1100">
                        <a:latin typeface="Calibri"/>
                        <a:cs typeface="Calibri"/>
                      </a:endParaRPr>
                    </a:p>
                  </a:txBody>
                  <a:tcPr marL="0" marR="0" marB="0" marT="12065">
                    <a:lnB w="9525">
                      <a:solidFill>
                        <a:srgbClr val="000000"/>
                      </a:solidFill>
                      <a:prstDash val="solid"/>
                    </a:lnB>
                  </a:tcPr>
                </a:tc>
                <a:tc>
                  <a:txBody>
                    <a:bodyPr/>
                    <a:lstStyle/>
                    <a:p>
                      <a:pPr algn="ctr" marL="3810">
                        <a:lnSpc>
                          <a:spcPct val="100000"/>
                        </a:lnSpc>
                        <a:spcBef>
                          <a:spcPts val="95"/>
                        </a:spcBef>
                      </a:pPr>
                      <a:r>
                        <a:rPr dirty="0" sz="1100" spc="5">
                          <a:latin typeface="Calibri"/>
                          <a:cs typeface="Calibri"/>
                        </a:rPr>
                        <a:t>Rank</a:t>
                      </a:r>
                      <a:endParaRPr sz="1100">
                        <a:latin typeface="Calibri"/>
                        <a:cs typeface="Calibri"/>
                      </a:endParaRPr>
                    </a:p>
                  </a:txBody>
                  <a:tcPr marL="0" marR="0" marB="0" marT="12065">
                    <a:lnT w="3175">
                      <a:solidFill>
                        <a:srgbClr val="000000"/>
                      </a:solidFill>
                      <a:prstDash val="solid"/>
                    </a:lnT>
                    <a:lnB w="9525">
                      <a:solidFill>
                        <a:srgbClr val="000000"/>
                      </a:solidFill>
                      <a:prstDash val="solid"/>
                    </a:lnB>
                  </a:tcPr>
                </a:tc>
                <a:tc>
                  <a:txBody>
                    <a:bodyPr/>
                    <a:lstStyle/>
                    <a:p>
                      <a:pPr algn="r" marR="27940">
                        <a:lnSpc>
                          <a:spcPct val="100000"/>
                        </a:lnSpc>
                        <a:spcBef>
                          <a:spcPts val="95"/>
                        </a:spcBef>
                      </a:pPr>
                      <a:r>
                        <a:rPr dirty="0" sz="1100" spc="15">
                          <a:latin typeface="Calibri"/>
                          <a:cs typeface="Calibri"/>
                        </a:rPr>
                        <a:t>Odds</a:t>
                      </a:r>
                      <a:r>
                        <a:rPr dirty="0" sz="1100" spc="-95">
                          <a:latin typeface="Calibri"/>
                          <a:cs typeface="Calibri"/>
                        </a:rPr>
                        <a:t> </a:t>
                      </a:r>
                      <a:r>
                        <a:rPr dirty="0" sz="1100" spc="5">
                          <a:latin typeface="Calibri"/>
                          <a:cs typeface="Calibri"/>
                        </a:rPr>
                        <a:t>ratio</a:t>
                      </a:r>
                      <a:endParaRPr sz="1100">
                        <a:latin typeface="Calibri"/>
                        <a:cs typeface="Calibri"/>
                      </a:endParaRPr>
                    </a:p>
                  </a:txBody>
                  <a:tcPr marL="0" marR="0" marB="0" marT="12065">
                    <a:lnT w="3175">
                      <a:solidFill>
                        <a:srgbClr val="000000"/>
                      </a:solidFill>
                      <a:prstDash val="solid"/>
                    </a:lnT>
                    <a:lnB w="9525">
                      <a:solidFill>
                        <a:srgbClr val="000000"/>
                      </a:solidFill>
                      <a:prstDash val="solid"/>
                    </a:lnB>
                  </a:tcPr>
                </a:tc>
              </a:tr>
              <a:tr h="206773">
                <a:tc>
                  <a:txBody>
                    <a:bodyPr/>
                    <a:lstStyle/>
                    <a:p>
                      <a:pPr marL="28575">
                        <a:lnSpc>
                          <a:spcPct val="100000"/>
                        </a:lnSpc>
                        <a:spcBef>
                          <a:spcPts val="60"/>
                        </a:spcBef>
                      </a:pPr>
                      <a:r>
                        <a:rPr dirty="0" sz="1100" spc="25">
                          <a:latin typeface="Calibri"/>
                          <a:cs typeface="Calibri"/>
                        </a:rPr>
                        <a:t>Volunteered</a:t>
                      </a:r>
                      <a:r>
                        <a:rPr dirty="0" sz="1100" spc="-25">
                          <a:latin typeface="Calibri"/>
                          <a:cs typeface="Calibri"/>
                        </a:rPr>
                        <a:t> </a:t>
                      </a:r>
                      <a:r>
                        <a:rPr dirty="0" sz="1100">
                          <a:latin typeface="Calibri"/>
                          <a:cs typeface="Calibri"/>
                        </a:rPr>
                        <a:t>Party</a:t>
                      </a:r>
                      <a:endParaRPr sz="1100">
                        <a:latin typeface="Calibri"/>
                        <a:cs typeface="Calibri"/>
                      </a:endParaRPr>
                    </a:p>
                  </a:txBody>
                  <a:tcPr marL="0" marR="0" marB="0" marT="7620">
                    <a:lnT w="9525">
                      <a:solidFill>
                        <a:srgbClr val="000000"/>
                      </a:solidFill>
                      <a:prstDash val="solid"/>
                    </a:lnT>
                  </a:tcPr>
                </a:tc>
                <a:tc>
                  <a:txBody>
                    <a:bodyPr/>
                    <a:lstStyle/>
                    <a:p>
                      <a:pPr algn="ctr" marL="282575">
                        <a:lnSpc>
                          <a:spcPct val="100000"/>
                        </a:lnSpc>
                        <a:spcBef>
                          <a:spcPts val="60"/>
                        </a:spcBef>
                      </a:pPr>
                      <a:r>
                        <a:rPr dirty="0" sz="1100">
                          <a:latin typeface="Calibri"/>
                          <a:cs typeface="Calibri"/>
                        </a:rPr>
                        <a:t>1</a:t>
                      </a:r>
                      <a:endParaRPr sz="1100">
                        <a:latin typeface="Calibri"/>
                        <a:cs typeface="Calibri"/>
                      </a:endParaRPr>
                    </a:p>
                  </a:txBody>
                  <a:tcPr marL="0" marR="0" marB="0" marT="7620">
                    <a:lnT w="9525">
                      <a:solidFill>
                        <a:srgbClr val="000000"/>
                      </a:solidFill>
                      <a:prstDash val="solid"/>
                    </a:lnT>
                  </a:tcPr>
                </a:tc>
                <a:tc>
                  <a:txBody>
                    <a:bodyPr/>
                    <a:lstStyle/>
                    <a:p>
                      <a:pPr algn="ctr" marR="147320">
                        <a:lnSpc>
                          <a:spcPct val="100000"/>
                        </a:lnSpc>
                        <a:spcBef>
                          <a:spcPts val="60"/>
                        </a:spcBef>
                      </a:pPr>
                      <a:r>
                        <a:rPr dirty="0" sz="1100" spc="-20">
                          <a:latin typeface="Calibri"/>
                          <a:cs typeface="Calibri"/>
                        </a:rPr>
                        <a:t>4.980**</a:t>
                      </a:r>
                      <a:endParaRPr sz="1100">
                        <a:latin typeface="Calibri"/>
                        <a:cs typeface="Calibri"/>
                      </a:endParaRPr>
                    </a:p>
                  </a:txBody>
                  <a:tcPr marL="0" marR="0" marB="0" marT="7620">
                    <a:lnT w="9525">
                      <a:solidFill>
                        <a:srgbClr val="000000"/>
                      </a:solidFill>
                      <a:prstDash val="solid"/>
                    </a:lnT>
                  </a:tcPr>
                </a:tc>
                <a:tc>
                  <a:txBody>
                    <a:bodyPr/>
                    <a:lstStyle/>
                    <a:p>
                      <a:pPr algn="ctr" marL="178435">
                        <a:lnSpc>
                          <a:spcPct val="100000"/>
                        </a:lnSpc>
                        <a:spcBef>
                          <a:spcPts val="60"/>
                        </a:spcBef>
                      </a:pPr>
                      <a:r>
                        <a:rPr dirty="0" sz="1100">
                          <a:latin typeface="Calibri"/>
                          <a:cs typeface="Calibri"/>
                        </a:rPr>
                        <a:t>1</a:t>
                      </a:r>
                      <a:endParaRPr sz="1100">
                        <a:latin typeface="Calibri"/>
                        <a:cs typeface="Calibri"/>
                      </a:endParaRPr>
                    </a:p>
                  </a:txBody>
                  <a:tcPr marL="0" marR="0" marB="0" marT="7620">
                    <a:lnT w="9525">
                      <a:solidFill>
                        <a:srgbClr val="000000"/>
                      </a:solidFill>
                      <a:prstDash val="solid"/>
                    </a:lnT>
                  </a:tcPr>
                </a:tc>
                <a:tc>
                  <a:txBody>
                    <a:bodyPr/>
                    <a:lstStyle/>
                    <a:p>
                      <a:pPr marL="90805">
                        <a:lnSpc>
                          <a:spcPct val="100000"/>
                        </a:lnSpc>
                        <a:spcBef>
                          <a:spcPts val="60"/>
                        </a:spcBef>
                      </a:pPr>
                      <a:r>
                        <a:rPr dirty="0" sz="1100" spc="-20">
                          <a:latin typeface="Calibri"/>
                          <a:cs typeface="Calibri"/>
                        </a:rPr>
                        <a:t>6.192***</a:t>
                      </a:r>
                      <a:endParaRPr sz="1100">
                        <a:latin typeface="Calibri"/>
                        <a:cs typeface="Calibri"/>
                      </a:endParaRPr>
                    </a:p>
                  </a:txBody>
                  <a:tcPr marL="0" marR="0" marB="0" marT="7620">
                    <a:lnT w="9525">
                      <a:solidFill>
                        <a:srgbClr val="000000"/>
                      </a:solidFill>
                      <a:prstDash val="solid"/>
                    </a:lnT>
                  </a:tcPr>
                </a:tc>
                <a:tc>
                  <a:txBody>
                    <a:bodyPr/>
                    <a:lstStyle/>
                    <a:p>
                      <a:pPr algn="ctr" marL="20955">
                        <a:lnSpc>
                          <a:spcPct val="100000"/>
                        </a:lnSpc>
                        <a:spcBef>
                          <a:spcPts val="60"/>
                        </a:spcBef>
                      </a:pPr>
                      <a:r>
                        <a:rPr dirty="0" sz="1100">
                          <a:latin typeface="Calibri"/>
                          <a:cs typeface="Calibri"/>
                        </a:rPr>
                        <a:t>1</a:t>
                      </a:r>
                      <a:endParaRPr sz="1100">
                        <a:latin typeface="Calibri"/>
                        <a:cs typeface="Calibri"/>
                      </a:endParaRPr>
                    </a:p>
                  </a:txBody>
                  <a:tcPr marL="0" marR="0" marB="0" marT="7620">
                    <a:lnT w="9525">
                      <a:solidFill>
                        <a:srgbClr val="000000"/>
                      </a:solidFill>
                      <a:prstDash val="solid"/>
                    </a:lnT>
                  </a:tcPr>
                </a:tc>
                <a:tc>
                  <a:txBody>
                    <a:bodyPr/>
                    <a:lstStyle/>
                    <a:p>
                      <a:pPr algn="r" marR="69850">
                        <a:lnSpc>
                          <a:spcPct val="100000"/>
                        </a:lnSpc>
                        <a:spcBef>
                          <a:spcPts val="60"/>
                        </a:spcBef>
                      </a:pPr>
                      <a:r>
                        <a:rPr dirty="0" sz="1100" spc="-45">
                          <a:latin typeface="Calibri"/>
                          <a:cs typeface="Calibri"/>
                        </a:rPr>
                        <a:t>6</a:t>
                      </a:r>
                      <a:r>
                        <a:rPr dirty="0" sz="1100" spc="15">
                          <a:latin typeface="Calibri"/>
                          <a:cs typeface="Calibri"/>
                        </a:rPr>
                        <a:t>.</a:t>
                      </a:r>
                      <a:r>
                        <a:rPr dirty="0" sz="1100" spc="-45">
                          <a:latin typeface="Calibri"/>
                          <a:cs typeface="Calibri"/>
                        </a:rPr>
                        <a:t>651</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7620">
                    <a:lnT w="9525">
                      <a:solidFill>
                        <a:srgbClr val="000000"/>
                      </a:solidFill>
                      <a:prstDash val="solid"/>
                    </a:lnT>
                  </a:tcPr>
                </a:tc>
              </a:tr>
              <a:tr h="190156">
                <a:tc>
                  <a:txBody>
                    <a:bodyPr/>
                    <a:lstStyle/>
                    <a:p>
                      <a:pPr marL="28575">
                        <a:lnSpc>
                          <a:spcPts val="1250"/>
                        </a:lnSpc>
                      </a:pPr>
                      <a:r>
                        <a:rPr dirty="0" sz="1100" spc="15">
                          <a:latin typeface="Calibri"/>
                          <a:cs typeface="Calibri"/>
                        </a:rPr>
                        <a:t>Student</a:t>
                      </a:r>
                      <a:endParaRPr sz="1100">
                        <a:latin typeface="Calibri"/>
                        <a:cs typeface="Calibri"/>
                      </a:endParaRPr>
                    </a:p>
                  </a:txBody>
                  <a:tcPr marL="0" marR="0" marB="0" marT="0"/>
                </a:tc>
                <a:tc>
                  <a:txBody>
                    <a:bodyPr/>
                    <a:lstStyle/>
                    <a:p>
                      <a:pPr algn="ctr" marL="282575">
                        <a:lnSpc>
                          <a:spcPts val="1250"/>
                        </a:lnSpc>
                      </a:pPr>
                      <a:r>
                        <a:rPr dirty="0" sz="1100">
                          <a:latin typeface="Calibri"/>
                          <a:cs typeface="Calibri"/>
                        </a:rPr>
                        <a:t>3</a:t>
                      </a:r>
                      <a:endParaRPr sz="1100">
                        <a:latin typeface="Calibri"/>
                        <a:cs typeface="Calibri"/>
                      </a:endParaRPr>
                    </a:p>
                  </a:txBody>
                  <a:tcPr marL="0" marR="0" marB="0" marT="0"/>
                </a:tc>
                <a:tc>
                  <a:txBody>
                    <a:bodyPr/>
                    <a:lstStyle/>
                    <a:p>
                      <a:pPr algn="ctr" marR="137795">
                        <a:lnSpc>
                          <a:spcPts val="1250"/>
                        </a:lnSpc>
                      </a:pPr>
                      <a:r>
                        <a:rPr dirty="0" sz="1100" spc="-20">
                          <a:latin typeface="Calibri"/>
                          <a:cs typeface="Calibri"/>
                        </a:rPr>
                        <a:t>1.898***</a:t>
                      </a:r>
                      <a:endParaRPr sz="1100">
                        <a:latin typeface="Calibri"/>
                        <a:cs typeface="Calibri"/>
                      </a:endParaRPr>
                    </a:p>
                  </a:txBody>
                  <a:tcPr marL="0" marR="0" marB="0" marT="0"/>
                </a:tc>
                <a:tc>
                  <a:txBody>
                    <a:bodyPr/>
                    <a:lstStyle/>
                    <a:p>
                      <a:pPr algn="ctr" marL="178435">
                        <a:lnSpc>
                          <a:spcPts val="1250"/>
                        </a:lnSpc>
                      </a:pPr>
                      <a:r>
                        <a:rPr dirty="0" sz="1100">
                          <a:latin typeface="Calibri"/>
                          <a:cs typeface="Calibri"/>
                        </a:rPr>
                        <a:t>2</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3.054***</a:t>
                      </a:r>
                      <a:endParaRPr sz="1100">
                        <a:latin typeface="Calibri"/>
                        <a:cs typeface="Calibri"/>
                      </a:endParaRPr>
                    </a:p>
                  </a:txBody>
                  <a:tcPr marL="0" marR="0" marB="0" marT="0"/>
                </a:tc>
                <a:tc>
                  <a:txBody>
                    <a:bodyPr/>
                    <a:lstStyle/>
                    <a:p>
                      <a:pPr algn="ctr" marL="20955">
                        <a:lnSpc>
                          <a:spcPts val="1250"/>
                        </a:lnSpc>
                      </a:pPr>
                      <a:r>
                        <a:rPr dirty="0" sz="1100">
                          <a:latin typeface="Calibri"/>
                          <a:cs typeface="Calibri"/>
                        </a:rPr>
                        <a:t>2</a:t>
                      </a:r>
                      <a:endParaRPr sz="1100">
                        <a:latin typeface="Calibri"/>
                        <a:cs typeface="Calibri"/>
                      </a:endParaRPr>
                    </a:p>
                  </a:txBody>
                  <a:tcPr marL="0" marR="0" marB="0" marT="0"/>
                </a:tc>
                <a:tc>
                  <a:txBody>
                    <a:bodyPr/>
                    <a:lstStyle/>
                    <a:p>
                      <a:pPr algn="r" marR="69850">
                        <a:lnSpc>
                          <a:spcPts val="1250"/>
                        </a:lnSpc>
                      </a:pPr>
                      <a:r>
                        <a:rPr dirty="0" sz="1100" spc="-45">
                          <a:latin typeface="Calibri"/>
                          <a:cs typeface="Calibri"/>
                        </a:rPr>
                        <a:t>2</a:t>
                      </a:r>
                      <a:r>
                        <a:rPr dirty="0" sz="1100" spc="15">
                          <a:latin typeface="Calibri"/>
                          <a:cs typeface="Calibri"/>
                        </a:rPr>
                        <a:t>.</a:t>
                      </a:r>
                      <a:r>
                        <a:rPr dirty="0" sz="1100" spc="-45">
                          <a:latin typeface="Calibri"/>
                          <a:cs typeface="Calibri"/>
                        </a:rPr>
                        <a:t>542</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25">
                          <a:latin typeface="Calibri"/>
                          <a:cs typeface="Calibri"/>
                        </a:rPr>
                        <a:t>Civic</a:t>
                      </a:r>
                      <a:r>
                        <a:rPr dirty="0" sz="1100" spc="-55">
                          <a:latin typeface="Calibri"/>
                          <a:cs typeface="Calibri"/>
                        </a:rPr>
                        <a:t> </a:t>
                      </a:r>
                      <a:r>
                        <a:rPr dirty="0" sz="1100">
                          <a:latin typeface="Calibri"/>
                          <a:cs typeface="Calibri"/>
                        </a:rPr>
                        <a:t>Eng.</a:t>
                      </a:r>
                      <a:endParaRPr sz="1100">
                        <a:latin typeface="Calibri"/>
                        <a:cs typeface="Calibri"/>
                      </a:endParaRPr>
                    </a:p>
                  </a:txBody>
                  <a:tcPr marL="0" marR="0" marB="0" marT="0"/>
                </a:tc>
                <a:tc>
                  <a:txBody>
                    <a:bodyPr/>
                    <a:lstStyle/>
                    <a:p>
                      <a:pPr algn="ctr" marL="283210">
                        <a:lnSpc>
                          <a:spcPts val="1250"/>
                        </a:lnSpc>
                      </a:pPr>
                      <a:r>
                        <a:rPr dirty="0" sz="1100">
                          <a:latin typeface="Calibri"/>
                          <a:cs typeface="Calibri"/>
                        </a:rPr>
                        <a:t>2</a:t>
                      </a:r>
                      <a:endParaRPr sz="1100">
                        <a:latin typeface="Calibri"/>
                        <a:cs typeface="Calibri"/>
                      </a:endParaRPr>
                    </a:p>
                  </a:txBody>
                  <a:tcPr marL="0" marR="0" marB="0" marT="0"/>
                </a:tc>
                <a:tc>
                  <a:txBody>
                    <a:bodyPr/>
                    <a:lstStyle/>
                    <a:p>
                      <a:pPr algn="ctr" marR="137160">
                        <a:lnSpc>
                          <a:spcPts val="1250"/>
                        </a:lnSpc>
                      </a:pPr>
                      <a:r>
                        <a:rPr dirty="0" sz="1100" spc="-20">
                          <a:latin typeface="Calibri"/>
                          <a:cs typeface="Calibri"/>
                        </a:rPr>
                        <a:t>2.492***</a:t>
                      </a:r>
                      <a:endParaRPr sz="1100">
                        <a:latin typeface="Calibri"/>
                        <a:cs typeface="Calibri"/>
                      </a:endParaRPr>
                    </a:p>
                  </a:txBody>
                  <a:tcPr marL="0" marR="0" marB="0" marT="0"/>
                </a:tc>
                <a:tc>
                  <a:txBody>
                    <a:bodyPr/>
                    <a:lstStyle/>
                    <a:p>
                      <a:pPr algn="ctr" marL="178435">
                        <a:lnSpc>
                          <a:spcPts val="1250"/>
                        </a:lnSpc>
                      </a:pPr>
                      <a:r>
                        <a:rPr dirty="0" sz="1100">
                          <a:latin typeface="Calibri"/>
                          <a:cs typeface="Calibri"/>
                        </a:rPr>
                        <a:t>3</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1.927***</a:t>
                      </a:r>
                      <a:endParaRPr sz="1100">
                        <a:latin typeface="Calibri"/>
                        <a:cs typeface="Calibri"/>
                      </a:endParaRPr>
                    </a:p>
                  </a:txBody>
                  <a:tcPr marL="0" marR="0" marB="0" marT="0"/>
                </a:tc>
                <a:tc>
                  <a:txBody>
                    <a:bodyPr/>
                    <a:lstStyle/>
                    <a:p>
                      <a:pPr algn="ctr" marL="21590">
                        <a:lnSpc>
                          <a:spcPts val="1250"/>
                        </a:lnSpc>
                      </a:pPr>
                      <a:r>
                        <a:rPr dirty="0" sz="1100">
                          <a:latin typeface="Calibri"/>
                          <a:cs typeface="Calibri"/>
                        </a:rPr>
                        <a:t>3</a:t>
                      </a:r>
                      <a:endParaRPr sz="1100">
                        <a:latin typeface="Calibri"/>
                        <a:cs typeface="Calibri"/>
                      </a:endParaRPr>
                    </a:p>
                  </a:txBody>
                  <a:tcPr marL="0" marR="0" marB="0" marT="0"/>
                </a:tc>
                <a:tc>
                  <a:txBody>
                    <a:bodyPr/>
                    <a:lstStyle/>
                    <a:p>
                      <a:pPr algn="r" marR="69850">
                        <a:lnSpc>
                          <a:spcPts val="1250"/>
                        </a:lnSpc>
                      </a:pPr>
                      <a:r>
                        <a:rPr dirty="0" sz="1100" spc="-45">
                          <a:latin typeface="Calibri"/>
                          <a:cs typeface="Calibri"/>
                        </a:rPr>
                        <a:t>1</a:t>
                      </a:r>
                      <a:r>
                        <a:rPr dirty="0" sz="1100" spc="15">
                          <a:latin typeface="Calibri"/>
                          <a:cs typeface="Calibri"/>
                        </a:rPr>
                        <a:t>.</a:t>
                      </a:r>
                      <a:r>
                        <a:rPr dirty="0" sz="1100" spc="-45">
                          <a:latin typeface="Calibri"/>
                          <a:cs typeface="Calibri"/>
                        </a:rPr>
                        <a:t>913</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5">
                          <a:latin typeface="Calibri"/>
                          <a:cs typeface="Calibri"/>
                        </a:rPr>
                        <a:t>Educ</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79070">
                        <a:lnSpc>
                          <a:spcPts val="1250"/>
                        </a:lnSpc>
                      </a:pPr>
                      <a:r>
                        <a:rPr dirty="0" sz="1100">
                          <a:latin typeface="Calibri"/>
                          <a:cs typeface="Calibri"/>
                        </a:rPr>
                        <a:t>4</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1.734***</a:t>
                      </a:r>
                      <a:endParaRPr sz="1100">
                        <a:latin typeface="Calibri"/>
                        <a:cs typeface="Calibri"/>
                      </a:endParaRPr>
                    </a:p>
                  </a:txBody>
                  <a:tcPr marL="0" marR="0" marB="0" marT="0"/>
                </a:tc>
                <a:tc>
                  <a:txBody>
                    <a:bodyPr/>
                    <a:lstStyle/>
                    <a:p>
                      <a:pPr algn="ctr" marL="21590">
                        <a:lnSpc>
                          <a:spcPts val="1250"/>
                        </a:lnSpc>
                      </a:pPr>
                      <a:r>
                        <a:rPr dirty="0" sz="1100">
                          <a:latin typeface="Calibri"/>
                          <a:cs typeface="Calibri"/>
                        </a:rPr>
                        <a:t>5</a:t>
                      </a:r>
                      <a:endParaRPr sz="1100">
                        <a:latin typeface="Calibri"/>
                        <a:cs typeface="Calibri"/>
                      </a:endParaRPr>
                    </a:p>
                  </a:txBody>
                  <a:tcPr marL="0" marR="0" marB="0" marT="0"/>
                </a:tc>
                <a:tc>
                  <a:txBody>
                    <a:bodyPr/>
                    <a:lstStyle/>
                    <a:p>
                      <a:pPr algn="r" marR="69215">
                        <a:lnSpc>
                          <a:spcPts val="1250"/>
                        </a:lnSpc>
                      </a:pPr>
                      <a:r>
                        <a:rPr dirty="0" sz="1100" spc="-45">
                          <a:latin typeface="Calibri"/>
                          <a:cs typeface="Calibri"/>
                        </a:rPr>
                        <a:t>1</a:t>
                      </a:r>
                      <a:r>
                        <a:rPr dirty="0" sz="1100" spc="15">
                          <a:latin typeface="Calibri"/>
                          <a:cs typeface="Calibri"/>
                        </a:rPr>
                        <a:t>.</a:t>
                      </a:r>
                      <a:r>
                        <a:rPr dirty="0" sz="1100" spc="-45">
                          <a:latin typeface="Calibri"/>
                          <a:cs typeface="Calibri"/>
                        </a:rPr>
                        <a:t>669</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9209">
                        <a:lnSpc>
                          <a:spcPts val="1250"/>
                        </a:lnSpc>
                      </a:pPr>
                      <a:r>
                        <a:rPr dirty="0" sz="1100" spc="15">
                          <a:latin typeface="Calibri"/>
                          <a:cs typeface="Calibri"/>
                        </a:rPr>
                        <a:t>Vote</a:t>
                      </a:r>
                      <a:r>
                        <a:rPr dirty="0" sz="1100" spc="10">
                          <a:latin typeface="Calibri"/>
                          <a:cs typeface="Calibri"/>
                        </a:rPr>
                        <a:t> </a:t>
                      </a:r>
                      <a:r>
                        <a:rPr dirty="0" sz="1100" spc="15">
                          <a:latin typeface="Calibri"/>
                          <a:cs typeface="Calibri"/>
                        </a:rPr>
                        <a:t>Federal</a:t>
                      </a:r>
                      <a:endParaRPr sz="1100">
                        <a:latin typeface="Calibri"/>
                        <a:cs typeface="Calibri"/>
                      </a:endParaRPr>
                    </a:p>
                  </a:txBody>
                  <a:tcPr marL="0" marR="0" marB="0" marT="0"/>
                </a:tc>
                <a:tc>
                  <a:txBody>
                    <a:bodyPr/>
                    <a:lstStyle/>
                    <a:p>
                      <a:pPr algn="ctr" marL="283845">
                        <a:lnSpc>
                          <a:spcPts val="1250"/>
                        </a:lnSpc>
                      </a:pPr>
                      <a:r>
                        <a:rPr dirty="0" sz="1100">
                          <a:latin typeface="Calibri"/>
                          <a:cs typeface="Calibri"/>
                        </a:rPr>
                        <a:t>4</a:t>
                      </a:r>
                      <a:endParaRPr sz="1100">
                        <a:latin typeface="Calibri"/>
                        <a:cs typeface="Calibri"/>
                      </a:endParaRPr>
                    </a:p>
                  </a:txBody>
                  <a:tcPr marL="0" marR="0" marB="0" marT="0"/>
                </a:tc>
                <a:tc>
                  <a:txBody>
                    <a:bodyPr/>
                    <a:lstStyle/>
                    <a:p>
                      <a:pPr algn="ctr" marR="136525">
                        <a:lnSpc>
                          <a:spcPts val="1250"/>
                        </a:lnSpc>
                      </a:pPr>
                      <a:r>
                        <a:rPr dirty="0" sz="1100" spc="-20">
                          <a:latin typeface="Calibri"/>
                          <a:cs typeface="Calibri"/>
                        </a:rPr>
                        <a:t>1.895***</a:t>
                      </a:r>
                      <a:endParaRPr sz="1100">
                        <a:latin typeface="Calibri"/>
                        <a:cs typeface="Calibri"/>
                      </a:endParaRPr>
                    </a:p>
                  </a:txBody>
                  <a:tcPr marL="0" marR="0" marB="0" marT="0"/>
                </a:tc>
                <a:tc>
                  <a:txBody>
                    <a:bodyPr/>
                    <a:lstStyle/>
                    <a:p>
                      <a:pPr algn="ctr" marL="179070">
                        <a:lnSpc>
                          <a:spcPts val="1250"/>
                        </a:lnSpc>
                      </a:pPr>
                      <a:r>
                        <a:rPr dirty="0" sz="1100">
                          <a:latin typeface="Calibri"/>
                          <a:cs typeface="Calibri"/>
                        </a:rPr>
                        <a:t>5</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1.697***</a:t>
                      </a:r>
                      <a:endParaRPr sz="1100">
                        <a:latin typeface="Calibri"/>
                        <a:cs typeface="Calibri"/>
                      </a:endParaRPr>
                    </a:p>
                  </a:txBody>
                  <a:tcPr marL="0" marR="0" marB="0" marT="0"/>
                </a:tc>
                <a:tc>
                  <a:txBody>
                    <a:bodyPr/>
                    <a:lstStyle/>
                    <a:p>
                      <a:pPr algn="ctr" marL="22225">
                        <a:lnSpc>
                          <a:spcPts val="1250"/>
                        </a:lnSpc>
                      </a:pPr>
                      <a:r>
                        <a:rPr dirty="0" sz="1100">
                          <a:latin typeface="Calibri"/>
                          <a:cs typeface="Calibri"/>
                        </a:rPr>
                        <a:t>4</a:t>
                      </a:r>
                      <a:endParaRPr sz="1100">
                        <a:latin typeface="Calibri"/>
                        <a:cs typeface="Calibri"/>
                      </a:endParaRPr>
                    </a:p>
                  </a:txBody>
                  <a:tcPr marL="0" marR="0" marB="0" marT="0"/>
                </a:tc>
                <a:tc>
                  <a:txBody>
                    <a:bodyPr/>
                    <a:lstStyle/>
                    <a:p>
                      <a:pPr algn="r" marR="69215">
                        <a:lnSpc>
                          <a:spcPts val="1250"/>
                        </a:lnSpc>
                      </a:pPr>
                      <a:r>
                        <a:rPr dirty="0" sz="1100" spc="-45">
                          <a:latin typeface="Calibri"/>
                          <a:cs typeface="Calibri"/>
                        </a:rPr>
                        <a:t>1</a:t>
                      </a:r>
                      <a:r>
                        <a:rPr dirty="0" sz="1100" spc="15">
                          <a:latin typeface="Calibri"/>
                          <a:cs typeface="Calibri"/>
                        </a:rPr>
                        <a:t>.</a:t>
                      </a:r>
                      <a:r>
                        <a:rPr dirty="0" sz="1100" spc="-45">
                          <a:latin typeface="Calibri"/>
                          <a:cs typeface="Calibri"/>
                        </a:rPr>
                        <a:t>734</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9209">
                        <a:lnSpc>
                          <a:spcPts val="1250"/>
                        </a:lnSpc>
                      </a:pPr>
                      <a:r>
                        <a:rPr dirty="0" sz="1100">
                          <a:latin typeface="Calibri"/>
                          <a:cs typeface="Calibri"/>
                        </a:rPr>
                        <a:t>Trust</a:t>
                      </a:r>
                      <a:r>
                        <a:rPr dirty="0" sz="1100" spc="-35">
                          <a:latin typeface="Calibri"/>
                          <a:cs typeface="Calibri"/>
                        </a:rPr>
                        <a:t> </a:t>
                      </a:r>
                      <a:r>
                        <a:rPr dirty="0" sz="1100" spc="15">
                          <a:latin typeface="Calibri"/>
                          <a:cs typeface="Calibri"/>
                        </a:rPr>
                        <a:t>Genera</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79705">
                        <a:lnSpc>
                          <a:spcPts val="1250"/>
                        </a:lnSpc>
                      </a:pPr>
                      <a:r>
                        <a:rPr dirty="0" sz="1100">
                          <a:latin typeface="Calibri"/>
                          <a:cs typeface="Calibri"/>
                        </a:rPr>
                        <a:t>6</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1.411***</a:t>
                      </a:r>
                      <a:endParaRPr sz="1100">
                        <a:latin typeface="Calibri"/>
                        <a:cs typeface="Calibri"/>
                      </a:endParaRPr>
                    </a:p>
                  </a:txBody>
                  <a:tcPr marL="0" marR="0" marB="0" marT="0"/>
                </a:tc>
                <a:tc>
                  <a:txBody>
                    <a:bodyPr/>
                    <a:lstStyle/>
                    <a:p>
                      <a:pPr algn="ctr" marL="22225">
                        <a:lnSpc>
                          <a:spcPts val="1250"/>
                        </a:lnSpc>
                      </a:pPr>
                      <a:r>
                        <a:rPr dirty="0" sz="1100">
                          <a:latin typeface="Calibri"/>
                          <a:cs typeface="Calibri"/>
                        </a:rPr>
                        <a:t>7</a:t>
                      </a:r>
                      <a:endParaRPr sz="1100">
                        <a:latin typeface="Calibri"/>
                        <a:cs typeface="Calibri"/>
                      </a:endParaRPr>
                    </a:p>
                  </a:txBody>
                  <a:tcPr marL="0" marR="0" marB="0" marT="0"/>
                </a:tc>
                <a:tc>
                  <a:txBody>
                    <a:bodyPr/>
                    <a:lstStyle/>
                    <a:p>
                      <a:pPr algn="r" marR="69215">
                        <a:lnSpc>
                          <a:spcPts val="1250"/>
                        </a:lnSpc>
                      </a:pPr>
                      <a:r>
                        <a:rPr dirty="0" sz="1100" spc="-45">
                          <a:latin typeface="Calibri"/>
                          <a:cs typeface="Calibri"/>
                        </a:rPr>
                        <a:t>1</a:t>
                      </a:r>
                      <a:r>
                        <a:rPr dirty="0" sz="1100" spc="15">
                          <a:latin typeface="Calibri"/>
                          <a:cs typeface="Calibri"/>
                        </a:rPr>
                        <a:t>.</a:t>
                      </a:r>
                      <a:r>
                        <a:rPr dirty="0" sz="1100" spc="-45">
                          <a:latin typeface="Calibri"/>
                          <a:cs typeface="Calibri"/>
                        </a:rPr>
                        <a:t>399</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9209">
                        <a:lnSpc>
                          <a:spcPts val="1250"/>
                        </a:lnSpc>
                      </a:pPr>
                      <a:r>
                        <a:rPr dirty="0" sz="1100" spc="15">
                          <a:latin typeface="Calibri"/>
                          <a:cs typeface="Calibri"/>
                        </a:rPr>
                        <a:t>Conf.</a:t>
                      </a:r>
                      <a:r>
                        <a:rPr dirty="0" sz="1100" spc="-15">
                          <a:latin typeface="Calibri"/>
                          <a:cs typeface="Calibri"/>
                        </a:rPr>
                        <a:t> </a:t>
                      </a:r>
                      <a:r>
                        <a:rPr dirty="0" sz="1100">
                          <a:latin typeface="Calibri"/>
                          <a:cs typeface="Calibri"/>
                        </a:rPr>
                        <a:t>Merchants</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79705">
                        <a:lnSpc>
                          <a:spcPts val="1250"/>
                        </a:lnSpc>
                      </a:pPr>
                      <a:r>
                        <a:rPr dirty="0" sz="1100">
                          <a:latin typeface="Calibri"/>
                          <a:cs typeface="Calibri"/>
                        </a:rPr>
                        <a:t>7</a:t>
                      </a:r>
                      <a:endParaRPr sz="1100">
                        <a:latin typeface="Calibri"/>
                        <a:cs typeface="Calibri"/>
                      </a:endParaRPr>
                    </a:p>
                  </a:txBody>
                  <a:tcPr marL="0" marR="0" marB="0" marT="0"/>
                </a:tc>
                <a:tc>
                  <a:txBody>
                    <a:bodyPr/>
                    <a:lstStyle/>
                    <a:p>
                      <a:pPr marL="92075">
                        <a:lnSpc>
                          <a:spcPts val="1250"/>
                        </a:lnSpc>
                      </a:pPr>
                      <a:r>
                        <a:rPr dirty="0" sz="1100" spc="-20">
                          <a:latin typeface="Calibri"/>
                          <a:cs typeface="Calibri"/>
                        </a:rPr>
                        <a:t>1.174***</a:t>
                      </a:r>
                      <a:endParaRPr sz="1100">
                        <a:latin typeface="Calibri"/>
                        <a:cs typeface="Calibri"/>
                      </a:endParaRPr>
                    </a:p>
                  </a:txBody>
                  <a:tcPr marL="0" marR="0" marB="0" marT="0"/>
                </a:tc>
                <a:tc>
                  <a:txBody>
                    <a:bodyPr/>
                    <a:lstStyle/>
                    <a:p>
                      <a:pPr algn="ctr" marL="22860">
                        <a:lnSpc>
                          <a:spcPts val="1250"/>
                        </a:lnSpc>
                      </a:pPr>
                      <a:r>
                        <a:rPr dirty="0" sz="1100">
                          <a:latin typeface="Calibri"/>
                          <a:cs typeface="Calibri"/>
                        </a:rPr>
                        <a:t>9</a:t>
                      </a:r>
                      <a:endParaRPr sz="1100">
                        <a:latin typeface="Calibri"/>
                        <a:cs typeface="Calibri"/>
                      </a:endParaRPr>
                    </a:p>
                  </a:txBody>
                  <a:tcPr marL="0" marR="0" marB="0" marT="0"/>
                </a:tc>
                <a:tc>
                  <a:txBody>
                    <a:bodyPr/>
                    <a:lstStyle/>
                    <a:p>
                      <a:pPr marL="120650">
                        <a:lnSpc>
                          <a:spcPts val="1250"/>
                        </a:lnSpc>
                      </a:pPr>
                      <a:r>
                        <a:rPr dirty="0" sz="1100" spc="-20">
                          <a:latin typeface="Calibri"/>
                          <a:cs typeface="Calibri"/>
                        </a:rPr>
                        <a:t>1.114**</a:t>
                      </a:r>
                      <a:endParaRPr sz="1100">
                        <a:latin typeface="Calibri"/>
                        <a:cs typeface="Calibri"/>
                      </a:endParaRPr>
                    </a:p>
                  </a:txBody>
                  <a:tcPr marL="0" marR="0" marB="0" marT="0"/>
                </a:tc>
              </a:tr>
              <a:tr h="190156">
                <a:tc>
                  <a:txBody>
                    <a:bodyPr/>
                    <a:lstStyle/>
                    <a:p>
                      <a:pPr marL="29209">
                        <a:lnSpc>
                          <a:spcPts val="1250"/>
                        </a:lnSpc>
                      </a:pPr>
                      <a:r>
                        <a:rPr dirty="0" sz="1100" spc="15">
                          <a:latin typeface="Calibri"/>
                          <a:cs typeface="Calibri"/>
                        </a:rPr>
                        <a:t>Vote</a:t>
                      </a:r>
                      <a:r>
                        <a:rPr dirty="0" sz="1100" spc="10">
                          <a:latin typeface="Calibri"/>
                          <a:cs typeface="Calibri"/>
                        </a:rPr>
                        <a:t> </a:t>
                      </a:r>
                      <a:r>
                        <a:rPr dirty="0" sz="1100" spc="5">
                          <a:latin typeface="Calibri"/>
                          <a:cs typeface="Calibri"/>
                        </a:rPr>
                        <a:t>Municipal</a:t>
                      </a:r>
                      <a:endParaRPr sz="1100">
                        <a:latin typeface="Calibri"/>
                        <a:cs typeface="Calibri"/>
                      </a:endParaRPr>
                    </a:p>
                  </a:txBody>
                  <a:tcPr marL="0" marR="0" marB="0" marT="0"/>
                </a:tc>
                <a:tc>
                  <a:txBody>
                    <a:bodyPr/>
                    <a:lstStyle/>
                    <a:p>
                      <a:pPr algn="ctr" marL="284480">
                        <a:lnSpc>
                          <a:spcPts val="1250"/>
                        </a:lnSpc>
                      </a:pPr>
                      <a:r>
                        <a:rPr dirty="0" sz="1100">
                          <a:latin typeface="Calibri"/>
                          <a:cs typeface="Calibri"/>
                        </a:rPr>
                        <a:t>5</a:t>
                      </a:r>
                      <a:endParaRPr sz="1100">
                        <a:latin typeface="Calibri"/>
                        <a:cs typeface="Calibri"/>
                      </a:endParaRPr>
                    </a:p>
                  </a:txBody>
                  <a:tcPr marL="0" marR="0" marB="0" marT="0"/>
                </a:tc>
                <a:tc>
                  <a:txBody>
                    <a:bodyPr/>
                    <a:lstStyle/>
                    <a:p>
                      <a:pPr algn="ctr" marR="141605">
                        <a:lnSpc>
                          <a:spcPts val="1250"/>
                        </a:lnSpc>
                      </a:pPr>
                      <a:r>
                        <a:rPr dirty="0" sz="1100" spc="-25">
                          <a:latin typeface="Calibri"/>
                          <a:cs typeface="Calibri"/>
                        </a:rPr>
                        <a:t>1.437*</a:t>
                      </a:r>
                      <a:endParaRPr sz="1100">
                        <a:latin typeface="Calibri"/>
                        <a:cs typeface="Calibri"/>
                      </a:endParaRPr>
                    </a:p>
                  </a:txBody>
                  <a:tcPr marL="0" marR="0" marB="0" marT="0"/>
                </a:tc>
                <a:tc>
                  <a:txBody>
                    <a:bodyPr/>
                    <a:lstStyle/>
                    <a:p>
                      <a:pPr algn="ctr" marL="179705">
                        <a:lnSpc>
                          <a:spcPts val="1250"/>
                        </a:lnSpc>
                      </a:pPr>
                      <a:r>
                        <a:rPr dirty="0" sz="1100">
                          <a:latin typeface="Calibri"/>
                          <a:cs typeface="Calibri"/>
                        </a:rPr>
                        <a:t>8</a:t>
                      </a:r>
                      <a:endParaRPr sz="1100">
                        <a:latin typeface="Calibri"/>
                        <a:cs typeface="Calibri"/>
                      </a:endParaRPr>
                    </a:p>
                  </a:txBody>
                  <a:tcPr marL="0" marR="0" marB="0" marT="0"/>
                </a:tc>
                <a:tc>
                  <a:txBody>
                    <a:bodyPr/>
                    <a:lstStyle/>
                    <a:p>
                      <a:pPr marL="158115">
                        <a:lnSpc>
                          <a:spcPts val="1250"/>
                        </a:lnSpc>
                      </a:pPr>
                      <a:r>
                        <a:rPr dirty="0" sz="1100" spc="-25">
                          <a:latin typeface="Calibri"/>
                          <a:cs typeface="Calibri"/>
                        </a:rPr>
                        <a:t>1.113*</a:t>
                      </a:r>
                      <a:endParaRPr sz="1100">
                        <a:latin typeface="Calibri"/>
                        <a:cs typeface="Calibri"/>
                      </a:endParaRPr>
                    </a:p>
                  </a:txBody>
                  <a:tcPr marL="0" marR="0" marB="0" marT="0"/>
                </a:tc>
                <a:tc>
                  <a:txBody>
                    <a:bodyPr/>
                    <a:lstStyle/>
                    <a:p>
                      <a:pPr algn="ctr" marL="22225">
                        <a:lnSpc>
                          <a:spcPts val="1250"/>
                        </a:lnSpc>
                      </a:pPr>
                      <a:r>
                        <a:rPr dirty="0" sz="1100">
                          <a:latin typeface="Calibri"/>
                          <a:cs typeface="Calibri"/>
                        </a:rPr>
                        <a:t>8</a:t>
                      </a:r>
                      <a:endParaRPr sz="1100">
                        <a:latin typeface="Calibri"/>
                        <a:cs typeface="Calibri"/>
                      </a:endParaRPr>
                    </a:p>
                  </a:txBody>
                  <a:tcPr marL="0" marR="0" marB="0" marT="0"/>
                </a:tc>
                <a:tc>
                  <a:txBody>
                    <a:bodyPr/>
                    <a:lstStyle/>
                    <a:p>
                      <a:pPr marL="120014">
                        <a:lnSpc>
                          <a:spcPts val="1250"/>
                        </a:lnSpc>
                      </a:pPr>
                      <a:r>
                        <a:rPr dirty="0" sz="1100" spc="-20">
                          <a:latin typeface="Calibri"/>
                          <a:cs typeface="Calibri"/>
                        </a:rPr>
                        <a:t>1.123**</a:t>
                      </a:r>
                      <a:endParaRPr sz="1100">
                        <a:latin typeface="Calibri"/>
                        <a:cs typeface="Calibri"/>
                      </a:endParaRPr>
                    </a:p>
                  </a:txBody>
                  <a:tcPr marL="0" marR="0" marB="0" marT="0"/>
                </a:tc>
              </a:tr>
              <a:tr h="190156">
                <a:tc>
                  <a:txBody>
                    <a:bodyPr/>
                    <a:lstStyle/>
                    <a:p>
                      <a:pPr marL="29209">
                        <a:lnSpc>
                          <a:spcPts val="1250"/>
                        </a:lnSpc>
                      </a:pPr>
                      <a:r>
                        <a:rPr dirty="0" sz="1100" spc="5">
                          <a:latin typeface="Calibri"/>
                          <a:cs typeface="Calibri"/>
                        </a:rPr>
                        <a:t>Importance </a:t>
                      </a:r>
                      <a:r>
                        <a:rPr dirty="0" sz="1100" spc="25">
                          <a:latin typeface="Calibri"/>
                          <a:cs typeface="Calibri"/>
                        </a:rPr>
                        <a:t>Religion</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79705">
                        <a:lnSpc>
                          <a:spcPts val="1250"/>
                        </a:lnSpc>
                      </a:pPr>
                      <a:r>
                        <a:rPr dirty="0" sz="1100">
                          <a:latin typeface="Calibri"/>
                          <a:cs typeface="Calibri"/>
                        </a:rPr>
                        <a:t>9</a:t>
                      </a:r>
                      <a:endParaRPr sz="1100">
                        <a:latin typeface="Calibri"/>
                        <a:cs typeface="Calibri"/>
                      </a:endParaRPr>
                    </a:p>
                  </a:txBody>
                  <a:tcPr marL="0" marR="0" marB="0" marT="0"/>
                </a:tc>
                <a:tc>
                  <a:txBody>
                    <a:bodyPr/>
                    <a:lstStyle/>
                    <a:p>
                      <a:pPr marL="158115">
                        <a:lnSpc>
                          <a:spcPts val="1250"/>
                        </a:lnSpc>
                      </a:pPr>
                      <a:r>
                        <a:rPr dirty="0" sz="1100" spc="-25">
                          <a:latin typeface="Calibri"/>
                          <a:cs typeface="Calibri"/>
                        </a:rPr>
                        <a:t>1.089*</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r>
              <a:tr h="190156">
                <a:tc>
                  <a:txBody>
                    <a:bodyPr/>
                    <a:lstStyle/>
                    <a:p>
                      <a:pPr marL="29209">
                        <a:lnSpc>
                          <a:spcPts val="1250"/>
                        </a:lnSpc>
                      </a:pPr>
                      <a:r>
                        <a:rPr dirty="0" sz="1100" spc="15">
                          <a:latin typeface="Calibri"/>
                          <a:cs typeface="Calibri"/>
                        </a:rPr>
                        <a:t>Household</a:t>
                      </a:r>
                      <a:r>
                        <a:rPr dirty="0" sz="1100" spc="-25">
                          <a:latin typeface="Calibri"/>
                          <a:cs typeface="Calibri"/>
                        </a:rPr>
                        <a:t> </a:t>
                      </a:r>
                      <a:r>
                        <a:rPr dirty="0" sz="1100" spc="10">
                          <a:latin typeface="Calibri"/>
                          <a:cs typeface="Calibri"/>
                        </a:rPr>
                        <a:t>Income</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64465">
                        <a:lnSpc>
                          <a:spcPts val="1250"/>
                        </a:lnSpc>
                      </a:pPr>
                      <a:r>
                        <a:rPr dirty="0" sz="1100" spc="-35">
                          <a:latin typeface="Calibri"/>
                          <a:cs typeface="Calibri"/>
                        </a:rPr>
                        <a:t>10</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1.075***</a:t>
                      </a:r>
                      <a:endParaRPr sz="1100">
                        <a:latin typeface="Calibri"/>
                        <a:cs typeface="Calibri"/>
                      </a:endParaRPr>
                    </a:p>
                  </a:txBody>
                  <a:tcPr marL="0" marR="0" marB="0" marT="0"/>
                </a:tc>
                <a:tc>
                  <a:txBody>
                    <a:bodyPr/>
                    <a:lstStyle/>
                    <a:p>
                      <a:pPr algn="ctr" marL="6985">
                        <a:lnSpc>
                          <a:spcPts val="1250"/>
                        </a:lnSpc>
                      </a:pPr>
                      <a:r>
                        <a:rPr dirty="0" sz="1100" spc="-35">
                          <a:latin typeface="Calibri"/>
                          <a:cs typeface="Calibri"/>
                        </a:rPr>
                        <a:t>10</a:t>
                      </a:r>
                      <a:endParaRPr sz="1100">
                        <a:latin typeface="Calibri"/>
                        <a:cs typeface="Calibri"/>
                      </a:endParaRPr>
                    </a:p>
                  </a:txBody>
                  <a:tcPr marL="0" marR="0" marB="0" marT="0"/>
                </a:tc>
                <a:tc>
                  <a:txBody>
                    <a:bodyPr/>
                    <a:lstStyle/>
                    <a:p>
                      <a:pPr algn="r" marR="69215">
                        <a:lnSpc>
                          <a:spcPts val="1250"/>
                        </a:lnSpc>
                      </a:pPr>
                      <a:r>
                        <a:rPr dirty="0" sz="1100" spc="-45">
                          <a:latin typeface="Calibri"/>
                          <a:cs typeface="Calibri"/>
                        </a:rPr>
                        <a:t>1</a:t>
                      </a:r>
                      <a:r>
                        <a:rPr dirty="0" sz="1100" spc="15">
                          <a:latin typeface="Calibri"/>
                          <a:cs typeface="Calibri"/>
                        </a:rPr>
                        <a:t>.</a:t>
                      </a:r>
                      <a:r>
                        <a:rPr dirty="0" sz="1100" spc="-45">
                          <a:latin typeface="Calibri"/>
                          <a:cs typeface="Calibri"/>
                        </a:rPr>
                        <a:t>070</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9209">
                        <a:lnSpc>
                          <a:spcPts val="1250"/>
                        </a:lnSpc>
                      </a:pPr>
                      <a:r>
                        <a:rPr dirty="0" sz="1100">
                          <a:latin typeface="Calibri"/>
                          <a:cs typeface="Calibri"/>
                        </a:rPr>
                        <a:t>Born </a:t>
                      </a:r>
                      <a:r>
                        <a:rPr dirty="0" sz="1100" spc="15">
                          <a:latin typeface="Calibri"/>
                          <a:cs typeface="Calibri"/>
                        </a:rPr>
                        <a:t>Outside</a:t>
                      </a:r>
                      <a:r>
                        <a:rPr dirty="0" sz="1100" spc="-15">
                          <a:latin typeface="Calibri"/>
                          <a:cs typeface="Calibri"/>
                        </a:rPr>
                        <a:t> </a:t>
                      </a:r>
                      <a:r>
                        <a:rPr dirty="0" sz="1100" spc="5">
                          <a:latin typeface="Calibri"/>
                          <a:cs typeface="Calibri"/>
                        </a:rPr>
                        <a:t>Can</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64465">
                        <a:lnSpc>
                          <a:spcPts val="1250"/>
                        </a:lnSpc>
                      </a:pPr>
                      <a:r>
                        <a:rPr dirty="0" sz="1100" spc="-35">
                          <a:latin typeface="Calibri"/>
                          <a:cs typeface="Calibri"/>
                        </a:rPr>
                        <a:t>11</a:t>
                      </a:r>
                      <a:endParaRPr sz="1100">
                        <a:latin typeface="Calibri"/>
                        <a:cs typeface="Calibri"/>
                      </a:endParaRPr>
                    </a:p>
                  </a:txBody>
                  <a:tcPr marL="0" marR="0" marB="0" marT="0"/>
                </a:tc>
                <a:tc>
                  <a:txBody>
                    <a:bodyPr/>
                    <a:lstStyle/>
                    <a:p>
                      <a:pPr marL="120014">
                        <a:lnSpc>
                          <a:spcPts val="1250"/>
                        </a:lnSpc>
                      </a:pPr>
                      <a:r>
                        <a:rPr dirty="0" sz="1100" spc="-20">
                          <a:latin typeface="Calibri"/>
                          <a:cs typeface="Calibri"/>
                        </a:rPr>
                        <a:t>0.890**</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r>
              <a:tr h="190156">
                <a:tc>
                  <a:txBody>
                    <a:bodyPr/>
                    <a:lstStyle/>
                    <a:p>
                      <a:pPr marL="29209">
                        <a:lnSpc>
                          <a:spcPts val="1250"/>
                        </a:lnSpc>
                      </a:pPr>
                      <a:r>
                        <a:rPr dirty="0" sz="1100" spc="15">
                          <a:latin typeface="Calibri"/>
                          <a:cs typeface="Calibri"/>
                        </a:rPr>
                        <a:t>Conf.</a:t>
                      </a:r>
                      <a:r>
                        <a:rPr dirty="0" sz="1100" spc="-15">
                          <a:latin typeface="Calibri"/>
                          <a:cs typeface="Calibri"/>
                        </a:rPr>
                        <a:t> </a:t>
                      </a:r>
                      <a:r>
                        <a:rPr dirty="0" sz="1100" spc="20">
                          <a:latin typeface="Calibri"/>
                          <a:cs typeface="Calibri"/>
                        </a:rPr>
                        <a:t>Police</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63830">
                        <a:lnSpc>
                          <a:spcPts val="1250"/>
                        </a:lnSpc>
                      </a:pPr>
                      <a:r>
                        <a:rPr dirty="0" sz="1100" spc="-35">
                          <a:latin typeface="Calibri"/>
                          <a:cs typeface="Calibri"/>
                        </a:rPr>
                        <a:t>12</a:t>
                      </a:r>
                      <a:endParaRPr sz="1100">
                        <a:latin typeface="Calibri"/>
                        <a:cs typeface="Calibri"/>
                      </a:endParaRPr>
                    </a:p>
                  </a:txBody>
                  <a:tcPr marL="0" marR="0" marB="0" marT="0"/>
                </a:tc>
                <a:tc>
                  <a:txBody>
                    <a:bodyPr/>
                    <a:lstStyle/>
                    <a:p>
                      <a:pPr marL="120014">
                        <a:lnSpc>
                          <a:spcPts val="1250"/>
                        </a:lnSpc>
                      </a:pPr>
                      <a:r>
                        <a:rPr dirty="0" sz="1100" spc="-20">
                          <a:latin typeface="Calibri"/>
                          <a:cs typeface="Calibri"/>
                        </a:rPr>
                        <a:t>0.888**</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r>
              <a:tr h="190156">
                <a:tc>
                  <a:txBody>
                    <a:bodyPr/>
                    <a:lstStyle/>
                    <a:p>
                      <a:pPr marL="28575">
                        <a:lnSpc>
                          <a:spcPts val="1250"/>
                        </a:lnSpc>
                      </a:pPr>
                      <a:r>
                        <a:rPr dirty="0" sz="1100" spc="15">
                          <a:latin typeface="Calibri"/>
                          <a:cs typeface="Calibri"/>
                        </a:rPr>
                        <a:t>Conf.</a:t>
                      </a:r>
                      <a:r>
                        <a:rPr dirty="0" sz="1100" spc="-15">
                          <a:latin typeface="Calibri"/>
                          <a:cs typeface="Calibri"/>
                        </a:rPr>
                        <a:t> </a:t>
                      </a:r>
                      <a:r>
                        <a:rPr dirty="0" sz="1100" spc="15">
                          <a:latin typeface="Calibri"/>
                          <a:cs typeface="Calibri"/>
                        </a:rPr>
                        <a:t>Parliament</a:t>
                      </a:r>
                      <a:endParaRPr sz="1100">
                        <a:latin typeface="Calibri"/>
                        <a:cs typeface="Calibri"/>
                      </a:endParaRPr>
                    </a:p>
                  </a:txBody>
                  <a:tcPr marL="0" marR="0" marB="0" marT="0"/>
                </a:tc>
                <a:tc>
                  <a:txBody>
                    <a:bodyPr/>
                    <a:lstStyle/>
                    <a:p>
                      <a:pPr algn="ctr" marL="283210">
                        <a:lnSpc>
                          <a:spcPts val="1250"/>
                        </a:lnSpc>
                      </a:pPr>
                      <a:r>
                        <a:rPr dirty="0" sz="1100">
                          <a:latin typeface="Calibri"/>
                          <a:cs typeface="Calibri"/>
                        </a:rPr>
                        <a:t>7</a:t>
                      </a:r>
                      <a:endParaRPr sz="1100">
                        <a:latin typeface="Calibri"/>
                        <a:cs typeface="Calibri"/>
                      </a:endParaRPr>
                    </a:p>
                  </a:txBody>
                  <a:tcPr marL="0" marR="0" marB="0" marT="0"/>
                </a:tc>
                <a:tc>
                  <a:txBody>
                    <a:bodyPr/>
                    <a:lstStyle/>
                    <a:p>
                      <a:pPr algn="ctr" marR="146685">
                        <a:lnSpc>
                          <a:spcPts val="1250"/>
                        </a:lnSpc>
                      </a:pPr>
                      <a:r>
                        <a:rPr dirty="0" sz="1100" spc="-20">
                          <a:latin typeface="Calibri"/>
                          <a:cs typeface="Calibri"/>
                        </a:rPr>
                        <a:t>0.692**</a:t>
                      </a:r>
                      <a:endParaRPr sz="1100">
                        <a:latin typeface="Calibri"/>
                        <a:cs typeface="Calibri"/>
                      </a:endParaRPr>
                    </a:p>
                  </a:txBody>
                  <a:tcPr marL="0" marR="0" marB="0" marT="0"/>
                </a:tc>
                <a:tc>
                  <a:txBody>
                    <a:bodyPr/>
                    <a:lstStyle/>
                    <a:p>
                      <a:pPr algn="ctr" marL="163830">
                        <a:lnSpc>
                          <a:spcPts val="1250"/>
                        </a:lnSpc>
                      </a:pPr>
                      <a:r>
                        <a:rPr dirty="0" sz="1100" spc="-35">
                          <a:latin typeface="Calibri"/>
                          <a:cs typeface="Calibri"/>
                        </a:rPr>
                        <a:t>13</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0.793***</a:t>
                      </a:r>
                      <a:endParaRPr sz="1100">
                        <a:latin typeface="Calibri"/>
                        <a:cs typeface="Calibri"/>
                      </a:endParaRPr>
                    </a:p>
                  </a:txBody>
                  <a:tcPr marL="0" marR="0" marB="0" marT="0"/>
                </a:tc>
                <a:tc>
                  <a:txBody>
                    <a:bodyPr/>
                    <a:lstStyle/>
                    <a:p>
                      <a:pPr algn="ctr" marL="6350">
                        <a:lnSpc>
                          <a:spcPts val="1250"/>
                        </a:lnSpc>
                      </a:pPr>
                      <a:r>
                        <a:rPr dirty="0" sz="1100" spc="-35">
                          <a:latin typeface="Calibri"/>
                          <a:cs typeface="Calibri"/>
                        </a:rPr>
                        <a:t>12</a:t>
                      </a:r>
                      <a:endParaRPr sz="1100">
                        <a:latin typeface="Calibri"/>
                        <a:cs typeface="Calibri"/>
                      </a:endParaRPr>
                    </a:p>
                  </a:txBody>
                  <a:tcPr marL="0" marR="0" marB="0" marT="0"/>
                </a:tc>
                <a:tc>
                  <a:txBody>
                    <a:bodyPr/>
                    <a:lstStyle/>
                    <a:p>
                      <a:pPr algn="r" marR="69215">
                        <a:lnSpc>
                          <a:spcPts val="1250"/>
                        </a:lnSpc>
                      </a:pPr>
                      <a:r>
                        <a:rPr dirty="0" sz="1100" spc="-45">
                          <a:latin typeface="Calibri"/>
                          <a:cs typeface="Calibri"/>
                        </a:rPr>
                        <a:t>0</a:t>
                      </a:r>
                      <a:r>
                        <a:rPr dirty="0" sz="1100" spc="15">
                          <a:latin typeface="Calibri"/>
                          <a:cs typeface="Calibri"/>
                        </a:rPr>
                        <a:t>.</a:t>
                      </a:r>
                      <a:r>
                        <a:rPr dirty="0" sz="1100" spc="-45">
                          <a:latin typeface="Calibri"/>
                          <a:cs typeface="Calibri"/>
                        </a:rPr>
                        <a:t>755</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10">
                          <a:latin typeface="Calibri"/>
                          <a:cs typeface="Calibri"/>
                        </a:rPr>
                        <a:t>MarStat</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63195">
                        <a:lnSpc>
                          <a:spcPts val="1250"/>
                        </a:lnSpc>
                      </a:pPr>
                      <a:r>
                        <a:rPr dirty="0" sz="1100" spc="-35">
                          <a:latin typeface="Calibri"/>
                          <a:cs typeface="Calibri"/>
                        </a:rPr>
                        <a:t>14</a:t>
                      </a:r>
                      <a:endParaRPr sz="1100">
                        <a:latin typeface="Calibri"/>
                        <a:cs typeface="Calibri"/>
                      </a:endParaRPr>
                    </a:p>
                  </a:txBody>
                  <a:tcPr marL="0" marR="0" marB="0" marT="0"/>
                </a:tc>
                <a:tc>
                  <a:txBody>
                    <a:bodyPr/>
                    <a:lstStyle/>
                    <a:p>
                      <a:pPr marL="91440">
                        <a:lnSpc>
                          <a:spcPts val="1250"/>
                        </a:lnSpc>
                      </a:pPr>
                      <a:r>
                        <a:rPr dirty="0" sz="1100" spc="-20">
                          <a:latin typeface="Calibri"/>
                          <a:cs typeface="Calibri"/>
                        </a:rPr>
                        <a:t>0.737***</a:t>
                      </a:r>
                      <a:endParaRPr sz="1100">
                        <a:latin typeface="Calibri"/>
                        <a:cs typeface="Calibri"/>
                      </a:endParaRPr>
                    </a:p>
                  </a:txBody>
                  <a:tcPr marL="0" marR="0" marB="0" marT="0"/>
                </a:tc>
                <a:tc>
                  <a:txBody>
                    <a:bodyPr/>
                    <a:lstStyle/>
                    <a:p>
                      <a:pPr algn="ctr" marL="6350">
                        <a:lnSpc>
                          <a:spcPts val="1250"/>
                        </a:lnSpc>
                      </a:pPr>
                      <a:r>
                        <a:rPr dirty="0" sz="1100" spc="-35">
                          <a:latin typeface="Calibri"/>
                          <a:cs typeface="Calibri"/>
                        </a:rPr>
                        <a:t>13</a:t>
                      </a:r>
                      <a:endParaRPr sz="1100">
                        <a:latin typeface="Calibri"/>
                        <a:cs typeface="Calibri"/>
                      </a:endParaRPr>
                    </a:p>
                  </a:txBody>
                  <a:tcPr marL="0" marR="0" marB="0" marT="0"/>
                </a:tc>
                <a:tc>
                  <a:txBody>
                    <a:bodyPr/>
                    <a:lstStyle/>
                    <a:p>
                      <a:pPr algn="r" marR="69850">
                        <a:lnSpc>
                          <a:spcPts val="1250"/>
                        </a:lnSpc>
                      </a:pPr>
                      <a:r>
                        <a:rPr dirty="0" sz="1100" spc="-45">
                          <a:latin typeface="Calibri"/>
                          <a:cs typeface="Calibri"/>
                        </a:rPr>
                        <a:t>0</a:t>
                      </a:r>
                      <a:r>
                        <a:rPr dirty="0" sz="1100" spc="15">
                          <a:latin typeface="Calibri"/>
                          <a:cs typeface="Calibri"/>
                        </a:rPr>
                        <a:t>.</a:t>
                      </a:r>
                      <a:r>
                        <a:rPr dirty="0" sz="1100" spc="-45">
                          <a:latin typeface="Calibri"/>
                          <a:cs typeface="Calibri"/>
                        </a:rPr>
                        <a:t>736</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20">
                          <a:latin typeface="Calibri"/>
                          <a:cs typeface="Calibri"/>
                        </a:rPr>
                        <a:t>Female</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163195">
                        <a:lnSpc>
                          <a:spcPts val="1250"/>
                        </a:lnSpc>
                      </a:pPr>
                      <a:r>
                        <a:rPr dirty="0" sz="1100" spc="-35">
                          <a:latin typeface="Calibri"/>
                          <a:cs typeface="Calibri"/>
                        </a:rPr>
                        <a:t>15</a:t>
                      </a:r>
                      <a:endParaRPr sz="1100">
                        <a:latin typeface="Calibri"/>
                        <a:cs typeface="Calibri"/>
                      </a:endParaRPr>
                    </a:p>
                  </a:txBody>
                  <a:tcPr marL="0" marR="0" marB="0" marT="0"/>
                </a:tc>
                <a:tc>
                  <a:txBody>
                    <a:bodyPr/>
                    <a:lstStyle/>
                    <a:p>
                      <a:pPr marL="90805">
                        <a:lnSpc>
                          <a:spcPts val="1250"/>
                        </a:lnSpc>
                      </a:pPr>
                      <a:r>
                        <a:rPr dirty="0" sz="1100" spc="-20">
                          <a:latin typeface="Calibri"/>
                          <a:cs typeface="Calibri"/>
                        </a:rPr>
                        <a:t>0.718***</a:t>
                      </a:r>
                      <a:endParaRPr sz="1100">
                        <a:latin typeface="Calibri"/>
                        <a:cs typeface="Calibri"/>
                      </a:endParaRPr>
                    </a:p>
                  </a:txBody>
                  <a:tcPr marL="0" marR="0" marB="0" marT="0"/>
                </a:tc>
                <a:tc>
                  <a:txBody>
                    <a:bodyPr/>
                    <a:lstStyle/>
                    <a:p>
                      <a:pPr algn="ctr" marL="5715">
                        <a:lnSpc>
                          <a:spcPts val="1250"/>
                        </a:lnSpc>
                      </a:pPr>
                      <a:r>
                        <a:rPr dirty="0" sz="1100" spc="-35">
                          <a:latin typeface="Calibri"/>
                          <a:cs typeface="Calibri"/>
                        </a:rPr>
                        <a:t>14</a:t>
                      </a:r>
                      <a:endParaRPr sz="1100">
                        <a:latin typeface="Calibri"/>
                        <a:cs typeface="Calibri"/>
                      </a:endParaRPr>
                    </a:p>
                  </a:txBody>
                  <a:tcPr marL="0" marR="0" marB="0" marT="0"/>
                </a:tc>
                <a:tc>
                  <a:txBody>
                    <a:bodyPr/>
                    <a:lstStyle/>
                    <a:p>
                      <a:pPr algn="r" marR="69850">
                        <a:lnSpc>
                          <a:spcPts val="1250"/>
                        </a:lnSpc>
                      </a:pPr>
                      <a:r>
                        <a:rPr dirty="0" sz="1100" spc="-45">
                          <a:latin typeface="Calibri"/>
                          <a:cs typeface="Calibri"/>
                        </a:rPr>
                        <a:t>0</a:t>
                      </a:r>
                      <a:r>
                        <a:rPr dirty="0" sz="1100" spc="15">
                          <a:latin typeface="Calibri"/>
                          <a:cs typeface="Calibri"/>
                        </a:rPr>
                        <a:t>.</a:t>
                      </a:r>
                      <a:r>
                        <a:rPr dirty="0" sz="1100" spc="-45">
                          <a:latin typeface="Calibri"/>
                          <a:cs typeface="Calibri"/>
                        </a:rPr>
                        <a:t>735</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15">
                          <a:latin typeface="Calibri"/>
                          <a:cs typeface="Calibri"/>
                        </a:rPr>
                        <a:t>Conf.</a:t>
                      </a:r>
                      <a:r>
                        <a:rPr dirty="0" sz="1100" spc="-15">
                          <a:latin typeface="Calibri"/>
                          <a:cs typeface="Calibri"/>
                        </a:rPr>
                        <a:t> </a:t>
                      </a:r>
                      <a:r>
                        <a:rPr dirty="0" sz="1100" spc="5">
                          <a:latin typeface="Calibri"/>
                          <a:cs typeface="Calibri"/>
                        </a:rPr>
                        <a:t>Banks</a:t>
                      </a:r>
                      <a:endParaRPr sz="1100">
                        <a:latin typeface="Calibri"/>
                        <a:cs typeface="Calibri"/>
                      </a:endParaRPr>
                    </a:p>
                  </a:txBody>
                  <a:tcPr marL="0" marR="0" marB="0" marT="0"/>
                </a:tc>
                <a:tc>
                  <a:txBody>
                    <a:bodyPr/>
                    <a:lstStyle/>
                    <a:p>
                      <a:pPr algn="ctr" marL="282575">
                        <a:lnSpc>
                          <a:spcPts val="1250"/>
                        </a:lnSpc>
                      </a:pPr>
                      <a:r>
                        <a:rPr dirty="0" sz="1100">
                          <a:latin typeface="Calibri"/>
                          <a:cs typeface="Calibri"/>
                        </a:rPr>
                        <a:t>8</a:t>
                      </a:r>
                      <a:endParaRPr sz="1100">
                        <a:latin typeface="Calibri"/>
                        <a:cs typeface="Calibri"/>
                      </a:endParaRPr>
                    </a:p>
                  </a:txBody>
                  <a:tcPr marL="0" marR="0" marB="0" marT="0"/>
                </a:tc>
                <a:tc>
                  <a:txBody>
                    <a:bodyPr/>
                    <a:lstStyle/>
                    <a:p>
                      <a:pPr algn="ctr" marR="137795">
                        <a:lnSpc>
                          <a:spcPts val="1250"/>
                        </a:lnSpc>
                      </a:pPr>
                      <a:r>
                        <a:rPr dirty="0" sz="1100" spc="-20">
                          <a:latin typeface="Calibri"/>
                          <a:cs typeface="Calibri"/>
                        </a:rPr>
                        <a:t>0.620***</a:t>
                      </a:r>
                      <a:endParaRPr sz="1100">
                        <a:latin typeface="Calibri"/>
                        <a:cs typeface="Calibri"/>
                      </a:endParaRPr>
                    </a:p>
                  </a:txBody>
                  <a:tcPr marL="0" marR="0" marB="0" marT="0"/>
                </a:tc>
                <a:tc>
                  <a:txBody>
                    <a:bodyPr/>
                    <a:lstStyle/>
                    <a:p>
                      <a:pPr algn="ctr" marL="163195">
                        <a:lnSpc>
                          <a:spcPts val="1250"/>
                        </a:lnSpc>
                      </a:pPr>
                      <a:r>
                        <a:rPr dirty="0" sz="1100" spc="-35">
                          <a:latin typeface="Calibri"/>
                          <a:cs typeface="Calibri"/>
                        </a:rPr>
                        <a:t>16</a:t>
                      </a:r>
                      <a:endParaRPr sz="1100">
                        <a:latin typeface="Calibri"/>
                        <a:cs typeface="Calibri"/>
                      </a:endParaRPr>
                    </a:p>
                  </a:txBody>
                  <a:tcPr marL="0" marR="0" marB="0" marT="0"/>
                </a:tc>
                <a:tc>
                  <a:txBody>
                    <a:bodyPr/>
                    <a:lstStyle/>
                    <a:p>
                      <a:pPr marL="90805">
                        <a:lnSpc>
                          <a:spcPts val="1250"/>
                        </a:lnSpc>
                      </a:pPr>
                      <a:r>
                        <a:rPr dirty="0" sz="1100" spc="-20">
                          <a:latin typeface="Calibri"/>
                          <a:cs typeface="Calibri"/>
                        </a:rPr>
                        <a:t>0.633***</a:t>
                      </a:r>
                      <a:endParaRPr sz="1100">
                        <a:latin typeface="Calibri"/>
                        <a:cs typeface="Calibri"/>
                      </a:endParaRPr>
                    </a:p>
                  </a:txBody>
                  <a:tcPr marL="0" marR="0" marB="0" marT="0"/>
                </a:tc>
                <a:tc>
                  <a:txBody>
                    <a:bodyPr/>
                    <a:lstStyle/>
                    <a:p>
                      <a:pPr algn="ctr" marL="5715">
                        <a:lnSpc>
                          <a:spcPts val="1250"/>
                        </a:lnSpc>
                      </a:pPr>
                      <a:r>
                        <a:rPr dirty="0" sz="1100" spc="-35">
                          <a:latin typeface="Calibri"/>
                          <a:cs typeface="Calibri"/>
                        </a:rPr>
                        <a:t>15</a:t>
                      </a:r>
                      <a:endParaRPr sz="1100">
                        <a:latin typeface="Calibri"/>
                        <a:cs typeface="Calibri"/>
                      </a:endParaRPr>
                    </a:p>
                  </a:txBody>
                  <a:tcPr marL="0" marR="0" marB="0" marT="0"/>
                </a:tc>
                <a:tc>
                  <a:txBody>
                    <a:bodyPr/>
                    <a:lstStyle/>
                    <a:p>
                      <a:pPr algn="r" marR="69850">
                        <a:lnSpc>
                          <a:spcPts val="1250"/>
                        </a:lnSpc>
                      </a:pPr>
                      <a:r>
                        <a:rPr dirty="0" sz="1100" spc="-45">
                          <a:latin typeface="Calibri"/>
                          <a:cs typeface="Calibri"/>
                        </a:rPr>
                        <a:t>0</a:t>
                      </a:r>
                      <a:r>
                        <a:rPr dirty="0" sz="1100" spc="15">
                          <a:latin typeface="Calibri"/>
                          <a:cs typeface="Calibri"/>
                        </a:rPr>
                        <a:t>.</a:t>
                      </a:r>
                      <a:r>
                        <a:rPr dirty="0" sz="1100" spc="-45">
                          <a:latin typeface="Calibri"/>
                          <a:cs typeface="Calibri"/>
                        </a:rPr>
                        <a:t>628</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5">
                          <a:latin typeface="Calibri"/>
                          <a:cs typeface="Calibri"/>
                        </a:rPr>
                        <a:t>Youth</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20320">
                        <a:lnSpc>
                          <a:spcPts val="1250"/>
                        </a:lnSpc>
                      </a:pPr>
                      <a:r>
                        <a:rPr dirty="0" sz="1100">
                          <a:latin typeface="Calibri"/>
                          <a:cs typeface="Calibri"/>
                        </a:rPr>
                        <a:t>6</a:t>
                      </a:r>
                      <a:endParaRPr sz="1100">
                        <a:latin typeface="Calibri"/>
                        <a:cs typeface="Calibri"/>
                      </a:endParaRPr>
                    </a:p>
                  </a:txBody>
                  <a:tcPr marL="0" marR="0" marB="0" marT="0"/>
                </a:tc>
                <a:tc>
                  <a:txBody>
                    <a:bodyPr/>
                    <a:lstStyle/>
                    <a:p>
                      <a:pPr algn="r" marR="69850">
                        <a:lnSpc>
                          <a:spcPts val="1250"/>
                        </a:lnSpc>
                      </a:pPr>
                      <a:r>
                        <a:rPr dirty="0" sz="1100" spc="-45">
                          <a:latin typeface="Calibri"/>
                          <a:cs typeface="Calibri"/>
                        </a:rPr>
                        <a:t>1</a:t>
                      </a:r>
                      <a:r>
                        <a:rPr dirty="0" sz="1100" spc="15">
                          <a:latin typeface="Calibri"/>
                          <a:cs typeface="Calibri"/>
                        </a:rPr>
                        <a:t>.</a:t>
                      </a:r>
                      <a:r>
                        <a:rPr dirty="0" sz="1100" spc="-45">
                          <a:latin typeface="Calibri"/>
                          <a:cs typeface="Calibri"/>
                        </a:rPr>
                        <a:t>411</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0"/>
                </a:tc>
              </a:tr>
              <a:tr h="190156">
                <a:tc>
                  <a:txBody>
                    <a:bodyPr/>
                    <a:lstStyle/>
                    <a:p>
                      <a:pPr marL="28575">
                        <a:lnSpc>
                          <a:spcPts val="1250"/>
                        </a:lnSpc>
                      </a:pPr>
                      <a:r>
                        <a:rPr dirty="0" sz="1100" spc="20">
                          <a:latin typeface="Calibri"/>
                          <a:cs typeface="Calibri"/>
                        </a:rPr>
                        <a:t>Friends</a:t>
                      </a:r>
                      <a:endParaRPr sz="1100">
                        <a:latin typeface="Calibri"/>
                        <a:cs typeface="Calibri"/>
                      </a:endParaRPr>
                    </a:p>
                  </a:txBody>
                  <a:tcPr marL="0" marR="0" marB="0" marT="0"/>
                </a:tc>
                <a:tc>
                  <a:txBody>
                    <a:bodyPr/>
                    <a:lstStyle/>
                    <a:p>
                      <a:pPr algn="ctr" marL="281940">
                        <a:lnSpc>
                          <a:spcPts val="1250"/>
                        </a:lnSpc>
                      </a:pPr>
                      <a:r>
                        <a:rPr dirty="0" sz="1100">
                          <a:latin typeface="Calibri"/>
                          <a:cs typeface="Calibri"/>
                        </a:rPr>
                        <a:t>6</a:t>
                      </a:r>
                      <a:endParaRPr sz="1100">
                        <a:latin typeface="Calibri"/>
                        <a:cs typeface="Calibri"/>
                      </a:endParaRPr>
                    </a:p>
                  </a:txBody>
                  <a:tcPr marL="0" marR="0" marB="0" marT="0"/>
                </a:tc>
                <a:tc>
                  <a:txBody>
                    <a:bodyPr/>
                    <a:lstStyle/>
                    <a:p>
                      <a:pPr algn="ctr" marR="147320">
                        <a:lnSpc>
                          <a:spcPts val="1250"/>
                        </a:lnSpc>
                      </a:pPr>
                      <a:r>
                        <a:rPr dirty="0" sz="1100" spc="-20">
                          <a:latin typeface="Calibri"/>
                          <a:cs typeface="Calibri"/>
                        </a:rPr>
                        <a:t>1.028**</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ctr" marL="5080">
                        <a:lnSpc>
                          <a:spcPts val="1250"/>
                        </a:lnSpc>
                      </a:pPr>
                      <a:r>
                        <a:rPr dirty="0" sz="1100" spc="-35">
                          <a:latin typeface="Calibri"/>
                          <a:cs typeface="Calibri"/>
                        </a:rPr>
                        <a:t>11</a:t>
                      </a:r>
                      <a:endParaRPr sz="1100">
                        <a:latin typeface="Calibri"/>
                        <a:cs typeface="Calibri"/>
                      </a:endParaRPr>
                    </a:p>
                  </a:txBody>
                  <a:tcPr marL="0" marR="0" marB="0" marT="0"/>
                </a:tc>
                <a:tc>
                  <a:txBody>
                    <a:bodyPr/>
                    <a:lstStyle/>
                    <a:p>
                      <a:pPr marL="119380">
                        <a:lnSpc>
                          <a:spcPts val="1250"/>
                        </a:lnSpc>
                      </a:pPr>
                      <a:r>
                        <a:rPr dirty="0" sz="1100" spc="-20">
                          <a:latin typeface="Calibri"/>
                          <a:cs typeface="Calibri"/>
                        </a:rPr>
                        <a:t>1.005**</a:t>
                      </a:r>
                      <a:endParaRPr sz="1100">
                        <a:latin typeface="Calibri"/>
                        <a:cs typeface="Calibri"/>
                      </a:endParaRPr>
                    </a:p>
                  </a:txBody>
                  <a:tcPr marL="0" marR="0" marB="0" marT="0"/>
                </a:tc>
              </a:tr>
              <a:tr h="285305">
                <a:tc>
                  <a:txBody>
                    <a:bodyPr/>
                    <a:lstStyle/>
                    <a:p>
                      <a:pPr marL="28575">
                        <a:lnSpc>
                          <a:spcPts val="1250"/>
                        </a:lnSpc>
                      </a:pPr>
                      <a:r>
                        <a:rPr dirty="0" sz="1100">
                          <a:latin typeface="Calibri"/>
                          <a:cs typeface="Calibri"/>
                        </a:rPr>
                        <a:t>Rural</a:t>
                      </a:r>
                      <a:endParaRPr sz="1100">
                        <a:latin typeface="Calibri"/>
                        <a:cs typeface="Calibri"/>
                      </a:endParaRPr>
                    </a:p>
                  </a:txBody>
                  <a:tcPr marL="0" marR="0" marB="0" marT="0"/>
                </a:tc>
                <a:tc>
                  <a:txBody>
                    <a:bodyPr/>
                    <a:lstStyle/>
                    <a:p>
                      <a:pPr algn="ctr" marL="281940">
                        <a:lnSpc>
                          <a:spcPts val="1250"/>
                        </a:lnSpc>
                      </a:pPr>
                      <a:r>
                        <a:rPr dirty="0" sz="1100">
                          <a:latin typeface="Calibri"/>
                          <a:cs typeface="Calibri"/>
                        </a:rPr>
                        <a:t>9</a:t>
                      </a:r>
                      <a:endParaRPr sz="1100">
                        <a:latin typeface="Calibri"/>
                        <a:cs typeface="Calibri"/>
                      </a:endParaRPr>
                    </a:p>
                  </a:txBody>
                  <a:tcPr marL="0" marR="0" marB="0" marT="0"/>
                </a:tc>
                <a:tc>
                  <a:txBody>
                    <a:bodyPr/>
                    <a:lstStyle/>
                    <a:p>
                      <a:pPr algn="ctr" marR="137795">
                        <a:lnSpc>
                          <a:spcPts val="1250"/>
                        </a:lnSpc>
                      </a:pPr>
                      <a:r>
                        <a:rPr dirty="0" sz="1100" spc="-20">
                          <a:latin typeface="Calibri"/>
                          <a:cs typeface="Calibri"/>
                        </a:rPr>
                        <a:t>0.487***</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r>
              <a:tr h="269544">
                <a:tc>
                  <a:txBody>
                    <a:bodyPr/>
                    <a:lstStyle/>
                    <a:p>
                      <a:pPr marL="28575">
                        <a:lnSpc>
                          <a:spcPct val="100000"/>
                        </a:lnSpc>
                        <a:spcBef>
                          <a:spcPts val="675"/>
                        </a:spcBef>
                      </a:pPr>
                      <a:r>
                        <a:rPr dirty="0" sz="1100" spc="5">
                          <a:latin typeface="Calibri"/>
                          <a:cs typeface="Calibri"/>
                        </a:rPr>
                        <a:t>cons.</a:t>
                      </a:r>
                      <a:endParaRPr sz="1100">
                        <a:latin typeface="Calibri"/>
                        <a:cs typeface="Calibri"/>
                      </a:endParaRPr>
                    </a:p>
                  </a:txBody>
                  <a:tcPr marL="0" marR="0" marB="0" marT="8572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ctr" marR="147320">
                        <a:lnSpc>
                          <a:spcPct val="100000"/>
                        </a:lnSpc>
                        <a:spcBef>
                          <a:spcPts val="675"/>
                        </a:spcBef>
                      </a:pPr>
                      <a:r>
                        <a:rPr dirty="0" sz="1100" spc="-20">
                          <a:latin typeface="Calibri"/>
                          <a:cs typeface="Calibri"/>
                        </a:rPr>
                        <a:t>0.644**</a:t>
                      </a:r>
                      <a:endParaRPr sz="1100">
                        <a:latin typeface="Calibri"/>
                        <a:cs typeface="Calibri"/>
                      </a:endParaRPr>
                    </a:p>
                  </a:txBody>
                  <a:tcPr marL="0" marR="0" marB="0" marT="8572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marL="90805">
                        <a:lnSpc>
                          <a:spcPct val="100000"/>
                        </a:lnSpc>
                        <a:spcBef>
                          <a:spcPts val="675"/>
                        </a:spcBef>
                      </a:pPr>
                      <a:r>
                        <a:rPr dirty="0" sz="1100" spc="-20">
                          <a:latin typeface="Calibri"/>
                          <a:cs typeface="Calibri"/>
                        </a:rPr>
                        <a:t>0.071***</a:t>
                      </a:r>
                      <a:endParaRPr sz="1100">
                        <a:latin typeface="Calibri"/>
                        <a:cs typeface="Calibri"/>
                      </a:endParaRPr>
                    </a:p>
                  </a:txBody>
                  <a:tcPr marL="0" marR="0" marB="0" marT="8572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r" marR="69850">
                        <a:lnSpc>
                          <a:spcPct val="100000"/>
                        </a:lnSpc>
                        <a:spcBef>
                          <a:spcPts val="675"/>
                        </a:spcBef>
                      </a:pPr>
                      <a:r>
                        <a:rPr dirty="0" sz="1100" spc="-45">
                          <a:latin typeface="Calibri"/>
                          <a:cs typeface="Calibri"/>
                        </a:rPr>
                        <a:t>0</a:t>
                      </a:r>
                      <a:r>
                        <a:rPr dirty="0" sz="1100" spc="15">
                          <a:latin typeface="Calibri"/>
                          <a:cs typeface="Calibri"/>
                        </a:rPr>
                        <a:t>.</a:t>
                      </a:r>
                      <a:r>
                        <a:rPr dirty="0" sz="1100" spc="-45">
                          <a:latin typeface="Calibri"/>
                          <a:cs typeface="Calibri"/>
                        </a:rPr>
                        <a:t>078</a:t>
                      </a:r>
                      <a:r>
                        <a:rPr dirty="0" sz="1100" spc="-35">
                          <a:latin typeface="Calibri"/>
                          <a:cs typeface="Calibri"/>
                        </a:rPr>
                        <a:t>*</a:t>
                      </a:r>
                      <a:r>
                        <a:rPr dirty="0" sz="1100" spc="-40">
                          <a:latin typeface="Calibri"/>
                          <a:cs typeface="Calibri"/>
                        </a:rPr>
                        <a:t>*</a:t>
                      </a:r>
                      <a:r>
                        <a:rPr dirty="0" sz="1100">
                          <a:latin typeface="Calibri"/>
                          <a:cs typeface="Calibri"/>
                        </a:rPr>
                        <a:t>*</a:t>
                      </a:r>
                      <a:endParaRPr sz="1100">
                        <a:latin typeface="Calibri"/>
                        <a:cs typeface="Calibri"/>
                      </a:endParaRPr>
                    </a:p>
                  </a:txBody>
                  <a:tcPr marL="0" marR="0" marB="0" marT="85725">
                    <a:lnB w="9525">
                      <a:solidFill>
                        <a:srgbClr val="000000"/>
                      </a:solidFill>
                      <a:prstDash val="solid"/>
                    </a:lnB>
                  </a:tcPr>
                </a:tc>
              </a:tr>
              <a:tr h="194958">
                <a:tc>
                  <a:txBody>
                    <a:bodyPr/>
                    <a:lstStyle/>
                    <a:p>
                      <a:pPr marL="28575">
                        <a:lnSpc>
                          <a:spcPct val="100000"/>
                        </a:lnSpc>
                        <a:spcBef>
                          <a:spcPts val="50"/>
                        </a:spcBef>
                      </a:pPr>
                      <a:r>
                        <a:rPr dirty="0" sz="1100" spc="10">
                          <a:latin typeface="Calibri"/>
                          <a:cs typeface="Calibri"/>
                        </a:rPr>
                        <a:t>n</a:t>
                      </a:r>
                      <a:r>
                        <a:rPr dirty="0" sz="1100" spc="-25">
                          <a:latin typeface="Calibri"/>
                          <a:cs typeface="Calibri"/>
                        </a:rPr>
                        <a:t> </a:t>
                      </a:r>
                      <a:r>
                        <a:rPr dirty="0" sz="1100" spc="15">
                          <a:latin typeface="Calibri"/>
                          <a:cs typeface="Calibri"/>
                        </a:rPr>
                        <a:t>(obs.)</a:t>
                      </a:r>
                      <a:endParaRPr sz="1100">
                        <a:latin typeface="Calibri"/>
                        <a:cs typeface="Calibri"/>
                      </a:endParaRPr>
                    </a:p>
                  </a:txBody>
                  <a:tcPr marL="0" marR="0" marB="0" marT="6350">
                    <a:lnT w="9525">
                      <a:solidFill>
                        <a:srgbClr val="000000"/>
                      </a:solidFill>
                      <a:prstDash val="solid"/>
                    </a:lnT>
                  </a:tcPr>
                </a:tc>
                <a:tc>
                  <a:txBody>
                    <a:bodyPr/>
                    <a:lstStyle/>
                    <a:p>
                      <a:pPr>
                        <a:lnSpc>
                          <a:spcPct val="100000"/>
                        </a:lnSpc>
                      </a:pPr>
                      <a:endParaRPr sz="1100">
                        <a:latin typeface="Times New Roman"/>
                        <a:cs typeface="Times New Roman"/>
                      </a:endParaRPr>
                    </a:p>
                  </a:txBody>
                  <a:tcPr marL="0" marR="0" marB="0" marT="0">
                    <a:lnT w="9525">
                      <a:solidFill>
                        <a:srgbClr val="000000"/>
                      </a:solidFill>
                      <a:prstDash val="solid"/>
                    </a:lnT>
                  </a:tcPr>
                </a:tc>
                <a:tc>
                  <a:txBody>
                    <a:bodyPr/>
                    <a:lstStyle/>
                    <a:p>
                      <a:pPr algn="ctr" marR="152400">
                        <a:lnSpc>
                          <a:spcPct val="100000"/>
                        </a:lnSpc>
                        <a:spcBef>
                          <a:spcPts val="50"/>
                        </a:spcBef>
                      </a:pPr>
                      <a:r>
                        <a:rPr dirty="0" sz="1100" spc="-25">
                          <a:latin typeface="Calibri"/>
                          <a:cs typeface="Calibri"/>
                        </a:rPr>
                        <a:t>2,330</a:t>
                      </a:r>
                      <a:endParaRPr sz="1100">
                        <a:latin typeface="Calibri"/>
                        <a:cs typeface="Calibri"/>
                      </a:endParaRPr>
                    </a:p>
                  </a:txBody>
                  <a:tcPr marL="0" marR="0" marB="0" marT="6350">
                    <a:lnT w="9525">
                      <a:solidFill>
                        <a:srgbClr val="000000"/>
                      </a:solidFill>
                      <a:prstDash val="solid"/>
                    </a:lnT>
                  </a:tcPr>
                </a:tc>
                <a:tc>
                  <a:txBody>
                    <a:bodyPr/>
                    <a:lstStyle/>
                    <a:p>
                      <a:pPr>
                        <a:lnSpc>
                          <a:spcPct val="100000"/>
                        </a:lnSpc>
                      </a:pPr>
                      <a:endParaRPr sz="1100">
                        <a:latin typeface="Times New Roman"/>
                        <a:cs typeface="Times New Roman"/>
                      </a:endParaRPr>
                    </a:p>
                  </a:txBody>
                  <a:tcPr marL="0" marR="0" marB="0" marT="0">
                    <a:lnT w="9525">
                      <a:solidFill>
                        <a:srgbClr val="000000"/>
                      </a:solidFill>
                      <a:prstDash val="solid"/>
                    </a:lnT>
                  </a:tcPr>
                </a:tc>
                <a:tc>
                  <a:txBody>
                    <a:bodyPr/>
                    <a:lstStyle/>
                    <a:p>
                      <a:pPr marL="157480">
                        <a:lnSpc>
                          <a:spcPct val="100000"/>
                        </a:lnSpc>
                        <a:spcBef>
                          <a:spcPts val="50"/>
                        </a:spcBef>
                      </a:pPr>
                      <a:r>
                        <a:rPr dirty="0" sz="1100" spc="-25">
                          <a:latin typeface="Calibri"/>
                          <a:cs typeface="Calibri"/>
                        </a:rPr>
                        <a:t>17,580</a:t>
                      </a:r>
                      <a:endParaRPr sz="1100">
                        <a:latin typeface="Calibri"/>
                        <a:cs typeface="Calibri"/>
                      </a:endParaRPr>
                    </a:p>
                  </a:txBody>
                  <a:tcPr marL="0" marR="0" marB="0" marT="6350">
                    <a:lnT w="9525">
                      <a:solidFill>
                        <a:srgbClr val="000000"/>
                      </a:solidFill>
                      <a:prstDash val="solid"/>
                    </a:lnT>
                  </a:tcPr>
                </a:tc>
                <a:tc>
                  <a:txBody>
                    <a:bodyPr/>
                    <a:lstStyle/>
                    <a:p>
                      <a:pPr>
                        <a:lnSpc>
                          <a:spcPct val="100000"/>
                        </a:lnSpc>
                      </a:pPr>
                      <a:endParaRPr sz="1100">
                        <a:latin typeface="Times New Roman"/>
                        <a:cs typeface="Times New Roman"/>
                      </a:endParaRPr>
                    </a:p>
                  </a:txBody>
                  <a:tcPr marL="0" marR="0" marB="0" marT="0">
                    <a:lnT w="9525">
                      <a:solidFill>
                        <a:srgbClr val="000000"/>
                      </a:solidFill>
                      <a:prstDash val="solid"/>
                    </a:lnT>
                  </a:tcPr>
                </a:tc>
                <a:tc>
                  <a:txBody>
                    <a:bodyPr/>
                    <a:lstStyle/>
                    <a:p>
                      <a:pPr marL="157480">
                        <a:lnSpc>
                          <a:spcPct val="100000"/>
                        </a:lnSpc>
                        <a:spcBef>
                          <a:spcPts val="50"/>
                        </a:spcBef>
                      </a:pPr>
                      <a:r>
                        <a:rPr dirty="0" sz="1100" spc="-25">
                          <a:latin typeface="Calibri"/>
                          <a:cs typeface="Calibri"/>
                        </a:rPr>
                        <a:t>19,373</a:t>
                      </a:r>
                      <a:endParaRPr sz="1100">
                        <a:latin typeface="Calibri"/>
                        <a:cs typeface="Calibri"/>
                      </a:endParaRPr>
                    </a:p>
                  </a:txBody>
                  <a:tcPr marL="0" marR="0" marB="0" marT="6350">
                    <a:lnT w="9525">
                      <a:solidFill>
                        <a:srgbClr val="000000"/>
                      </a:solidFill>
                      <a:prstDash val="solid"/>
                    </a:lnT>
                  </a:tcPr>
                </a:tc>
              </a:tr>
              <a:tr h="213984">
                <a:tc>
                  <a:txBody>
                    <a:bodyPr/>
                    <a:lstStyle/>
                    <a:p>
                      <a:pPr marL="27940">
                        <a:lnSpc>
                          <a:spcPct val="100000"/>
                        </a:lnSpc>
                        <a:spcBef>
                          <a:spcPts val="245"/>
                        </a:spcBef>
                      </a:pPr>
                      <a:r>
                        <a:rPr dirty="0" sz="1100" spc="20">
                          <a:latin typeface="Calibri"/>
                          <a:cs typeface="Calibri"/>
                        </a:rPr>
                        <a:t>Pseudo </a:t>
                      </a:r>
                      <a:r>
                        <a:rPr dirty="0" sz="1100" spc="5">
                          <a:latin typeface="Calibri"/>
                          <a:cs typeface="Calibri"/>
                        </a:rPr>
                        <a:t>-</a:t>
                      </a:r>
                      <a:r>
                        <a:rPr dirty="0" sz="1100" spc="-40">
                          <a:latin typeface="Calibri"/>
                          <a:cs typeface="Calibri"/>
                        </a:rPr>
                        <a:t> </a:t>
                      </a:r>
                      <a:r>
                        <a:rPr dirty="0" sz="1100">
                          <a:latin typeface="Calibri"/>
                          <a:cs typeface="Calibri"/>
                        </a:rPr>
                        <a:t>R</a:t>
                      </a:r>
                      <a:r>
                        <a:rPr dirty="0" baseline="37037" sz="1125">
                          <a:latin typeface="Calibri"/>
                          <a:cs typeface="Calibri"/>
                        </a:rPr>
                        <a:t>2</a:t>
                      </a:r>
                      <a:endParaRPr baseline="37037" sz="1125">
                        <a:latin typeface="Calibri"/>
                        <a:cs typeface="Calibri"/>
                      </a:endParaRPr>
                    </a:p>
                  </a:txBody>
                  <a:tcPr marL="0" marR="0" marB="0" marT="3111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ctr" marR="142875">
                        <a:lnSpc>
                          <a:spcPct val="100000"/>
                        </a:lnSpc>
                        <a:spcBef>
                          <a:spcPts val="245"/>
                        </a:spcBef>
                      </a:pPr>
                      <a:r>
                        <a:rPr dirty="0" sz="1100" spc="-25">
                          <a:latin typeface="Calibri"/>
                          <a:cs typeface="Calibri"/>
                        </a:rPr>
                        <a:t>0.1122</a:t>
                      </a:r>
                      <a:endParaRPr sz="1100">
                        <a:latin typeface="Calibri"/>
                        <a:cs typeface="Calibri"/>
                      </a:endParaRPr>
                    </a:p>
                  </a:txBody>
                  <a:tcPr marL="0" marR="0" marB="0" marT="3111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marL="157480">
                        <a:lnSpc>
                          <a:spcPct val="100000"/>
                        </a:lnSpc>
                        <a:spcBef>
                          <a:spcPts val="245"/>
                        </a:spcBef>
                      </a:pPr>
                      <a:r>
                        <a:rPr dirty="0" sz="1100" spc="-25">
                          <a:latin typeface="Calibri"/>
                          <a:cs typeface="Calibri"/>
                        </a:rPr>
                        <a:t>0.1386</a:t>
                      </a:r>
                      <a:endParaRPr sz="1100">
                        <a:latin typeface="Calibri"/>
                        <a:cs typeface="Calibri"/>
                      </a:endParaRPr>
                    </a:p>
                  </a:txBody>
                  <a:tcPr marL="0" marR="0" marB="0" marT="3111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marL="186055">
                        <a:lnSpc>
                          <a:spcPct val="100000"/>
                        </a:lnSpc>
                        <a:spcBef>
                          <a:spcPts val="245"/>
                        </a:spcBef>
                      </a:pPr>
                      <a:r>
                        <a:rPr dirty="0" sz="1100" spc="-25">
                          <a:latin typeface="Calibri"/>
                          <a:cs typeface="Calibri"/>
                        </a:rPr>
                        <a:t>0.136</a:t>
                      </a:r>
                      <a:endParaRPr sz="1100">
                        <a:latin typeface="Calibri"/>
                        <a:cs typeface="Calibri"/>
                      </a:endParaRPr>
                    </a:p>
                  </a:txBody>
                  <a:tcPr marL="0" marR="0" marB="0" marT="31115">
                    <a:lnR w="9525">
                      <a:solidFill>
                        <a:srgbClr val="D5D5D5"/>
                      </a:solidFill>
                      <a:prstDash val="solid"/>
                    </a:lnR>
                    <a:lnB w="9525">
                      <a:solidFill>
                        <a:srgbClr val="000000"/>
                      </a:solidFill>
                      <a:prstDash val="solid"/>
                    </a:lnB>
                  </a:tcPr>
                </a:tc>
              </a:tr>
            </a:tbl>
          </a:graphicData>
        </a:graphic>
      </p:graphicFrame>
      <p:sp>
        <p:nvSpPr>
          <p:cNvPr id="87" name="object 87"/>
          <p:cNvSpPr/>
          <p:nvPr/>
        </p:nvSpPr>
        <p:spPr>
          <a:xfrm>
            <a:off x="6639014" y="6364061"/>
            <a:ext cx="635" cy="0"/>
          </a:xfrm>
          <a:custGeom>
            <a:avLst/>
            <a:gdLst/>
            <a:ahLst/>
            <a:cxnLst/>
            <a:rect l="l" t="t" r="r" b="b"/>
            <a:pathLst>
              <a:path w="634" h="0">
                <a:moveTo>
                  <a:pt x="0" y="0"/>
                </a:moveTo>
                <a:lnTo>
                  <a:pt x="12" y="0"/>
                </a:lnTo>
              </a:path>
            </a:pathLst>
          </a:custGeom>
          <a:ln w="3175">
            <a:solidFill>
              <a:srgbClr val="D5D5D5"/>
            </a:solidFill>
          </a:ln>
        </p:spPr>
        <p:txBody>
          <a:bodyPr wrap="square" lIns="0" tIns="0" rIns="0" bIns="0" rtlCol="0"/>
          <a:lstStyle/>
          <a:p/>
        </p:txBody>
      </p:sp>
      <p:sp>
        <p:nvSpPr>
          <p:cNvPr id="88" name="object 88"/>
          <p:cNvSpPr/>
          <p:nvPr/>
        </p:nvSpPr>
        <p:spPr>
          <a:xfrm>
            <a:off x="6639007" y="6364063"/>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89" name="object 89"/>
          <p:cNvSpPr/>
          <p:nvPr/>
        </p:nvSpPr>
        <p:spPr>
          <a:xfrm>
            <a:off x="6639013" y="6554265"/>
            <a:ext cx="635" cy="0"/>
          </a:xfrm>
          <a:custGeom>
            <a:avLst/>
            <a:gdLst/>
            <a:ahLst/>
            <a:cxnLst/>
            <a:rect l="l" t="t" r="r" b="b"/>
            <a:pathLst>
              <a:path w="634" h="0">
                <a:moveTo>
                  <a:pt x="0" y="0"/>
                </a:moveTo>
                <a:lnTo>
                  <a:pt x="13" y="0"/>
                </a:lnTo>
              </a:path>
            </a:pathLst>
          </a:custGeom>
          <a:ln w="3175">
            <a:solidFill>
              <a:srgbClr val="D5D5D5"/>
            </a:solidFill>
          </a:ln>
        </p:spPr>
        <p:txBody>
          <a:bodyPr wrap="square" lIns="0" tIns="0" rIns="0" bIns="0" rtlCol="0"/>
          <a:lstStyle/>
          <a:p/>
        </p:txBody>
      </p:sp>
      <p:sp>
        <p:nvSpPr>
          <p:cNvPr id="90" name="object 90"/>
          <p:cNvSpPr/>
          <p:nvPr/>
        </p:nvSpPr>
        <p:spPr>
          <a:xfrm>
            <a:off x="6639007" y="6554266"/>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91" name="object 91"/>
          <p:cNvSpPr/>
          <p:nvPr/>
        </p:nvSpPr>
        <p:spPr>
          <a:xfrm>
            <a:off x="6639013" y="6744469"/>
            <a:ext cx="635" cy="0"/>
          </a:xfrm>
          <a:custGeom>
            <a:avLst/>
            <a:gdLst/>
            <a:ahLst/>
            <a:cxnLst/>
            <a:rect l="l" t="t" r="r" b="b"/>
            <a:pathLst>
              <a:path w="634" h="0">
                <a:moveTo>
                  <a:pt x="0" y="0"/>
                </a:moveTo>
                <a:lnTo>
                  <a:pt x="13" y="0"/>
                </a:lnTo>
              </a:path>
            </a:pathLst>
          </a:custGeom>
          <a:ln w="3175">
            <a:solidFill>
              <a:srgbClr val="D5D5D5"/>
            </a:solidFill>
          </a:ln>
        </p:spPr>
        <p:txBody>
          <a:bodyPr wrap="square" lIns="0" tIns="0" rIns="0" bIns="0" rtlCol="0"/>
          <a:lstStyle/>
          <a:p/>
        </p:txBody>
      </p:sp>
      <p:sp>
        <p:nvSpPr>
          <p:cNvPr id="92" name="object 92"/>
          <p:cNvSpPr/>
          <p:nvPr/>
        </p:nvSpPr>
        <p:spPr>
          <a:xfrm>
            <a:off x="6639007" y="6744470"/>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93" name="object 93"/>
          <p:cNvSpPr/>
          <p:nvPr/>
        </p:nvSpPr>
        <p:spPr>
          <a:xfrm>
            <a:off x="6639013" y="6934673"/>
            <a:ext cx="635" cy="0"/>
          </a:xfrm>
          <a:custGeom>
            <a:avLst/>
            <a:gdLst/>
            <a:ahLst/>
            <a:cxnLst/>
            <a:rect l="l" t="t" r="r" b="b"/>
            <a:pathLst>
              <a:path w="634" h="0">
                <a:moveTo>
                  <a:pt x="0" y="0"/>
                </a:moveTo>
                <a:lnTo>
                  <a:pt x="13" y="0"/>
                </a:lnTo>
              </a:path>
            </a:pathLst>
          </a:custGeom>
          <a:ln w="3175">
            <a:solidFill>
              <a:srgbClr val="D5D5D5"/>
            </a:solidFill>
          </a:ln>
        </p:spPr>
        <p:txBody>
          <a:bodyPr wrap="square" lIns="0" tIns="0" rIns="0" bIns="0" rtlCol="0"/>
          <a:lstStyle/>
          <a:p/>
        </p:txBody>
      </p:sp>
      <p:sp>
        <p:nvSpPr>
          <p:cNvPr id="94" name="object 94"/>
          <p:cNvSpPr/>
          <p:nvPr/>
        </p:nvSpPr>
        <p:spPr>
          <a:xfrm>
            <a:off x="6639007" y="6934674"/>
            <a:ext cx="635" cy="9525"/>
          </a:xfrm>
          <a:custGeom>
            <a:avLst/>
            <a:gdLst/>
            <a:ahLst/>
            <a:cxnLst/>
            <a:rect l="l" t="t" r="r" b="b"/>
            <a:pathLst>
              <a:path w="634" h="9525">
                <a:moveTo>
                  <a:pt x="0" y="0"/>
                </a:moveTo>
                <a:lnTo>
                  <a:pt x="19" y="9510"/>
                </a:lnTo>
                <a:lnTo>
                  <a:pt x="0" y="0"/>
                </a:lnTo>
                <a:close/>
              </a:path>
            </a:pathLst>
          </a:custGeom>
          <a:solidFill>
            <a:srgbClr val="D5D5D5"/>
          </a:solidFill>
        </p:spPr>
        <p:txBody>
          <a:bodyPr wrap="square" lIns="0" tIns="0" rIns="0" bIns="0" rtlCol="0"/>
          <a:lstStyle/>
          <a:p/>
        </p:txBody>
      </p:sp>
      <p:sp>
        <p:nvSpPr>
          <p:cNvPr id="95" name="object 95"/>
          <p:cNvSpPr txBox="1"/>
          <p:nvPr/>
        </p:nvSpPr>
        <p:spPr>
          <a:xfrm>
            <a:off x="6703568" y="9282747"/>
            <a:ext cx="167640" cy="165100"/>
          </a:xfrm>
          <a:prstGeom prst="rect">
            <a:avLst/>
          </a:prstGeom>
        </p:spPr>
        <p:txBody>
          <a:bodyPr wrap="square" lIns="0" tIns="0" rIns="0" bIns="0" rtlCol="0" vert="horz">
            <a:spAutoFit/>
          </a:bodyPr>
          <a:lstStyle/>
          <a:p>
            <a:pPr marL="12700">
              <a:lnSpc>
                <a:spcPts val="1145"/>
              </a:lnSpc>
            </a:pPr>
            <a:r>
              <a:rPr dirty="0" sz="1100" spc="-5">
                <a:latin typeface="Calibri"/>
                <a:cs typeface="Calibri"/>
              </a:rPr>
              <a:t>31</a:t>
            </a:r>
            <a:endParaRPr sz="1100">
              <a:latin typeface="Calibri"/>
              <a:cs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77779"/>
            <a:ext cx="5432425" cy="985519"/>
          </a:xfrm>
          <a:prstGeom prst="rect">
            <a:avLst/>
          </a:prstGeom>
        </p:spPr>
        <p:txBody>
          <a:bodyPr wrap="square" lIns="0" tIns="12700" rIns="0" bIns="0" rtlCol="0" vert="horz">
            <a:spAutoFit/>
          </a:bodyPr>
          <a:lstStyle/>
          <a:p>
            <a:pPr marL="12700" marR="5080">
              <a:lnSpc>
                <a:spcPct val="110000"/>
              </a:lnSpc>
              <a:spcBef>
                <a:spcPts val="100"/>
              </a:spcBef>
            </a:pPr>
            <a:r>
              <a:rPr dirty="0" sz="1100" spc="-5">
                <a:latin typeface="Calibri"/>
                <a:cs typeface="Calibri"/>
              </a:rPr>
              <a:t>The following table presents the results from the multivariate logistic regression model for civic  engagement. Layouts and annotations here are consistent with </a:t>
            </a:r>
            <a:r>
              <a:rPr dirty="0" sz="1100">
                <a:latin typeface="Calibri"/>
                <a:cs typeface="Calibri"/>
              </a:rPr>
              <a:t>those </a:t>
            </a:r>
            <a:r>
              <a:rPr dirty="0" sz="1100" spc="-5">
                <a:latin typeface="Calibri"/>
                <a:cs typeface="Calibri"/>
              </a:rPr>
              <a:t>of the previous</a:t>
            </a:r>
            <a:r>
              <a:rPr dirty="0" sz="1100" spc="60">
                <a:latin typeface="Calibri"/>
                <a:cs typeface="Calibri"/>
              </a:rPr>
              <a:t> </a:t>
            </a:r>
            <a:r>
              <a:rPr dirty="0" sz="1100" spc="-5">
                <a:latin typeface="Calibri"/>
                <a:cs typeface="Calibri"/>
              </a:rPr>
              <a:t>table.</a:t>
            </a:r>
            <a:endParaRPr sz="1100">
              <a:latin typeface="Calibri"/>
              <a:cs typeface="Calibri"/>
            </a:endParaRPr>
          </a:p>
          <a:p>
            <a:pPr marL="43815">
              <a:lnSpc>
                <a:spcPct val="100000"/>
              </a:lnSpc>
              <a:spcBef>
                <a:spcPts val="925"/>
              </a:spcBef>
            </a:pPr>
            <a:r>
              <a:rPr dirty="0" sz="1100" spc="-5">
                <a:latin typeface="Calibri"/>
                <a:cs typeface="Calibri"/>
              </a:rPr>
              <a:t>Table 4: </a:t>
            </a:r>
            <a:r>
              <a:rPr dirty="0" sz="1100">
                <a:latin typeface="Calibri"/>
                <a:cs typeface="Calibri"/>
              </a:rPr>
              <a:t>Odds </a:t>
            </a:r>
            <a:r>
              <a:rPr dirty="0" sz="1100" spc="-5">
                <a:latin typeface="Calibri"/>
                <a:cs typeface="Calibri"/>
              </a:rPr>
              <a:t>Ratios, Statistical Significance </a:t>
            </a:r>
            <a:r>
              <a:rPr dirty="0" sz="1100">
                <a:latin typeface="Calibri"/>
                <a:cs typeface="Calibri"/>
              </a:rPr>
              <a:t>and rank </a:t>
            </a:r>
            <a:r>
              <a:rPr dirty="0" sz="1100" spc="-5">
                <a:latin typeface="Calibri"/>
                <a:cs typeface="Calibri"/>
              </a:rPr>
              <a:t>of Civic Engagement</a:t>
            </a:r>
            <a:r>
              <a:rPr dirty="0" sz="1100" spc="30">
                <a:latin typeface="Calibri"/>
                <a:cs typeface="Calibri"/>
              </a:rPr>
              <a:t> </a:t>
            </a:r>
            <a:r>
              <a:rPr dirty="0" sz="1100" spc="-5">
                <a:latin typeface="Calibri"/>
                <a:cs typeface="Calibri"/>
              </a:rPr>
              <a:t>Determinants</a:t>
            </a:r>
            <a:endParaRPr sz="1100">
              <a:latin typeface="Calibri"/>
              <a:cs typeface="Calibri"/>
            </a:endParaRPr>
          </a:p>
          <a:p>
            <a:pPr>
              <a:lnSpc>
                <a:spcPct val="100000"/>
              </a:lnSpc>
              <a:spcBef>
                <a:spcPts val="50"/>
              </a:spcBef>
            </a:pPr>
            <a:endParaRPr sz="900">
              <a:latin typeface="Times New Roman"/>
              <a:cs typeface="Times New Roman"/>
            </a:endParaRPr>
          </a:p>
          <a:p>
            <a:pPr marL="1257935">
              <a:lnSpc>
                <a:spcPct val="100000"/>
              </a:lnSpc>
            </a:pPr>
            <a:r>
              <a:rPr dirty="0" sz="1100" spc="20">
                <a:latin typeface="Calibri"/>
                <a:cs typeface="Calibri"/>
              </a:rPr>
              <a:t>Dependent</a:t>
            </a:r>
            <a:r>
              <a:rPr dirty="0" sz="1100" spc="-30">
                <a:latin typeface="Calibri"/>
                <a:cs typeface="Calibri"/>
              </a:rPr>
              <a:t> </a:t>
            </a:r>
            <a:r>
              <a:rPr dirty="0" sz="1100" spc="15">
                <a:latin typeface="Calibri"/>
                <a:cs typeface="Calibri"/>
              </a:rPr>
              <a:t>variable:</a:t>
            </a:r>
            <a:r>
              <a:rPr dirty="0" sz="1100" spc="-30">
                <a:latin typeface="Calibri"/>
                <a:cs typeface="Calibri"/>
              </a:rPr>
              <a:t> </a:t>
            </a:r>
            <a:r>
              <a:rPr dirty="0" sz="1100" spc="5">
                <a:latin typeface="Calibri"/>
                <a:cs typeface="Calibri"/>
              </a:rPr>
              <a:t>Engaged</a:t>
            </a:r>
            <a:r>
              <a:rPr dirty="0" sz="1100" spc="-20">
                <a:latin typeface="Calibri"/>
                <a:cs typeface="Calibri"/>
              </a:rPr>
              <a:t> </a:t>
            </a:r>
            <a:r>
              <a:rPr dirty="0" sz="1100" spc="25">
                <a:latin typeface="Calibri"/>
                <a:cs typeface="Calibri"/>
              </a:rPr>
              <a:t>in</a:t>
            </a:r>
            <a:r>
              <a:rPr dirty="0" sz="1100" spc="-20">
                <a:latin typeface="Calibri"/>
                <a:cs typeface="Calibri"/>
              </a:rPr>
              <a:t> </a:t>
            </a:r>
            <a:r>
              <a:rPr dirty="0" sz="1100" spc="20">
                <a:latin typeface="Calibri"/>
                <a:cs typeface="Calibri"/>
              </a:rPr>
              <a:t>civic</a:t>
            </a:r>
            <a:r>
              <a:rPr dirty="0" sz="1100" spc="-45">
                <a:latin typeface="Calibri"/>
                <a:cs typeface="Calibri"/>
              </a:rPr>
              <a:t> </a:t>
            </a:r>
            <a:r>
              <a:rPr dirty="0" sz="1100" spc="10">
                <a:latin typeface="Calibri"/>
                <a:cs typeface="Calibri"/>
              </a:rPr>
              <a:t>organization</a:t>
            </a:r>
            <a:endParaRPr sz="1100">
              <a:latin typeface="Calibri"/>
              <a:cs typeface="Calibri"/>
            </a:endParaRPr>
          </a:p>
        </p:txBody>
      </p:sp>
      <p:sp>
        <p:nvSpPr>
          <p:cNvPr id="3" name="object 3"/>
          <p:cNvSpPr txBox="1"/>
          <p:nvPr/>
        </p:nvSpPr>
        <p:spPr>
          <a:xfrm>
            <a:off x="901638" y="6240412"/>
            <a:ext cx="5967730" cy="2860675"/>
          </a:xfrm>
          <a:prstGeom prst="rect">
            <a:avLst/>
          </a:prstGeom>
        </p:spPr>
        <p:txBody>
          <a:bodyPr wrap="square" lIns="0" tIns="12065" rIns="0" bIns="0" rtlCol="0" vert="horz">
            <a:spAutoFit/>
          </a:bodyPr>
          <a:lstStyle/>
          <a:p>
            <a:pPr marL="41275" marR="718820">
              <a:lnSpc>
                <a:spcPct val="113399"/>
              </a:lnSpc>
              <a:spcBef>
                <a:spcPts val="95"/>
              </a:spcBef>
            </a:pPr>
            <a:r>
              <a:rPr dirty="0" sz="1100" spc="20">
                <a:latin typeface="Calibri"/>
                <a:cs typeface="Calibri"/>
              </a:rPr>
              <a:t>Variables</a:t>
            </a:r>
            <a:r>
              <a:rPr dirty="0" sz="1100" spc="-10">
                <a:latin typeface="Calibri"/>
                <a:cs typeface="Calibri"/>
              </a:rPr>
              <a:t> </a:t>
            </a:r>
            <a:r>
              <a:rPr dirty="0" sz="1100" spc="20">
                <a:latin typeface="Calibri"/>
                <a:cs typeface="Calibri"/>
              </a:rPr>
              <a:t>were removed</a:t>
            </a:r>
            <a:r>
              <a:rPr dirty="0" sz="1100" spc="-15">
                <a:latin typeface="Calibri"/>
                <a:cs typeface="Calibri"/>
              </a:rPr>
              <a:t> </a:t>
            </a:r>
            <a:r>
              <a:rPr dirty="0" sz="1100" spc="15">
                <a:latin typeface="Calibri"/>
                <a:cs typeface="Calibri"/>
              </a:rPr>
              <a:t>from</a:t>
            </a:r>
            <a:r>
              <a:rPr dirty="0" sz="1100" spc="-20">
                <a:latin typeface="Calibri"/>
                <a:cs typeface="Calibri"/>
              </a:rPr>
              <a:t> </a:t>
            </a:r>
            <a:r>
              <a:rPr dirty="0" sz="1100" spc="10">
                <a:latin typeface="Calibri"/>
                <a:cs typeface="Calibri"/>
              </a:rPr>
              <a:t>the</a:t>
            </a:r>
            <a:r>
              <a:rPr dirty="0" sz="1100" spc="20">
                <a:latin typeface="Calibri"/>
                <a:cs typeface="Calibri"/>
              </a:rPr>
              <a:t> model </a:t>
            </a:r>
            <a:r>
              <a:rPr dirty="0" sz="1100" spc="25">
                <a:latin typeface="Calibri"/>
                <a:cs typeface="Calibri"/>
              </a:rPr>
              <a:t>if</a:t>
            </a:r>
            <a:r>
              <a:rPr dirty="0" sz="1100" spc="10">
                <a:latin typeface="Calibri"/>
                <a:cs typeface="Calibri"/>
              </a:rPr>
              <a:t> </a:t>
            </a:r>
            <a:r>
              <a:rPr dirty="0" sz="1100" spc="20">
                <a:latin typeface="Calibri"/>
                <a:cs typeface="Calibri"/>
              </a:rPr>
              <a:t>estimates</a:t>
            </a:r>
            <a:r>
              <a:rPr dirty="0" sz="1100" spc="-10">
                <a:latin typeface="Calibri"/>
                <a:cs typeface="Calibri"/>
              </a:rPr>
              <a:t> </a:t>
            </a:r>
            <a:r>
              <a:rPr dirty="0" sz="1100" spc="20">
                <a:latin typeface="Calibri"/>
                <a:cs typeface="Calibri"/>
              </a:rPr>
              <a:t>were </a:t>
            </a:r>
            <a:r>
              <a:rPr dirty="0" sz="1100" spc="10">
                <a:latin typeface="Calibri"/>
                <a:cs typeface="Calibri"/>
              </a:rPr>
              <a:t>not</a:t>
            </a:r>
            <a:r>
              <a:rPr dirty="0" sz="1100" spc="-25">
                <a:latin typeface="Calibri"/>
                <a:cs typeface="Calibri"/>
              </a:rPr>
              <a:t> </a:t>
            </a:r>
            <a:r>
              <a:rPr dirty="0" sz="1100" spc="15">
                <a:latin typeface="Calibri"/>
                <a:cs typeface="Calibri"/>
              </a:rPr>
              <a:t>significant</a:t>
            </a:r>
            <a:r>
              <a:rPr dirty="0" sz="1100" spc="-25">
                <a:latin typeface="Calibri"/>
                <a:cs typeface="Calibri"/>
              </a:rPr>
              <a:t> </a:t>
            </a:r>
            <a:r>
              <a:rPr dirty="0" sz="1100">
                <a:latin typeface="Calibri"/>
                <a:cs typeface="Calibri"/>
              </a:rPr>
              <a:t>at</a:t>
            </a:r>
            <a:r>
              <a:rPr dirty="0" sz="1100" spc="-25">
                <a:latin typeface="Calibri"/>
                <a:cs typeface="Calibri"/>
              </a:rPr>
              <a:t> </a:t>
            </a:r>
            <a:r>
              <a:rPr dirty="0" sz="1100" spc="10">
                <a:latin typeface="Calibri"/>
                <a:cs typeface="Calibri"/>
              </a:rPr>
              <a:t>the</a:t>
            </a:r>
            <a:r>
              <a:rPr dirty="0" sz="1100" spc="20">
                <a:latin typeface="Calibri"/>
                <a:cs typeface="Calibri"/>
              </a:rPr>
              <a:t> </a:t>
            </a:r>
            <a:r>
              <a:rPr dirty="0" sz="1100" spc="-25">
                <a:latin typeface="Calibri"/>
                <a:cs typeface="Calibri"/>
              </a:rPr>
              <a:t>90%</a:t>
            </a:r>
            <a:r>
              <a:rPr dirty="0" sz="1100">
                <a:latin typeface="Calibri"/>
                <a:cs typeface="Calibri"/>
              </a:rPr>
              <a:t> </a:t>
            </a:r>
            <a:r>
              <a:rPr dirty="0" sz="1100" spc="5">
                <a:latin typeface="Calibri"/>
                <a:cs typeface="Calibri"/>
              </a:rPr>
              <a:t>C.</a:t>
            </a:r>
            <a:r>
              <a:rPr dirty="0" sz="1100" spc="-5">
                <a:latin typeface="Calibri"/>
                <a:cs typeface="Calibri"/>
              </a:rPr>
              <a:t> </a:t>
            </a:r>
            <a:r>
              <a:rPr dirty="0" sz="1100" spc="10">
                <a:latin typeface="Calibri"/>
                <a:cs typeface="Calibri"/>
              </a:rPr>
              <a:t>I.  </a:t>
            </a:r>
            <a:r>
              <a:rPr dirty="0" sz="1100" spc="5">
                <a:latin typeface="Calibri"/>
                <a:cs typeface="Calibri"/>
              </a:rPr>
              <a:t>Rank according to </a:t>
            </a:r>
            <a:r>
              <a:rPr dirty="0" sz="1100" spc="15">
                <a:latin typeface="Calibri"/>
                <a:cs typeface="Calibri"/>
              </a:rPr>
              <a:t>odds</a:t>
            </a:r>
            <a:r>
              <a:rPr dirty="0" sz="1100" spc="-100">
                <a:latin typeface="Calibri"/>
                <a:cs typeface="Calibri"/>
              </a:rPr>
              <a:t> </a:t>
            </a:r>
            <a:r>
              <a:rPr dirty="0" sz="1100" spc="5">
                <a:latin typeface="Calibri"/>
                <a:cs typeface="Calibri"/>
              </a:rPr>
              <a:t>ratio</a:t>
            </a:r>
            <a:endParaRPr sz="1100">
              <a:latin typeface="Calibri"/>
              <a:cs typeface="Calibri"/>
            </a:endParaRPr>
          </a:p>
          <a:p>
            <a:pPr marL="41275">
              <a:lnSpc>
                <a:spcPct val="100000"/>
              </a:lnSpc>
              <a:spcBef>
                <a:spcPts val="175"/>
              </a:spcBef>
            </a:pPr>
            <a:r>
              <a:rPr dirty="0" sz="1100" spc="5">
                <a:latin typeface="Calibri"/>
                <a:cs typeface="Calibri"/>
              </a:rPr>
              <a:t>***Significant </a:t>
            </a:r>
            <a:r>
              <a:rPr dirty="0" sz="1100" spc="25">
                <a:latin typeface="Calibri"/>
                <a:cs typeface="Calibri"/>
              </a:rPr>
              <a:t>within </a:t>
            </a:r>
            <a:r>
              <a:rPr dirty="0" sz="1100" spc="10">
                <a:latin typeface="Calibri"/>
                <a:cs typeface="Calibri"/>
              </a:rPr>
              <a:t>a </a:t>
            </a:r>
            <a:r>
              <a:rPr dirty="0" sz="1100" spc="-20">
                <a:latin typeface="Calibri"/>
                <a:cs typeface="Calibri"/>
              </a:rPr>
              <a:t>99% </a:t>
            </a:r>
            <a:r>
              <a:rPr dirty="0" sz="1100" spc="5">
                <a:latin typeface="Calibri"/>
                <a:cs typeface="Calibri"/>
              </a:rPr>
              <a:t>C. </a:t>
            </a:r>
            <a:r>
              <a:rPr dirty="0" sz="1100" spc="10">
                <a:latin typeface="Calibri"/>
                <a:cs typeface="Calibri"/>
              </a:rPr>
              <a:t>I.</a:t>
            </a:r>
            <a:r>
              <a:rPr dirty="0" sz="1100" spc="-140">
                <a:latin typeface="Calibri"/>
                <a:cs typeface="Calibri"/>
              </a:rPr>
              <a:t> </a:t>
            </a:r>
            <a:r>
              <a:rPr dirty="0" sz="1100" spc="-15">
                <a:latin typeface="Calibri"/>
                <a:cs typeface="Calibri"/>
              </a:rPr>
              <a:t>(p&lt;0.01)</a:t>
            </a:r>
            <a:endParaRPr sz="1100">
              <a:latin typeface="Calibri"/>
              <a:cs typeface="Calibri"/>
            </a:endParaRPr>
          </a:p>
          <a:p>
            <a:pPr marL="41275">
              <a:lnSpc>
                <a:spcPct val="100000"/>
              </a:lnSpc>
              <a:spcBef>
                <a:spcPts val="180"/>
              </a:spcBef>
            </a:pPr>
            <a:r>
              <a:rPr dirty="0" sz="1100" spc="10">
                <a:latin typeface="Calibri"/>
                <a:cs typeface="Calibri"/>
              </a:rPr>
              <a:t>**Significant </a:t>
            </a:r>
            <a:r>
              <a:rPr dirty="0" sz="1100" spc="25">
                <a:latin typeface="Calibri"/>
                <a:cs typeface="Calibri"/>
              </a:rPr>
              <a:t>within </a:t>
            </a:r>
            <a:r>
              <a:rPr dirty="0" sz="1100" spc="10">
                <a:latin typeface="Calibri"/>
                <a:cs typeface="Calibri"/>
              </a:rPr>
              <a:t>a </a:t>
            </a:r>
            <a:r>
              <a:rPr dirty="0" sz="1100" spc="-20">
                <a:latin typeface="Calibri"/>
                <a:cs typeface="Calibri"/>
              </a:rPr>
              <a:t>95% </a:t>
            </a:r>
            <a:r>
              <a:rPr dirty="0" sz="1100" spc="5">
                <a:latin typeface="Calibri"/>
                <a:cs typeface="Calibri"/>
              </a:rPr>
              <a:t>C. </a:t>
            </a:r>
            <a:r>
              <a:rPr dirty="0" sz="1100" spc="10">
                <a:latin typeface="Calibri"/>
                <a:cs typeface="Calibri"/>
              </a:rPr>
              <a:t>I.</a:t>
            </a:r>
            <a:r>
              <a:rPr dirty="0" sz="1100" spc="-150">
                <a:latin typeface="Calibri"/>
                <a:cs typeface="Calibri"/>
              </a:rPr>
              <a:t> </a:t>
            </a:r>
            <a:r>
              <a:rPr dirty="0" sz="1100" spc="-15">
                <a:latin typeface="Calibri"/>
                <a:cs typeface="Calibri"/>
              </a:rPr>
              <a:t>(p&lt;0.05)</a:t>
            </a:r>
            <a:endParaRPr sz="1100">
              <a:latin typeface="Calibri"/>
              <a:cs typeface="Calibri"/>
            </a:endParaRPr>
          </a:p>
          <a:p>
            <a:pPr marL="12700">
              <a:lnSpc>
                <a:spcPct val="100000"/>
              </a:lnSpc>
              <a:spcBef>
                <a:spcPts val="175"/>
              </a:spcBef>
              <a:tabLst>
                <a:tab pos="5413375" algn="l"/>
              </a:tabLst>
            </a:pPr>
            <a:r>
              <a:rPr dirty="0" u="dbl" sz="1100" spc="-25">
                <a:uFill>
                  <a:solidFill>
                    <a:srgbClr val="000000"/>
                  </a:solidFill>
                </a:uFill>
                <a:latin typeface="Calibri"/>
                <a:cs typeface="Calibri"/>
              </a:rPr>
              <a:t> </a:t>
            </a:r>
            <a:r>
              <a:rPr dirty="0" u="dbl" sz="1100" spc="15">
                <a:uFill>
                  <a:solidFill>
                    <a:srgbClr val="000000"/>
                  </a:solidFill>
                </a:uFill>
                <a:latin typeface="Calibri"/>
                <a:cs typeface="Calibri"/>
              </a:rPr>
              <a:t>*Significa</a:t>
            </a:r>
            <a:r>
              <a:rPr dirty="0" u="sng" sz="1100" spc="15">
                <a:uFill>
                  <a:solidFill>
                    <a:srgbClr val="000000"/>
                  </a:solidFill>
                </a:uFill>
                <a:latin typeface="Calibri"/>
                <a:cs typeface="Calibri"/>
              </a:rPr>
              <a:t>n</a:t>
            </a:r>
            <a:r>
              <a:rPr dirty="0" sz="1100" spc="15">
                <a:latin typeface="Calibri"/>
                <a:cs typeface="Calibri"/>
              </a:rPr>
              <a:t>t </a:t>
            </a:r>
            <a:r>
              <a:rPr dirty="0" sz="1100" spc="25">
                <a:latin typeface="Calibri"/>
                <a:cs typeface="Calibri"/>
              </a:rPr>
              <a:t>within</a:t>
            </a:r>
            <a:r>
              <a:rPr dirty="0" sz="1100" spc="-180">
                <a:latin typeface="Calibri"/>
                <a:cs typeface="Calibri"/>
              </a:rPr>
              <a:t> </a:t>
            </a:r>
            <a:r>
              <a:rPr dirty="0" sz="1100" spc="10">
                <a:latin typeface="Calibri"/>
                <a:cs typeface="Calibri"/>
              </a:rPr>
              <a:t>a </a:t>
            </a:r>
            <a:r>
              <a:rPr dirty="0" sz="1100" spc="-25">
                <a:latin typeface="Calibri"/>
                <a:cs typeface="Calibri"/>
              </a:rPr>
              <a:t>90% </a:t>
            </a:r>
            <a:r>
              <a:rPr dirty="0" sz="1100" spc="5">
                <a:latin typeface="Calibri"/>
                <a:cs typeface="Calibri"/>
              </a:rPr>
              <a:t>C. </a:t>
            </a:r>
            <a:r>
              <a:rPr dirty="0" sz="1100" spc="10">
                <a:latin typeface="Calibri"/>
                <a:cs typeface="Calibri"/>
              </a:rPr>
              <a:t>I. </a:t>
            </a:r>
            <a:r>
              <a:rPr dirty="0" sz="1100" spc="-5">
                <a:latin typeface="Calibri"/>
                <a:cs typeface="Calibri"/>
              </a:rPr>
              <a:t>(p&lt;0.1)	</a:t>
            </a:r>
            <a:endParaRPr sz="1100">
              <a:latin typeface="Calibri"/>
              <a:cs typeface="Calibri"/>
            </a:endParaRPr>
          </a:p>
          <a:p>
            <a:pPr marL="12700">
              <a:lnSpc>
                <a:spcPct val="100000"/>
              </a:lnSpc>
              <a:spcBef>
                <a:spcPts val="180"/>
              </a:spcBef>
              <a:tabLst>
                <a:tab pos="5413375" algn="l"/>
              </a:tabLst>
            </a:pPr>
            <a:r>
              <a:rPr dirty="0" u="dbl" sz="1100" spc="-25">
                <a:uFill>
                  <a:solidFill>
                    <a:srgbClr val="000000"/>
                  </a:solidFill>
                </a:uFill>
                <a:latin typeface="Calibri"/>
                <a:cs typeface="Calibri"/>
              </a:rPr>
              <a:t> </a:t>
            </a:r>
            <a:r>
              <a:rPr dirty="0" u="dbl" sz="1100">
                <a:uFill>
                  <a:solidFill>
                    <a:srgbClr val="000000"/>
                  </a:solidFill>
                </a:uFill>
                <a:latin typeface="Calibri"/>
                <a:cs typeface="Calibri"/>
              </a:rPr>
              <a:t>Source </a:t>
            </a:r>
            <a:r>
              <a:rPr dirty="0" u="dbl" sz="1100" spc="10">
                <a:uFill>
                  <a:solidFill>
                    <a:srgbClr val="000000"/>
                  </a:solidFill>
                </a:uFill>
                <a:latin typeface="Calibri"/>
                <a:cs typeface="Calibri"/>
              </a:rPr>
              <a:t>of </a:t>
            </a:r>
            <a:r>
              <a:rPr dirty="0" u="dbl" sz="1100" spc="-5">
                <a:uFill>
                  <a:solidFill>
                    <a:srgbClr val="000000"/>
                  </a:solidFill>
                </a:uFill>
                <a:latin typeface="Calibri"/>
                <a:cs typeface="Calibri"/>
              </a:rPr>
              <a:t>Data: </a:t>
            </a:r>
            <a:r>
              <a:rPr dirty="0" u="dbl" sz="1100" spc="10">
                <a:uFill>
                  <a:solidFill>
                    <a:srgbClr val="000000"/>
                  </a:solidFill>
                </a:uFill>
                <a:latin typeface="Calibri"/>
                <a:cs typeface="Calibri"/>
              </a:rPr>
              <a:t>Statistics </a:t>
            </a:r>
            <a:r>
              <a:rPr dirty="0" u="dbl" sz="1100" spc="5">
                <a:uFill>
                  <a:solidFill>
                    <a:srgbClr val="000000"/>
                  </a:solidFill>
                </a:uFill>
                <a:latin typeface="Calibri"/>
                <a:cs typeface="Calibri"/>
              </a:rPr>
              <a:t>Canada: </a:t>
            </a:r>
            <a:r>
              <a:rPr dirty="0" u="dbl" sz="1100">
                <a:uFill>
                  <a:solidFill>
                    <a:srgbClr val="000000"/>
                  </a:solidFill>
                </a:uFill>
                <a:latin typeface="Calibri"/>
                <a:cs typeface="Calibri"/>
              </a:rPr>
              <a:t>GSS </a:t>
            </a:r>
            <a:r>
              <a:rPr dirty="0" u="sng" sz="1100" spc="-15">
                <a:uFill>
                  <a:solidFill>
                    <a:srgbClr val="000000"/>
                  </a:solidFill>
                </a:uFill>
                <a:latin typeface="Calibri"/>
                <a:cs typeface="Calibri"/>
              </a:rPr>
              <a:t>2</a:t>
            </a:r>
            <a:r>
              <a:rPr dirty="0" sz="1100" spc="-15">
                <a:latin typeface="Calibri"/>
                <a:cs typeface="Calibri"/>
              </a:rPr>
              <a:t>7 </a:t>
            </a:r>
            <a:r>
              <a:rPr dirty="0" sz="1100" spc="10">
                <a:latin typeface="Calibri"/>
                <a:cs typeface="Calibri"/>
              </a:rPr>
              <a:t>SI</a:t>
            </a:r>
            <a:r>
              <a:rPr dirty="0" sz="1100" spc="-170">
                <a:latin typeface="Calibri"/>
                <a:cs typeface="Calibri"/>
              </a:rPr>
              <a:t> </a:t>
            </a:r>
            <a:r>
              <a:rPr dirty="0" sz="1100" spc="-15">
                <a:latin typeface="Calibri"/>
                <a:cs typeface="Calibri"/>
              </a:rPr>
              <a:t>(</a:t>
            </a:r>
            <a:r>
              <a:rPr dirty="0" u="sng" sz="1100" spc="-15">
                <a:uFill>
                  <a:solidFill>
                    <a:srgbClr val="000000"/>
                  </a:solidFill>
                </a:uFill>
                <a:latin typeface="Calibri"/>
                <a:cs typeface="Calibri"/>
              </a:rPr>
              <a:t>2013</a:t>
            </a:r>
            <a:r>
              <a:rPr dirty="0" sz="1100" spc="-15">
                <a:latin typeface="Calibri"/>
                <a:cs typeface="Calibri"/>
              </a:rPr>
              <a:t>)	</a:t>
            </a:r>
            <a:endParaRPr sz="1100">
              <a:latin typeface="Calibri"/>
              <a:cs typeface="Calibri"/>
            </a:endParaRPr>
          </a:p>
          <a:p>
            <a:pPr marL="12700" marR="5080">
              <a:lnSpc>
                <a:spcPct val="110000"/>
              </a:lnSpc>
              <a:spcBef>
                <a:spcPts val="710"/>
              </a:spcBef>
            </a:pPr>
            <a:r>
              <a:rPr dirty="0" sz="1100" spc="-5">
                <a:latin typeface="Calibri"/>
                <a:cs typeface="Calibri"/>
              </a:rPr>
              <a:t>Overall, in </a:t>
            </a:r>
            <a:r>
              <a:rPr dirty="0" sz="1100">
                <a:latin typeface="Calibri"/>
                <a:cs typeface="Calibri"/>
              </a:rPr>
              <a:t>2013, </a:t>
            </a:r>
            <a:r>
              <a:rPr dirty="0" sz="1100" spc="-5">
                <a:latin typeface="Calibri"/>
                <a:cs typeface="Calibri"/>
              </a:rPr>
              <a:t>the likelihood that a respondent had been a member or participant in a civic </a:t>
            </a:r>
            <a:r>
              <a:rPr dirty="0" sz="1100">
                <a:latin typeface="Calibri"/>
                <a:cs typeface="Calibri"/>
              </a:rPr>
              <a:t>or  </a:t>
            </a:r>
            <a:r>
              <a:rPr dirty="0" sz="1100" spc="-5">
                <a:latin typeface="Calibri"/>
                <a:cs typeface="Calibri"/>
              </a:rPr>
              <a:t>community organization</a:t>
            </a:r>
            <a:r>
              <a:rPr dirty="0" sz="1100">
                <a:latin typeface="Calibri"/>
                <a:cs typeface="Calibri"/>
              </a:rPr>
              <a:t> was:</a:t>
            </a:r>
            <a:endParaRPr sz="1100">
              <a:latin typeface="Calibri"/>
              <a:cs typeface="Calibri"/>
            </a:endParaRPr>
          </a:p>
          <a:p>
            <a:pPr marL="469900" indent="-229235">
              <a:lnSpc>
                <a:spcPct val="100000"/>
              </a:lnSpc>
              <a:spcBef>
                <a:spcPts val="985"/>
              </a:spcBef>
              <a:buFont typeface="Symbol"/>
              <a:buChar char=""/>
              <a:tabLst>
                <a:tab pos="469265" algn="l"/>
                <a:tab pos="469900" algn="l"/>
              </a:tabLst>
            </a:pPr>
            <a:r>
              <a:rPr dirty="0" sz="1100" spc="-5">
                <a:latin typeface="Calibri"/>
                <a:cs typeface="Calibri"/>
              </a:rPr>
              <a:t>Unchanged whether respondents were students or </a:t>
            </a:r>
            <a:r>
              <a:rPr dirty="0" sz="1100">
                <a:latin typeface="Calibri"/>
                <a:cs typeface="Calibri"/>
              </a:rPr>
              <a:t>for</a:t>
            </a:r>
            <a:r>
              <a:rPr dirty="0" sz="1100" spc="15">
                <a:latin typeface="Calibri"/>
                <a:cs typeface="Calibri"/>
              </a:rPr>
              <a:t> </a:t>
            </a:r>
            <a:r>
              <a:rPr dirty="0" sz="1100" spc="-5">
                <a:latin typeface="Calibri"/>
                <a:cs typeface="Calibri"/>
              </a:rPr>
              <a:t>non-students;</a:t>
            </a:r>
            <a:endParaRPr sz="1100">
              <a:latin typeface="Calibri"/>
              <a:cs typeface="Calibri"/>
            </a:endParaRPr>
          </a:p>
          <a:p>
            <a:pPr marL="469900" marR="273685" indent="-229235">
              <a:lnSpc>
                <a:spcPct val="109600"/>
              </a:lnSpc>
              <a:spcBef>
                <a:spcPts val="65"/>
              </a:spcBef>
              <a:buFont typeface="Symbol"/>
              <a:buChar char=""/>
              <a:tabLst>
                <a:tab pos="469265" algn="l"/>
                <a:tab pos="469900" algn="l"/>
              </a:tabLst>
            </a:pPr>
            <a:r>
              <a:rPr dirty="0" sz="1100" spc="-5">
                <a:latin typeface="Calibri"/>
                <a:cs typeface="Calibri"/>
              </a:rPr>
              <a:t>1.910 times higher for respondents that participated </a:t>
            </a:r>
            <a:r>
              <a:rPr dirty="0" sz="1100">
                <a:latin typeface="Calibri"/>
                <a:cs typeface="Calibri"/>
              </a:rPr>
              <a:t>in </a:t>
            </a:r>
            <a:r>
              <a:rPr dirty="0" sz="1100" spc="-5">
                <a:latin typeface="Calibri"/>
                <a:cs typeface="Calibri"/>
              </a:rPr>
              <a:t>an informal political activity than for  those who had</a:t>
            </a:r>
            <a:r>
              <a:rPr dirty="0" sz="1100">
                <a:latin typeface="Calibri"/>
                <a:cs typeface="Calibri"/>
              </a:rPr>
              <a:t> </a:t>
            </a:r>
            <a:r>
              <a:rPr dirty="0" sz="1100" spc="-5">
                <a:latin typeface="Calibri"/>
                <a:cs typeface="Calibri"/>
              </a:rPr>
              <a:t>not;</a:t>
            </a:r>
            <a:endParaRPr sz="1100">
              <a:latin typeface="Calibri"/>
              <a:cs typeface="Calibri"/>
            </a:endParaRPr>
          </a:p>
          <a:p>
            <a:pPr marL="469900" marR="84455" indent="-228600">
              <a:lnSpc>
                <a:spcPct val="109600"/>
              </a:lnSpc>
              <a:spcBef>
                <a:spcPts val="65"/>
              </a:spcBef>
              <a:buFont typeface="Symbol"/>
              <a:buChar char=""/>
              <a:tabLst>
                <a:tab pos="469265" algn="l"/>
                <a:tab pos="470534" algn="l"/>
              </a:tabLst>
            </a:pPr>
            <a:r>
              <a:rPr dirty="0" sz="1100" spc="-5">
                <a:latin typeface="Calibri"/>
                <a:cs typeface="Calibri"/>
              </a:rPr>
              <a:t>1.335 time higher for respondents who felt a strong sense of belonging to their community and  remained unchanged by sense of belonging to</a:t>
            </a:r>
            <a:r>
              <a:rPr dirty="0" sz="1100" spc="15">
                <a:latin typeface="Calibri"/>
                <a:cs typeface="Calibri"/>
              </a:rPr>
              <a:t> </a:t>
            </a:r>
            <a:r>
              <a:rPr dirty="0" sz="1100" spc="-5">
                <a:latin typeface="Calibri"/>
                <a:cs typeface="Calibri"/>
              </a:rPr>
              <a:t>Canada;</a:t>
            </a:r>
            <a:endParaRPr sz="1100">
              <a:latin typeface="Calibri"/>
              <a:cs typeface="Calibri"/>
            </a:endParaRPr>
          </a:p>
          <a:p>
            <a:pPr marL="469900" indent="-228600">
              <a:lnSpc>
                <a:spcPct val="100000"/>
              </a:lnSpc>
              <a:spcBef>
                <a:spcPts val="185"/>
              </a:spcBef>
              <a:buFont typeface="Symbol"/>
              <a:buChar char=""/>
              <a:tabLst>
                <a:tab pos="469900" algn="l"/>
                <a:tab pos="470534" algn="l"/>
              </a:tabLst>
            </a:pPr>
            <a:r>
              <a:rPr dirty="0" sz="1100" spc="-5">
                <a:latin typeface="Calibri"/>
                <a:cs typeface="Calibri"/>
              </a:rPr>
              <a:t>1.246 times higher for each level of educational attainment (4-point</a:t>
            </a:r>
            <a:r>
              <a:rPr dirty="0" sz="1100" spc="25">
                <a:latin typeface="Calibri"/>
                <a:cs typeface="Calibri"/>
              </a:rPr>
              <a:t> </a:t>
            </a:r>
            <a:r>
              <a:rPr dirty="0" sz="1100" spc="-5">
                <a:latin typeface="Calibri"/>
                <a:cs typeface="Calibri"/>
              </a:rPr>
              <a:t>scale).</a:t>
            </a:r>
            <a:endParaRPr sz="1100">
              <a:latin typeface="Calibri"/>
              <a:cs typeface="Calibri"/>
            </a:endParaRPr>
          </a:p>
        </p:txBody>
      </p:sp>
      <p:sp>
        <p:nvSpPr>
          <p:cNvPr id="4" name="object 4"/>
          <p:cNvSpPr/>
          <p:nvPr/>
        </p:nvSpPr>
        <p:spPr>
          <a:xfrm>
            <a:off x="914400" y="1669696"/>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5" name="object 5"/>
          <p:cNvSpPr/>
          <p:nvPr/>
        </p:nvSpPr>
        <p:spPr>
          <a:xfrm>
            <a:off x="914400" y="1669698"/>
            <a:ext cx="5400675" cy="0"/>
          </a:xfrm>
          <a:custGeom>
            <a:avLst/>
            <a:gdLst/>
            <a:ahLst/>
            <a:cxnLst/>
            <a:rect l="l" t="t" r="r" b="b"/>
            <a:pathLst>
              <a:path w="5400675" h="0">
                <a:moveTo>
                  <a:pt x="0" y="0"/>
                </a:moveTo>
                <a:lnTo>
                  <a:pt x="5400670" y="0"/>
                </a:lnTo>
              </a:path>
            </a:pathLst>
          </a:custGeom>
          <a:ln w="3175">
            <a:solidFill>
              <a:srgbClr val="000000"/>
            </a:solidFill>
          </a:ln>
        </p:spPr>
        <p:txBody>
          <a:bodyPr wrap="square" lIns="0" tIns="0" rIns="0" bIns="0" rtlCol="0"/>
          <a:lstStyle/>
          <a:p/>
        </p:txBody>
      </p:sp>
      <p:sp>
        <p:nvSpPr>
          <p:cNvPr id="6" name="object 6"/>
          <p:cNvSpPr/>
          <p:nvPr/>
        </p:nvSpPr>
        <p:spPr>
          <a:xfrm>
            <a:off x="914405" y="1674453"/>
            <a:ext cx="5400675" cy="0"/>
          </a:xfrm>
          <a:custGeom>
            <a:avLst/>
            <a:gdLst/>
            <a:ahLst/>
            <a:cxnLst/>
            <a:rect l="l" t="t" r="r" b="b"/>
            <a:pathLst>
              <a:path w="5400675" h="0">
                <a:moveTo>
                  <a:pt x="0" y="0"/>
                </a:moveTo>
                <a:lnTo>
                  <a:pt x="5400670" y="0"/>
                </a:lnTo>
              </a:path>
            </a:pathLst>
          </a:custGeom>
          <a:ln w="9509">
            <a:solidFill>
              <a:srgbClr val="000000"/>
            </a:solidFill>
          </a:ln>
        </p:spPr>
        <p:txBody>
          <a:bodyPr wrap="square" lIns="0" tIns="0" rIns="0" bIns="0" rtlCol="0"/>
          <a:lstStyle/>
          <a:p/>
        </p:txBody>
      </p:sp>
      <p:sp>
        <p:nvSpPr>
          <p:cNvPr id="7" name="object 7"/>
          <p:cNvSpPr/>
          <p:nvPr/>
        </p:nvSpPr>
        <p:spPr>
          <a:xfrm>
            <a:off x="6305562" y="1669698"/>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8" name="object 8"/>
          <p:cNvSpPr/>
          <p:nvPr/>
        </p:nvSpPr>
        <p:spPr>
          <a:xfrm>
            <a:off x="2492761" y="1669699"/>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9" name="object 9"/>
          <p:cNvSpPr/>
          <p:nvPr/>
        </p:nvSpPr>
        <p:spPr>
          <a:xfrm>
            <a:off x="2730469" y="1669700"/>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0" name="object 10"/>
          <p:cNvSpPr/>
          <p:nvPr/>
        </p:nvSpPr>
        <p:spPr>
          <a:xfrm>
            <a:off x="3757357" y="1669700"/>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1" name="object 11"/>
          <p:cNvSpPr/>
          <p:nvPr/>
        </p:nvSpPr>
        <p:spPr>
          <a:xfrm>
            <a:off x="3995065" y="1669701"/>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2" name="object 12"/>
          <p:cNvSpPr/>
          <p:nvPr/>
        </p:nvSpPr>
        <p:spPr>
          <a:xfrm>
            <a:off x="5021952" y="1669702"/>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3" name="object 13"/>
          <p:cNvSpPr/>
          <p:nvPr/>
        </p:nvSpPr>
        <p:spPr>
          <a:xfrm>
            <a:off x="5278674" y="1669703"/>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4" name="object 14"/>
          <p:cNvSpPr/>
          <p:nvPr/>
        </p:nvSpPr>
        <p:spPr>
          <a:xfrm>
            <a:off x="3082272" y="1669705"/>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5" name="object 15"/>
          <p:cNvSpPr/>
          <p:nvPr/>
        </p:nvSpPr>
        <p:spPr>
          <a:xfrm>
            <a:off x="4346868" y="1669707"/>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6" name="object 16"/>
          <p:cNvSpPr/>
          <p:nvPr/>
        </p:nvSpPr>
        <p:spPr>
          <a:xfrm>
            <a:off x="5630478" y="1669710"/>
            <a:ext cx="9525" cy="0"/>
          </a:xfrm>
          <a:custGeom>
            <a:avLst/>
            <a:gdLst/>
            <a:ahLst/>
            <a:cxnLst/>
            <a:rect l="l" t="t" r="r" b="b"/>
            <a:pathLst>
              <a:path w="9525" h="0">
                <a:moveTo>
                  <a:pt x="0" y="0"/>
                </a:moveTo>
                <a:lnTo>
                  <a:pt x="9508" y="0"/>
                </a:lnTo>
              </a:path>
            </a:pathLst>
          </a:custGeom>
          <a:solidFill>
            <a:srgbClr val="D5D5D5"/>
          </a:solidFill>
        </p:spPr>
        <p:txBody>
          <a:bodyPr wrap="square" lIns="0" tIns="0" rIns="0" bIns="0" rtlCol="0"/>
          <a:lstStyle/>
          <a:p/>
        </p:txBody>
      </p:sp>
      <p:sp>
        <p:nvSpPr>
          <p:cNvPr id="17" name="object 17"/>
          <p:cNvSpPr/>
          <p:nvPr/>
        </p:nvSpPr>
        <p:spPr>
          <a:xfrm>
            <a:off x="6315069" y="1669735"/>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18" name="object 18"/>
          <p:cNvSpPr/>
          <p:nvPr/>
        </p:nvSpPr>
        <p:spPr>
          <a:xfrm>
            <a:off x="6315066" y="1669736"/>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19" name="object 19"/>
          <p:cNvSpPr/>
          <p:nvPr/>
        </p:nvSpPr>
        <p:spPr>
          <a:xfrm>
            <a:off x="6315069" y="2430474"/>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20" name="object 20"/>
          <p:cNvSpPr/>
          <p:nvPr/>
        </p:nvSpPr>
        <p:spPr>
          <a:xfrm>
            <a:off x="6315066" y="2430475"/>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21" name="object 21"/>
          <p:cNvSpPr/>
          <p:nvPr/>
        </p:nvSpPr>
        <p:spPr>
          <a:xfrm>
            <a:off x="6315069" y="2620658"/>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22" name="object 22"/>
          <p:cNvSpPr/>
          <p:nvPr/>
        </p:nvSpPr>
        <p:spPr>
          <a:xfrm>
            <a:off x="6315066" y="2620659"/>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23" name="object 23"/>
          <p:cNvSpPr/>
          <p:nvPr/>
        </p:nvSpPr>
        <p:spPr>
          <a:xfrm>
            <a:off x="6315069" y="2810843"/>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24" name="object 24"/>
          <p:cNvSpPr/>
          <p:nvPr/>
        </p:nvSpPr>
        <p:spPr>
          <a:xfrm>
            <a:off x="6315066" y="2810844"/>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25" name="object 25"/>
          <p:cNvSpPr/>
          <p:nvPr/>
        </p:nvSpPr>
        <p:spPr>
          <a:xfrm>
            <a:off x="6315069" y="3001028"/>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26" name="object 26"/>
          <p:cNvSpPr/>
          <p:nvPr/>
        </p:nvSpPr>
        <p:spPr>
          <a:xfrm>
            <a:off x="6315066" y="3001029"/>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27" name="object 27"/>
          <p:cNvSpPr/>
          <p:nvPr/>
        </p:nvSpPr>
        <p:spPr>
          <a:xfrm>
            <a:off x="6315069" y="3191212"/>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28" name="object 28"/>
          <p:cNvSpPr/>
          <p:nvPr/>
        </p:nvSpPr>
        <p:spPr>
          <a:xfrm>
            <a:off x="6315066" y="3191214"/>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29" name="object 29"/>
          <p:cNvSpPr/>
          <p:nvPr/>
        </p:nvSpPr>
        <p:spPr>
          <a:xfrm>
            <a:off x="6315069" y="3381397"/>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30" name="object 30"/>
          <p:cNvSpPr/>
          <p:nvPr/>
        </p:nvSpPr>
        <p:spPr>
          <a:xfrm>
            <a:off x="6315066" y="3381398"/>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31" name="object 31"/>
          <p:cNvSpPr/>
          <p:nvPr/>
        </p:nvSpPr>
        <p:spPr>
          <a:xfrm>
            <a:off x="6315069" y="3571582"/>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32" name="object 32"/>
          <p:cNvSpPr/>
          <p:nvPr/>
        </p:nvSpPr>
        <p:spPr>
          <a:xfrm>
            <a:off x="6315066" y="3571583"/>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33" name="object 33"/>
          <p:cNvSpPr/>
          <p:nvPr/>
        </p:nvSpPr>
        <p:spPr>
          <a:xfrm>
            <a:off x="6315069" y="3761767"/>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34" name="object 34"/>
          <p:cNvSpPr/>
          <p:nvPr/>
        </p:nvSpPr>
        <p:spPr>
          <a:xfrm>
            <a:off x="6315066" y="3761768"/>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35" name="object 35"/>
          <p:cNvSpPr/>
          <p:nvPr/>
        </p:nvSpPr>
        <p:spPr>
          <a:xfrm>
            <a:off x="6315069" y="3951951"/>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36" name="object 36"/>
          <p:cNvSpPr/>
          <p:nvPr/>
        </p:nvSpPr>
        <p:spPr>
          <a:xfrm>
            <a:off x="6315066" y="3951952"/>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37" name="object 37"/>
          <p:cNvSpPr/>
          <p:nvPr/>
        </p:nvSpPr>
        <p:spPr>
          <a:xfrm>
            <a:off x="6315069" y="4142136"/>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38" name="object 38"/>
          <p:cNvSpPr/>
          <p:nvPr/>
        </p:nvSpPr>
        <p:spPr>
          <a:xfrm>
            <a:off x="6315066" y="4142137"/>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39" name="object 39"/>
          <p:cNvSpPr/>
          <p:nvPr/>
        </p:nvSpPr>
        <p:spPr>
          <a:xfrm>
            <a:off x="6315069" y="4332321"/>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40" name="object 40"/>
          <p:cNvSpPr/>
          <p:nvPr/>
        </p:nvSpPr>
        <p:spPr>
          <a:xfrm>
            <a:off x="6315066" y="4332322"/>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41" name="object 41"/>
          <p:cNvSpPr/>
          <p:nvPr/>
        </p:nvSpPr>
        <p:spPr>
          <a:xfrm>
            <a:off x="6315069" y="4522506"/>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42" name="object 42"/>
          <p:cNvSpPr/>
          <p:nvPr/>
        </p:nvSpPr>
        <p:spPr>
          <a:xfrm>
            <a:off x="6315066" y="4522506"/>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43" name="object 43"/>
          <p:cNvSpPr/>
          <p:nvPr/>
        </p:nvSpPr>
        <p:spPr>
          <a:xfrm>
            <a:off x="6315069" y="4712690"/>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44" name="object 44"/>
          <p:cNvSpPr/>
          <p:nvPr/>
        </p:nvSpPr>
        <p:spPr>
          <a:xfrm>
            <a:off x="6315066" y="4712691"/>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45" name="object 45"/>
          <p:cNvSpPr/>
          <p:nvPr/>
        </p:nvSpPr>
        <p:spPr>
          <a:xfrm>
            <a:off x="6315069" y="4902875"/>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46" name="object 46"/>
          <p:cNvSpPr/>
          <p:nvPr/>
        </p:nvSpPr>
        <p:spPr>
          <a:xfrm>
            <a:off x="6315066" y="4902876"/>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47" name="object 47"/>
          <p:cNvSpPr/>
          <p:nvPr/>
        </p:nvSpPr>
        <p:spPr>
          <a:xfrm>
            <a:off x="6315069" y="5093060"/>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48" name="object 48"/>
          <p:cNvSpPr/>
          <p:nvPr/>
        </p:nvSpPr>
        <p:spPr>
          <a:xfrm>
            <a:off x="6315066" y="5093061"/>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49" name="object 49"/>
          <p:cNvSpPr/>
          <p:nvPr/>
        </p:nvSpPr>
        <p:spPr>
          <a:xfrm>
            <a:off x="6315069" y="5283244"/>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0" name="object 50"/>
          <p:cNvSpPr/>
          <p:nvPr/>
        </p:nvSpPr>
        <p:spPr>
          <a:xfrm>
            <a:off x="6315066" y="5283245"/>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51" name="object 51"/>
          <p:cNvSpPr/>
          <p:nvPr/>
        </p:nvSpPr>
        <p:spPr>
          <a:xfrm>
            <a:off x="6315069" y="5473429"/>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2" name="object 52"/>
          <p:cNvSpPr/>
          <p:nvPr/>
        </p:nvSpPr>
        <p:spPr>
          <a:xfrm>
            <a:off x="6315066" y="5473430"/>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53" name="object 53"/>
          <p:cNvSpPr/>
          <p:nvPr/>
        </p:nvSpPr>
        <p:spPr>
          <a:xfrm>
            <a:off x="6315069" y="5663614"/>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4" name="object 54"/>
          <p:cNvSpPr/>
          <p:nvPr/>
        </p:nvSpPr>
        <p:spPr>
          <a:xfrm>
            <a:off x="6315066" y="5663615"/>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55" name="object 55"/>
          <p:cNvSpPr/>
          <p:nvPr/>
        </p:nvSpPr>
        <p:spPr>
          <a:xfrm>
            <a:off x="6315069" y="6043983"/>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6" name="object 56"/>
          <p:cNvSpPr/>
          <p:nvPr/>
        </p:nvSpPr>
        <p:spPr>
          <a:xfrm>
            <a:off x="6315066" y="6043984"/>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graphicFrame>
        <p:nvGraphicFramePr>
          <p:cNvPr id="57" name="object 57"/>
          <p:cNvGraphicFramePr>
            <a:graphicFrameLocks noGrp="1"/>
          </p:cNvGraphicFramePr>
          <p:nvPr/>
        </p:nvGraphicFramePr>
        <p:xfrm>
          <a:off x="914400" y="1864643"/>
          <a:ext cx="5400675" cy="4412615"/>
        </p:xfrm>
        <a:graphic>
          <a:graphicData uri="http://schemas.openxmlformats.org/drawingml/2006/table">
            <a:tbl>
              <a:tblPr firstRow="1" bandRow="1">
                <a:tableStyleId>{2D5ABB26-0587-4C30-8999-92F81FD0307C}</a:tableStyleId>
              </a:tblPr>
              <a:tblGrid>
                <a:gridCol w="1516380"/>
                <a:gridCol w="694055"/>
                <a:gridCol w="757555"/>
                <a:gridCol w="462915"/>
                <a:gridCol w="936625"/>
                <a:gridCol w="349250"/>
                <a:gridCol w="689610"/>
              </a:tblGrid>
              <a:tr h="185435">
                <a:tc>
                  <a:txBody>
                    <a:bodyPr/>
                    <a:lstStyle/>
                    <a:p>
                      <a:pPr>
                        <a:lnSpc>
                          <a:spcPct val="100000"/>
                        </a:lnSpc>
                      </a:pPr>
                      <a:endParaRPr sz="1000">
                        <a:latin typeface="Times New Roman"/>
                        <a:cs typeface="Times New Roman"/>
                      </a:endParaRPr>
                    </a:p>
                  </a:txBody>
                  <a:tcPr marL="0" marR="0" marB="0" marT="0">
                    <a:lnT w="9525">
                      <a:solidFill>
                        <a:srgbClr val="000000"/>
                      </a:solidFill>
                      <a:prstDash val="solid"/>
                    </a:lnT>
                  </a:tcPr>
                </a:tc>
                <a:tc gridSpan="2">
                  <a:txBody>
                    <a:bodyPr/>
                    <a:lstStyle/>
                    <a:p>
                      <a:pPr marL="299720">
                        <a:lnSpc>
                          <a:spcPts val="1300"/>
                        </a:lnSpc>
                        <a:spcBef>
                          <a:spcPts val="60"/>
                        </a:spcBef>
                        <a:tabLst>
                          <a:tab pos="594360" algn="l"/>
                          <a:tab pos="1336040" algn="l"/>
                        </a:tabLst>
                      </a:pPr>
                      <a:r>
                        <a:rPr dirty="0" u="dbl" sz="1100">
                          <a:uFill>
                            <a:solidFill>
                              <a:srgbClr val="000000"/>
                            </a:solidFill>
                          </a:uFill>
                          <a:latin typeface="Calibri"/>
                          <a:cs typeface="Calibri"/>
                        </a:rPr>
                        <a:t> </a:t>
                      </a:r>
                      <a:r>
                        <a:rPr dirty="0" u="dbl" sz="1100">
                          <a:uFill>
                            <a:solidFill>
                              <a:srgbClr val="000000"/>
                            </a:solidFill>
                          </a:uFill>
                          <a:latin typeface="Calibri"/>
                          <a:cs typeface="Calibri"/>
                        </a:rPr>
                        <a:t>	</a:t>
                      </a:r>
                      <a:r>
                        <a:rPr dirty="0" u="sng" sz="1100" spc="-15">
                          <a:uFill>
                            <a:solidFill>
                              <a:srgbClr val="000000"/>
                            </a:solidFill>
                          </a:uFill>
                          <a:latin typeface="Calibri"/>
                          <a:cs typeface="Calibri"/>
                        </a:rPr>
                        <a:t>1</a:t>
                      </a:r>
                      <a:r>
                        <a:rPr dirty="0" sz="1100" spc="-15">
                          <a:latin typeface="Calibri"/>
                          <a:cs typeface="Calibri"/>
                        </a:rPr>
                        <a:t>5 </a:t>
                      </a:r>
                      <a:r>
                        <a:rPr dirty="0" sz="1100" spc="5">
                          <a:latin typeface="Calibri"/>
                          <a:cs typeface="Calibri"/>
                        </a:rPr>
                        <a:t>to</a:t>
                      </a:r>
                      <a:r>
                        <a:rPr dirty="0" sz="1100" spc="-155">
                          <a:latin typeface="Calibri"/>
                          <a:cs typeface="Calibri"/>
                        </a:rPr>
                        <a:t> </a:t>
                      </a:r>
                      <a:r>
                        <a:rPr dirty="0" u="sng" sz="1100" spc="-15">
                          <a:uFill>
                            <a:solidFill>
                              <a:srgbClr val="000000"/>
                            </a:solidFill>
                          </a:uFill>
                          <a:latin typeface="Calibri"/>
                          <a:cs typeface="Calibri"/>
                        </a:rPr>
                        <a:t>2</a:t>
                      </a:r>
                      <a:r>
                        <a:rPr dirty="0" sz="1100" spc="-15">
                          <a:latin typeface="Calibri"/>
                          <a:cs typeface="Calibri"/>
                        </a:rPr>
                        <a:t>4	</a:t>
                      </a:r>
                      <a:endParaRPr sz="1100">
                        <a:latin typeface="Calibri"/>
                        <a:cs typeface="Calibri"/>
                      </a:endParaRPr>
                    </a:p>
                  </a:txBody>
                  <a:tcPr marL="0" marR="0" marB="0" marT="7620">
                    <a:lnT w="9525">
                      <a:solidFill>
                        <a:srgbClr val="000000"/>
                      </a:solidFill>
                      <a:prstDash val="solid"/>
                    </a:lnT>
                  </a:tcPr>
                </a:tc>
                <a:tc hMerge="1">
                  <a:txBody>
                    <a:bodyPr/>
                    <a:lstStyle/>
                    <a:p>
                      <a:pPr/>
                    </a:p>
                  </a:txBody>
                  <a:tcPr marL="0" marR="0" marB="0" marT="0"/>
                </a:tc>
                <a:tc gridSpan="2">
                  <a:txBody>
                    <a:bodyPr/>
                    <a:lstStyle/>
                    <a:p>
                      <a:pPr marL="113664">
                        <a:lnSpc>
                          <a:spcPts val="1300"/>
                        </a:lnSpc>
                        <a:spcBef>
                          <a:spcPts val="60"/>
                        </a:spcBef>
                        <a:tabLst>
                          <a:tab pos="294640" algn="l"/>
                          <a:tab pos="1149985" algn="l"/>
                        </a:tabLst>
                      </a:pPr>
                      <a:r>
                        <a:rPr dirty="0" u="dbl" sz="1100">
                          <a:uFill>
                            <a:solidFill>
                              <a:srgbClr val="000000"/>
                            </a:solidFill>
                          </a:uFill>
                          <a:latin typeface="Calibri"/>
                          <a:cs typeface="Calibri"/>
                        </a:rPr>
                        <a:t> </a:t>
                      </a:r>
                      <a:r>
                        <a:rPr dirty="0" u="dbl" sz="1100">
                          <a:uFill>
                            <a:solidFill>
                              <a:srgbClr val="000000"/>
                            </a:solidFill>
                          </a:uFill>
                          <a:latin typeface="Calibri"/>
                          <a:cs typeface="Calibri"/>
                        </a:rPr>
                        <a:t>	</a:t>
                      </a:r>
                      <a:r>
                        <a:rPr dirty="0" u="sng" sz="1100" spc="-15">
                          <a:uFill>
                            <a:solidFill>
                              <a:srgbClr val="000000"/>
                            </a:solidFill>
                          </a:uFill>
                          <a:latin typeface="Calibri"/>
                          <a:cs typeface="Calibri"/>
                        </a:rPr>
                        <a:t>2</a:t>
                      </a:r>
                      <a:r>
                        <a:rPr dirty="0" sz="1100" spc="-15">
                          <a:latin typeface="Calibri"/>
                          <a:cs typeface="Calibri"/>
                        </a:rPr>
                        <a:t>5 </a:t>
                      </a:r>
                      <a:r>
                        <a:rPr dirty="0" sz="1100" spc="5">
                          <a:latin typeface="Calibri"/>
                          <a:cs typeface="Calibri"/>
                        </a:rPr>
                        <a:t>and</a:t>
                      </a:r>
                      <a:r>
                        <a:rPr dirty="0" sz="1100" spc="-155">
                          <a:latin typeface="Calibri"/>
                          <a:cs typeface="Calibri"/>
                        </a:rPr>
                        <a:t> </a:t>
                      </a:r>
                      <a:r>
                        <a:rPr dirty="0" sz="1100" spc="25">
                          <a:latin typeface="Calibri"/>
                          <a:cs typeface="Calibri"/>
                        </a:rPr>
                        <a:t>over	</a:t>
                      </a:r>
                      <a:endParaRPr sz="1100">
                        <a:latin typeface="Calibri"/>
                        <a:cs typeface="Calibri"/>
                      </a:endParaRPr>
                    </a:p>
                  </a:txBody>
                  <a:tcPr marL="0" marR="0" marB="0" marT="7620">
                    <a:lnT w="9525">
                      <a:solidFill>
                        <a:srgbClr val="000000"/>
                      </a:solidFill>
                      <a:prstDash val="solid"/>
                    </a:lnT>
                  </a:tcPr>
                </a:tc>
                <a:tc hMerge="1">
                  <a:txBody>
                    <a:bodyPr/>
                    <a:lstStyle/>
                    <a:p>
                      <a:pPr/>
                    </a:p>
                  </a:txBody>
                  <a:tcPr marL="0" marR="0" marB="0" marT="0"/>
                </a:tc>
                <a:tc gridSpan="2">
                  <a:txBody>
                    <a:bodyPr/>
                    <a:lstStyle/>
                    <a:p>
                      <a:pPr>
                        <a:lnSpc>
                          <a:spcPts val="1300"/>
                        </a:lnSpc>
                        <a:spcBef>
                          <a:spcPts val="60"/>
                        </a:spcBef>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 </a:t>
                      </a:r>
                      <a:r>
                        <a:rPr dirty="0" u="sng" sz="1100" spc="15">
                          <a:uFill>
                            <a:solidFill>
                              <a:srgbClr val="000000"/>
                            </a:solidFill>
                          </a:uFill>
                          <a:latin typeface="Calibri"/>
                          <a:cs typeface="Calibri"/>
                        </a:rPr>
                        <a:t>Whole</a:t>
                      </a:r>
                      <a:r>
                        <a:rPr dirty="0" u="sng" sz="1100" spc="-5">
                          <a:uFill>
                            <a:solidFill>
                              <a:srgbClr val="000000"/>
                            </a:solidFill>
                          </a:uFill>
                          <a:latin typeface="Calibri"/>
                          <a:cs typeface="Calibri"/>
                        </a:rPr>
                        <a:t> </a:t>
                      </a:r>
                      <a:r>
                        <a:rPr dirty="0" u="sng" sz="1100" spc="15">
                          <a:uFill>
                            <a:solidFill>
                              <a:srgbClr val="000000"/>
                            </a:solidFill>
                          </a:uFill>
                          <a:latin typeface="Calibri"/>
                          <a:cs typeface="Calibri"/>
                        </a:rPr>
                        <a:t>sample</a:t>
                      </a:r>
                      <a:r>
                        <a:rPr dirty="0" u="sng" sz="1100" spc="40">
                          <a:uFill>
                            <a:solidFill>
                              <a:srgbClr val="000000"/>
                            </a:solidFill>
                          </a:uFill>
                          <a:latin typeface="Calibri"/>
                          <a:cs typeface="Calibri"/>
                        </a:rPr>
                        <a:t> </a:t>
                      </a:r>
                      <a:endParaRPr sz="1100">
                        <a:latin typeface="Calibri"/>
                        <a:cs typeface="Calibri"/>
                      </a:endParaRPr>
                    </a:p>
                  </a:txBody>
                  <a:tcPr marL="0" marR="0" marB="0" marT="7620">
                    <a:lnT w="9525">
                      <a:solidFill>
                        <a:srgbClr val="000000"/>
                      </a:solidFill>
                      <a:prstDash val="solid"/>
                    </a:lnT>
                    <a:lnB w="3175">
                      <a:solidFill>
                        <a:srgbClr val="000000"/>
                      </a:solidFill>
                      <a:prstDash val="solid"/>
                    </a:lnB>
                  </a:tcPr>
                </a:tc>
                <a:tc hMerge="1">
                  <a:txBody>
                    <a:bodyPr/>
                    <a:lstStyle/>
                    <a:p>
                      <a:pPr/>
                    </a:p>
                  </a:txBody>
                  <a:tcPr marL="0" marR="0" marB="0" marT="0"/>
                </a:tc>
              </a:tr>
              <a:tr h="194939">
                <a:tc>
                  <a:txBody>
                    <a:bodyPr/>
                    <a:lstStyle/>
                    <a:p>
                      <a:pPr marL="27940">
                        <a:lnSpc>
                          <a:spcPct val="100000"/>
                        </a:lnSpc>
                        <a:spcBef>
                          <a:spcPts val="95"/>
                        </a:spcBef>
                      </a:pPr>
                      <a:r>
                        <a:rPr dirty="0" sz="1100" spc="20">
                          <a:latin typeface="Calibri"/>
                          <a:cs typeface="Calibri"/>
                        </a:rPr>
                        <a:t>Variables </a:t>
                      </a:r>
                      <a:r>
                        <a:rPr dirty="0" sz="1100" spc="25">
                          <a:latin typeface="Calibri"/>
                          <a:cs typeface="Calibri"/>
                        </a:rPr>
                        <a:t>in</a:t>
                      </a:r>
                      <a:r>
                        <a:rPr dirty="0" sz="1100" spc="-65">
                          <a:latin typeface="Calibri"/>
                          <a:cs typeface="Calibri"/>
                        </a:rPr>
                        <a:t> </a:t>
                      </a:r>
                      <a:r>
                        <a:rPr dirty="0" sz="1100" spc="20">
                          <a:latin typeface="Calibri"/>
                          <a:cs typeface="Calibri"/>
                        </a:rPr>
                        <a:t>model</a:t>
                      </a:r>
                      <a:endParaRPr sz="1100">
                        <a:latin typeface="Calibri"/>
                        <a:cs typeface="Calibri"/>
                      </a:endParaRPr>
                    </a:p>
                  </a:txBody>
                  <a:tcPr marL="0" marR="0" marB="0" marT="12065">
                    <a:lnB w="9525">
                      <a:solidFill>
                        <a:srgbClr val="000000"/>
                      </a:solidFill>
                      <a:prstDash val="solid"/>
                    </a:lnB>
                  </a:tcPr>
                </a:tc>
                <a:tc gridSpan="2">
                  <a:txBody>
                    <a:bodyPr/>
                    <a:lstStyle/>
                    <a:p>
                      <a:pPr marL="337820">
                        <a:lnSpc>
                          <a:spcPct val="100000"/>
                        </a:lnSpc>
                        <a:spcBef>
                          <a:spcPts val="95"/>
                        </a:spcBef>
                      </a:pPr>
                      <a:r>
                        <a:rPr dirty="0" sz="1100" spc="5">
                          <a:latin typeface="Calibri"/>
                          <a:cs typeface="Calibri"/>
                        </a:rPr>
                        <a:t>Rank </a:t>
                      </a:r>
                      <a:r>
                        <a:rPr dirty="0" sz="1100" spc="15">
                          <a:latin typeface="Calibri"/>
                          <a:cs typeface="Calibri"/>
                        </a:rPr>
                        <a:t>Odds</a:t>
                      </a:r>
                      <a:r>
                        <a:rPr dirty="0" sz="1100" spc="-20">
                          <a:latin typeface="Calibri"/>
                          <a:cs typeface="Calibri"/>
                        </a:rPr>
                        <a:t> </a:t>
                      </a:r>
                      <a:r>
                        <a:rPr dirty="0" sz="1100" spc="5">
                          <a:latin typeface="Calibri"/>
                          <a:cs typeface="Calibri"/>
                        </a:rPr>
                        <a:t>ratio</a:t>
                      </a:r>
                      <a:endParaRPr sz="1100">
                        <a:latin typeface="Calibri"/>
                        <a:cs typeface="Calibri"/>
                      </a:endParaRPr>
                    </a:p>
                  </a:txBody>
                  <a:tcPr marL="0" marR="0" marB="0" marT="12065">
                    <a:lnB w="9525">
                      <a:solidFill>
                        <a:srgbClr val="000000"/>
                      </a:solidFill>
                      <a:prstDash val="solid"/>
                    </a:lnB>
                  </a:tcPr>
                </a:tc>
                <a:tc hMerge="1">
                  <a:txBody>
                    <a:bodyPr/>
                    <a:lstStyle/>
                    <a:p>
                      <a:pPr/>
                    </a:p>
                  </a:txBody>
                  <a:tcPr marL="0" marR="0" marB="0" marT="0"/>
                </a:tc>
                <a:tc gridSpan="2">
                  <a:txBody>
                    <a:bodyPr/>
                    <a:lstStyle/>
                    <a:p>
                      <a:pPr marL="151765">
                        <a:lnSpc>
                          <a:spcPct val="100000"/>
                        </a:lnSpc>
                        <a:spcBef>
                          <a:spcPts val="95"/>
                        </a:spcBef>
                      </a:pPr>
                      <a:r>
                        <a:rPr dirty="0" sz="1100" spc="5">
                          <a:latin typeface="Calibri"/>
                          <a:cs typeface="Calibri"/>
                        </a:rPr>
                        <a:t>Rank </a:t>
                      </a:r>
                      <a:r>
                        <a:rPr dirty="0" sz="1100" spc="15">
                          <a:latin typeface="Calibri"/>
                          <a:cs typeface="Calibri"/>
                        </a:rPr>
                        <a:t>Odds</a:t>
                      </a:r>
                      <a:r>
                        <a:rPr dirty="0" sz="1100" spc="-10">
                          <a:latin typeface="Calibri"/>
                          <a:cs typeface="Calibri"/>
                        </a:rPr>
                        <a:t> </a:t>
                      </a:r>
                      <a:r>
                        <a:rPr dirty="0" sz="1100" spc="5">
                          <a:latin typeface="Calibri"/>
                          <a:cs typeface="Calibri"/>
                        </a:rPr>
                        <a:t>ratio</a:t>
                      </a:r>
                      <a:endParaRPr sz="1100">
                        <a:latin typeface="Calibri"/>
                        <a:cs typeface="Calibri"/>
                      </a:endParaRPr>
                    </a:p>
                  </a:txBody>
                  <a:tcPr marL="0" marR="0" marB="0" marT="12065">
                    <a:lnB w="9525">
                      <a:solidFill>
                        <a:srgbClr val="000000"/>
                      </a:solidFill>
                      <a:prstDash val="solid"/>
                    </a:lnB>
                  </a:tcPr>
                </a:tc>
                <a:tc hMerge="1">
                  <a:txBody>
                    <a:bodyPr/>
                    <a:lstStyle/>
                    <a:p>
                      <a:pPr/>
                    </a:p>
                  </a:txBody>
                  <a:tcPr marL="0" marR="0" marB="0" marT="0"/>
                </a:tc>
                <a:tc gridSpan="2">
                  <a:txBody>
                    <a:bodyPr/>
                    <a:lstStyle/>
                    <a:p>
                      <a:pPr marL="37465">
                        <a:lnSpc>
                          <a:spcPct val="100000"/>
                        </a:lnSpc>
                        <a:spcBef>
                          <a:spcPts val="95"/>
                        </a:spcBef>
                      </a:pPr>
                      <a:r>
                        <a:rPr dirty="0" sz="1100" spc="5">
                          <a:latin typeface="Calibri"/>
                          <a:cs typeface="Calibri"/>
                        </a:rPr>
                        <a:t>Rank </a:t>
                      </a:r>
                      <a:r>
                        <a:rPr dirty="0" sz="1100" spc="15">
                          <a:latin typeface="Calibri"/>
                          <a:cs typeface="Calibri"/>
                        </a:rPr>
                        <a:t>Odds</a:t>
                      </a:r>
                      <a:r>
                        <a:rPr dirty="0" sz="1100" spc="-45">
                          <a:latin typeface="Calibri"/>
                          <a:cs typeface="Calibri"/>
                        </a:rPr>
                        <a:t> </a:t>
                      </a:r>
                      <a:r>
                        <a:rPr dirty="0" sz="1100" spc="5">
                          <a:latin typeface="Calibri"/>
                          <a:cs typeface="Calibri"/>
                        </a:rPr>
                        <a:t>ratio</a:t>
                      </a:r>
                      <a:endParaRPr sz="1100">
                        <a:latin typeface="Calibri"/>
                        <a:cs typeface="Calibri"/>
                      </a:endParaRPr>
                    </a:p>
                  </a:txBody>
                  <a:tcPr marL="0" marR="0" marB="0" marT="12065">
                    <a:lnT w="3175">
                      <a:solidFill>
                        <a:srgbClr val="000000"/>
                      </a:solidFill>
                      <a:prstDash val="solid"/>
                    </a:lnT>
                    <a:lnB w="9525">
                      <a:solidFill>
                        <a:srgbClr val="000000"/>
                      </a:solidFill>
                      <a:prstDash val="solid"/>
                    </a:lnB>
                  </a:tcPr>
                </a:tc>
                <a:tc hMerge="1">
                  <a:txBody>
                    <a:bodyPr/>
                    <a:lstStyle/>
                    <a:p>
                      <a:pPr/>
                    </a:p>
                  </a:txBody>
                  <a:tcPr marL="0" marR="0" marB="0" marT="0"/>
                </a:tc>
              </a:tr>
              <a:tr h="206737">
                <a:tc>
                  <a:txBody>
                    <a:bodyPr/>
                    <a:lstStyle/>
                    <a:p>
                      <a:pPr marL="28575">
                        <a:lnSpc>
                          <a:spcPct val="100000"/>
                        </a:lnSpc>
                        <a:spcBef>
                          <a:spcPts val="20"/>
                        </a:spcBef>
                      </a:pPr>
                      <a:r>
                        <a:rPr dirty="0" sz="1100" spc="25">
                          <a:latin typeface="Calibri"/>
                          <a:cs typeface="Calibri"/>
                        </a:rPr>
                        <a:t>Volunteered</a:t>
                      </a:r>
                      <a:r>
                        <a:rPr dirty="0" sz="1100" spc="-25">
                          <a:latin typeface="Calibri"/>
                          <a:cs typeface="Calibri"/>
                        </a:rPr>
                        <a:t> </a:t>
                      </a:r>
                      <a:r>
                        <a:rPr dirty="0" sz="1100">
                          <a:latin typeface="Calibri"/>
                          <a:cs typeface="Calibri"/>
                        </a:rPr>
                        <a:t>Party</a:t>
                      </a:r>
                      <a:endParaRPr sz="1100">
                        <a:latin typeface="Calibri"/>
                        <a:cs typeface="Calibri"/>
                      </a:endParaRPr>
                    </a:p>
                  </a:txBody>
                  <a:tcPr marL="0" marR="0" marB="0" marT="254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115570">
                        <a:lnSpc>
                          <a:spcPct val="100000"/>
                        </a:lnSpc>
                        <a:spcBef>
                          <a:spcPts val="20"/>
                        </a:spcBef>
                      </a:pPr>
                      <a:r>
                        <a:rPr dirty="0" sz="1100">
                          <a:latin typeface="Calibri"/>
                          <a:cs typeface="Calibri"/>
                        </a:rPr>
                        <a:t>1</a:t>
                      </a:r>
                      <a:endParaRPr sz="1100">
                        <a:latin typeface="Calibri"/>
                        <a:cs typeface="Calibri"/>
                      </a:endParaRPr>
                    </a:p>
                  </a:txBody>
                  <a:tcPr marL="0" marR="0" marB="0" marT="2540"/>
                </a:tc>
                <a:tc>
                  <a:txBody>
                    <a:bodyPr/>
                    <a:lstStyle/>
                    <a:p>
                      <a:pPr algn="ctr" marR="220979">
                        <a:lnSpc>
                          <a:spcPct val="100000"/>
                        </a:lnSpc>
                        <a:spcBef>
                          <a:spcPts val="20"/>
                        </a:spcBef>
                      </a:pPr>
                      <a:r>
                        <a:rPr dirty="0" sz="1100" spc="-20">
                          <a:latin typeface="Calibri"/>
                          <a:cs typeface="Calibri"/>
                        </a:rPr>
                        <a:t>4.951***</a:t>
                      </a:r>
                      <a:endParaRPr sz="1100">
                        <a:latin typeface="Calibri"/>
                        <a:cs typeface="Calibri"/>
                      </a:endParaRPr>
                    </a:p>
                  </a:txBody>
                  <a:tcPr marL="0" marR="0" marB="0" marT="2540"/>
                </a:tc>
                <a:tc>
                  <a:txBody>
                    <a:bodyPr/>
                    <a:lstStyle/>
                    <a:p>
                      <a:pPr marL="151765">
                        <a:lnSpc>
                          <a:spcPct val="100000"/>
                        </a:lnSpc>
                        <a:spcBef>
                          <a:spcPts val="20"/>
                        </a:spcBef>
                      </a:pPr>
                      <a:r>
                        <a:rPr dirty="0" sz="1100">
                          <a:latin typeface="Calibri"/>
                          <a:cs typeface="Calibri"/>
                        </a:rPr>
                        <a:t>1</a:t>
                      </a:r>
                      <a:endParaRPr sz="1100">
                        <a:latin typeface="Calibri"/>
                        <a:cs typeface="Calibri"/>
                      </a:endParaRPr>
                    </a:p>
                  </a:txBody>
                  <a:tcPr marL="0" marR="0" marB="0" marT="2540"/>
                </a:tc>
                <a:tc>
                  <a:txBody>
                    <a:bodyPr/>
                    <a:lstStyle/>
                    <a:p>
                      <a:pPr algn="ctr" marL="18415">
                        <a:lnSpc>
                          <a:spcPct val="100000"/>
                        </a:lnSpc>
                        <a:spcBef>
                          <a:spcPts val="20"/>
                        </a:spcBef>
                      </a:pPr>
                      <a:r>
                        <a:rPr dirty="0" sz="1100" spc="-20">
                          <a:latin typeface="Calibri"/>
                          <a:cs typeface="Calibri"/>
                        </a:rPr>
                        <a:t>4.660***</a:t>
                      </a:r>
                      <a:endParaRPr sz="1100">
                        <a:latin typeface="Calibri"/>
                        <a:cs typeface="Calibri"/>
                      </a:endParaRPr>
                    </a:p>
                  </a:txBody>
                  <a:tcPr marL="0" marR="0" marB="0" marT="2540"/>
                </a:tc>
              </a:tr>
              <a:tr h="190135">
                <a:tc>
                  <a:txBody>
                    <a:bodyPr/>
                    <a:lstStyle/>
                    <a:p>
                      <a:pPr marL="28575">
                        <a:lnSpc>
                          <a:spcPts val="1250"/>
                        </a:lnSpc>
                      </a:pPr>
                      <a:r>
                        <a:rPr dirty="0" sz="1100" spc="15">
                          <a:latin typeface="Calibri"/>
                          <a:cs typeface="Calibri"/>
                        </a:rPr>
                        <a:t>Political</a:t>
                      </a:r>
                      <a:r>
                        <a:rPr dirty="0" sz="1100" spc="10">
                          <a:latin typeface="Calibri"/>
                          <a:cs typeface="Calibri"/>
                        </a:rPr>
                        <a:t> </a:t>
                      </a:r>
                      <a:r>
                        <a:rPr dirty="0" sz="1100">
                          <a:latin typeface="Calibri"/>
                          <a:cs typeface="Calibri"/>
                        </a:rPr>
                        <a:t>Part.</a:t>
                      </a:r>
                      <a:endParaRPr sz="1100">
                        <a:latin typeface="Calibri"/>
                        <a:cs typeface="Calibri"/>
                      </a:endParaRPr>
                    </a:p>
                  </a:txBody>
                  <a:tcPr marL="0" marR="0" marB="0" marT="0"/>
                </a:tc>
                <a:tc>
                  <a:txBody>
                    <a:bodyPr/>
                    <a:lstStyle/>
                    <a:p>
                      <a:pPr algn="r" marR="46990">
                        <a:lnSpc>
                          <a:spcPts val="1250"/>
                        </a:lnSpc>
                      </a:pPr>
                      <a:r>
                        <a:rPr dirty="0" sz="1100">
                          <a:latin typeface="Calibri"/>
                          <a:cs typeface="Calibri"/>
                        </a:rPr>
                        <a:t>2</a:t>
                      </a:r>
                      <a:endParaRPr sz="1100">
                        <a:latin typeface="Calibri"/>
                        <a:cs typeface="Calibri"/>
                      </a:endParaRPr>
                    </a:p>
                  </a:txBody>
                  <a:tcPr marL="0" marR="0" marB="0" marT="0"/>
                </a:tc>
                <a:tc>
                  <a:txBody>
                    <a:bodyPr/>
                    <a:lstStyle/>
                    <a:p>
                      <a:pPr marL="53340">
                        <a:lnSpc>
                          <a:spcPts val="1250"/>
                        </a:lnSpc>
                      </a:pPr>
                      <a:r>
                        <a:rPr dirty="0" sz="1100" spc="-20">
                          <a:latin typeface="Calibri"/>
                          <a:cs typeface="Calibri"/>
                        </a:rPr>
                        <a:t>1.791***</a:t>
                      </a:r>
                      <a:endParaRPr sz="1100">
                        <a:latin typeface="Calibri"/>
                        <a:cs typeface="Calibri"/>
                      </a:endParaRPr>
                    </a:p>
                  </a:txBody>
                  <a:tcPr marL="0" marR="0" marB="0" marT="0"/>
                </a:tc>
                <a:tc>
                  <a:txBody>
                    <a:bodyPr/>
                    <a:lstStyle/>
                    <a:p>
                      <a:pPr algn="r" marR="115570">
                        <a:lnSpc>
                          <a:spcPts val="1250"/>
                        </a:lnSpc>
                      </a:pPr>
                      <a:r>
                        <a:rPr dirty="0" sz="1100">
                          <a:latin typeface="Calibri"/>
                          <a:cs typeface="Calibri"/>
                        </a:rPr>
                        <a:t>2</a:t>
                      </a:r>
                      <a:endParaRPr sz="1100">
                        <a:latin typeface="Calibri"/>
                        <a:cs typeface="Calibri"/>
                      </a:endParaRPr>
                    </a:p>
                  </a:txBody>
                  <a:tcPr marL="0" marR="0" marB="0" marT="0"/>
                </a:tc>
                <a:tc>
                  <a:txBody>
                    <a:bodyPr/>
                    <a:lstStyle/>
                    <a:p>
                      <a:pPr algn="ctr" marR="220345">
                        <a:lnSpc>
                          <a:spcPts val="1250"/>
                        </a:lnSpc>
                      </a:pPr>
                      <a:r>
                        <a:rPr dirty="0" sz="1100" spc="-20">
                          <a:latin typeface="Calibri"/>
                          <a:cs typeface="Calibri"/>
                        </a:rPr>
                        <a:t>1.889***</a:t>
                      </a:r>
                      <a:endParaRPr sz="1100">
                        <a:latin typeface="Calibri"/>
                        <a:cs typeface="Calibri"/>
                      </a:endParaRPr>
                    </a:p>
                  </a:txBody>
                  <a:tcPr marL="0" marR="0" marB="0" marT="0"/>
                </a:tc>
                <a:tc>
                  <a:txBody>
                    <a:bodyPr/>
                    <a:lstStyle/>
                    <a:p>
                      <a:pPr marL="152400">
                        <a:lnSpc>
                          <a:spcPts val="1250"/>
                        </a:lnSpc>
                      </a:pPr>
                      <a:r>
                        <a:rPr dirty="0" sz="1100">
                          <a:latin typeface="Calibri"/>
                          <a:cs typeface="Calibri"/>
                        </a:rPr>
                        <a:t>3</a:t>
                      </a:r>
                      <a:endParaRPr sz="1100">
                        <a:latin typeface="Calibri"/>
                        <a:cs typeface="Calibri"/>
                      </a:endParaRPr>
                    </a:p>
                  </a:txBody>
                  <a:tcPr marL="0" marR="0" marB="0" marT="0"/>
                </a:tc>
                <a:tc>
                  <a:txBody>
                    <a:bodyPr/>
                    <a:lstStyle/>
                    <a:p>
                      <a:pPr algn="ctr" marL="18415">
                        <a:lnSpc>
                          <a:spcPts val="1250"/>
                        </a:lnSpc>
                      </a:pPr>
                      <a:r>
                        <a:rPr dirty="0" sz="1100" spc="-20">
                          <a:latin typeface="Calibri"/>
                          <a:cs typeface="Calibri"/>
                        </a:rPr>
                        <a:t>1.910***</a:t>
                      </a:r>
                      <a:endParaRPr sz="1100">
                        <a:latin typeface="Calibri"/>
                        <a:cs typeface="Calibri"/>
                      </a:endParaRPr>
                    </a:p>
                  </a:txBody>
                  <a:tcPr marL="0" marR="0" marB="0" marT="0"/>
                </a:tc>
              </a:tr>
              <a:tr h="190135">
                <a:tc>
                  <a:txBody>
                    <a:bodyPr/>
                    <a:lstStyle/>
                    <a:p>
                      <a:pPr marL="28575">
                        <a:lnSpc>
                          <a:spcPts val="1250"/>
                        </a:lnSpc>
                      </a:pPr>
                      <a:r>
                        <a:rPr dirty="0" sz="1100" spc="5">
                          <a:latin typeface="Calibri"/>
                          <a:cs typeface="Calibri"/>
                        </a:rPr>
                        <a:t>Importance </a:t>
                      </a:r>
                      <a:r>
                        <a:rPr dirty="0" sz="1100" spc="25">
                          <a:latin typeface="Calibri"/>
                          <a:cs typeface="Calibri"/>
                        </a:rPr>
                        <a:t>Religion</a:t>
                      </a:r>
                      <a:endParaRPr sz="1100">
                        <a:latin typeface="Calibri"/>
                        <a:cs typeface="Calibri"/>
                      </a:endParaRPr>
                    </a:p>
                  </a:txBody>
                  <a:tcPr marL="0" marR="0" marB="0" marT="0"/>
                </a:tc>
                <a:tc>
                  <a:txBody>
                    <a:bodyPr/>
                    <a:lstStyle/>
                    <a:p>
                      <a:pPr algn="r" marR="46990">
                        <a:lnSpc>
                          <a:spcPts val="1250"/>
                        </a:lnSpc>
                      </a:pPr>
                      <a:r>
                        <a:rPr dirty="0" sz="1100">
                          <a:latin typeface="Calibri"/>
                          <a:cs typeface="Calibri"/>
                        </a:rPr>
                        <a:t>3</a:t>
                      </a:r>
                      <a:endParaRPr sz="1100">
                        <a:latin typeface="Calibri"/>
                        <a:cs typeface="Calibri"/>
                      </a:endParaRPr>
                    </a:p>
                  </a:txBody>
                  <a:tcPr marL="0" marR="0" marB="0" marT="0"/>
                </a:tc>
                <a:tc>
                  <a:txBody>
                    <a:bodyPr/>
                    <a:lstStyle/>
                    <a:p>
                      <a:pPr marL="53340">
                        <a:lnSpc>
                          <a:spcPts val="1250"/>
                        </a:lnSpc>
                      </a:pPr>
                      <a:r>
                        <a:rPr dirty="0" sz="1100" spc="-20">
                          <a:latin typeface="Calibri"/>
                          <a:cs typeface="Calibri"/>
                        </a:rPr>
                        <a:t>1.782***</a:t>
                      </a:r>
                      <a:endParaRPr sz="1100">
                        <a:latin typeface="Calibri"/>
                        <a:cs typeface="Calibri"/>
                      </a:endParaRPr>
                    </a:p>
                  </a:txBody>
                  <a:tcPr marL="0" marR="0" marB="0" marT="0"/>
                </a:tc>
                <a:tc>
                  <a:txBody>
                    <a:bodyPr/>
                    <a:lstStyle/>
                    <a:p>
                      <a:pPr algn="r" marR="114935">
                        <a:lnSpc>
                          <a:spcPts val="1250"/>
                        </a:lnSpc>
                      </a:pPr>
                      <a:r>
                        <a:rPr dirty="0" sz="1100">
                          <a:latin typeface="Calibri"/>
                          <a:cs typeface="Calibri"/>
                        </a:rPr>
                        <a:t>3</a:t>
                      </a:r>
                      <a:endParaRPr sz="1100">
                        <a:latin typeface="Calibri"/>
                        <a:cs typeface="Calibri"/>
                      </a:endParaRPr>
                    </a:p>
                  </a:txBody>
                  <a:tcPr marL="0" marR="0" marB="0" marT="0"/>
                </a:tc>
                <a:tc>
                  <a:txBody>
                    <a:bodyPr/>
                    <a:lstStyle/>
                    <a:p>
                      <a:pPr algn="ctr" marR="220345">
                        <a:lnSpc>
                          <a:spcPts val="1250"/>
                        </a:lnSpc>
                      </a:pPr>
                      <a:r>
                        <a:rPr dirty="0" sz="1100" spc="-20">
                          <a:latin typeface="Calibri"/>
                          <a:cs typeface="Calibri"/>
                        </a:rPr>
                        <a:t>1.598***</a:t>
                      </a:r>
                      <a:endParaRPr sz="1100">
                        <a:latin typeface="Calibri"/>
                        <a:cs typeface="Calibri"/>
                      </a:endParaRPr>
                    </a:p>
                  </a:txBody>
                  <a:tcPr marL="0" marR="0" marB="0" marT="0"/>
                </a:tc>
                <a:tc>
                  <a:txBody>
                    <a:bodyPr/>
                    <a:lstStyle/>
                    <a:p>
                      <a:pPr marL="152400">
                        <a:lnSpc>
                          <a:spcPts val="1250"/>
                        </a:lnSpc>
                      </a:pPr>
                      <a:r>
                        <a:rPr dirty="0" sz="1100">
                          <a:latin typeface="Calibri"/>
                          <a:cs typeface="Calibri"/>
                        </a:rPr>
                        <a:t>4</a:t>
                      </a:r>
                      <a:endParaRPr sz="1100">
                        <a:latin typeface="Calibri"/>
                        <a:cs typeface="Calibri"/>
                      </a:endParaRPr>
                    </a:p>
                  </a:txBody>
                  <a:tcPr marL="0" marR="0" marB="0" marT="0"/>
                </a:tc>
                <a:tc>
                  <a:txBody>
                    <a:bodyPr/>
                    <a:lstStyle/>
                    <a:p>
                      <a:pPr algn="ctr" marL="19050">
                        <a:lnSpc>
                          <a:spcPts val="1250"/>
                        </a:lnSpc>
                      </a:pPr>
                      <a:r>
                        <a:rPr dirty="0" sz="1100" spc="-20">
                          <a:latin typeface="Calibri"/>
                          <a:cs typeface="Calibri"/>
                        </a:rPr>
                        <a:t>1.622***</a:t>
                      </a:r>
                      <a:endParaRPr sz="1100">
                        <a:latin typeface="Calibri"/>
                        <a:cs typeface="Calibri"/>
                      </a:endParaRPr>
                    </a:p>
                  </a:txBody>
                  <a:tcPr marL="0" marR="0" marB="0" marT="0"/>
                </a:tc>
              </a:tr>
              <a:tr h="190135">
                <a:tc>
                  <a:txBody>
                    <a:bodyPr/>
                    <a:lstStyle/>
                    <a:p>
                      <a:pPr marL="28575">
                        <a:lnSpc>
                          <a:spcPts val="1250"/>
                        </a:lnSpc>
                      </a:pPr>
                      <a:r>
                        <a:rPr dirty="0" sz="1100">
                          <a:latin typeface="Calibri"/>
                          <a:cs typeface="Calibri"/>
                        </a:rPr>
                        <a:t>Trust</a:t>
                      </a:r>
                      <a:r>
                        <a:rPr dirty="0" sz="1100" spc="-35">
                          <a:latin typeface="Calibri"/>
                          <a:cs typeface="Calibri"/>
                        </a:rPr>
                        <a:t> </a:t>
                      </a:r>
                      <a:r>
                        <a:rPr dirty="0" sz="1100" spc="10">
                          <a:latin typeface="Calibri"/>
                          <a:cs typeface="Calibri"/>
                        </a:rPr>
                        <a:t>General</a:t>
                      </a:r>
                      <a:endParaRPr sz="1100">
                        <a:latin typeface="Calibri"/>
                        <a:cs typeface="Calibri"/>
                      </a:endParaRPr>
                    </a:p>
                  </a:txBody>
                  <a:tcPr marL="0" marR="0" marB="0" marT="0"/>
                </a:tc>
                <a:tc>
                  <a:txBody>
                    <a:bodyPr/>
                    <a:lstStyle/>
                    <a:p>
                      <a:pPr algn="r" marR="46355">
                        <a:lnSpc>
                          <a:spcPts val="1250"/>
                        </a:lnSpc>
                      </a:pPr>
                      <a:r>
                        <a:rPr dirty="0" sz="1100">
                          <a:latin typeface="Calibri"/>
                          <a:cs typeface="Calibri"/>
                        </a:rPr>
                        <a:t>4</a:t>
                      </a:r>
                      <a:endParaRPr sz="1100">
                        <a:latin typeface="Calibri"/>
                        <a:cs typeface="Calibri"/>
                      </a:endParaRPr>
                    </a:p>
                  </a:txBody>
                  <a:tcPr marL="0" marR="0" marB="0" marT="0"/>
                </a:tc>
                <a:tc>
                  <a:txBody>
                    <a:bodyPr/>
                    <a:lstStyle/>
                    <a:p>
                      <a:pPr marL="53340">
                        <a:lnSpc>
                          <a:spcPts val="1250"/>
                        </a:lnSpc>
                      </a:pPr>
                      <a:r>
                        <a:rPr dirty="0" sz="1100" spc="-20">
                          <a:latin typeface="Calibri"/>
                          <a:cs typeface="Calibri"/>
                        </a:rPr>
                        <a:t>1.673***</a:t>
                      </a:r>
                      <a:endParaRPr sz="1100">
                        <a:latin typeface="Calibri"/>
                        <a:cs typeface="Calibri"/>
                      </a:endParaRPr>
                    </a:p>
                  </a:txBody>
                  <a:tcPr marL="0" marR="0" marB="0" marT="0"/>
                </a:tc>
                <a:tc>
                  <a:txBody>
                    <a:bodyPr/>
                    <a:lstStyle/>
                    <a:p>
                      <a:pPr algn="r" marR="114935">
                        <a:lnSpc>
                          <a:spcPts val="1250"/>
                        </a:lnSpc>
                      </a:pPr>
                      <a:r>
                        <a:rPr dirty="0" sz="1100">
                          <a:latin typeface="Calibri"/>
                          <a:cs typeface="Calibri"/>
                        </a:rPr>
                        <a:t>4</a:t>
                      </a:r>
                      <a:endParaRPr sz="1100">
                        <a:latin typeface="Calibri"/>
                        <a:cs typeface="Calibri"/>
                      </a:endParaRPr>
                    </a:p>
                  </a:txBody>
                  <a:tcPr marL="0" marR="0" marB="0" marT="0"/>
                </a:tc>
                <a:tc>
                  <a:txBody>
                    <a:bodyPr/>
                    <a:lstStyle/>
                    <a:p>
                      <a:pPr algn="ctr" marR="219710">
                        <a:lnSpc>
                          <a:spcPts val="1250"/>
                        </a:lnSpc>
                      </a:pPr>
                      <a:r>
                        <a:rPr dirty="0" sz="1100" spc="-20">
                          <a:latin typeface="Calibri"/>
                          <a:cs typeface="Calibri"/>
                        </a:rPr>
                        <a:t>1.429***</a:t>
                      </a:r>
                      <a:endParaRPr sz="1100">
                        <a:latin typeface="Calibri"/>
                        <a:cs typeface="Calibri"/>
                      </a:endParaRPr>
                    </a:p>
                  </a:txBody>
                  <a:tcPr marL="0" marR="0" marB="0" marT="0"/>
                </a:tc>
                <a:tc>
                  <a:txBody>
                    <a:bodyPr/>
                    <a:lstStyle/>
                    <a:p>
                      <a:pPr marL="152400">
                        <a:lnSpc>
                          <a:spcPts val="1250"/>
                        </a:lnSpc>
                      </a:pPr>
                      <a:r>
                        <a:rPr dirty="0" sz="1100">
                          <a:latin typeface="Calibri"/>
                          <a:cs typeface="Calibri"/>
                        </a:rPr>
                        <a:t>5</a:t>
                      </a:r>
                      <a:endParaRPr sz="1100">
                        <a:latin typeface="Calibri"/>
                        <a:cs typeface="Calibri"/>
                      </a:endParaRPr>
                    </a:p>
                  </a:txBody>
                  <a:tcPr marL="0" marR="0" marB="0" marT="0"/>
                </a:tc>
                <a:tc>
                  <a:txBody>
                    <a:bodyPr/>
                    <a:lstStyle/>
                    <a:p>
                      <a:pPr algn="ctr" marL="19050">
                        <a:lnSpc>
                          <a:spcPts val="1250"/>
                        </a:lnSpc>
                      </a:pPr>
                      <a:r>
                        <a:rPr dirty="0" sz="1100" spc="-20">
                          <a:latin typeface="Calibri"/>
                          <a:cs typeface="Calibri"/>
                        </a:rPr>
                        <a:t>1.463***</a:t>
                      </a:r>
                      <a:endParaRPr sz="1100">
                        <a:latin typeface="Calibri"/>
                        <a:cs typeface="Calibri"/>
                      </a:endParaRPr>
                    </a:p>
                  </a:txBody>
                  <a:tcPr marL="0" marR="0" marB="0" marT="0"/>
                </a:tc>
              </a:tr>
              <a:tr h="190135">
                <a:tc>
                  <a:txBody>
                    <a:bodyPr/>
                    <a:lstStyle/>
                    <a:p>
                      <a:pPr marL="29209">
                        <a:lnSpc>
                          <a:spcPts val="1250"/>
                        </a:lnSpc>
                      </a:pPr>
                      <a:r>
                        <a:rPr dirty="0" sz="1100">
                          <a:latin typeface="Calibri"/>
                          <a:cs typeface="Calibri"/>
                        </a:rPr>
                        <a:t>Educ.</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114935">
                        <a:lnSpc>
                          <a:spcPts val="1250"/>
                        </a:lnSpc>
                      </a:pPr>
                      <a:r>
                        <a:rPr dirty="0" sz="1100">
                          <a:latin typeface="Calibri"/>
                          <a:cs typeface="Calibri"/>
                        </a:rPr>
                        <a:t>5</a:t>
                      </a:r>
                      <a:endParaRPr sz="1100">
                        <a:latin typeface="Calibri"/>
                        <a:cs typeface="Calibri"/>
                      </a:endParaRPr>
                    </a:p>
                  </a:txBody>
                  <a:tcPr marL="0" marR="0" marB="0" marT="0"/>
                </a:tc>
                <a:tc>
                  <a:txBody>
                    <a:bodyPr/>
                    <a:lstStyle/>
                    <a:p>
                      <a:pPr algn="ctr" marR="219710">
                        <a:lnSpc>
                          <a:spcPts val="1250"/>
                        </a:lnSpc>
                      </a:pPr>
                      <a:r>
                        <a:rPr dirty="0" sz="1100" spc="-20">
                          <a:latin typeface="Calibri"/>
                          <a:cs typeface="Calibri"/>
                        </a:rPr>
                        <a:t>1.302***</a:t>
                      </a:r>
                      <a:endParaRPr sz="1100">
                        <a:latin typeface="Calibri"/>
                        <a:cs typeface="Calibri"/>
                      </a:endParaRPr>
                    </a:p>
                  </a:txBody>
                  <a:tcPr marL="0" marR="0" marB="0" marT="0"/>
                </a:tc>
                <a:tc>
                  <a:txBody>
                    <a:bodyPr/>
                    <a:lstStyle/>
                    <a:p>
                      <a:pPr marL="152400">
                        <a:lnSpc>
                          <a:spcPts val="1250"/>
                        </a:lnSpc>
                      </a:pPr>
                      <a:r>
                        <a:rPr dirty="0" sz="1100">
                          <a:latin typeface="Calibri"/>
                          <a:cs typeface="Calibri"/>
                        </a:rPr>
                        <a:t>8</a:t>
                      </a:r>
                      <a:endParaRPr sz="1100">
                        <a:latin typeface="Calibri"/>
                        <a:cs typeface="Calibri"/>
                      </a:endParaRPr>
                    </a:p>
                  </a:txBody>
                  <a:tcPr marL="0" marR="0" marB="0" marT="0"/>
                </a:tc>
                <a:tc>
                  <a:txBody>
                    <a:bodyPr/>
                    <a:lstStyle/>
                    <a:p>
                      <a:pPr algn="ctr" marL="19050">
                        <a:lnSpc>
                          <a:spcPts val="1250"/>
                        </a:lnSpc>
                      </a:pPr>
                      <a:r>
                        <a:rPr dirty="0" sz="1100" spc="-20">
                          <a:latin typeface="Calibri"/>
                          <a:cs typeface="Calibri"/>
                        </a:rPr>
                        <a:t>1.246***</a:t>
                      </a:r>
                      <a:endParaRPr sz="1100">
                        <a:latin typeface="Calibri"/>
                        <a:cs typeface="Calibri"/>
                      </a:endParaRPr>
                    </a:p>
                  </a:txBody>
                  <a:tcPr marL="0" marR="0" marB="0" marT="0"/>
                </a:tc>
              </a:tr>
              <a:tr h="190135">
                <a:tc>
                  <a:txBody>
                    <a:bodyPr/>
                    <a:lstStyle/>
                    <a:p>
                      <a:pPr marL="29209">
                        <a:lnSpc>
                          <a:spcPts val="1250"/>
                        </a:lnSpc>
                      </a:pPr>
                      <a:r>
                        <a:rPr dirty="0" sz="1100" spc="-15">
                          <a:latin typeface="Calibri"/>
                          <a:cs typeface="Calibri"/>
                        </a:rPr>
                        <a:t>Mar. </a:t>
                      </a:r>
                      <a:r>
                        <a:rPr dirty="0" sz="1100">
                          <a:latin typeface="Calibri"/>
                          <a:cs typeface="Calibri"/>
                        </a:rPr>
                        <a:t>Stat.</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114935">
                        <a:lnSpc>
                          <a:spcPts val="1250"/>
                        </a:lnSpc>
                      </a:pPr>
                      <a:r>
                        <a:rPr dirty="0" sz="1100">
                          <a:latin typeface="Calibri"/>
                          <a:cs typeface="Calibri"/>
                        </a:rPr>
                        <a:t>6</a:t>
                      </a:r>
                      <a:endParaRPr sz="1100">
                        <a:latin typeface="Calibri"/>
                        <a:cs typeface="Calibri"/>
                      </a:endParaRPr>
                    </a:p>
                  </a:txBody>
                  <a:tcPr marL="0" marR="0" marB="0" marT="0"/>
                </a:tc>
                <a:tc>
                  <a:txBody>
                    <a:bodyPr/>
                    <a:lstStyle/>
                    <a:p>
                      <a:pPr algn="ctr" marR="219075">
                        <a:lnSpc>
                          <a:spcPts val="1250"/>
                        </a:lnSpc>
                      </a:pPr>
                      <a:r>
                        <a:rPr dirty="0" sz="1100" spc="-20">
                          <a:latin typeface="Calibri"/>
                          <a:cs typeface="Calibri"/>
                        </a:rPr>
                        <a:t>1.290***</a:t>
                      </a:r>
                      <a:endParaRPr sz="1100">
                        <a:latin typeface="Calibri"/>
                        <a:cs typeface="Calibri"/>
                      </a:endParaRPr>
                    </a:p>
                  </a:txBody>
                  <a:tcPr marL="0" marR="0" marB="0" marT="0"/>
                </a:tc>
                <a:tc>
                  <a:txBody>
                    <a:bodyPr/>
                    <a:lstStyle/>
                    <a:p>
                      <a:pPr marL="153035">
                        <a:lnSpc>
                          <a:spcPts val="1250"/>
                        </a:lnSpc>
                      </a:pPr>
                      <a:r>
                        <a:rPr dirty="0" sz="1100">
                          <a:latin typeface="Calibri"/>
                          <a:cs typeface="Calibri"/>
                        </a:rPr>
                        <a:t>7</a:t>
                      </a:r>
                      <a:endParaRPr sz="1100">
                        <a:latin typeface="Calibri"/>
                        <a:cs typeface="Calibri"/>
                      </a:endParaRPr>
                    </a:p>
                  </a:txBody>
                  <a:tcPr marL="0" marR="0" marB="0" marT="0"/>
                </a:tc>
                <a:tc>
                  <a:txBody>
                    <a:bodyPr/>
                    <a:lstStyle/>
                    <a:p>
                      <a:pPr algn="ctr" marL="19685">
                        <a:lnSpc>
                          <a:spcPts val="1250"/>
                        </a:lnSpc>
                      </a:pPr>
                      <a:r>
                        <a:rPr dirty="0" sz="1100" spc="-20">
                          <a:latin typeface="Calibri"/>
                          <a:cs typeface="Calibri"/>
                        </a:rPr>
                        <a:t>1.261***</a:t>
                      </a:r>
                      <a:endParaRPr sz="1100">
                        <a:latin typeface="Calibri"/>
                        <a:cs typeface="Calibri"/>
                      </a:endParaRPr>
                    </a:p>
                  </a:txBody>
                  <a:tcPr marL="0" marR="0" marB="0" marT="0"/>
                </a:tc>
              </a:tr>
              <a:tr h="190135">
                <a:tc>
                  <a:txBody>
                    <a:bodyPr/>
                    <a:lstStyle/>
                    <a:p>
                      <a:pPr marL="29209">
                        <a:lnSpc>
                          <a:spcPts val="1250"/>
                        </a:lnSpc>
                      </a:pPr>
                      <a:r>
                        <a:rPr dirty="0" sz="1100" spc="15">
                          <a:latin typeface="Calibri"/>
                          <a:cs typeface="Calibri"/>
                        </a:rPr>
                        <a:t>Vote</a:t>
                      </a:r>
                      <a:r>
                        <a:rPr dirty="0" sz="1100" spc="10">
                          <a:latin typeface="Calibri"/>
                          <a:cs typeface="Calibri"/>
                        </a:rPr>
                        <a:t> </a:t>
                      </a:r>
                      <a:r>
                        <a:rPr dirty="0" sz="1100" spc="5">
                          <a:latin typeface="Calibri"/>
                          <a:cs typeface="Calibri"/>
                        </a:rPr>
                        <a:t>Municipal</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114300">
                        <a:lnSpc>
                          <a:spcPts val="1250"/>
                        </a:lnSpc>
                      </a:pPr>
                      <a:r>
                        <a:rPr dirty="0" sz="1100">
                          <a:latin typeface="Calibri"/>
                          <a:cs typeface="Calibri"/>
                        </a:rPr>
                        <a:t>7</a:t>
                      </a:r>
                      <a:endParaRPr sz="1100">
                        <a:latin typeface="Calibri"/>
                        <a:cs typeface="Calibri"/>
                      </a:endParaRPr>
                    </a:p>
                  </a:txBody>
                  <a:tcPr marL="0" marR="0" marB="0" marT="0"/>
                </a:tc>
                <a:tc>
                  <a:txBody>
                    <a:bodyPr/>
                    <a:lstStyle/>
                    <a:p>
                      <a:pPr algn="ctr" marR="219075">
                        <a:lnSpc>
                          <a:spcPts val="1250"/>
                        </a:lnSpc>
                      </a:pPr>
                      <a:r>
                        <a:rPr dirty="0" sz="1100" spc="-20">
                          <a:latin typeface="Calibri"/>
                          <a:cs typeface="Calibri"/>
                        </a:rPr>
                        <a:t>1.276***</a:t>
                      </a:r>
                      <a:endParaRPr sz="1100">
                        <a:latin typeface="Calibri"/>
                        <a:cs typeface="Calibri"/>
                      </a:endParaRPr>
                    </a:p>
                  </a:txBody>
                  <a:tcPr marL="0" marR="0" marB="0" marT="0"/>
                </a:tc>
                <a:tc>
                  <a:txBody>
                    <a:bodyPr/>
                    <a:lstStyle/>
                    <a:p>
                      <a:pPr marL="153035">
                        <a:lnSpc>
                          <a:spcPts val="1250"/>
                        </a:lnSpc>
                      </a:pPr>
                      <a:r>
                        <a:rPr dirty="0" sz="1100">
                          <a:latin typeface="Calibri"/>
                          <a:cs typeface="Calibri"/>
                        </a:rPr>
                        <a:t>9</a:t>
                      </a:r>
                      <a:endParaRPr sz="1100">
                        <a:latin typeface="Calibri"/>
                        <a:cs typeface="Calibri"/>
                      </a:endParaRPr>
                    </a:p>
                  </a:txBody>
                  <a:tcPr marL="0" marR="0" marB="0" marT="0"/>
                </a:tc>
                <a:tc>
                  <a:txBody>
                    <a:bodyPr/>
                    <a:lstStyle/>
                    <a:p>
                      <a:pPr algn="ctr" marL="19685">
                        <a:lnSpc>
                          <a:spcPts val="1250"/>
                        </a:lnSpc>
                      </a:pPr>
                      <a:r>
                        <a:rPr dirty="0" sz="1100" spc="-20">
                          <a:latin typeface="Calibri"/>
                          <a:cs typeface="Calibri"/>
                        </a:rPr>
                        <a:t>1.231***</a:t>
                      </a:r>
                      <a:endParaRPr sz="1100">
                        <a:latin typeface="Calibri"/>
                        <a:cs typeface="Calibri"/>
                      </a:endParaRPr>
                    </a:p>
                  </a:txBody>
                  <a:tcPr marL="0" marR="0" marB="0" marT="0"/>
                </a:tc>
              </a:tr>
              <a:tr h="190135">
                <a:tc>
                  <a:txBody>
                    <a:bodyPr/>
                    <a:lstStyle/>
                    <a:p>
                      <a:pPr marL="29209">
                        <a:lnSpc>
                          <a:spcPts val="1250"/>
                        </a:lnSpc>
                      </a:pPr>
                      <a:r>
                        <a:rPr dirty="0" sz="1100" spc="5">
                          <a:latin typeface="Calibri"/>
                          <a:cs typeface="Calibri"/>
                        </a:rPr>
                        <a:t>S.B. to</a:t>
                      </a:r>
                      <a:r>
                        <a:rPr dirty="0" sz="1100" spc="-45">
                          <a:latin typeface="Calibri"/>
                          <a:cs typeface="Calibri"/>
                        </a:rPr>
                        <a:t> </a:t>
                      </a:r>
                      <a:r>
                        <a:rPr dirty="0" sz="1100" spc="15">
                          <a:latin typeface="Calibri"/>
                          <a:cs typeface="Calibri"/>
                        </a:rPr>
                        <a:t>Community</a:t>
                      </a:r>
                      <a:endParaRPr sz="1100">
                        <a:latin typeface="Calibri"/>
                        <a:cs typeface="Calibri"/>
                      </a:endParaRPr>
                    </a:p>
                  </a:txBody>
                  <a:tcPr marL="0" marR="0" marB="0" marT="0"/>
                </a:tc>
                <a:tc>
                  <a:txBody>
                    <a:bodyPr/>
                    <a:lstStyle/>
                    <a:p>
                      <a:pPr algn="r" marR="46355">
                        <a:lnSpc>
                          <a:spcPts val="1250"/>
                        </a:lnSpc>
                      </a:pPr>
                      <a:r>
                        <a:rPr dirty="0" sz="1100">
                          <a:latin typeface="Calibri"/>
                          <a:cs typeface="Calibri"/>
                        </a:rPr>
                        <a:t>1</a:t>
                      </a:r>
                      <a:endParaRPr sz="1100">
                        <a:latin typeface="Calibri"/>
                        <a:cs typeface="Calibri"/>
                      </a:endParaRPr>
                    </a:p>
                  </a:txBody>
                  <a:tcPr marL="0" marR="0" marB="0" marT="0"/>
                </a:tc>
                <a:tc>
                  <a:txBody>
                    <a:bodyPr/>
                    <a:lstStyle/>
                    <a:p>
                      <a:pPr marL="53975">
                        <a:lnSpc>
                          <a:spcPts val="1250"/>
                        </a:lnSpc>
                      </a:pPr>
                      <a:r>
                        <a:rPr dirty="0" sz="1100" spc="-20">
                          <a:latin typeface="Calibri"/>
                          <a:cs typeface="Calibri"/>
                        </a:rPr>
                        <a:t>1.911***</a:t>
                      </a:r>
                      <a:endParaRPr sz="1100">
                        <a:latin typeface="Calibri"/>
                        <a:cs typeface="Calibri"/>
                      </a:endParaRPr>
                    </a:p>
                  </a:txBody>
                  <a:tcPr marL="0" marR="0" marB="0" marT="0"/>
                </a:tc>
                <a:tc>
                  <a:txBody>
                    <a:bodyPr/>
                    <a:lstStyle/>
                    <a:p>
                      <a:pPr algn="r" marR="114300">
                        <a:lnSpc>
                          <a:spcPts val="1250"/>
                        </a:lnSpc>
                      </a:pPr>
                      <a:r>
                        <a:rPr dirty="0" sz="1100">
                          <a:latin typeface="Calibri"/>
                          <a:cs typeface="Calibri"/>
                        </a:rPr>
                        <a:t>8</a:t>
                      </a:r>
                      <a:endParaRPr sz="1100">
                        <a:latin typeface="Calibri"/>
                        <a:cs typeface="Calibri"/>
                      </a:endParaRPr>
                    </a:p>
                  </a:txBody>
                  <a:tcPr marL="0" marR="0" marB="0" marT="0"/>
                </a:tc>
                <a:tc>
                  <a:txBody>
                    <a:bodyPr/>
                    <a:lstStyle/>
                    <a:p>
                      <a:pPr algn="ctr" marR="218440">
                        <a:lnSpc>
                          <a:spcPts val="1250"/>
                        </a:lnSpc>
                      </a:pPr>
                      <a:r>
                        <a:rPr dirty="0" sz="1100" spc="-20">
                          <a:latin typeface="Calibri"/>
                          <a:cs typeface="Calibri"/>
                        </a:rPr>
                        <a:t>1.269***</a:t>
                      </a:r>
                      <a:endParaRPr sz="1100">
                        <a:latin typeface="Calibri"/>
                        <a:cs typeface="Calibri"/>
                      </a:endParaRPr>
                    </a:p>
                  </a:txBody>
                  <a:tcPr marL="0" marR="0" marB="0" marT="0"/>
                </a:tc>
                <a:tc>
                  <a:txBody>
                    <a:bodyPr/>
                    <a:lstStyle/>
                    <a:p>
                      <a:pPr marL="153035">
                        <a:lnSpc>
                          <a:spcPts val="1250"/>
                        </a:lnSpc>
                      </a:pPr>
                      <a:r>
                        <a:rPr dirty="0" sz="1100">
                          <a:latin typeface="Calibri"/>
                          <a:cs typeface="Calibri"/>
                        </a:rPr>
                        <a:t>6</a:t>
                      </a:r>
                      <a:endParaRPr sz="1100">
                        <a:latin typeface="Calibri"/>
                        <a:cs typeface="Calibri"/>
                      </a:endParaRPr>
                    </a:p>
                  </a:txBody>
                  <a:tcPr marL="0" marR="0" marB="0" marT="0"/>
                </a:tc>
                <a:tc>
                  <a:txBody>
                    <a:bodyPr/>
                    <a:lstStyle/>
                    <a:p>
                      <a:pPr algn="ctr" marL="20320">
                        <a:lnSpc>
                          <a:spcPts val="1250"/>
                        </a:lnSpc>
                      </a:pPr>
                      <a:r>
                        <a:rPr dirty="0" sz="1100" spc="-20">
                          <a:latin typeface="Calibri"/>
                          <a:cs typeface="Calibri"/>
                        </a:rPr>
                        <a:t>1.335***</a:t>
                      </a:r>
                      <a:endParaRPr sz="1100">
                        <a:latin typeface="Calibri"/>
                        <a:cs typeface="Calibri"/>
                      </a:endParaRPr>
                    </a:p>
                  </a:txBody>
                  <a:tcPr marL="0" marR="0" marB="0" marT="0"/>
                </a:tc>
              </a:tr>
              <a:tr h="190135">
                <a:tc>
                  <a:txBody>
                    <a:bodyPr/>
                    <a:lstStyle/>
                    <a:p>
                      <a:pPr marL="29209">
                        <a:lnSpc>
                          <a:spcPts val="1250"/>
                        </a:lnSpc>
                      </a:pPr>
                      <a:r>
                        <a:rPr dirty="0" sz="1100" spc="10">
                          <a:latin typeface="Calibri"/>
                          <a:cs typeface="Calibri"/>
                        </a:rPr>
                        <a:t>Conf</a:t>
                      </a:r>
                      <a:r>
                        <a:rPr dirty="0" sz="1100">
                          <a:latin typeface="Calibri"/>
                          <a:cs typeface="Calibri"/>
                        </a:rPr>
                        <a:t> Merchants</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114300">
                        <a:lnSpc>
                          <a:spcPts val="1250"/>
                        </a:lnSpc>
                      </a:pPr>
                      <a:r>
                        <a:rPr dirty="0" sz="1100">
                          <a:latin typeface="Calibri"/>
                          <a:cs typeface="Calibri"/>
                        </a:rPr>
                        <a:t>9</a:t>
                      </a:r>
                      <a:endParaRPr sz="1100">
                        <a:latin typeface="Calibri"/>
                        <a:cs typeface="Calibri"/>
                      </a:endParaRPr>
                    </a:p>
                  </a:txBody>
                  <a:tcPr marL="0" marR="0" marB="0" marT="0"/>
                </a:tc>
                <a:tc>
                  <a:txBody>
                    <a:bodyPr/>
                    <a:lstStyle/>
                    <a:p>
                      <a:pPr algn="ctr" marR="218440">
                        <a:lnSpc>
                          <a:spcPts val="1250"/>
                        </a:lnSpc>
                      </a:pPr>
                      <a:r>
                        <a:rPr dirty="0" sz="1100" spc="-20">
                          <a:latin typeface="Calibri"/>
                          <a:cs typeface="Calibri"/>
                        </a:rPr>
                        <a:t>1.244***</a:t>
                      </a:r>
                      <a:endParaRPr sz="1100">
                        <a:latin typeface="Calibri"/>
                        <a:cs typeface="Calibri"/>
                      </a:endParaRPr>
                    </a:p>
                  </a:txBody>
                  <a:tcPr marL="0" marR="0" marB="0" marT="0"/>
                </a:tc>
                <a:tc>
                  <a:txBody>
                    <a:bodyPr/>
                    <a:lstStyle/>
                    <a:p>
                      <a:pPr marL="115570">
                        <a:lnSpc>
                          <a:spcPts val="1250"/>
                        </a:lnSpc>
                      </a:pPr>
                      <a:r>
                        <a:rPr dirty="0" sz="1100" spc="-35">
                          <a:latin typeface="Calibri"/>
                          <a:cs typeface="Calibri"/>
                        </a:rPr>
                        <a:t>10</a:t>
                      </a:r>
                      <a:endParaRPr sz="1100">
                        <a:latin typeface="Calibri"/>
                        <a:cs typeface="Calibri"/>
                      </a:endParaRPr>
                    </a:p>
                  </a:txBody>
                  <a:tcPr marL="0" marR="0" marB="0" marT="0"/>
                </a:tc>
                <a:tc>
                  <a:txBody>
                    <a:bodyPr/>
                    <a:lstStyle/>
                    <a:p>
                      <a:pPr algn="ctr" marL="20955">
                        <a:lnSpc>
                          <a:spcPts val="1250"/>
                        </a:lnSpc>
                      </a:pPr>
                      <a:r>
                        <a:rPr dirty="0" sz="1100" spc="-20">
                          <a:latin typeface="Calibri"/>
                          <a:cs typeface="Calibri"/>
                        </a:rPr>
                        <a:t>1.231***</a:t>
                      </a:r>
                      <a:endParaRPr sz="1100">
                        <a:latin typeface="Calibri"/>
                        <a:cs typeface="Calibri"/>
                      </a:endParaRPr>
                    </a:p>
                  </a:txBody>
                  <a:tcPr marL="0" marR="0" marB="0" marT="0"/>
                </a:tc>
              </a:tr>
              <a:tr h="190135">
                <a:tc>
                  <a:txBody>
                    <a:bodyPr/>
                    <a:lstStyle/>
                    <a:p>
                      <a:pPr marL="29845">
                        <a:lnSpc>
                          <a:spcPts val="1250"/>
                        </a:lnSpc>
                      </a:pPr>
                      <a:r>
                        <a:rPr dirty="0" sz="1100">
                          <a:latin typeface="Calibri"/>
                          <a:cs typeface="Calibri"/>
                        </a:rPr>
                        <a:t>Rural</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91440">
                        <a:lnSpc>
                          <a:spcPts val="1250"/>
                        </a:lnSpc>
                      </a:pPr>
                      <a:r>
                        <a:rPr dirty="0" sz="1100" spc="-45">
                          <a:latin typeface="Calibri"/>
                          <a:cs typeface="Calibri"/>
                        </a:rPr>
                        <a:t>10</a:t>
                      </a:r>
                      <a:endParaRPr sz="1100">
                        <a:latin typeface="Calibri"/>
                        <a:cs typeface="Calibri"/>
                      </a:endParaRPr>
                    </a:p>
                  </a:txBody>
                  <a:tcPr marL="0" marR="0" marB="0" marT="0"/>
                </a:tc>
                <a:tc>
                  <a:txBody>
                    <a:bodyPr/>
                    <a:lstStyle/>
                    <a:p>
                      <a:pPr algn="ctr" marR="218440">
                        <a:lnSpc>
                          <a:spcPts val="1250"/>
                        </a:lnSpc>
                      </a:pPr>
                      <a:r>
                        <a:rPr dirty="0" sz="1100" spc="-20">
                          <a:latin typeface="Calibri"/>
                          <a:cs typeface="Calibri"/>
                        </a:rPr>
                        <a:t>1.184***</a:t>
                      </a:r>
                      <a:endParaRPr sz="1100">
                        <a:latin typeface="Calibri"/>
                        <a:cs typeface="Calibri"/>
                      </a:endParaRPr>
                    </a:p>
                  </a:txBody>
                  <a:tcPr marL="0" marR="0" marB="0" marT="0"/>
                </a:tc>
                <a:tc>
                  <a:txBody>
                    <a:bodyPr/>
                    <a:lstStyle/>
                    <a:p>
                      <a:pPr marL="115570">
                        <a:lnSpc>
                          <a:spcPts val="1250"/>
                        </a:lnSpc>
                      </a:pPr>
                      <a:r>
                        <a:rPr dirty="0" sz="1100" spc="-35">
                          <a:latin typeface="Calibri"/>
                          <a:cs typeface="Calibri"/>
                        </a:rPr>
                        <a:t>11</a:t>
                      </a:r>
                      <a:endParaRPr sz="1100">
                        <a:latin typeface="Calibri"/>
                        <a:cs typeface="Calibri"/>
                      </a:endParaRPr>
                    </a:p>
                  </a:txBody>
                  <a:tcPr marL="0" marR="0" marB="0" marT="0"/>
                </a:tc>
                <a:tc>
                  <a:txBody>
                    <a:bodyPr/>
                    <a:lstStyle/>
                    <a:p>
                      <a:pPr algn="ctr" marL="20955">
                        <a:lnSpc>
                          <a:spcPts val="1250"/>
                        </a:lnSpc>
                      </a:pPr>
                      <a:r>
                        <a:rPr dirty="0" sz="1100" spc="-20">
                          <a:latin typeface="Calibri"/>
                          <a:cs typeface="Calibri"/>
                        </a:rPr>
                        <a:t>1.222***</a:t>
                      </a:r>
                      <a:endParaRPr sz="1100">
                        <a:latin typeface="Calibri"/>
                        <a:cs typeface="Calibri"/>
                      </a:endParaRPr>
                    </a:p>
                  </a:txBody>
                  <a:tcPr marL="0" marR="0" marB="0" marT="0"/>
                </a:tc>
              </a:tr>
              <a:tr h="190135">
                <a:tc>
                  <a:txBody>
                    <a:bodyPr/>
                    <a:lstStyle/>
                    <a:p>
                      <a:pPr marL="29845">
                        <a:lnSpc>
                          <a:spcPts val="1250"/>
                        </a:lnSpc>
                      </a:pPr>
                      <a:r>
                        <a:rPr dirty="0" sz="1100" spc="15">
                          <a:latin typeface="Calibri"/>
                          <a:cs typeface="Calibri"/>
                        </a:rPr>
                        <a:t>Household</a:t>
                      </a:r>
                      <a:r>
                        <a:rPr dirty="0" sz="1100" spc="-25">
                          <a:latin typeface="Calibri"/>
                          <a:cs typeface="Calibri"/>
                        </a:rPr>
                        <a:t> </a:t>
                      </a:r>
                      <a:r>
                        <a:rPr dirty="0" sz="1100" spc="10">
                          <a:latin typeface="Calibri"/>
                          <a:cs typeface="Calibri"/>
                        </a:rPr>
                        <a:t>Income</a:t>
                      </a:r>
                      <a:endParaRPr sz="1100">
                        <a:latin typeface="Calibri"/>
                        <a:cs typeface="Calibri"/>
                      </a:endParaRPr>
                    </a:p>
                  </a:txBody>
                  <a:tcPr marL="0" marR="0" marB="0" marT="0"/>
                </a:tc>
                <a:tc>
                  <a:txBody>
                    <a:bodyPr/>
                    <a:lstStyle/>
                    <a:p>
                      <a:pPr algn="r" marR="45720">
                        <a:lnSpc>
                          <a:spcPts val="1250"/>
                        </a:lnSpc>
                      </a:pPr>
                      <a:r>
                        <a:rPr dirty="0" sz="1100">
                          <a:latin typeface="Calibri"/>
                          <a:cs typeface="Calibri"/>
                        </a:rPr>
                        <a:t>7</a:t>
                      </a:r>
                      <a:endParaRPr sz="1100">
                        <a:latin typeface="Calibri"/>
                        <a:cs typeface="Calibri"/>
                      </a:endParaRPr>
                    </a:p>
                  </a:txBody>
                  <a:tcPr marL="0" marR="0" marB="0" marT="0"/>
                </a:tc>
                <a:tc>
                  <a:txBody>
                    <a:bodyPr/>
                    <a:lstStyle/>
                    <a:p>
                      <a:pPr marL="54610">
                        <a:lnSpc>
                          <a:spcPts val="1250"/>
                        </a:lnSpc>
                      </a:pPr>
                      <a:r>
                        <a:rPr dirty="0" sz="1100" spc="-20">
                          <a:latin typeface="Calibri"/>
                          <a:cs typeface="Calibri"/>
                        </a:rPr>
                        <a:t>1.075***</a:t>
                      </a:r>
                      <a:endParaRPr sz="1100">
                        <a:latin typeface="Calibri"/>
                        <a:cs typeface="Calibri"/>
                      </a:endParaRPr>
                    </a:p>
                  </a:txBody>
                  <a:tcPr marL="0" marR="0" marB="0" marT="0"/>
                </a:tc>
                <a:tc>
                  <a:txBody>
                    <a:bodyPr/>
                    <a:lstStyle/>
                    <a:p>
                      <a:pPr algn="r" marR="91440">
                        <a:lnSpc>
                          <a:spcPts val="1250"/>
                        </a:lnSpc>
                      </a:pPr>
                      <a:r>
                        <a:rPr dirty="0" sz="1100" spc="-45">
                          <a:latin typeface="Calibri"/>
                          <a:cs typeface="Calibri"/>
                        </a:rPr>
                        <a:t>11</a:t>
                      </a:r>
                      <a:endParaRPr sz="1100">
                        <a:latin typeface="Calibri"/>
                        <a:cs typeface="Calibri"/>
                      </a:endParaRPr>
                    </a:p>
                  </a:txBody>
                  <a:tcPr marL="0" marR="0" marB="0" marT="0"/>
                </a:tc>
                <a:tc>
                  <a:txBody>
                    <a:bodyPr/>
                    <a:lstStyle/>
                    <a:p>
                      <a:pPr algn="ctr" marR="217804">
                        <a:lnSpc>
                          <a:spcPts val="1250"/>
                        </a:lnSpc>
                      </a:pPr>
                      <a:r>
                        <a:rPr dirty="0" sz="1100" spc="-20">
                          <a:latin typeface="Calibri"/>
                          <a:cs typeface="Calibri"/>
                        </a:rPr>
                        <a:t>1.049***</a:t>
                      </a:r>
                      <a:endParaRPr sz="1100">
                        <a:latin typeface="Calibri"/>
                        <a:cs typeface="Calibri"/>
                      </a:endParaRPr>
                    </a:p>
                  </a:txBody>
                  <a:tcPr marL="0" marR="0" marB="0" marT="0"/>
                </a:tc>
                <a:tc>
                  <a:txBody>
                    <a:bodyPr/>
                    <a:lstStyle/>
                    <a:p>
                      <a:pPr marL="115570">
                        <a:lnSpc>
                          <a:spcPts val="1250"/>
                        </a:lnSpc>
                      </a:pPr>
                      <a:r>
                        <a:rPr dirty="0" sz="1100" spc="-35">
                          <a:latin typeface="Calibri"/>
                          <a:cs typeface="Calibri"/>
                        </a:rPr>
                        <a:t>12</a:t>
                      </a:r>
                      <a:endParaRPr sz="1100">
                        <a:latin typeface="Calibri"/>
                        <a:cs typeface="Calibri"/>
                      </a:endParaRPr>
                    </a:p>
                  </a:txBody>
                  <a:tcPr marL="0" marR="0" marB="0" marT="0"/>
                </a:tc>
                <a:tc>
                  <a:txBody>
                    <a:bodyPr/>
                    <a:lstStyle/>
                    <a:p>
                      <a:pPr algn="ctr" marL="20955">
                        <a:lnSpc>
                          <a:spcPts val="1250"/>
                        </a:lnSpc>
                      </a:pPr>
                      <a:r>
                        <a:rPr dirty="0" sz="1100" spc="-20">
                          <a:latin typeface="Calibri"/>
                          <a:cs typeface="Calibri"/>
                        </a:rPr>
                        <a:t>1.061***</a:t>
                      </a:r>
                      <a:endParaRPr sz="1100">
                        <a:latin typeface="Calibri"/>
                        <a:cs typeface="Calibri"/>
                      </a:endParaRPr>
                    </a:p>
                  </a:txBody>
                  <a:tcPr marL="0" marR="0" marB="0" marT="0"/>
                </a:tc>
              </a:tr>
              <a:tr h="190135">
                <a:tc>
                  <a:txBody>
                    <a:bodyPr/>
                    <a:lstStyle/>
                    <a:p>
                      <a:pPr marL="29845">
                        <a:lnSpc>
                          <a:spcPts val="1250"/>
                        </a:lnSpc>
                      </a:pPr>
                      <a:r>
                        <a:rPr dirty="0" sz="1100" spc="20">
                          <a:latin typeface="Calibri"/>
                          <a:cs typeface="Calibri"/>
                        </a:rPr>
                        <a:t>Friends</a:t>
                      </a:r>
                      <a:endParaRPr sz="1100">
                        <a:latin typeface="Calibri"/>
                        <a:cs typeface="Calibri"/>
                      </a:endParaRPr>
                    </a:p>
                  </a:txBody>
                  <a:tcPr marL="0" marR="0" marB="0" marT="0"/>
                </a:tc>
                <a:tc>
                  <a:txBody>
                    <a:bodyPr/>
                    <a:lstStyle/>
                    <a:p>
                      <a:pPr algn="r" marR="45720">
                        <a:lnSpc>
                          <a:spcPts val="1250"/>
                        </a:lnSpc>
                      </a:pPr>
                      <a:r>
                        <a:rPr dirty="0" sz="1100">
                          <a:latin typeface="Calibri"/>
                          <a:cs typeface="Calibri"/>
                        </a:rPr>
                        <a:t>8</a:t>
                      </a:r>
                      <a:endParaRPr sz="1100">
                        <a:latin typeface="Calibri"/>
                        <a:cs typeface="Calibri"/>
                      </a:endParaRPr>
                    </a:p>
                  </a:txBody>
                  <a:tcPr marL="0" marR="0" marB="0" marT="0"/>
                </a:tc>
                <a:tc>
                  <a:txBody>
                    <a:bodyPr/>
                    <a:lstStyle/>
                    <a:p>
                      <a:pPr marL="54610">
                        <a:lnSpc>
                          <a:spcPts val="1250"/>
                        </a:lnSpc>
                      </a:pPr>
                      <a:r>
                        <a:rPr dirty="0" sz="1100" spc="-20">
                          <a:latin typeface="Calibri"/>
                          <a:cs typeface="Calibri"/>
                        </a:rPr>
                        <a:t>1.048***</a:t>
                      </a:r>
                      <a:endParaRPr sz="1100">
                        <a:latin typeface="Calibri"/>
                        <a:cs typeface="Calibri"/>
                      </a:endParaRPr>
                    </a:p>
                  </a:txBody>
                  <a:tcPr marL="0" marR="0" marB="0" marT="0"/>
                </a:tc>
                <a:tc>
                  <a:txBody>
                    <a:bodyPr/>
                    <a:lstStyle/>
                    <a:p>
                      <a:pPr algn="r" marR="91440">
                        <a:lnSpc>
                          <a:spcPts val="1250"/>
                        </a:lnSpc>
                      </a:pPr>
                      <a:r>
                        <a:rPr dirty="0" sz="1100" spc="-45">
                          <a:latin typeface="Calibri"/>
                          <a:cs typeface="Calibri"/>
                        </a:rPr>
                        <a:t>12</a:t>
                      </a:r>
                      <a:endParaRPr sz="1100">
                        <a:latin typeface="Calibri"/>
                        <a:cs typeface="Calibri"/>
                      </a:endParaRPr>
                    </a:p>
                  </a:txBody>
                  <a:tcPr marL="0" marR="0" marB="0" marT="0"/>
                </a:tc>
                <a:tc>
                  <a:txBody>
                    <a:bodyPr/>
                    <a:lstStyle/>
                    <a:p>
                      <a:pPr algn="ctr" marR="217804">
                        <a:lnSpc>
                          <a:spcPts val="1250"/>
                        </a:lnSpc>
                      </a:pPr>
                      <a:r>
                        <a:rPr dirty="0" sz="1100" spc="-20">
                          <a:latin typeface="Calibri"/>
                          <a:cs typeface="Calibri"/>
                        </a:rPr>
                        <a:t>1.040***</a:t>
                      </a:r>
                      <a:endParaRPr sz="1100">
                        <a:latin typeface="Calibri"/>
                        <a:cs typeface="Calibri"/>
                      </a:endParaRPr>
                    </a:p>
                  </a:txBody>
                  <a:tcPr marL="0" marR="0" marB="0" marT="0"/>
                </a:tc>
                <a:tc>
                  <a:txBody>
                    <a:bodyPr/>
                    <a:lstStyle/>
                    <a:p>
                      <a:pPr marL="115570">
                        <a:lnSpc>
                          <a:spcPts val="1250"/>
                        </a:lnSpc>
                      </a:pPr>
                      <a:r>
                        <a:rPr dirty="0" sz="1100" spc="-35">
                          <a:latin typeface="Calibri"/>
                          <a:cs typeface="Calibri"/>
                        </a:rPr>
                        <a:t>13</a:t>
                      </a:r>
                      <a:endParaRPr sz="1100">
                        <a:latin typeface="Calibri"/>
                        <a:cs typeface="Calibri"/>
                      </a:endParaRPr>
                    </a:p>
                  </a:txBody>
                  <a:tcPr marL="0" marR="0" marB="0" marT="0"/>
                </a:tc>
                <a:tc>
                  <a:txBody>
                    <a:bodyPr/>
                    <a:lstStyle/>
                    <a:p>
                      <a:pPr algn="ctr" marL="20955">
                        <a:lnSpc>
                          <a:spcPts val="1250"/>
                        </a:lnSpc>
                      </a:pPr>
                      <a:r>
                        <a:rPr dirty="0" sz="1100" spc="-20">
                          <a:latin typeface="Calibri"/>
                          <a:cs typeface="Calibri"/>
                        </a:rPr>
                        <a:t>1.041***</a:t>
                      </a:r>
                      <a:endParaRPr sz="1100">
                        <a:latin typeface="Calibri"/>
                        <a:cs typeface="Calibri"/>
                      </a:endParaRPr>
                    </a:p>
                  </a:txBody>
                  <a:tcPr marL="0" marR="0" marB="0" marT="0"/>
                </a:tc>
              </a:tr>
              <a:tr h="190135">
                <a:tc>
                  <a:txBody>
                    <a:bodyPr/>
                    <a:lstStyle/>
                    <a:p>
                      <a:pPr marL="29845">
                        <a:lnSpc>
                          <a:spcPts val="1250"/>
                        </a:lnSpc>
                      </a:pPr>
                      <a:r>
                        <a:rPr dirty="0" sz="1100">
                          <a:latin typeface="Calibri"/>
                          <a:cs typeface="Calibri"/>
                        </a:rPr>
                        <a:t>Born </a:t>
                      </a:r>
                      <a:r>
                        <a:rPr dirty="0" sz="1100" spc="10">
                          <a:latin typeface="Calibri"/>
                          <a:cs typeface="Calibri"/>
                        </a:rPr>
                        <a:t>Out.</a:t>
                      </a:r>
                      <a:r>
                        <a:rPr dirty="0" sz="1100" spc="-40">
                          <a:latin typeface="Calibri"/>
                          <a:cs typeface="Calibri"/>
                        </a:rPr>
                        <a:t> </a:t>
                      </a:r>
                      <a:r>
                        <a:rPr dirty="0" sz="1100" spc="5">
                          <a:latin typeface="Calibri"/>
                          <a:cs typeface="Calibri"/>
                        </a:rPr>
                        <a:t>Can</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91440">
                        <a:lnSpc>
                          <a:spcPts val="1250"/>
                        </a:lnSpc>
                      </a:pPr>
                      <a:r>
                        <a:rPr dirty="0" sz="1100" spc="-45">
                          <a:latin typeface="Calibri"/>
                          <a:cs typeface="Calibri"/>
                        </a:rPr>
                        <a:t>13</a:t>
                      </a:r>
                      <a:endParaRPr sz="1100">
                        <a:latin typeface="Calibri"/>
                        <a:cs typeface="Calibri"/>
                      </a:endParaRPr>
                    </a:p>
                  </a:txBody>
                  <a:tcPr marL="0" marR="0" marB="0" marT="0"/>
                </a:tc>
                <a:tc>
                  <a:txBody>
                    <a:bodyPr/>
                    <a:lstStyle/>
                    <a:p>
                      <a:pPr algn="ctr" marR="224154">
                        <a:lnSpc>
                          <a:spcPts val="1250"/>
                        </a:lnSpc>
                      </a:pPr>
                      <a:r>
                        <a:rPr dirty="0" sz="1100" spc="-25">
                          <a:latin typeface="Calibri"/>
                          <a:cs typeface="Calibri"/>
                        </a:rPr>
                        <a:t>0.907*</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r>
              <a:tr h="190135">
                <a:tc>
                  <a:txBody>
                    <a:bodyPr/>
                    <a:lstStyle/>
                    <a:p>
                      <a:pPr marL="29845">
                        <a:lnSpc>
                          <a:spcPts val="1250"/>
                        </a:lnSpc>
                      </a:pPr>
                      <a:r>
                        <a:rPr dirty="0" sz="1100" spc="15">
                          <a:latin typeface="Calibri"/>
                          <a:cs typeface="Calibri"/>
                        </a:rPr>
                        <a:t>Conf.</a:t>
                      </a:r>
                      <a:r>
                        <a:rPr dirty="0" sz="1100" spc="-15">
                          <a:latin typeface="Calibri"/>
                          <a:cs typeface="Calibri"/>
                        </a:rPr>
                        <a:t> </a:t>
                      </a:r>
                      <a:r>
                        <a:rPr dirty="0" sz="1100" spc="15">
                          <a:latin typeface="Calibri"/>
                          <a:cs typeface="Calibri"/>
                        </a:rPr>
                        <a:t>Parliament</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gn="r" marR="91440">
                        <a:lnSpc>
                          <a:spcPts val="1250"/>
                        </a:lnSpc>
                      </a:pPr>
                      <a:r>
                        <a:rPr dirty="0" sz="1100" spc="-45">
                          <a:latin typeface="Calibri"/>
                          <a:cs typeface="Calibri"/>
                        </a:rPr>
                        <a:t>14</a:t>
                      </a:r>
                      <a:endParaRPr sz="1100">
                        <a:latin typeface="Calibri"/>
                        <a:cs typeface="Calibri"/>
                      </a:endParaRPr>
                    </a:p>
                  </a:txBody>
                  <a:tcPr marL="0" marR="0" marB="0" marT="0"/>
                </a:tc>
                <a:tc>
                  <a:txBody>
                    <a:bodyPr/>
                    <a:lstStyle/>
                    <a:p>
                      <a:pPr algn="ctr" marR="218440">
                        <a:lnSpc>
                          <a:spcPts val="1250"/>
                        </a:lnSpc>
                      </a:pPr>
                      <a:r>
                        <a:rPr dirty="0" sz="1100" spc="-20">
                          <a:latin typeface="Calibri"/>
                          <a:cs typeface="Calibri"/>
                        </a:rPr>
                        <a:t>0.822***</a:t>
                      </a:r>
                      <a:endParaRPr sz="1100">
                        <a:latin typeface="Calibri"/>
                        <a:cs typeface="Calibri"/>
                      </a:endParaRPr>
                    </a:p>
                  </a:txBody>
                  <a:tcPr marL="0" marR="0" marB="0" marT="0"/>
                </a:tc>
                <a:tc>
                  <a:txBody>
                    <a:bodyPr/>
                    <a:lstStyle/>
                    <a:p>
                      <a:pPr marL="115570">
                        <a:lnSpc>
                          <a:spcPts val="1250"/>
                        </a:lnSpc>
                      </a:pPr>
                      <a:r>
                        <a:rPr dirty="0" sz="1100" spc="-35">
                          <a:latin typeface="Calibri"/>
                          <a:cs typeface="Calibri"/>
                        </a:rPr>
                        <a:t>14</a:t>
                      </a:r>
                      <a:endParaRPr sz="1100">
                        <a:latin typeface="Calibri"/>
                        <a:cs typeface="Calibri"/>
                      </a:endParaRPr>
                    </a:p>
                  </a:txBody>
                  <a:tcPr marL="0" marR="0" marB="0" marT="0"/>
                </a:tc>
                <a:tc>
                  <a:txBody>
                    <a:bodyPr/>
                    <a:lstStyle/>
                    <a:p>
                      <a:pPr algn="ctr" marL="20955">
                        <a:lnSpc>
                          <a:spcPts val="1250"/>
                        </a:lnSpc>
                      </a:pPr>
                      <a:r>
                        <a:rPr dirty="0" sz="1100" spc="-20">
                          <a:latin typeface="Calibri"/>
                          <a:cs typeface="Calibri"/>
                        </a:rPr>
                        <a:t>0.842***</a:t>
                      </a:r>
                      <a:endParaRPr sz="1100">
                        <a:latin typeface="Calibri"/>
                        <a:cs typeface="Calibri"/>
                      </a:endParaRPr>
                    </a:p>
                  </a:txBody>
                  <a:tcPr marL="0" marR="0" marB="0" marT="0"/>
                </a:tc>
              </a:tr>
              <a:tr h="380271">
                <a:tc>
                  <a:txBody>
                    <a:bodyPr/>
                    <a:lstStyle/>
                    <a:p>
                      <a:pPr marL="29845">
                        <a:lnSpc>
                          <a:spcPts val="1250"/>
                        </a:lnSpc>
                      </a:pPr>
                      <a:r>
                        <a:rPr dirty="0" sz="1100" spc="5">
                          <a:latin typeface="Calibri"/>
                          <a:cs typeface="Calibri"/>
                        </a:rPr>
                        <a:t>Youth</a:t>
                      </a:r>
                      <a:endParaRPr sz="1100">
                        <a:latin typeface="Calibri"/>
                        <a:cs typeface="Calibri"/>
                      </a:endParaRPr>
                    </a:p>
                    <a:p>
                      <a:pPr marL="29845">
                        <a:lnSpc>
                          <a:spcPct val="100000"/>
                        </a:lnSpc>
                        <a:spcBef>
                          <a:spcPts val="175"/>
                        </a:spcBef>
                      </a:pPr>
                      <a:r>
                        <a:rPr dirty="0" sz="1100" spc="15">
                          <a:latin typeface="Calibri"/>
                          <a:cs typeface="Calibri"/>
                        </a:rPr>
                        <a:t>Student</a:t>
                      </a:r>
                      <a:endParaRPr sz="1100">
                        <a:latin typeface="Calibri"/>
                        <a:cs typeface="Calibri"/>
                      </a:endParaRPr>
                    </a:p>
                  </a:txBody>
                  <a:tcPr marL="0" marR="0" marB="0" marT="0"/>
                </a:tc>
                <a:tc>
                  <a:txBody>
                    <a:bodyPr/>
                    <a:lstStyle/>
                    <a:p>
                      <a:pPr>
                        <a:lnSpc>
                          <a:spcPct val="100000"/>
                        </a:lnSpc>
                        <a:spcBef>
                          <a:spcPts val="45"/>
                        </a:spcBef>
                      </a:pPr>
                      <a:endParaRPr sz="1200">
                        <a:latin typeface="Times New Roman"/>
                        <a:cs typeface="Times New Roman"/>
                      </a:endParaRPr>
                    </a:p>
                    <a:p>
                      <a:pPr algn="r" marR="45720">
                        <a:lnSpc>
                          <a:spcPct val="100000"/>
                        </a:lnSpc>
                      </a:pPr>
                      <a:r>
                        <a:rPr dirty="0" sz="1100">
                          <a:latin typeface="Calibri"/>
                          <a:cs typeface="Calibri"/>
                        </a:rPr>
                        <a:t>5</a:t>
                      </a:r>
                      <a:endParaRPr sz="1100">
                        <a:latin typeface="Calibri"/>
                        <a:cs typeface="Calibri"/>
                      </a:endParaRPr>
                    </a:p>
                  </a:txBody>
                  <a:tcPr marL="0" marR="0" marB="0" marT="5715"/>
                </a:tc>
                <a:tc>
                  <a:txBody>
                    <a:bodyPr/>
                    <a:lstStyle/>
                    <a:p>
                      <a:pPr>
                        <a:lnSpc>
                          <a:spcPct val="100000"/>
                        </a:lnSpc>
                        <a:spcBef>
                          <a:spcPts val="45"/>
                        </a:spcBef>
                      </a:pPr>
                      <a:endParaRPr sz="1200">
                        <a:latin typeface="Times New Roman"/>
                        <a:cs typeface="Times New Roman"/>
                      </a:endParaRPr>
                    </a:p>
                    <a:p>
                      <a:pPr marL="54610">
                        <a:lnSpc>
                          <a:spcPct val="100000"/>
                        </a:lnSpc>
                      </a:pPr>
                      <a:r>
                        <a:rPr dirty="0" sz="1100" spc="-20">
                          <a:latin typeface="Calibri"/>
                          <a:cs typeface="Calibri"/>
                        </a:rPr>
                        <a:t>1.665***</a:t>
                      </a:r>
                      <a:endParaRPr sz="1100">
                        <a:latin typeface="Calibri"/>
                        <a:cs typeface="Calibri"/>
                      </a:endParaRPr>
                    </a:p>
                  </a:txBody>
                  <a:tcPr marL="0" marR="0" marB="0" marT="5715"/>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marL="153035">
                        <a:lnSpc>
                          <a:spcPts val="1250"/>
                        </a:lnSpc>
                      </a:pPr>
                      <a:r>
                        <a:rPr dirty="0" sz="1100">
                          <a:latin typeface="Calibri"/>
                          <a:cs typeface="Calibri"/>
                        </a:rPr>
                        <a:t>2</a:t>
                      </a:r>
                      <a:endParaRPr sz="1100">
                        <a:latin typeface="Calibri"/>
                        <a:cs typeface="Calibri"/>
                      </a:endParaRPr>
                    </a:p>
                  </a:txBody>
                  <a:tcPr marL="0" marR="0" marB="0" marT="0"/>
                </a:tc>
                <a:tc>
                  <a:txBody>
                    <a:bodyPr/>
                    <a:lstStyle/>
                    <a:p>
                      <a:pPr algn="ctr" marL="20955">
                        <a:lnSpc>
                          <a:spcPts val="1250"/>
                        </a:lnSpc>
                      </a:pPr>
                      <a:r>
                        <a:rPr dirty="0" sz="1100" spc="-20">
                          <a:latin typeface="Calibri"/>
                          <a:cs typeface="Calibri"/>
                        </a:rPr>
                        <a:t>1.965***</a:t>
                      </a:r>
                      <a:endParaRPr sz="1100">
                        <a:latin typeface="Calibri"/>
                        <a:cs typeface="Calibri"/>
                      </a:endParaRPr>
                    </a:p>
                  </a:txBody>
                  <a:tcPr marL="0" marR="0" marB="0" marT="0"/>
                </a:tc>
              </a:tr>
              <a:tr h="285275">
                <a:tc>
                  <a:txBody>
                    <a:bodyPr/>
                    <a:lstStyle/>
                    <a:p>
                      <a:pPr marL="29845">
                        <a:lnSpc>
                          <a:spcPts val="1250"/>
                        </a:lnSpc>
                      </a:pPr>
                      <a:r>
                        <a:rPr dirty="0" sz="1100" spc="5">
                          <a:latin typeface="Calibri"/>
                          <a:cs typeface="Calibri"/>
                        </a:rPr>
                        <a:t>S.B. to</a:t>
                      </a:r>
                      <a:r>
                        <a:rPr dirty="0" sz="1100" spc="-40">
                          <a:latin typeface="Calibri"/>
                          <a:cs typeface="Calibri"/>
                        </a:rPr>
                        <a:t> </a:t>
                      </a:r>
                      <a:r>
                        <a:rPr dirty="0" sz="1100" spc="5">
                          <a:latin typeface="Calibri"/>
                          <a:cs typeface="Calibri"/>
                        </a:rPr>
                        <a:t>Canada</a:t>
                      </a:r>
                      <a:endParaRPr sz="1100">
                        <a:latin typeface="Calibri"/>
                        <a:cs typeface="Calibri"/>
                      </a:endParaRPr>
                    </a:p>
                  </a:txBody>
                  <a:tcPr marL="0" marR="0" marB="0" marT="0"/>
                </a:tc>
                <a:tc>
                  <a:txBody>
                    <a:bodyPr/>
                    <a:lstStyle/>
                    <a:p>
                      <a:pPr algn="r" marR="45720">
                        <a:lnSpc>
                          <a:spcPts val="1250"/>
                        </a:lnSpc>
                      </a:pPr>
                      <a:r>
                        <a:rPr dirty="0" sz="1100">
                          <a:latin typeface="Calibri"/>
                          <a:cs typeface="Calibri"/>
                        </a:rPr>
                        <a:t>6</a:t>
                      </a:r>
                      <a:endParaRPr sz="1100">
                        <a:latin typeface="Calibri"/>
                        <a:cs typeface="Calibri"/>
                      </a:endParaRPr>
                    </a:p>
                  </a:txBody>
                  <a:tcPr marL="0" marR="0" marB="0" marT="0"/>
                </a:tc>
                <a:tc>
                  <a:txBody>
                    <a:bodyPr/>
                    <a:lstStyle/>
                    <a:p>
                      <a:pPr marL="83185">
                        <a:lnSpc>
                          <a:spcPts val="1250"/>
                        </a:lnSpc>
                      </a:pPr>
                      <a:r>
                        <a:rPr dirty="0" sz="1100" spc="-20">
                          <a:latin typeface="Calibri"/>
                          <a:cs typeface="Calibri"/>
                        </a:rPr>
                        <a:t>1.502**</a:t>
                      </a:r>
                      <a:endParaRPr sz="1100">
                        <a:latin typeface="Calibri"/>
                        <a:cs typeface="Calibri"/>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c>
                  <a:txBody>
                    <a:bodyPr/>
                    <a:lstStyle/>
                    <a:p>
                      <a:pPr>
                        <a:lnSpc>
                          <a:spcPct val="100000"/>
                        </a:lnSpc>
                      </a:pPr>
                      <a:endParaRPr sz="1100">
                        <a:latin typeface="Times New Roman"/>
                        <a:cs typeface="Times New Roman"/>
                      </a:endParaRPr>
                    </a:p>
                  </a:txBody>
                  <a:tcPr marL="0" marR="0" marB="0" marT="0"/>
                </a:tc>
              </a:tr>
              <a:tr h="269431">
                <a:tc>
                  <a:txBody>
                    <a:bodyPr/>
                    <a:lstStyle/>
                    <a:p>
                      <a:pPr marL="29845">
                        <a:lnSpc>
                          <a:spcPct val="100000"/>
                        </a:lnSpc>
                        <a:spcBef>
                          <a:spcPts val="675"/>
                        </a:spcBef>
                      </a:pPr>
                      <a:r>
                        <a:rPr dirty="0" sz="1100" spc="10">
                          <a:latin typeface="Calibri"/>
                          <a:cs typeface="Calibri"/>
                        </a:rPr>
                        <a:t>Cons.</a:t>
                      </a:r>
                      <a:endParaRPr sz="1100">
                        <a:latin typeface="Calibri"/>
                        <a:cs typeface="Calibri"/>
                      </a:endParaRPr>
                    </a:p>
                  </a:txBody>
                  <a:tcPr marL="0" marR="0" marB="0" marT="8572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marL="54610">
                        <a:lnSpc>
                          <a:spcPct val="100000"/>
                        </a:lnSpc>
                        <a:spcBef>
                          <a:spcPts val="675"/>
                        </a:spcBef>
                      </a:pPr>
                      <a:r>
                        <a:rPr dirty="0" sz="1100" spc="-20">
                          <a:latin typeface="Calibri"/>
                          <a:cs typeface="Calibri"/>
                        </a:rPr>
                        <a:t>0.085***</a:t>
                      </a:r>
                      <a:endParaRPr sz="1100">
                        <a:latin typeface="Calibri"/>
                        <a:cs typeface="Calibri"/>
                      </a:endParaRPr>
                    </a:p>
                  </a:txBody>
                  <a:tcPr marL="0" marR="0" marB="0" marT="8572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ctr" marR="217804">
                        <a:lnSpc>
                          <a:spcPct val="100000"/>
                        </a:lnSpc>
                        <a:spcBef>
                          <a:spcPts val="675"/>
                        </a:spcBef>
                      </a:pPr>
                      <a:r>
                        <a:rPr dirty="0" sz="1100" spc="-20">
                          <a:latin typeface="Calibri"/>
                          <a:cs typeface="Calibri"/>
                        </a:rPr>
                        <a:t>0.067***</a:t>
                      </a:r>
                      <a:endParaRPr sz="1100">
                        <a:latin typeface="Calibri"/>
                        <a:cs typeface="Calibri"/>
                      </a:endParaRPr>
                    </a:p>
                  </a:txBody>
                  <a:tcPr marL="0" marR="0" marB="0" marT="8572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ctr" marL="20955">
                        <a:lnSpc>
                          <a:spcPct val="100000"/>
                        </a:lnSpc>
                        <a:spcBef>
                          <a:spcPts val="675"/>
                        </a:spcBef>
                      </a:pPr>
                      <a:r>
                        <a:rPr dirty="0" sz="1100" spc="-20">
                          <a:latin typeface="Calibri"/>
                          <a:cs typeface="Calibri"/>
                        </a:rPr>
                        <a:t>0.064***</a:t>
                      </a:r>
                      <a:endParaRPr sz="1100">
                        <a:latin typeface="Calibri"/>
                        <a:cs typeface="Calibri"/>
                      </a:endParaRPr>
                    </a:p>
                  </a:txBody>
                  <a:tcPr marL="0" marR="0" marB="0" marT="85725">
                    <a:lnB w="9525">
                      <a:solidFill>
                        <a:srgbClr val="000000"/>
                      </a:solidFill>
                      <a:prstDash val="solid"/>
                    </a:lnB>
                  </a:tcPr>
                </a:tc>
              </a:tr>
              <a:tr h="205216">
                <a:tc>
                  <a:txBody>
                    <a:bodyPr/>
                    <a:lstStyle/>
                    <a:p>
                      <a:pPr marL="29845">
                        <a:lnSpc>
                          <a:spcPct val="100000"/>
                        </a:lnSpc>
                        <a:spcBef>
                          <a:spcPts val="55"/>
                        </a:spcBef>
                      </a:pPr>
                      <a:r>
                        <a:rPr dirty="0" sz="1100" spc="10">
                          <a:latin typeface="Calibri"/>
                          <a:cs typeface="Calibri"/>
                        </a:rPr>
                        <a:t>n</a:t>
                      </a:r>
                      <a:r>
                        <a:rPr dirty="0" sz="1100" spc="-25">
                          <a:latin typeface="Calibri"/>
                          <a:cs typeface="Calibri"/>
                        </a:rPr>
                        <a:t> </a:t>
                      </a:r>
                      <a:r>
                        <a:rPr dirty="0" sz="1100" spc="15">
                          <a:latin typeface="Calibri"/>
                          <a:cs typeface="Calibri"/>
                        </a:rPr>
                        <a:t>(obs.)</a:t>
                      </a:r>
                      <a:endParaRPr sz="1100">
                        <a:latin typeface="Calibri"/>
                        <a:cs typeface="Calibri"/>
                      </a:endParaRPr>
                    </a:p>
                  </a:txBody>
                  <a:tcPr marL="0" marR="0" marB="0" marT="6985">
                    <a:lnT w="9525">
                      <a:solidFill>
                        <a:srgbClr val="000000"/>
                      </a:solidFill>
                      <a:prstDash val="solid"/>
                    </a:lnT>
                  </a:tcPr>
                </a:tc>
                <a:tc>
                  <a:txBody>
                    <a:bodyPr/>
                    <a:lstStyle/>
                    <a:p>
                      <a:pPr>
                        <a:lnSpc>
                          <a:spcPct val="100000"/>
                        </a:lnSpc>
                      </a:pPr>
                      <a:endParaRPr sz="1100">
                        <a:latin typeface="Times New Roman"/>
                        <a:cs typeface="Times New Roman"/>
                      </a:endParaRPr>
                    </a:p>
                  </a:txBody>
                  <a:tcPr marL="0" marR="0" marB="0" marT="0">
                    <a:lnT w="9525">
                      <a:solidFill>
                        <a:srgbClr val="000000"/>
                      </a:solidFill>
                      <a:prstDash val="solid"/>
                    </a:lnT>
                  </a:tcPr>
                </a:tc>
                <a:tc>
                  <a:txBody>
                    <a:bodyPr/>
                    <a:lstStyle/>
                    <a:p>
                      <a:pPr marL="149860">
                        <a:lnSpc>
                          <a:spcPct val="100000"/>
                        </a:lnSpc>
                        <a:spcBef>
                          <a:spcPts val="55"/>
                        </a:spcBef>
                      </a:pPr>
                      <a:r>
                        <a:rPr dirty="0" sz="1100" spc="-25">
                          <a:latin typeface="Calibri"/>
                          <a:cs typeface="Calibri"/>
                        </a:rPr>
                        <a:t>2,471</a:t>
                      </a:r>
                      <a:endParaRPr sz="1100">
                        <a:latin typeface="Calibri"/>
                        <a:cs typeface="Calibri"/>
                      </a:endParaRPr>
                    </a:p>
                  </a:txBody>
                  <a:tcPr marL="0" marR="0" marB="0" marT="6985">
                    <a:lnT w="9525">
                      <a:solidFill>
                        <a:srgbClr val="000000"/>
                      </a:solidFill>
                      <a:prstDash val="solid"/>
                    </a:lnT>
                  </a:tcPr>
                </a:tc>
                <a:tc>
                  <a:txBody>
                    <a:bodyPr/>
                    <a:lstStyle/>
                    <a:p>
                      <a:pPr>
                        <a:lnSpc>
                          <a:spcPct val="100000"/>
                        </a:lnSpc>
                      </a:pPr>
                      <a:endParaRPr sz="1100">
                        <a:latin typeface="Times New Roman"/>
                        <a:cs typeface="Times New Roman"/>
                      </a:endParaRPr>
                    </a:p>
                  </a:txBody>
                  <a:tcPr marL="0" marR="0" marB="0" marT="0">
                    <a:lnT w="9525">
                      <a:solidFill>
                        <a:srgbClr val="000000"/>
                      </a:solidFill>
                      <a:prstDash val="solid"/>
                    </a:lnT>
                  </a:tcPr>
                </a:tc>
                <a:tc>
                  <a:txBody>
                    <a:bodyPr/>
                    <a:lstStyle/>
                    <a:p>
                      <a:pPr algn="ctr" marR="222250">
                        <a:lnSpc>
                          <a:spcPct val="100000"/>
                        </a:lnSpc>
                        <a:spcBef>
                          <a:spcPts val="55"/>
                        </a:spcBef>
                      </a:pPr>
                      <a:r>
                        <a:rPr dirty="0" sz="1100" spc="-25">
                          <a:latin typeface="Calibri"/>
                          <a:cs typeface="Calibri"/>
                        </a:rPr>
                        <a:t>16,825</a:t>
                      </a:r>
                      <a:endParaRPr sz="1100">
                        <a:latin typeface="Calibri"/>
                        <a:cs typeface="Calibri"/>
                      </a:endParaRPr>
                    </a:p>
                  </a:txBody>
                  <a:tcPr marL="0" marR="0" marB="0" marT="6985">
                    <a:lnT w="9525">
                      <a:solidFill>
                        <a:srgbClr val="000000"/>
                      </a:solidFill>
                      <a:prstDash val="solid"/>
                    </a:lnT>
                  </a:tcPr>
                </a:tc>
                <a:tc>
                  <a:txBody>
                    <a:bodyPr/>
                    <a:lstStyle/>
                    <a:p>
                      <a:pPr>
                        <a:lnSpc>
                          <a:spcPct val="100000"/>
                        </a:lnSpc>
                      </a:pPr>
                      <a:endParaRPr sz="1100">
                        <a:latin typeface="Times New Roman"/>
                        <a:cs typeface="Times New Roman"/>
                      </a:endParaRPr>
                    </a:p>
                  </a:txBody>
                  <a:tcPr marL="0" marR="0" marB="0" marT="0">
                    <a:lnT w="9525">
                      <a:solidFill>
                        <a:srgbClr val="000000"/>
                      </a:solidFill>
                      <a:prstDash val="solid"/>
                    </a:lnT>
                  </a:tcPr>
                </a:tc>
                <a:tc>
                  <a:txBody>
                    <a:bodyPr/>
                    <a:lstStyle/>
                    <a:p>
                      <a:pPr algn="ctr" marL="16510">
                        <a:lnSpc>
                          <a:spcPct val="100000"/>
                        </a:lnSpc>
                        <a:spcBef>
                          <a:spcPts val="55"/>
                        </a:spcBef>
                      </a:pPr>
                      <a:r>
                        <a:rPr dirty="0" sz="1100" spc="-25">
                          <a:latin typeface="Calibri"/>
                          <a:cs typeface="Calibri"/>
                        </a:rPr>
                        <a:t>18,589</a:t>
                      </a:r>
                      <a:endParaRPr sz="1100">
                        <a:latin typeface="Calibri"/>
                        <a:cs typeface="Calibri"/>
                      </a:endParaRPr>
                    </a:p>
                  </a:txBody>
                  <a:tcPr marL="0" marR="0" marB="0" marT="6985">
                    <a:lnT w="9525">
                      <a:solidFill>
                        <a:srgbClr val="000000"/>
                      </a:solidFill>
                      <a:prstDash val="solid"/>
                    </a:lnT>
                  </a:tcPr>
                </a:tc>
              </a:tr>
              <a:tr h="203679">
                <a:tc>
                  <a:txBody>
                    <a:bodyPr/>
                    <a:lstStyle/>
                    <a:p>
                      <a:pPr marL="27940">
                        <a:lnSpc>
                          <a:spcPct val="100000"/>
                        </a:lnSpc>
                        <a:spcBef>
                          <a:spcPts val="165"/>
                        </a:spcBef>
                      </a:pPr>
                      <a:r>
                        <a:rPr dirty="0" sz="1100" spc="20">
                          <a:latin typeface="Calibri"/>
                          <a:cs typeface="Calibri"/>
                        </a:rPr>
                        <a:t>Pseudo </a:t>
                      </a:r>
                      <a:r>
                        <a:rPr dirty="0" sz="1100" spc="5">
                          <a:latin typeface="Calibri"/>
                          <a:cs typeface="Calibri"/>
                        </a:rPr>
                        <a:t>-</a:t>
                      </a:r>
                      <a:r>
                        <a:rPr dirty="0" sz="1100" spc="-40">
                          <a:latin typeface="Calibri"/>
                          <a:cs typeface="Calibri"/>
                        </a:rPr>
                        <a:t> </a:t>
                      </a:r>
                      <a:r>
                        <a:rPr dirty="0" sz="1100">
                          <a:latin typeface="Calibri"/>
                          <a:cs typeface="Calibri"/>
                        </a:rPr>
                        <a:t>R</a:t>
                      </a:r>
                      <a:r>
                        <a:rPr dirty="0" baseline="37037" sz="1125">
                          <a:latin typeface="Calibri"/>
                          <a:cs typeface="Calibri"/>
                        </a:rPr>
                        <a:t>2</a:t>
                      </a:r>
                      <a:endParaRPr baseline="37037" sz="1125">
                        <a:latin typeface="Calibri"/>
                        <a:cs typeface="Calibri"/>
                      </a:endParaRPr>
                    </a:p>
                  </a:txBody>
                  <a:tcPr marL="0" marR="0" marB="0" marT="2095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marL="119380">
                        <a:lnSpc>
                          <a:spcPct val="100000"/>
                        </a:lnSpc>
                        <a:spcBef>
                          <a:spcPts val="165"/>
                        </a:spcBef>
                      </a:pPr>
                      <a:r>
                        <a:rPr dirty="0" sz="1100" spc="-25">
                          <a:latin typeface="Calibri"/>
                          <a:cs typeface="Calibri"/>
                        </a:rPr>
                        <a:t>0.0986</a:t>
                      </a:r>
                      <a:endParaRPr sz="1100">
                        <a:latin typeface="Calibri"/>
                        <a:cs typeface="Calibri"/>
                      </a:endParaRPr>
                    </a:p>
                  </a:txBody>
                  <a:tcPr marL="0" marR="0" marB="0" marT="2095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ctr" marR="234950">
                        <a:lnSpc>
                          <a:spcPct val="100000"/>
                        </a:lnSpc>
                        <a:spcBef>
                          <a:spcPts val="165"/>
                        </a:spcBef>
                      </a:pPr>
                      <a:r>
                        <a:rPr dirty="0" sz="1100" spc="-25">
                          <a:latin typeface="Calibri"/>
                          <a:cs typeface="Calibri"/>
                        </a:rPr>
                        <a:t>0.102</a:t>
                      </a:r>
                      <a:endParaRPr sz="1100">
                        <a:latin typeface="Calibri"/>
                        <a:cs typeface="Calibri"/>
                      </a:endParaRPr>
                    </a:p>
                  </a:txBody>
                  <a:tcPr marL="0" marR="0" marB="0" marT="20955">
                    <a:lnB w="9525">
                      <a:solidFill>
                        <a:srgbClr val="000000"/>
                      </a:solidFill>
                      <a:prstDash val="solid"/>
                    </a:lnB>
                  </a:tcPr>
                </a:tc>
                <a:tc>
                  <a:txBody>
                    <a:bodyPr/>
                    <a:lstStyle/>
                    <a:p>
                      <a:pPr>
                        <a:lnSpc>
                          <a:spcPct val="100000"/>
                        </a:lnSpc>
                      </a:pPr>
                      <a:endParaRPr sz="1100">
                        <a:latin typeface="Times New Roman"/>
                        <a:cs typeface="Times New Roman"/>
                      </a:endParaRPr>
                    </a:p>
                  </a:txBody>
                  <a:tcPr marL="0" marR="0" marB="0" marT="0">
                    <a:lnB w="9525">
                      <a:solidFill>
                        <a:srgbClr val="000000"/>
                      </a:solidFill>
                      <a:prstDash val="solid"/>
                    </a:lnB>
                  </a:tcPr>
                </a:tc>
                <a:tc>
                  <a:txBody>
                    <a:bodyPr/>
                    <a:lstStyle/>
                    <a:p>
                      <a:pPr algn="ctr" marL="13335">
                        <a:lnSpc>
                          <a:spcPct val="100000"/>
                        </a:lnSpc>
                        <a:spcBef>
                          <a:spcPts val="165"/>
                        </a:spcBef>
                      </a:pPr>
                      <a:r>
                        <a:rPr dirty="0" sz="1100" spc="-25">
                          <a:latin typeface="Calibri"/>
                          <a:cs typeface="Calibri"/>
                        </a:rPr>
                        <a:t>0.1002</a:t>
                      </a:r>
                      <a:endParaRPr sz="1100">
                        <a:latin typeface="Calibri"/>
                        <a:cs typeface="Calibri"/>
                      </a:endParaRPr>
                    </a:p>
                  </a:txBody>
                  <a:tcPr marL="0" marR="0" marB="0" marT="20955">
                    <a:lnB w="9525">
                      <a:solidFill>
                        <a:srgbClr val="000000"/>
                      </a:solidFill>
                      <a:prstDash val="solid"/>
                    </a:lnB>
                  </a:tcPr>
                </a:tc>
              </a:tr>
            </a:tbl>
          </a:graphicData>
        </a:graphic>
      </p:graphicFrame>
      <p:sp>
        <p:nvSpPr>
          <p:cNvPr id="58" name="object 58"/>
          <p:cNvSpPr/>
          <p:nvPr/>
        </p:nvSpPr>
        <p:spPr>
          <a:xfrm>
            <a:off x="6315069" y="6452880"/>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9" name="object 59"/>
          <p:cNvSpPr/>
          <p:nvPr/>
        </p:nvSpPr>
        <p:spPr>
          <a:xfrm>
            <a:off x="6315066" y="6452881"/>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60" name="object 60"/>
          <p:cNvSpPr/>
          <p:nvPr/>
        </p:nvSpPr>
        <p:spPr>
          <a:xfrm>
            <a:off x="6315069" y="6643065"/>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61" name="object 61"/>
          <p:cNvSpPr/>
          <p:nvPr/>
        </p:nvSpPr>
        <p:spPr>
          <a:xfrm>
            <a:off x="6315066" y="6643065"/>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62" name="object 62"/>
          <p:cNvSpPr/>
          <p:nvPr/>
        </p:nvSpPr>
        <p:spPr>
          <a:xfrm>
            <a:off x="6315069" y="6833250"/>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63" name="object 63"/>
          <p:cNvSpPr/>
          <p:nvPr/>
        </p:nvSpPr>
        <p:spPr>
          <a:xfrm>
            <a:off x="6315066" y="6833251"/>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64" name="object 64"/>
          <p:cNvSpPr/>
          <p:nvPr/>
        </p:nvSpPr>
        <p:spPr>
          <a:xfrm>
            <a:off x="6315069" y="7023434"/>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65" name="object 65"/>
          <p:cNvSpPr/>
          <p:nvPr/>
        </p:nvSpPr>
        <p:spPr>
          <a:xfrm>
            <a:off x="6315066" y="7023435"/>
            <a:ext cx="635" cy="9525"/>
          </a:xfrm>
          <a:custGeom>
            <a:avLst/>
            <a:gdLst/>
            <a:ahLst/>
            <a:cxnLst/>
            <a:rect l="l" t="t" r="r" b="b"/>
            <a:pathLst>
              <a:path w="635" h="9525">
                <a:moveTo>
                  <a:pt x="0" y="9509"/>
                </a:moveTo>
                <a:lnTo>
                  <a:pt x="8" y="0"/>
                </a:lnTo>
                <a:lnTo>
                  <a:pt x="0" y="9509"/>
                </a:lnTo>
                <a:close/>
              </a:path>
            </a:pathLst>
          </a:custGeom>
          <a:solidFill>
            <a:srgbClr val="D5D5D5"/>
          </a:solidFill>
        </p:spPr>
        <p:txBody>
          <a:bodyPr wrap="square" lIns="0" tIns="0" rIns="0" bIns="0" rtlCol="0"/>
          <a:lstStyle/>
          <a:p/>
        </p:txBody>
      </p:sp>
      <p:sp>
        <p:nvSpPr>
          <p:cNvPr id="66" name="object 66"/>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33</a:t>
            </a:r>
          </a:p>
        </p:txBody>
      </p:sp>
      <p:sp>
        <p:nvSpPr>
          <p:cNvPr id="2" name="object 2"/>
          <p:cNvSpPr txBox="1"/>
          <p:nvPr/>
        </p:nvSpPr>
        <p:spPr>
          <a:xfrm>
            <a:off x="901700" y="869282"/>
            <a:ext cx="5970270" cy="8008620"/>
          </a:xfrm>
          <a:prstGeom prst="rect">
            <a:avLst/>
          </a:prstGeom>
        </p:spPr>
        <p:txBody>
          <a:bodyPr wrap="square" lIns="0" tIns="36830" rIns="0" bIns="0" rtlCol="0" vert="horz">
            <a:spAutoFit/>
          </a:bodyPr>
          <a:lstStyle/>
          <a:p>
            <a:pPr marL="469900">
              <a:lnSpc>
                <a:spcPct val="100000"/>
              </a:lnSpc>
              <a:spcBef>
                <a:spcPts val="290"/>
              </a:spcBef>
            </a:pPr>
            <a:r>
              <a:rPr dirty="0" sz="1300" spc="-15" b="0">
                <a:latin typeface="Calibri Light"/>
                <a:cs typeface="Calibri Light"/>
              </a:rPr>
              <a:t>Determinants </a:t>
            </a:r>
            <a:r>
              <a:rPr dirty="0" sz="1300" spc="-10" b="0">
                <a:latin typeface="Calibri Light"/>
                <a:cs typeface="Calibri Light"/>
              </a:rPr>
              <a:t>of</a:t>
            </a:r>
            <a:r>
              <a:rPr dirty="0" sz="1300" spc="-20" b="0">
                <a:latin typeface="Calibri Light"/>
                <a:cs typeface="Calibri Light"/>
              </a:rPr>
              <a:t> </a:t>
            </a:r>
            <a:r>
              <a:rPr dirty="0" sz="1300" spc="-15" b="0">
                <a:latin typeface="Calibri Light"/>
                <a:cs typeface="Calibri Light"/>
              </a:rPr>
              <a:t>Participation</a:t>
            </a:r>
            <a:endParaRPr sz="1300">
              <a:latin typeface="Calibri Light"/>
              <a:cs typeface="Calibri Light"/>
            </a:endParaRPr>
          </a:p>
          <a:p>
            <a:pPr marL="12700">
              <a:lnSpc>
                <a:spcPct val="100000"/>
              </a:lnSpc>
              <a:spcBef>
                <a:spcPts val="160"/>
              </a:spcBef>
            </a:pPr>
            <a:r>
              <a:rPr dirty="0" sz="1100" spc="-5">
                <a:latin typeface="Calibri"/>
                <a:cs typeface="Calibri"/>
              </a:rPr>
              <a:t>Informal</a:t>
            </a:r>
            <a:r>
              <a:rPr dirty="0" sz="1100" spc="175">
                <a:latin typeface="Calibri"/>
                <a:cs typeface="Calibri"/>
              </a:rPr>
              <a:t> </a:t>
            </a:r>
            <a:r>
              <a:rPr dirty="0" sz="1100" spc="-5">
                <a:latin typeface="Calibri"/>
                <a:cs typeface="Calibri"/>
              </a:rPr>
              <a:t>political</a:t>
            </a:r>
            <a:r>
              <a:rPr dirty="0" sz="1100" spc="180">
                <a:latin typeface="Calibri"/>
                <a:cs typeface="Calibri"/>
              </a:rPr>
              <a:t> </a:t>
            </a:r>
            <a:r>
              <a:rPr dirty="0" sz="1100" spc="-5">
                <a:latin typeface="Calibri"/>
                <a:cs typeface="Calibri"/>
              </a:rPr>
              <a:t>participation</a:t>
            </a:r>
            <a:r>
              <a:rPr dirty="0" sz="1100" spc="180">
                <a:latin typeface="Calibri"/>
                <a:cs typeface="Calibri"/>
              </a:rPr>
              <a:t> </a:t>
            </a:r>
            <a:r>
              <a:rPr dirty="0" sz="1100" spc="-5">
                <a:latin typeface="Calibri"/>
                <a:cs typeface="Calibri"/>
              </a:rPr>
              <a:t>is</a:t>
            </a:r>
            <a:r>
              <a:rPr dirty="0" sz="1100" spc="185">
                <a:latin typeface="Calibri"/>
                <a:cs typeface="Calibri"/>
              </a:rPr>
              <a:t> </a:t>
            </a:r>
            <a:r>
              <a:rPr dirty="0" sz="1100" spc="-5">
                <a:latin typeface="Calibri"/>
                <a:cs typeface="Calibri"/>
              </a:rPr>
              <a:t>defined</a:t>
            </a:r>
            <a:r>
              <a:rPr dirty="0" sz="1100" spc="180">
                <a:latin typeface="Calibri"/>
                <a:cs typeface="Calibri"/>
              </a:rPr>
              <a:t> </a:t>
            </a:r>
            <a:r>
              <a:rPr dirty="0" sz="1100" spc="-5">
                <a:latin typeface="Calibri"/>
                <a:cs typeface="Calibri"/>
              </a:rPr>
              <a:t>as</a:t>
            </a:r>
            <a:r>
              <a:rPr dirty="0" sz="1100" spc="185">
                <a:latin typeface="Calibri"/>
                <a:cs typeface="Calibri"/>
              </a:rPr>
              <a:t> </a:t>
            </a:r>
            <a:r>
              <a:rPr dirty="0" sz="1100" spc="-5">
                <a:latin typeface="Calibri"/>
                <a:cs typeface="Calibri"/>
              </a:rPr>
              <a:t>having,</a:t>
            </a:r>
            <a:r>
              <a:rPr dirty="0" sz="1100" spc="175">
                <a:latin typeface="Calibri"/>
                <a:cs typeface="Calibri"/>
              </a:rPr>
              <a:t> </a:t>
            </a:r>
            <a:r>
              <a:rPr dirty="0" sz="1100" spc="-5">
                <a:latin typeface="Calibri"/>
                <a:cs typeface="Calibri"/>
              </a:rPr>
              <a:t>over</a:t>
            </a:r>
            <a:r>
              <a:rPr dirty="0" sz="1100" spc="180">
                <a:latin typeface="Calibri"/>
                <a:cs typeface="Calibri"/>
              </a:rPr>
              <a:t> </a:t>
            </a:r>
            <a:r>
              <a:rPr dirty="0" sz="1100" spc="-5">
                <a:latin typeface="Calibri"/>
                <a:cs typeface="Calibri"/>
              </a:rPr>
              <a:t>the</a:t>
            </a:r>
            <a:r>
              <a:rPr dirty="0" sz="1100" spc="180">
                <a:latin typeface="Calibri"/>
                <a:cs typeface="Calibri"/>
              </a:rPr>
              <a:t> </a:t>
            </a:r>
            <a:r>
              <a:rPr dirty="0" sz="1100">
                <a:latin typeface="Calibri"/>
                <a:cs typeface="Calibri"/>
              </a:rPr>
              <a:t>last</a:t>
            </a:r>
            <a:r>
              <a:rPr dirty="0" sz="1100" spc="180">
                <a:latin typeface="Calibri"/>
                <a:cs typeface="Calibri"/>
              </a:rPr>
              <a:t> </a:t>
            </a:r>
            <a:r>
              <a:rPr dirty="0" sz="1100" spc="-5">
                <a:latin typeface="Calibri"/>
                <a:cs typeface="Calibri"/>
              </a:rPr>
              <a:t>12</a:t>
            </a:r>
            <a:r>
              <a:rPr dirty="0" sz="1100" spc="185">
                <a:latin typeface="Calibri"/>
                <a:cs typeface="Calibri"/>
              </a:rPr>
              <a:t> </a:t>
            </a:r>
            <a:r>
              <a:rPr dirty="0" sz="1100" spc="-5">
                <a:latin typeface="Calibri"/>
                <a:cs typeface="Calibri"/>
              </a:rPr>
              <a:t>months,</a:t>
            </a:r>
            <a:r>
              <a:rPr dirty="0" sz="1100" spc="175">
                <a:latin typeface="Calibri"/>
                <a:cs typeface="Calibri"/>
              </a:rPr>
              <a:t> </a:t>
            </a:r>
            <a:r>
              <a:rPr dirty="0" sz="1100" spc="-5">
                <a:latin typeface="Calibri"/>
                <a:cs typeface="Calibri"/>
              </a:rPr>
              <a:t>boycotted</a:t>
            </a:r>
            <a:r>
              <a:rPr dirty="0" sz="1100" spc="185">
                <a:latin typeface="Calibri"/>
                <a:cs typeface="Calibri"/>
              </a:rPr>
              <a:t> </a:t>
            </a:r>
            <a:r>
              <a:rPr dirty="0" sz="1100" spc="-5">
                <a:latin typeface="Calibri"/>
                <a:cs typeface="Calibri"/>
              </a:rPr>
              <a:t>or</a:t>
            </a:r>
            <a:r>
              <a:rPr dirty="0" sz="1100" spc="175">
                <a:latin typeface="Calibri"/>
                <a:cs typeface="Calibri"/>
              </a:rPr>
              <a:t> </a:t>
            </a:r>
            <a:r>
              <a:rPr dirty="0" sz="1100" spc="-5">
                <a:latin typeface="Calibri"/>
                <a:cs typeface="Calibri"/>
              </a:rPr>
              <a:t>chosen</a:t>
            </a:r>
            <a:r>
              <a:rPr dirty="0" sz="1100" spc="185">
                <a:latin typeface="Calibri"/>
                <a:cs typeface="Calibri"/>
              </a:rPr>
              <a:t> </a:t>
            </a:r>
            <a:r>
              <a:rPr dirty="0" sz="1100" spc="-5">
                <a:latin typeface="Calibri"/>
                <a:cs typeface="Calibri"/>
              </a:rPr>
              <a:t>a</a:t>
            </a:r>
            <a:endParaRPr sz="1100">
              <a:latin typeface="Calibri"/>
              <a:cs typeface="Calibri"/>
            </a:endParaRPr>
          </a:p>
          <a:p>
            <a:pPr algn="just" marL="12700" marR="5080">
              <a:lnSpc>
                <a:spcPct val="152600"/>
              </a:lnSpc>
            </a:pPr>
            <a:r>
              <a:rPr dirty="0" sz="1100" spc="-5">
                <a:latin typeface="Calibri"/>
                <a:cs typeface="Calibri"/>
              </a:rPr>
              <a:t>product for ethical reasons, having searched for information on a political topic, having attended or  spoken </a:t>
            </a:r>
            <a:r>
              <a:rPr dirty="0" sz="1100">
                <a:latin typeface="Calibri"/>
                <a:cs typeface="Calibri"/>
              </a:rPr>
              <a:t>at </a:t>
            </a:r>
            <a:r>
              <a:rPr dirty="0" sz="1100" spc="-5">
                <a:latin typeface="Calibri"/>
                <a:cs typeface="Calibri"/>
              </a:rPr>
              <a:t>a public meeting, or having participated in a march or demonstration. Within this definition,  48% of respondents participated in an informal political activity in 2013. Volunteering </a:t>
            </a:r>
            <a:r>
              <a:rPr dirty="0" sz="1100">
                <a:latin typeface="Calibri"/>
                <a:cs typeface="Calibri"/>
              </a:rPr>
              <a:t>for </a:t>
            </a:r>
            <a:r>
              <a:rPr dirty="0" sz="1100" spc="-5">
                <a:latin typeface="Calibri"/>
                <a:cs typeface="Calibri"/>
              </a:rPr>
              <a:t>a party </a:t>
            </a:r>
            <a:r>
              <a:rPr dirty="0" sz="1100">
                <a:latin typeface="Calibri"/>
                <a:cs typeface="Calibri"/>
              </a:rPr>
              <a:t>or  </a:t>
            </a:r>
            <a:r>
              <a:rPr dirty="0" sz="1100" spc="-5">
                <a:latin typeface="Calibri"/>
                <a:cs typeface="Calibri"/>
              </a:rPr>
              <a:t>candidate, being a student, being engaged </a:t>
            </a:r>
            <a:r>
              <a:rPr dirty="0" sz="1100">
                <a:latin typeface="Calibri"/>
                <a:cs typeface="Calibri"/>
              </a:rPr>
              <a:t>in </a:t>
            </a:r>
            <a:r>
              <a:rPr dirty="0" sz="1100" spc="-5">
                <a:latin typeface="Calibri"/>
                <a:cs typeface="Calibri"/>
              </a:rPr>
              <a:t>a civic organization and higher levels of education were the  characteristics most strongly associated with an increased likelihood of participating </a:t>
            </a:r>
            <a:r>
              <a:rPr dirty="0" sz="1100">
                <a:latin typeface="Calibri"/>
                <a:cs typeface="Calibri"/>
              </a:rPr>
              <a:t>in an </a:t>
            </a:r>
            <a:r>
              <a:rPr dirty="0" sz="1100" spc="-5">
                <a:latin typeface="Calibri"/>
                <a:cs typeface="Calibri"/>
              </a:rPr>
              <a:t>informal  political activity. For younger respondents, having confidence in local merchants and businessmen, total  household income, being married or being born outside of Canada were not statistically significant </a:t>
            </a:r>
            <a:r>
              <a:rPr dirty="0" sz="1100" spc="-10">
                <a:latin typeface="Calibri"/>
                <a:cs typeface="Calibri"/>
              </a:rPr>
              <a:t>in  </a:t>
            </a:r>
            <a:r>
              <a:rPr dirty="0" sz="1100" spc="-5">
                <a:latin typeface="Calibri"/>
                <a:cs typeface="Calibri"/>
              </a:rPr>
              <a:t>predicting changes </a:t>
            </a:r>
            <a:r>
              <a:rPr dirty="0" sz="1100">
                <a:latin typeface="Calibri"/>
                <a:cs typeface="Calibri"/>
              </a:rPr>
              <a:t>in </a:t>
            </a:r>
            <a:r>
              <a:rPr dirty="0" sz="1100" spc="-5">
                <a:latin typeface="Calibri"/>
                <a:cs typeface="Calibri"/>
              </a:rPr>
              <a:t>the likelihood of participating </a:t>
            </a:r>
            <a:r>
              <a:rPr dirty="0" sz="1100">
                <a:latin typeface="Calibri"/>
                <a:cs typeface="Calibri"/>
              </a:rPr>
              <a:t>in </a:t>
            </a:r>
            <a:r>
              <a:rPr dirty="0" sz="1100" spc="-5">
                <a:latin typeface="Calibri"/>
                <a:cs typeface="Calibri"/>
              </a:rPr>
              <a:t>an informal political activity. These characteristics,  however, were statistically significant for the sample segment of respondents older than 25, as well as for  the sample taken as a whole. More specifically, within a 95% confidence interval, in</a:t>
            </a:r>
            <a:r>
              <a:rPr dirty="0" sz="1100" spc="70">
                <a:latin typeface="Calibri"/>
                <a:cs typeface="Calibri"/>
              </a:rPr>
              <a:t> </a:t>
            </a:r>
            <a:r>
              <a:rPr dirty="0" sz="1100" spc="-5">
                <a:latin typeface="Calibri"/>
                <a:cs typeface="Calibri"/>
              </a:rPr>
              <a:t>2013:</a:t>
            </a:r>
            <a:endParaRPr sz="1100">
              <a:latin typeface="Calibri"/>
              <a:cs typeface="Calibri"/>
            </a:endParaRPr>
          </a:p>
          <a:p>
            <a:pPr algn="just" marL="469900" marR="6985" indent="-228600">
              <a:lnSpc>
                <a:spcPct val="152700"/>
              </a:lnSpc>
              <a:spcBef>
                <a:spcPts val="850"/>
              </a:spcBef>
              <a:buFont typeface="Symbol"/>
              <a:buChar char=""/>
              <a:tabLst>
                <a:tab pos="470534" algn="l"/>
              </a:tabLst>
            </a:pPr>
            <a:r>
              <a:rPr dirty="0" sz="1100" spc="-5">
                <a:latin typeface="Calibri"/>
                <a:cs typeface="Calibri"/>
              </a:rPr>
              <a:t>Respondents aged 15 to </a:t>
            </a:r>
            <a:r>
              <a:rPr dirty="0" sz="1100">
                <a:latin typeface="Calibri"/>
                <a:cs typeface="Calibri"/>
              </a:rPr>
              <a:t>24 </a:t>
            </a:r>
            <a:r>
              <a:rPr dirty="0" sz="1100" spc="-5">
                <a:latin typeface="Calibri"/>
                <a:cs typeface="Calibri"/>
              </a:rPr>
              <a:t>who volunteered for a party or candidate were </a:t>
            </a:r>
            <a:r>
              <a:rPr dirty="0" sz="1100">
                <a:latin typeface="Calibri"/>
                <a:cs typeface="Calibri"/>
              </a:rPr>
              <a:t>5.0 </a:t>
            </a:r>
            <a:r>
              <a:rPr dirty="0" sz="1100" spc="-5">
                <a:latin typeface="Calibri"/>
                <a:cs typeface="Calibri"/>
              </a:rPr>
              <a:t>times more likely  to</a:t>
            </a:r>
            <a:r>
              <a:rPr dirty="0" sz="1100" spc="-45">
                <a:latin typeface="Calibri"/>
                <a:cs typeface="Calibri"/>
              </a:rPr>
              <a:t> </a:t>
            </a:r>
            <a:r>
              <a:rPr dirty="0" sz="1100" spc="-5">
                <a:latin typeface="Calibri"/>
                <a:cs typeface="Calibri"/>
              </a:rPr>
              <a:t>also</a:t>
            </a:r>
            <a:r>
              <a:rPr dirty="0" sz="1100" spc="-45">
                <a:latin typeface="Calibri"/>
                <a:cs typeface="Calibri"/>
              </a:rPr>
              <a:t> </a:t>
            </a:r>
            <a:r>
              <a:rPr dirty="0" sz="1100" spc="-5">
                <a:latin typeface="Calibri"/>
                <a:cs typeface="Calibri"/>
              </a:rPr>
              <a:t>engage</a:t>
            </a:r>
            <a:r>
              <a:rPr dirty="0" sz="1100" spc="-50">
                <a:latin typeface="Calibri"/>
                <a:cs typeface="Calibri"/>
              </a:rPr>
              <a:t> </a:t>
            </a:r>
            <a:r>
              <a:rPr dirty="0" sz="1100" spc="-5">
                <a:latin typeface="Calibri"/>
                <a:cs typeface="Calibri"/>
              </a:rPr>
              <a:t>in</a:t>
            </a:r>
            <a:r>
              <a:rPr dirty="0" sz="1100" spc="-50">
                <a:latin typeface="Calibri"/>
                <a:cs typeface="Calibri"/>
              </a:rPr>
              <a:t> </a:t>
            </a:r>
            <a:r>
              <a:rPr dirty="0" sz="1100" spc="-5">
                <a:latin typeface="Calibri"/>
                <a:cs typeface="Calibri"/>
              </a:rPr>
              <a:t>informal</a:t>
            </a:r>
            <a:r>
              <a:rPr dirty="0" sz="1100" spc="-35">
                <a:latin typeface="Calibri"/>
                <a:cs typeface="Calibri"/>
              </a:rPr>
              <a:t> </a:t>
            </a:r>
            <a:r>
              <a:rPr dirty="0" sz="1100" spc="-5">
                <a:latin typeface="Calibri"/>
                <a:cs typeface="Calibri"/>
              </a:rPr>
              <a:t>political</a:t>
            </a:r>
            <a:r>
              <a:rPr dirty="0" sz="1100" spc="-50">
                <a:latin typeface="Calibri"/>
                <a:cs typeface="Calibri"/>
              </a:rPr>
              <a:t> </a:t>
            </a:r>
            <a:r>
              <a:rPr dirty="0" sz="1100" spc="-5">
                <a:latin typeface="Calibri"/>
                <a:cs typeface="Calibri"/>
              </a:rPr>
              <a:t>activities,</a:t>
            </a:r>
            <a:r>
              <a:rPr dirty="0" sz="1100" spc="-45">
                <a:latin typeface="Calibri"/>
                <a:cs typeface="Calibri"/>
              </a:rPr>
              <a:t> </a:t>
            </a:r>
            <a:r>
              <a:rPr dirty="0" sz="1100" spc="-5">
                <a:latin typeface="Calibri"/>
                <a:cs typeface="Calibri"/>
              </a:rPr>
              <a:t>while</a:t>
            </a:r>
            <a:r>
              <a:rPr dirty="0" sz="1100" spc="-45">
                <a:latin typeface="Calibri"/>
                <a:cs typeface="Calibri"/>
              </a:rPr>
              <a:t> </a:t>
            </a:r>
            <a:r>
              <a:rPr dirty="0" sz="1100" spc="-5">
                <a:latin typeface="Calibri"/>
                <a:cs typeface="Calibri"/>
              </a:rPr>
              <a:t>respondents</a:t>
            </a:r>
            <a:r>
              <a:rPr dirty="0" sz="1100" spc="-45">
                <a:latin typeface="Calibri"/>
                <a:cs typeface="Calibri"/>
              </a:rPr>
              <a:t> </a:t>
            </a:r>
            <a:r>
              <a:rPr dirty="0" sz="1100" spc="-5">
                <a:latin typeface="Calibri"/>
                <a:cs typeface="Calibri"/>
              </a:rPr>
              <a:t>aged</a:t>
            </a:r>
            <a:r>
              <a:rPr dirty="0" sz="1100" spc="-50">
                <a:latin typeface="Calibri"/>
                <a:cs typeface="Calibri"/>
              </a:rPr>
              <a:t> </a:t>
            </a:r>
            <a:r>
              <a:rPr dirty="0" sz="1100" spc="-5">
                <a:latin typeface="Calibri"/>
                <a:cs typeface="Calibri"/>
              </a:rPr>
              <a:t>25</a:t>
            </a:r>
            <a:r>
              <a:rPr dirty="0" sz="1100" spc="-45">
                <a:latin typeface="Calibri"/>
                <a:cs typeface="Calibri"/>
              </a:rPr>
              <a:t> </a:t>
            </a:r>
            <a:r>
              <a:rPr dirty="0" sz="1100" spc="-5">
                <a:latin typeface="Calibri"/>
                <a:cs typeface="Calibri"/>
              </a:rPr>
              <a:t>or</a:t>
            </a:r>
            <a:r>
              <a:rPr dirty="0" sz="1100" spc="-45">
                <a:latin typeface="Calibri"/>
                <a:cs typeface="Calibri"/>
              </a:rPr>
              <a:t> </a:t>
            </a:r>
            <a:r>
              <a:rPr dirty="0" sz="1100" spc="-5">
                <a:latin typeface="Calibri"/>
                <a:cs typeface="Calibri"/>
              </a:rPr>
              <a:t>more</a:t>
            </a:r>
            <a:r>
              <a:rPr dirty="0" sz="1100" spc="-40">
                <a:latin typeface="Calibri"/>
                <a:cs typeface="Calibri"/>
              </a:rPr>
              <a:t> </a:t>
            </a:r>
            <a:r>
              <a:rPr dirty="0" sz="1100" spc="-5">
                <a:latin typeface="Calibri"/>
                <a:cs typeface="Calibri"/>
              </a:rPr>
              <a:t>who</a:t>
            </a:r>
            <a:r>
              <a:rPr dirty="0" sz="1100" spc="-45">
                <a:latin typeface="Calibri"/>
                <a:cs typeface="Calibri"/>
              </a:rPr>
              <a:t> </a:t>
            </a:r>
            <a:r>
              <a:rPr dirty="0" sz="1100" spc="-5">
                <a:latin typeface="Calibri"/>
                <a:cs typeface="Calibri"/>
              </a:rPr>
              <a:t>volunteered  for a party or candidate </a:t>
            </a:r>
            <a:r>
              <a:rPr dirty="0" sz="1100">
                <a:latin typeface="Calibri"/>
                <a:cs typeface="Calibri"/>
              </a:rPr>
              <a:t>were </a:t>
            </a:r>
            <a:r>
              <a:rPr dirty="0" sz="1100" spc="-5">
                <a:latin typeface="Calibri"/>
                <a:cs typeface="Calibri"/>
              </a:rPr>
              <a:t>6.2 times more likely to engage in informal political</a:t>
            </a:r>
            <a:r>
              <a:rPr dirty="0" sz="1100" spc="85">
                <a:latin typeface="Calibri"/>
                <a:cs typeface="Calibri"/>
              </a:rPr>
              <a:t> </a:t>
            </a:r>
            <a:r>
              <a:rPr dirty="0" sz="1100" spc="-5">
                <a:latin typeface="Calibri"/>
                <a:cs typeface="Calibri"/>
              </a:rPr>
              <a:t>activities;</a:t>
            </a:r>
            <a:endParaRPr sz="1100">
              <a:latin typeface="Calibri"/>
              <a:cs typeface="Calibri"/>
            </a:endParaRPr>
          </a:p>
          <a:p>
            <a:pPr algn="just" marL="469900" marR="7620" indent="-228600">
              <a:lnSpc>
                <a:spcPct val="152700"/>
              </a:lnSpc>
              <a:spcBef>
                <a:spcPts val="55"/>
              </a:spcBef>
              <a:buFont typeface="Symbol"/>
              <a:buChar char=""/>
              <a:tabLst>
                <a:tab pos="470534" algn="l"/>
              </a:tabLst>
            </a:pPr>
            <a:r>
              <a:rPr dirty="0" sz="1100" spc="-5">
                <a:latin typeface="Calibri"/>
                <a:cs typeface="Calibri"/>
              </a:rPr>
              <a:t>Students</a:t>
            </a:r>
            <a:r>
              <a:rPr dirty="0" sz="1100" spc="-50">
                <a:latin typeface="Calibri"/>
                <a:cs typeface="Calibri"/>
              </a:rPr>
              <a:t> </a:t>
            </a:r>
            <a:r>
              <a:rPr dirty="0" sz="1100" spc="-5">
                <a:latin typeface="Calibri"/>
                <a:cs typeface="Calibri"/>
              </a:rPr>
              <a:t>were</a:t>
            </a:r>
            <a:r>
              <a:rPr dirty="0" sz="1100" spc="-55">
                <a:latin typeface="Calibri"/>
                <a:cs typeface="Calibri"/>
              </a:rPr>
              <a:t> </a:t>
            </a:r>
            <a:r>
              <a:rPr dirty="0" sz="1100" spc="-5">
                <a:latin typeface="Calibri"/>
                <a:cs typeface="Calibri"/>
              </a:rPr>
              <a:t>3.1</a:t>
            </a:r>
            <a:r>
              <a:rPr dirty="0" sz="1100" spc="-50">
                <a:latin typeface="Calibri"/>
                <a:cs typeface="Calibri"/>
              </a:rPr>
              <a:t> </a:t>
            </a:r>
            <a:r>
              <a:rPr dirty="0" sz="1100" spc="-5">
                <a:latin typeface="Calibri"/>
                <a:cs typeface="Calibri"/>
              </a:rPr>
              <a:t>times</a:t>
            </a:r>
            <a:r>
              <a:rPr dirty="0" sz="1100" spc="-50">
                <a:latin typeface="Calibri"/>
                <a:cs typeface="Calibri"/>
              </a:rPr>
              <a:t> </a:t>
            </a:r>
            <a:r>
              <a:rPr dirty="0" sz="1100" spc="-5">
                <a:latin typeface="Calibri"/>
                <a:cs typeface="Calibri"/>
              </a:rPr>
              <a:t>more</a:t>
            </a:r>
            <a:r>
              <a:rPr dirty="0" sz="1100" spc="-55">
                <a:latin typeface="Calibri"/>
                <a:cs typeface="Calibri"/>
              </a:rPr>
              <a:t> </a:t>
            </a:r>
            <a:r>
              <a:rPr dirty="0" sz="1100" spc="-5">
                <a:latin typeface="Calibri"/>
                <a:cs typeface="Calibri"/>
              </a:rPr>
              <a:t>likely</a:t>
            </a:r>
            <a:r>
              <a:rPr dirty="0" sz="1100" spc="-50">
                <a:latin typeface="Calibri"/>
                <a:cs typeface="Calibri"/>
              </a:rPr>
              <a:t> </a:t>
            </a:r>
            <a:r>
              <a:rPr dirty="0" sz="1100" spc="-5">
                <a:latin typeface="Calibri"/>
                <a:cs typeface="Calibri"/>
              </a:rPr>
              <a:t>than</a:t>
            </a:r>
            <a:r>
              <a:rPr dirty="0" sz="1100" spc="-55">
                <a:latin typeface="Calibri"/>
                <a:cs typeface="Calibri"/>
              </a:rPr>
              <a:t> </a:t>
            </a:r>
            <a:r>
              <a:rPr dirty="0" sz="1100" spc="-5">
                <a:latin typeface="Calibri"/>
                <a:cs typeface="Calibri"/>
              </a:rPr>
              <a:t>non-students</a:t>
            </a:r>
            <a:r>
              <a:rPr dirty="0" sz="1100" spc="-50">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participate</a:t>
            </a:r>
            <a:r>
              <a:rPr dirty="0" sz="1100" spc="-55">
                <a:latin typeface="Calibri"/>
                <a:cs typeface="Calibri"/>
              </a:rPr>
              <a:t> </a:t>
            </a:r>
            <a:r>
              <a:rPr dirty="0" sz="1100" spc="-5">
                <a:latin typeface="Calibri"/>
                <a:cs typeface="Calibri"/>
              </a:rPr>
              <a:t>in</a:t>
            </a:r>
            <a:r>
              <a:rPr dirty="0" sz="1100" spc="-45">
                <a:latin typeface="Calibri"/>
                <a:cs typeface="Calibri"/>
              </a:rPr>
              <a:t> </a:t>
            </a:r>
            <a:r>
              <a:rPr dirty="0" sz="1100" spc="-5">
                <a:latin typeface="Calibri"/>
                <a:cs typeface="Calibri"/>
              </a:rPr>
              <a:t>informal</a:t>
            </a:r>
            <a:r>
              <a:rPr dirty="0" sz="1100" spc="-50">
                <a:latin typeface="Calibri"/>
                <a:cs typeface="Calibri"/>
              </a:rPr>
              <a:t> </a:t>
            </a:r>
            <a:r>
              <a:rPr dirty="0" sz="1100" spc="-5">
                <a:latin typeface="Calibri"/>
                <a:cs typeface="Calibri"/>
              </a:rPr>
              <a:t>political</a:t>
            </a:r>
            <a:r>
              <a:rPr dirty="0" sz="1100" spc="-55">
                <a:latin typeface="Calibri"/>
                <a:cs typeface="Calibri"/>
              </a:rPr>
              <a:t> </a:t>
            </a:r>
            <a:r>
              <a:rPr dirty="0" sz="1100" spc="-5">
                <a:latin typeface="Calibri"/>
                <a:cs typeface="Calibri"/>
              </a:rPr>
              <a:t>activities  if they were older than </a:t>
            </a:r>
            <a:r>
              <a:rPr dirty="0" sz="1100">
                <a:latin typeface="Calibri"/>
                <a:cs typeface="Calibri"/>
              </a:rPr>
              <a:t>25, </a:t>
            </a:r>
            <a:r>
              <a:rPr dirty="0" sz="1100" spc="-5">
                <a:latin typeface="Calibri"/>
                <a:cs typeface="Calibri"/>
              </a:rPr>
              <a:t>and 1.9 times if they were younger </a:t>
            </a:r>
            <a:r>
              <a:rPr dirty="0" sz="1100">
                <a:latin typeface="Calibri"/>
                <a:cs typeface="Calibri"/>
              </a:rPr>
              <a:t>than</a:t>
            </a:r>
            <a:r>
              <a:rPr dirty="0" sz="1100" spc="30">
                <a:latin typeface="Calibri"/>
                <a:cs typeface="Calibri"/>
              </a:rPr>
              <a:t> </a:t>
            </a:r>
            <a:r>
              <a:rPr dirty="0" sz="1100" spc="-5">
                <a:latin typeface="Calibri"/>
                <a:cs typeface="Calibri"/>
              </a:rPr>
              <a:t>25;</a:t>
            </a:r>
            <a:endParaRPr sz="1100">
              <a:latin typeface="Calibri"/>
              <a:cs typeface="Calibri"/>
            </a:endParaRPr>
          </a:p>
          <a:p>
            <a:pPr algn="just" marL="469900" marR="6350" indent="-228600">
              <a:lnSpc>
                <a:spcPct val="152700"/>
              </a:lnSpc>
              <a:spcBef>
                <a:spcPts val="55"/>
              </a:spcBef>
              <a:buFont typeface="Symbol"/>
              <a:buChar char=""/>
              <a:tabLst>
                <a:tab pos="470534" algn="l"/>
              </a:tabLst>
            </a:pPr>
            <a:r>
              <a:rPr dirty="0" sz="1100" spc="-5">
                <a:latin typeface="Calibri"/>
                <a:cs typeface="Calibri"/>
              </a:rPr>
              <a:t>Being born outside of Canada was associated with a 11% decrease </a:t>
            </a:r>
            <a:r>
              <a:rPr dirty="0" sz="1100">
                <a:latin typeface="Calibri"/>
                <a:cs typeface="Calibri"/>
              </a:rPr>
              <a:t>in </a:t>
            </a:r>
            <a:r>
              <a:rPr dirty="0" sz="1100" spc="-5">
                <a:latin typeface="Calibri"/>
                <a:cs typeface="Calibri"/>
              </a:rPr>
              <a:t>the likelihood for  respondents aged 25 and over to participate in an informal political activity, this relationship  however, was not statistically significant for respondents aged 15 to</a:t>
            </a:r>
            <a:r>
              <a:rPr dirty="0" sz="1100" spc="20">
                <a:latin typeface="Calibri"/>
                <a:cs typeface="Calibri"/>
              </a:rPr>
              <a:t> </a:t>
            </a:r>
            <a:r>
              <a:rPr dirty="0" sz="1100" spc="-5">
                <a:latin typeface="Calibri"/>
                <a:cs typeface="Calibri"/>
              </a:rPr>
              <a:t>24;</a:t>
            </a:r>
            <a:endParaRPr sz="1100">
              <a:latin typeface="Calibri"/>
              <a:cs typeface="Calibri"/>
            </a:endParaRPr>
          </a:p>
          <a:p>
            <a:pPr algn="just" marL="469900" marR="5080" indent="-228600">
              <a:lnSpc>
                <a:spcPct val="152600"/>
              </a:lnSpc>
              <a:spcBef>
                <a:spcPts val="55"/>
              </a:spcBef>
              <a:buFont typeface="Symbol"/>
              <a:buChar char=""/>
              <a:tabLst>
                <a:tab pos="470534" algn="l"/>
              </a:tabLst>
            </a:pPr>
            <a:r>
              <a:rPr dirty="0" sz="1100" spc="-5">
                <a:latin typeface="Calibri"/>
                <a:cs typeface="Calibri"/>
              </a:rPr>
              <a:t>For respondents aged 25 and over, every increase in total household income of $10,000 was  associated with a 7.5% increase in the likelihood to participate in informal political activities. The  association between household income and participation was not statistically significant for  younger</a:t>
            </a:r>
            <a:r>
              <a:rPr dirty="0" sz="1100" spc="-10">
                <a:latin typeface="Calibri"/>
                <a:cs typeface="Calibri"/>
              </a:rPr>
              <a:t> </a:t>
            </a:r>
            <a:r>
              <a:rPr dirty="0" sz="1100" spc="-5">
                <a:latin typeface="Calibri"/>
                <a:cs typeface="Calibri"/>
              </a:rPr>
              <a:t>Canadians;</a:t>
            </a:r>
            <a:endParaRPr sz="1100">
              <a:latin typeface="Calibri"/>
              <a:cs typeface="Calibri"/>
            </a:endParaRPr>
          </a:p>
          <a:p>
            <a:pPr algn="just" marL="469265" marR="5080" indent="-227965">
              <a:lnSpc>
                <a:spcPct val="152500"/>
              </a:lnSpc>
              <a:spcBef>
                <a:spcPts val="65"/>
              </a:spcBef>
              <a:buFont typeface="Symbol"/>
              <a:buChar char=""/>
              <a:tabLst>
                <a:tab pos="470534" algn="l"/>
              </a:tabLst>
            </a:pPr>
            <a:r>
              <a:rPr dirty="0" sz="1100" spc="-5">
                <a:latin typeface="Calibri"/>
                <a:cs typeface="Calibri"/>
              </a:rPr>
              <a:t>The likelihood of participating </a:t>
            </a:r>
            <a:r>
              <a:rPr dirty="0" sz="1100">
                <a:latin typeface="Calibri"/>
                <a:cs typeface="Calibri"/>
              </a:rPr>
              <a:t>in </a:t>
            </a:r>
            <a:r>
              <a:rPr dirty="0" sz="1100" spc="-5">
                <a:latin typeface="Calibri"/>
                <a:cs typeface="Calibri"/>
              </a:rPr>
              <a:t>informal political activities decreased by </a:t>
            </a:r>
            <a:r>
              <a:rPr dirty="0" sz="1100" spc="5">
                <a:latin typeface="Calibri"/>
                <a:cs typeface="Calibri"/>
              </a:rPr>
              <a:t>28% </a:t>
            </a:r>
            <a:r>
              <a:rPr dirty="0" sz="1100" spc="-5">
                <a:latin typeface="Calibri"/>
                <a:cs typeface="Calibri"/>
              </a:rPr>
              <a:t>for women aged  25</a:t>
            </a:r>
            <a:r>
              <a:rPr dirty="0" sz="1100" spc="-40">
                <a:latin typeface="Calibri"/>
                <a:cs typeface="Calibri"/>
              </a:rPr>
              <a:t> </a:t>
            </a:r>
            <a:r>
              <a:rPr dirty="0" sz="1100" spc="-5">
                <a:latin typeface="Calibri"/>
                <a:cs typeface="Calibri"/>
              </a:rPr>
              <a:t>or</a:t>
            </a:r>
            <a:r>
              <a:rPr dirty="0" sz="1100" spc="-35">
                <a:latin typeface="Calibri"/>
                <a:cs typeface="Calibri"/>
              </a:rPr>
              <a:t> </a:t>
            </a:r>
            <a:r>
              <a:rPr dirty="0" sz="1100" spc="-5">
                <a:latin typeface="Calibri"/>
                <a:cs typeface="Calibri"/>
              </a:rPr>
              <a:t>over,</a:t>
            </a:r>
            <a:r>
              <a:rPr dirty="0" sz="1100" spc="-35">
                <a:latin typeface="Calibri"/>
                <a:cs typeface="Calibri"/>
              </a:rPr>
              <a:t> </a:t>
            </a:r>
            <a:r>
              <a:rPr dirty="0" sz="1100" spc="-10">
                <a:latin typeface="Calibri"/>
                <a:cs typeface="Calibri"/>
              </a:rPr>
              <a:t>but</a:t>
            </a:r>
            <a:r>
              <a:rPr dirty="0" sz="1100" spc="-45">
                <a:latin typeface="Calibri"/>
                <a:cs typeface="Calibri"/>
              </a:rPr>
              <a:t> </a:t>
            </a:r>
            <a:r>
              <a:rPr dirty="0" sz="1100" spc="-5">
                <a:latin typeface="Calibri"/>
                <a:cs typeface="Calibri"/>
              </a:rPr>
              <a:t>remained</a:t>
            </a:r>
            <a:r>
              <a:rPr dirty="0" sz="1100" spc="-30">
                <a:latin typeface="Calibri"/>
                <a:cs typeface="Calibri"/>
              </a:rPr>
              <a:t> </a:t>
            </a:r>
            <a:r>
              <a:rPr dirty="0" sz="1100" spc="-5">
                <a:latin typeface="Calibri"/>
                <a:cs typeface="Calibri"/>
              </a:rPr>
              <a:t>unchanged</a:t>
            </a:r>
            <a:r>
              <a:rPr dirty="0" sz="1100" spc="-40">
                <a:latin typeface="Calibri"/>
                <a:cs typeface="Calibri"/>
              </a:rPr>
              <a:t> </a:t>
            </a:r>
            <a:r>
              <a:rPr dirty="0" sz="1100">
                <a:latin typeface="Calibri"/>
                <a:cs typeface="Calibri"/>
              </a:rPr>
              <a:t>for</a:t>
            </a:r>
            <a:r>
              <a:rPr dirty="0" sz="1100" spc="-40">
                <a:latin typeface="Calibri"/>
                <a:cs typeface="Calibri"/>
              </a:rPr>
              <a:t> </a:t>
            </a:r>
            <a:r>
              <a:rPr dirty="0" sz="1100" spc="-5">
                <a:latin typeface="Calibri"/>
                <a:cs typeface="Calibri"/>
              </a:rPr>
              <a:t>younger</a:t>
            </a:r>
            <a:r>
              <a:rPr dirty="0" sz="1100" spc="-35">
                <a:latin typeface="Calibri"/>
                <a:cs typeface="Calibri"/>
              </a:rPr>
              <a:t> </a:t>
            </a:r>
            <a:r>
              <a:rPr dirty="0" sz="1100" spc="-5">
                <a:latin typeface="Calibri"/>
                <a:cs typeface="Calibri"/>
              </a:rPr>
              <a:t>women</a:t>
            </a:r>
            <a:r>
              <a:rPr dirty="0" sz="1100" spc="-45">
                <a:latin typeface="Calibri"/>
                <a:cs typeface="Calibri"/>
              </a:rPr>
              <a:t> </a:t>
            </a:r>
            <a:r>
              <a:rPr dirty="0" sz="1100" spc="-5">
                <a:latin typeface="Calibri"/>
                <a:cs typeface="Calibri"/>
              </a:rPr>
              <a:t>when</a:t>
            </a:r>
            <a:r>
              <a:rPr dirty="0" sz="1100" spc="-35">
                <a:latin typeface="Calibri"/>
                <a:cs typeface="Calibri"/>
              </a:rPr>
              <a:t> </a:t>
            </a:r>
            <a:r>
              <a:rPr dirty="0" sz="1100" spc="-5">
                <a:latin typeface="Calibri"/>
                <a:cs typeface="Calibri"/>
              </a:rPr>
              <a:t>compared</a:t>
            </a:r>
            <a:r>
              <a:rPr dirty="0" sz="1100" spc="-35">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men</a:t>
            </a:r>
            <a:r>
              <a:rPr dirty="0" sz="1100" spc="-40">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same</a:t>
            </a:r>
            <a:r>
              <a:rPr dirty="0" sz="1100" spc="-40">
                <a:latin typeface="Calibri"/>
                <a:cs typeface="Calibri"/>
              </a:rPr>
              <a:t> </a:t>
            </a:r>
            <a:r>
              <a:rPr dirty="0" sz="1100" spc="-5">
                <a:latin typeface="Calibri"/>
                <a:cs typeface="Calibri"/>
              </a:rPr>
              <a:t>age  groups;</a:t>
            </a:r>
            <a:endParaRPr sz="1100">
              <a:latin typeface="Calibri"/>
              <a:cs typeface="Calibri"/>
            </a:endParaRPr>
          </a:p>
          <a:p>
            <a:pPr algn="just" marL="469265" marR="6350" indent="-228600">
              <a:lnSpc>
                <a:spcPct val="152300"/>
              </a:lnSpc>
              <a:spcBef>
                <a:spcPts val="65"/>
              </a:spcBef>
              <a:buFont typeface="Symbol"/>
              <a:buChar char=""/>
              <a:tabLst>
                <a:tab pos="469900" algn="l"/>
              </a:tabLst>
            </a:pPr>
            <a:r>
              <a:rPr dirty="0" sz="1100" spc="-5">
                <a:latin typeface="Calibri"/>
                <a:cs typeface="Calibri"/>
              </a:rPr>
              <a:t>Controlling for other factors, younger respondents were 41% more likely to engage in informal  political activities than older</a:t>
            </a:r>
            <a:r>
              <a:rPr dirty="0" sz="1100" spc="-10">
                <a:latin typeface="Calibri"/>
                <a:cs typeface="Calibri"/>
              </a:rPr>
              <a:t> </a:t>
            </a:r>
            <a:r>
              <a:rPr dirty="0" sz="1100" spc="-5">
                <a:latin typeface="Calibri"/>
                <a:cs typeface="Calibri"/>
              </a:rPr>
              <a:t>respondents;</a:t>
            </a:r>
            <a:endParaRPr sz="1100">
              <a:latin typeface="Calibri"/>
              <a:cs typeface="Calibri"/>
            </a:endParaRPr>
          </a:p>
          <a:p>
            <a:pPr algn="just" marL="469265" marR="5715" indent="-228600">
              <a:lnSpc>
                <a:spcPct val="152700"/>
              </a:lnSpc>
              <a:spcBef>
                <a:spcPts val="60"/>
              </a:spcBef>
              <a:buFont typeface="Symbol"/>
              <a:buChar char=""/>
              <a:tabLst>
                <a:tab pos="469900" algn="l"/>
              </a:tabLst>
            </a:pPr>
            <a:r>
              <a:rPr dirty="0" sz="1100" spc="-5">
                <a:latin typeface="Calibri"/>
                <a:cs typeface="Calibri"/>
              </a:rPr>
              <a:t>Having strong confidence in the Federal Parliament made individuals approximately 24% less  likely to engage in informal political</a:t>
            </a:r>
            <a:r>
              <a:rPr dirty="0" sz="1100" spc="5">
                <a:latin typeface="Calibri"/>
                <a:cs typeface="Calibri"/>
              </a:rPr>
              <a:t> </a:t>
            </a:r>
            <a:r>
              <a:rPr dirty="0" sz="1100" spc="-5">
                <a:latin typeface="Calibri"/>
                <a:cs typeface="Calibri"/>
              </a:rPr>
              <a:t>activities;</a:t>
            </a:r>
            <a:endParaRPr sz="1100">
              <a:latin typeface="Calibri"/>
              <a:cs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34</a:t>
            </a:r>
          </a:p>
        </p:txBody>
      </p:sp>
      <p:sp>
        <p:nvSpPr>
          <p:cNvPr id="2" name="object 2"/>
          <p:cNvSpPr txBox="1"/>
          <p:nvPr/>
        </p:nvSpPr>
        <p:spPr>
          <a:xfrm>
            <a:off x="901142" y="869282"/>
            <a:ext cx="5969635" cy="8110220"/>
          </a:xfrm>
          <a:prstGeom prst="rect">
            <a:avLst/>
          </a:prstGeom>
        </p:spPr>
        <p:txBody>
          <a:bodyPr wrap="square" lIns="0" tIns="36830" rIns="0" bIns="0" rtlCol="0" vert="horz">
            <a:spAutoFit/>
          </a:bodyPr>
          <a:lstStyle/>
          <a:p>
            <a:pPr marL="469900">
              <a:lnSpc>
                <a:spcPct val="100000"/>
              </a:lnSpc>
              <a:spcBef>
                <a:spcPts val="290"/>
              </a:spcBef>
            </a:pPr>
            <a:r>
              <a:rPr dirty="0" sz="1300" spc="-15" b="0">
                <a:latin typeface="Calibri Light"/>
                <a:cs typeface="Calibri Light"/>
              </a:rPr>
              <a:t>Determinants </a:t>
            </a:r>
            <a:r>
              <a:rPr dirty="0" sz="1300" spc="-10" b="0">
                <a:latin typeface="Calibri Light"/>
                <a:cs typeface="Calibri Light"/>
              </a:rPr>
              <a:t>of</a:t>
            </a:r>
            <a:r>
              <a:rPr dirty="0" sz="1300" spc="-25" b="0">
                <a:latin typeface="Calibri Light"/>
                <a:cs typeface="Calibri Light"/>
              </a:rPr>
              <a:t> </a:t>
            </a:r>
            <a:r>
              <a:rPr dirty="0" sz="1300" spc="-15" b="0">
                <a:latin typeface="Calibri Light"/>
                <a:cs typeface="Calibri Light"/>
              </a:rPr>
              <a:t>Engagement</a:t>
            </a:r>
            <a:endParaRPr sz="1300">
              <a:latin typeface="Calibri Light"/>
              <a:cs typeface="Calibri Light"/>
            </a:endParaRPr>
          </a:p>
          <a:p>
            <a:pPr marL="12700">
              <a:lnSpc>
                <a:spcPct val="100000"/>
              </a:lnSpc>
              <a:spcBef>
                <a:spcPts val="160"/>
              </a:spcBef>
            </a:pPr>
            <a:r>
              <a:rPr dirty="0" sz="1100" spc="-5">
                <a:latin typeface="Calibri"/>
                <a:cs typeface="Calibri"/>
              </a:rPr>
              <a:t>Civic participation is defined as having participated, over the last 12 months, </a:t>
            </a:r>
            <a:r>
              <a:rPr dirty="0" sz="1100">
                <a:latin typeface="Calibri"/>
                <a:cs typeface="Calibri"/>
              </a:rPr>
              <a:t>in </a:t>
            </a:r>
            <a:r>
              <a:rPr dirty="0" sz="1100" spc="-5">
                <a:latin typeface="Calibri"/>
                <a:cs typeface="Calibri"/>
              </a:rPr>
              <a:t>a sports or</a:t>
            </a:r>
            <a:r>
              <a:rPr dirty="0" sz="1100" spc="160">
                <a:latin typeface="Calibri"/>
                <a:cs typeface="Calibri"/>
              </a:rPr>
              <a:t> </a:t>
            </a:r>
            <a:r>
              <a:rPr dirty="0" sz="1100" spc="-5">
                <a:latin typeface="Calibri"/>
                <a:cs typeface="Calibri"/>
              </a:rPr>
              <a:t>recreational</a:t>
            </a:r>
            <a:endParaRPr sz="1100">
              <a:latin typeface="Calibri"/>
              <a:cs typeface="Calibri"/>
            </a:endParaRPr>
          </a:p>
          <a:p>
            <a:pPr algn="just" marL="12700" marR="5080">
              <a:lnSpc>
                <a:spcPct val="152600"/>
              </a:lnSpc>
            </a:pPr>
            <a:r>
              <a:rPr dirty="0" sz="1100" spc="-5">
                <a:latin typeface="Calibri"/>
                <a:cs typeface="Calibri"/>
              </a:rPr>
              <a:t>association, in a cultural </a:t>
            </a:r>
            <a:r>
              <a:rPr dirty="0" sz="1100">
                <a:latin typeface="Calibri"/>
                <a:cs typeface="Calibri"/>
              </a:rPr>
              <a:t>or </a:t>
            </a:r>
            <a:r>
              <a:rPr dirty="0" sz="1100" spc="-5">
                <a:latin typeface="Calibri"/>
                <a:cs typeface="Calibri"/>
              </a:rPr>
              <a:t>educational group, </a:t>
            </a:r>
            <a:r>
              <a:rPr dirty="0" sz="1100">
                <a:latin typeface="Calibri"/>
                <a:cs typeface="Calibri"/>
              </a:rPr>
              <a:t>in </a:t>
            </a:r>
            <a:r>
              <a:rPr dirty="0" sz="1100" spc="-5">
                <a:latin typeface="Calibri"/>
                <a:cs typeface="Calibri"/>
              </a:rPr>
              <a:t>a religious group, in a school or community group, or </a:t>
            </a:r>
            <a:r>
              <a:rPr dirty="0" sz="1100">
                <a:latin typeface="Calibri"/>
                <a:cs typeface="Calibri"/>
              </a:rPr>
              <a:t>in  </a:t>
            </a:r>
            <a:r>
              <a:rPr dirty="0" sz="1100" spc="-5">
                <a:latin typeface="Calibri"/>
                <a:cs typeface="Calibri"/>
              </a:rPr>
              <a:t>a service club. Within this definition, 55% of respondents were civically engaged in 2013. Over the whole  sample, volunteering for a political party or candidate, participating in a political activity over the last 12  months, being 15 to 24 </a:t>
            </a:r>
            <a:r>
              <a:rPr dirty="0" sz="1100">
                <a:latin typeface="Calibri"/>
                <a:cs typeface="Calibri"/>
              </a:rPr>
              <a:t>years </a:t>
            </a:r>
            <a:r>
              <a:rPr dirty="0" sz="1100" spc="-5">
                <a:latin typeface="Calibri"/>
                <a:cs typeface="Calibri"/>
              </a:rPr>
              <a:t>of age and believing that religion is important </a:t>
            </a:r>
            <a:r>
              <a:rPr dirty="0" sz="1100">
                <a:latin typeface="Calibri"/>
                <a:cs typeface="Calibri"/>
              </a:rPr>
              <a:t>were </a:t>
            </a:r>
            <a:r>
              <a:rPr dirty="0" sz="1100" spc="-5">
                <a:latin typeface="Calibri"/>
                <a:cs typeface="Calibri"/>
              </a:rPr>
              <a:t>the characteristics most  strongly associated with an increased likelihood of civic engagement. For respondents 15 to 24 years old,  sense of belonging to community, having participated in a political activity over the last 12 months,  believing that religion is important, the level of general trust, and being a student were the most strongly  associated elements to civic engagement. For respondents aged 25 years and over, being a student was  not</a:t>
            </a:r>
            <a:r>
              <a:rPr dirty="0" sz="1100" spc="-55">
                <a:latin typeface="Calibri"/>
                <a:cs typeface="Calibri"/>
              </a:rPr>
              <a:t> </a:t>
            </a:r>
            <a:r>
              <a:rPr dirty="0" sz="1100" spc="-5">
                <a:latin typeface="Calibri"/>
                <a:cs typeface="Calibri"/>
              </a:rPr>
              <a:t>a</a:t>
            </a:r>
            <a:r>
              <a:rPr dirty="0" sz="1100" spc="-45">
                <a:latin typeface="Calibri"/>
                <a:cs typeface="Calibri"/>
              </a:rPr>
              <a:t> </a:t>
            </a:r>
            <a:r>
              <a:rPr dirty="0" sz="1100" spc="-5">
                <a:latin typeface="Calibri"/>
                <a:cs typeface="Calibri"/>
              </a:rPr>
              <a:t>significant</a:t>
            </a:r>
            <a:r>
              <a:rPr dirty="0" sz="1100" spc="-55">
                <a:latin typeface="Calibri"/>
                <a:cs typeface="Calibri"/>
              </a:rPr>
              <a:t> </a:t>
            </a:r>
            <a:r>
              <a:rPr dirty="0" sz="1100" spc="-5">
                <a:latin typeface="Calibri"/>
                <a:cs typeface="Calibri"/>
              </a:rPr>
              <a:t>factor</a:t>
            </a:r>
            <a:r>
              <a:rPr dirty="0" sz="1100" spc="-55">
                <a:latin typeface="Calibri"/>
                <a:cs typeface="Calibri"/>
              </a:rPr>
              <a:t> </a:t>
            </a:r>
            <a:r>
              <a:rPr dirty="0" sz="1100" spc="-5">
                <a:latin typeface="Calibri"/>
                <a:cs typeface="Calibri"/>
              </a:rPr>
              <a:t>for</a:t>
            </a:r>
            <a:r>
              <a:rPr dirty="0" sz="1100" spc="-45">
                <a:latin typeface="Calibri"/>
                <a:cs typeface="Calibri"/>
              </a:rPr>
              <a:t> </a:t>
            </a:r>
            <a:r>
              <a:rPr dirty="0" sz="1100" spc="-5">
                <a:latin typeface="Calibri"/>
                <a:cs typeface="Calibri"/>
              </a:rPr>
              <a:t>being</a:t>
            </a:r>
            <a:r>
              <a:rPr dirty="0" sz="1100" spc="-50">
                <a:latin typeface="Calibri"/>
                <a:cs typeface="Calibri"/>
              </a:rPr>
              <a:t> </a:t>
            </a:r>
            <a:r>
              <a:rPr dirty="0" sz="1100" spc="-5">
                <a:latin typeface="Calibri"/>
                <a:cs typeface="Calibri"/>
              </a:rPr>
              <a:t>civically</a:t>
            </a:r>
            <a:r>
              <a:rPr dirty="0" sz="1100" spc="-50">
                <a:latin typeface="Calibri"/>
                <a:cs typeface="Calibri"/>
              </a:rPr>
              <a:t> </a:t>
            </a:r>
            <a:r>
              <a:rPr dirty="0" sz="1100" spc="-5">
                <a:latin typeface="Calibri"/>
                <a:cs typeface="Calibri"/>
              </a:rPr>
              <a:t>engaged,</a:t>
            </a:r>
            <a:r>
              <a:rPr dirty="0" sz="1100" spc="-45">
                <a:latin typeface="Calibri"/>
                <a:cs typeface="Calibri"/>
              </a:rPr>
              <a:t> </a:t>
            </a:r>
            <a:r>
              <a:rPr dirty="0" sz="1100" spc="-5">
                <a:latin typeface="Calibri"/>
                <a:cs typeface="Calibri"/>
              </a:rPr>
              <a:t>but</a:t>
            </a:r>
            <a:r>
              <a:rPr dirty="0" sz="1100" spc="-45">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four</a:t>
            </a:r>
            <a:r>
              <a:rPr dirty="0" sz="1100" spc="-50">
                <a:latin typeface="Calibri"/>
                <a:cs typeface="Calibri"/>
              </a:rPr>
              <a:t> </a:t>
            </a:r>
            <a:r>
              <a:rPr dirty="0" sz="1100">
                <a:latin typeface="Calibri"/>
                <a:cs typeface="Calibri"/>
              </a:rPr>
              <a:t>other</a:t>
            </a:r>
            <a:r>
              <a:rPr dirty="0" sz="1100" spc="-55">
                <a:latin typeface="Calibri"/>
                <a:cs typeface="Calibri"/>
              </a:rPr>
              <a:t> </a:t>
            </a:r>
            <a:r>
              <a:rPr dirty="0" sz="1100" spc="-5">
                <a:latin typeface="Calibri"/>
                <a:cs typeface="Calibri"/>
              </a:rPr>
              <a:t>factors</a:t>
            </a:r>
            <a:r>
              <a:rPr dirty="0" sz="1100" spc="-45">
                <a:latin typeface="Calibri"/>
                <a:cs typeface="Calibri"/>
              </a:rPr>
              <a:t> </a:t>
            </a:r>
            <a:r>
              <a:rPr dirty="0" sz="1100" spc="-5">
                <a:latin typeface="Calibri"/>
                <a:cs typeface="Calibri"/>
              </a:rPr>
              <a:t>mentioned</a:t>
            </a:r>
            <a:r>
              <a:rPr dirty="0" sz="1100" spc="-50">
                <a:latin typeface="Calibri"/>
                <a:cs typeface="Calibri"/>
              </a:rPr>
              <a:t> </a:t>
            </a:r>
            <a:r>
              <a:rPr dirty="0" sz="1100" spc="-5">
                <a:latin typeface="Calibri"/>
                <a:cs typeface="Calibri"/>
              </a:rPr>
              <a:t>above</a:t>
            </a:r>
            <a:r>
              <a:rPr dirty="0" sz="1100" spc="-50">
                <a:latin typeface="Calibri"/>
                <a:cs typeface="Calibri"/>
              </a:rPr>
              <a:t> </a:t>
            </a:r>
            <a:r>
              <a:rPr dirty="0" sz="1100" spc="-5">
                <a:latin typeface="Calibri"/>
                <a:cs typeface="Calibri"/>
              </a:rPr>
              <a:t>were.</a:t>
            </a:r>
            <a:r>
              <a:rPr dirty="0" sz="1100" spc="-50">
                <a:latin typeface="Calibri"/>
                <a:cs typeface="Calibri"/>
              </a:rPr>
              <a:t> </a:t>
            </a:r>
            <a:r>
              <a:rPr dirty="0" sz="1100" spc="-5">
                <a:latin typeface="Calibri"/>
                <a:cs typeface="Calibri"/>
              </a:rPr>
              <a:t>More  specifically, within a 95% confidence interval, in</a:t>
            </a:r>
            <a:r>
              <a:rPr dirty="0" sz="1100" spc="15">
                <a:latin typeface="Calibri"/>
                <a:cs typeface="Calibri"/>
              </a:rPr>
              <a:t> </a:t>
            </a:r>
            <a:r>
              <a:rPr dirty="0" sz="1100">
                <a:latin typeface="Calibri"/>
                <a:cs typeface="Calibri"/>
              </a:rPr>
              <a:t>2013:</a:t>
            </a:r>
            <a:endParaRPr sz="1100">
              <a:latin typeface="Calibri"/>
              <a:cs typeface="Calibri"/>
            </a:endParaRPr>
          </a:p>
          <a:p>
            <a:pPr algn="just" marL="469900" marR="6350" indent="-228600">
              <a:lnSpc>
                <a:spcPct val="152700"/>
              </a:lnSpc>
              <a:spcBef>
                <a:spcPts val="850"/>
              </a:spcBef>
              <a:buFont typeface="Symbol"/>
              <a:buChar char=""/>
              <a:tabLst>
                <a:tab pos="470534" algn="l"/>
              </a:tabLst>
            </a:pPr>
            <a:r>
              <a:rPr dirty="0" sz="1100" spc="-5">
                <a:latin typeface="Calibri"/>
                <a:cs typeface="Calibri"/>
              </a:rPr>
              <a:t>Respondents aged 15 to 24 whose main occupation </a:t>
            </a:r>
            <a:r>
              <a:rPr dirty="0" sz="1100">
                <a:latin typeface="Calibri"/>
                <a:cs typeface="Calibri"/>
              </a:rPr>
              <a:t>was </a:t>
            </a:r>
            <a:r>
              <a:rPr dirty="0" sz="1100" spc="-5">
                <a:latin typeface="Calibri"/>
                <a:cs typeface="Calibri"/>
              </a:rPr>
              <a:t>being a student were </a:t>
            </a:r>
            <a:r>
              <a:rPr dirty="0" sz="1100">
                <a:latin typeface="Calibri"/>
                <a:cs typeface="Calibri"/>
              </a:rPr>
              <a:t>67% </a:t>
            </a:r>
            <a:r>
              <a:rPr dirty="0" sz="1100" spc="-5">
                <a:latin typeface="Calibri"/>
                <a:cs typeface="Calibri"/>
              </a:rPr>
              <a:t>more likely to  engage in a civic</a:t>
            </a:r>
            <a:r>
              <a:rPr dirty="0" sz="1100">
                <a:latin typeface="Calibri"/>
                <a:cs typeface="Calibri"/>
              </a:rPr>
              <a:t> </a:t>
            </a:r>
            <a:r>
              <a:rPr dirty="0" sz="1100" spc="-5">
                <a:latin typeface="Calibri"/>
                <a:cs typeface="Calibri"/>
              </a:rPr>
              <a:t>organization;</a:t>
            </a:r>
            <a:endParaRPr sz="1100">
              <a:latin typeface="Calibri"/>
              <a:cs typeface="Calibri"/>
            </a:endParaRPr>
          </a:p>
          <a:p>
            <a:pPr algn="just" marL="469900" marR="6985" indent="-228600">
              <a:lnSpc>
                <a:spcPct val="152300"/>
              </a:lnSpc>
              <a:spcBef>
                <a:spcPts val="70"/>
              </a:spcBef>
              <a:buFont typeface="Symbol"/>
              <a:buChar char=""/>
              <a:tabLst>
                <a:tab pos="470534" algn="l"/>
              </a:tabLst>
            </a:pPr>
            <a:r>
              <a:rPr dirty="0" sz="1100" spc="-5">
                <a:latin typeface="Calibri"/>
                <a:cs typeface="Calibri"/>
              </a:rPr>
              <a:t>The increased likelihood of engaging </a:t>
            </a:r>
            <a:r>
              <a:rPr dirty="0" sz="1100">
                <a:latin typeface="Calibri"/>
                <a:cs typeface="Calibri"/>
              </a:rPr>
              <a:t>in </a:t>
            </a:r>
            <a:r>
              <a:rPr dirty="0" sz="1100" spc="-5">
                <a:latin typeface="Calibri"/>
                <a:cs typeface="Calibri"/>
              </a:rPr>
              <a:t>a civic activity due to also experiencing high levels of  general trust in people </a:t>
            </a:r>
            <a:r>
              <a:rPr dirty="0" sz="1100">
                <a:latin typeface="Calibri"/>
                <a:cs typeface="Calibri"/>
              </a:rPr>
              <a:t>was </a:t>
            </a:r>
            <a:r>
              <a:rPr dirty="0" sz="1100" spc="-5">
                <a:latin typeface="Calibri"/>
                <a:cs typeface="Calibri"/>
              </a:rPr>
              <a:t>greater for younger Canadians (67%) than for </a:t>
            </a:r>
            <a:r>
              <a:rPr dirty="0" sz="1100">
                <a:latin typeface="Calibri"/>
                <a:cs typeface="Calibri"/>
              </a:rPr>
              <a:t>older </a:t>
            </a:r>
            <a:r>
              <a:rPr dirty="0" sz="1100" spc="-5">
                <a:latin typeface="Calibri"/>
                <a:cs typeface="Calibri"/>
              </a:rPr>
              <a:t>Canadians</a:t>
            </a:r>
            <a:r>
              <a:rPr dirty="0" sz="1100" spc="90">
                <a:latin typeface="Calibri"/>
                <a:cs typeface="Calibri"/>
              </a:rPr>
              <a:t> </a:t>
            </a:r>
            <a:r>
              <a:rPr dirty="0" sz="1100" spc="-5">
                <a:latin typeface="Calibri"/>
                <a:cs typeface="Calibri"/>
              </a:rPr>
              <a:t>(43%);</a:t>
            </a:r>
            <a:endParaRPr sz="1100">
              <a:latin typeface="Calibri"/>
              <a:cs typeface="Calibri"/>
            </a:endParaRPr>
          </a:p>
          <a:p>
            <a:pPr algn="just" marL="469900" marR="5080" indent="-228600">
              <a:lnSpc>
                <a:spcPct val="152500"/>
              </a:lnSpc>
              <a:spcBef>
                <a:spcPts val="60"/>
              </a:spcBef>
              <a:buFont typeface="Symbol"/>
              <a:buChar char=""/>
              <a:tabLst>
                <a:tab pos="470534" algn="l"/>
              </a:tabLst>
            </a:pPr>
            <a:r>
              <a:rPr dirty="0" sz="1100" spc="-5">
                <a:latin typeface="Calibri"/>
                <a:cs typeface="Calibri"/>
              </a:rPr>
              <a:t>Having a strong or very strong sense of belonging to Canada was not significantly associated to a  change </a:t>
            </a:r>
            <a:r>
              <a:rPr dirty="0" sz="1100">
                <a:latin typeface="Calibri"/>
                <a:cs typeface="Calibri"/>
              </a:rPr>
              <a:t>in </a:t>
            </a:r>
            <a:r>
              <a:rPr dirty="0" sz="1100" spc="-5">
                <a:latin typeface="Calibri"/>
                <a:cs typeface="Calibri"/>
              </a:rPr>
              <a:t>the likelihood of engaging in a civic activity for respondents aged 15 to 24, but was by  24% for respondents aged 25 and</a:t>
            </a:r>
            <a:r>
              <a:rPr dirty="0" sz="1100">
                <a:latin typeface="Calibri"/>
                <a:cs typeface="Calibri"/>
              </a:rPr>
              <a:t> </a:t>
            </a:r>
            <a:r>
              <a:rPr dirty="0" sz="1100" spc="-5">
                <a:latin typeface="Calibri"/>
                <a:cs typeface="Calibri"/>
              </a:rPr>
              <a:t>over;</a:t>
            </a:r>
            <a:endParaRPr sz="1100">
              <a:latin typeface="Calibri"/>
              <a:cs typeface="Calibri"/>
            </a:endParaRPr>
          </a:p>
          <a:p>
            <a:pPr algn="just" marL="469900" marR="5715" indent="-228600">
              <a:lnSpc>
                <a:spcPct val="152500"/>
              </a:lnSpc>
              <a:spcBef>
                <a:spcPts val="65"/>
              </a:spcBef>
              <a:buFont typeface="Symbol"/>
              <a:buChar char=""/>
              <a:tabLst>
                <a:tab pos="470534" algn="l"/>
              </a:tabLst>
            </a:pPr>
            <a:r>
              <a:rPr dirty="0" sz="1100" spc="-5">
                <a:latin typeface="Calibri"/>
                <a:cs typeface="Calibri"/>
              </a:rPr>
              <a:t>Having a strong or very strong sense of belonging to community was associated with a 91%  increase in the likelihood of engaging in a civic activity for respondents 15 to 24 year old, </a:t>
            </a:r>
            <a:r>
              <a:rPr dirty="0" sz="1100">
                <a:latin typeface="Calibri"/>
                <a:cs typeface="Calibri"/>
              </a:rPr>
              <a:t>and </a:t>
            </a:r>
            <a:r>
              <a:rPr dirty="0" sz="1100" spc="-5">
                <a:latin typeface="Calibri"/>
                <a:cs typeface="Calibri"/>
              </a:rPr>
              <a:t>a  27% increase in likelihood </a:t>
            </a:r>
            <a:r>
              <a:rPr dirty="0" sz="1100">
                <a:latin typeface="Calibri"/>
                <a:cs typeface="Calibri"/>
              </a:rPr>
              <a:t>for </a:t>
            </a:r>
            <a:r>
              <a:rPr dirty="0" sz="1100" spc="-5">
                <a:latin typeface="Calibri"/>
                <a:cs typeface="Calibri"/>
              </a:rPr>
              <a:t>respondents aged </a:t>
            </a:r>
            <a:r>
              <a:rPr dirty="0" sz="1100">
                <a:latin typeface="Calibri"/>
                <a:cs typeface="Calibri"/>
              </a:rPr>
              <a:t>25 and</a:t>
            </a:r>
            <a:r>
              <a:rPr dirty="0" sz="1100" spc="-5">
                <a:latin typeface="Calibri"/>
                <a:cs typeface="Calibri"/>
              </a:rPr>
              <a:t> over;</a:t>
            </a:r>
            <a:endParaRPr sz="1100">
              <a:latin typeface="Calibri"/>
              <a:cs typeface="Calibri"/>
            </a:endParaRPr>
          </a:p>
          <a:p>
            <a:pPr algn="just" marL="469900" marR="5715" indent="-228600">
              <a:lnSpc>
                <a:spcPct val="152700"/>
              </a:lnSpc>
              <a:spcBef>
                <a:spcPts val="55"/>
              </a:spcBef>
              <a:buFont typeface="Symbol"/>
              <a:buChar char=""/>
              <a:tabLst>
                <a:tab pos="470534" algn="l"/>
              </a:tabLst>
            </a:pPr>
            <a:r>
              <a:rPr dirty="0" sz="1100" spc="-5">
                <a:latin typeface="Calibri"/>
                <a:cs typeface="Calibri"/>
              </a:rPr>
              <a:t>Controlling</a:t>
            </a:r>
            <a:r>
              <a:rPr dirty="0" sz="1100" spc="-35">
                <a:latin typeface="Calibri"/>
                <a:cs typeface="Calibri"/>
              </a:rPr>
              <a:t> </a:t>
            </a:r>
            <a:r>
              <a:rPr dirty="0" sz="1100" spc="-5">
                <a:latin typeface="Calibri"/>
                <a:cs typeface="Calibri"/>
              </a:rPr>
              <a:t>for</a:t>
            </a:r>
            <a:r>
              <a:rPr dirty="0" sz="1100" spc="-35">
                <a:latin typeface="Calibri"/>
                <a:cs typeface="Calibri"/>
              </a:rPr>
              <a:t> </a:t>
            </a:r>
            <a:r>
              <a:rPr dirty="0" sz="1100" spc="-5">
                <a:latin typeface="Calibri"/>
                <a:cs typeface="Calibri"/>
              </a:rPr>
              <a:t>other</a:t>
            </a:r>
            <a:r>
              <a:rPr dirty="0" sz="1100" spc="-35">
                <a:latin typeface="Calibri"/>
                <a:cs typeface="Calibri"/>
              </a:rPr>
              <a:t> </a:t>
            </a:r>
            <a:r>
              <a:rPr dirty="0" sz="1100" spc="-5">
                <a:latin typeface="Calibri"/>
                <a:cs typeface="Calibri"/>
              </a:rPr>
              <a:t>factors,</a:t>
            </a:r>
            <a:r>
              <a:rPr dirty="0" sz="1100" spc="-30">
                <a:latin typeface="Calibri"/>
                <a:cs typeface="Calibri"/>
              </a:rPr>
              <a:t> </a:t>
            </a:r>
            <a:r>
              <a:rPr dirty="0" sz="1100" spc="-5">
                <a:latin typeface="Calibri"/>
                <a:cs typeface="Calibri"/>
              </a:rPr>
              <a:t>respondents</a:t>
            </a:r>
            <a:r>
              <a:rPr dirty="0" sz="1100" spc="-35">
                <a:latin typeface="Calibri"/>
                <a:cs typeface="Calibri"/>
              </a:rPr>
              <a:t> </a:t>
            </a:r>
            <a:r>
              <a:rPr dirty="0" sz="1100" spc="-5">
                <a:latin typeface="Calibri"/>
                <a:cs typeface="Calibri"/>
              </a:rPr>
              <a:t>aged</a:t>
            </a:r>
            <a:r>
              <a:rPr dirty="0" sz="1100" spc="-35">
                <a:latin typeface="Calibri"/>
                <a:cs typeface="Calibri"/>
              </a:rPr>
              <a:t> </a:t>
            </a:r>
            <a:r>
              <a:rPr dirty="0" sz="1100" spc="-5">
                <a:latin typeface="Calibri"/>
                <a:cs typeface="Calibri"/>
              </a:rPr>
              <a:t>15</a:t>
            </a:r>
            <a:r>
              <a:rPr dirty="0" sz="1100" spc="-35">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24</a:t>
            </a:r>
            <a:r>
              <a:rPr dirty="0" sz="1100" spc="-35">
                <a:latin typeface="Calibri"/>
                <a:cs typeface="Calibri"/>
              </a:rPr>
              <a:t> </a:t>
            </a:r>
            <a:r>
              <a:rPr dirty="0" sz="1100" spc="-5">
                <a:latin typeface="Calibri"/>
                <a:cs typeface="Calibri"/>
              </a:rPr>
              <a:t>years</a:t>
            </a:r>
            <a:r>
              <a:rPr dirty="0" sz="1100" spc="-35">
                <a:latin typeface="Calibri"/>
                <a:cs typeface="Calibri"/>
              </a:rPr>
              <a:t> </a:t>
            </a:r>
            <a:r>
              <a:rPr dirty="0" sz="1100" spc="-5">
                <a:latin typeface="Calibri"/>
                <a:cs typeface="Calibri"/>
              </a:rPr>
              <a:t>old</a:t>
            </a:r>
            <a:r>
              <a:rPr dirty="0" sz="1100" spc="-35">
                <a:latin typeface="Calibri"/>
                <a:cs typeface="Calibri"/>
              </a:rPr>
              <a:t> </a:t>
            </a:r>
            <a:r>
              <a:rPr dirty="0" sz="1100" spc="-5">
                <a:latin typeface="Calibri"/>
                <a:cs typeface="Calibri"/>
              </a:rPr>
              <a:t>were</a:t>
            </a:r>
            <a:r>
              <a:rPr dirty="0" sz="1100" spc="-30">
                <a:latin typeface="Calibri"/>
                <a:cs typeface="Calibri"/>
              </a:rPr>
              <a:t> </a:t>
            </a:r>
            <a:r>
              <a:rPr dirty="0" sz="1100" spc="-5">
                <a:latin typeface="Calibri"/>
                <a:cs typeface="Calibri"/>
              </a:rPr>
              <a:t>97%</a:t>
            </a:r>
            <a:r>
              <a:rPr dirty="0" sz="1100" spc="-35">
                <a:latin typeface="Calibri"/>
                <a:cs typeface="Calibri"/>
              </a:rPr>
              <a:t> </a:t>
            </a:r>
            <a:r>
              <a:rPr dirty="0" sz="1100" spc="-5">
                <a:latin typeface="Calibri"/>
                <a:cs typeface="Calibri"/>
              </a:rPr>
              <a:t>more</a:t>
            </a:r>
            <a:r>
              <a:rPr dirty="0" sz="1100" spc="-35">
                <a:latin typeface="Calibri"/>
                <a:cs typeface="Calibri"/>
              </a:rPr>
              <a:t> </a:t>
            </a:r>
            <a:r>
              <a:rPr dirty="0" sz="1100" spc="-5">
                <a:latin typeface="Calibri"/>
                <a:cs typeface="Calibri"/>
              </a:rPr>
              <a:t>likely</a:t>
            </a:r>
            <a:r>
              <a:rPr dirty="0" sz="1100" spc="-35">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engage  in a civic activity than respondents aged 25 and</a:t>
            </a:r>
            <a:r>
              <a:rPr dirty="0" sz="1100" spc="20">
                <a:latin typeface="Calibri"/>
                <a:cs typeface="Calibri"/>
              </a:rPr>
              <a:t> </a:t>
            </a:r>
            <a:r>
              <a:rPr dirty="0" sz="1100" spc="-5">
                <a:latin typeface="Calibri"/>
                <a:cs typeface="Calibri"/>
              </a:rPr>
              <a:t>over;</a:t>
            </a:r>
            <a:endParaRPr sz="1100">
              <a:latin typeface="Calibri"/>
              <a:cs typeface="Calibri"/>
            </a:endParaRPr>
          </a:p>
          <a:p>
            <a:pPr algn="just" marL="469900" marR="7620" indent="-228600">
              <a:lnSpc>
                <a:spcPct val="152700"/>
              </a:lnSpc>
              <a:spcBef>
                <a:spcPts val="50"/>
              </a:spcBef>
              <a:buFont typeface="Symbol"/>
              <a:buChar char=""/>
              <a:tabLst>
                <a:tab pos="470534" algn="l"/>
              </a:tabLst>
            </a:pPr>
            <a:r>
              <a:rPr dirty="0" sz="1100" spc="-5">
                <a:latin typeface="Calibri"/>
                <a:cs typeface="Calibri"/>
              </a:rPr>
              <a:t>Other significant increases in the likelihood to engage civically </a:t>
            </a:r>
            <a:r>
              <a:rPr dirty="0" sz="1100">
                <a:latin typeface="Calibri"/>
                <a:cs typeface="Calibri"/>
              </a:rPr>
              <a:t>were </a:t>
            </a:r>
            <a:r>
              <a:rPr dirty="0" sz="1100" spc="-5">
                <a:latin typeface="Calibri"/>
                <a:cs typeface="Calibri"/>
              </a:rPr>
              <a:t>associated with higher total  household income, and having more</a:t>
            </a:r>
            <a:r>
              <a:rPr dirty="0" sz="1100" spc="10">
                <a:latin typeface="Calibri"/>
                <a:cs typeface="Calibri"/>
              </a:rPr>
              <a:t> </a:t>
            </a:r>
            <a:r>
              <a:rPr dirty="0" sz="1100" spc="-5">
                <a:latin typeface="Calibri"/>
                <a:cs typeface="Calibri"/>
              </a:rPr>
              <a:t>friends;</a:t>
            </a:r>
            <a:endParaRPr sz="1100">
              <a:latin typeface="Calibri"/>
              <a:cs typeface="Calibri"/>
            </a:endParaRPr>
          </a:p>
          <a:p>
            <a:pPr algn="just" marL="469900" marR="5080" indent="-228600">
              <a:lnSpc>
                <a:spcPct val="152700"/>
              </a:lnSpc>
              <a:spcBef>
                <a:spcPts val="65"/>
              </a:spcBef>
              <a:buFont typeface="Symbol"/>
              <a:buChar char=""/>
              <a:tabLst>
                <a:tab pos="470534" algn="l"/>
              </a:tabLst>
            </a:pPr>
            <a:r>
              <a:rPr dirty="0" sz="1100" spc="-5">
                <a:latin typeface="Calibri"/>
                <a:cs typeface="Calibri"/>
              </a:rPr>
              <a:t>Having strong confidence in the Federal Parliament and being born outside of Canada were  associated with being less likely to engage in civic activities for older</a:t>
            </a:r>
            <a:r>
              <a:rPr dirty="0" sz="1100" spc="55">
                <a:latin typeface="Calibri"/>
                <a:cs typeface="Calibri"/>
              </a:rPr>
              <a:t> </a:t>
            </a:r>
            <a:r>
              <a:rPr dirty="0" sz="1100" spc="-5">
                <a:latin typeface="Calibri"/>
                <a:cs typeface="Calibri"/>
              </a:rPr>
              <a:t>respondents.</a:t>
            </a:r>
            <a:endParaRPr sz="1100">
              <a:latin typeface="Calibri"/>
              <a:cs typeface="Calibri"/>
            </a:endParaRPr>
          </a:p>
          <a:p>
            <a:pPr algn="just" marL="12700" marR="5715">
              <a:lnSpc>
                <a:spcPct val="152700"/>
              </a:lnSpc>
              <a:spcBef>
                <a:spcPts val="790"/>
              </a:spcBef>
            </a:pPr>
            <a:r>
              <a:rPr dirty="0" sz="1100" spc="-5">
                <a:latin typeface="Calibri"/>
                <a:cs typeface="Calibri"/>
              </a:rPr>
              <a:t>Of course, the study is limited by the cross-sectional nature of the survey: the design does </a:t>
            </a:r>
            <a:r>
              <a:rPr dirty="0" sz="1100">
                <a:latin typeface="Calibri"/>
                <a:cs typeface="Calibri"/>
              </a:rPr>
              <a:t>not </a:t>
            </a:r>
            <a:r>
              <a:rPr dirty="0" sz="1100" spc="-5">
                <a:latin typeface="Calibri"/>
                <a:cs typeface="Calibri"/>
              </a:rPr>
              <a:t>allow one  to test experimentally if inducing A will cause B; </a:t>
            </a:r>
            <a:r>
              <a:rPr dirty="0" sz="1100">
                <a:latin typeface="Calibri"/>
                <a:cs typeface="Calibri"/>
              </a:rPr>
              <a:t>it </a:t>
            </a:r>
            <a:r>
              <a:rPr dirty="0" sz="1100" spc="-5">
                <a:latin typeface="Calibri"/>
                <a:cs typeface="Calibri"/>
              </a:rPr>
              <a:t>only reports correlations and odds ratio of B under A  and</a:t>
            </a:r>
            <a:r>
              <a:rPr dirty="0" sz="1100" spc="105">
                <a:latin typeface="Calibri"/>
                <a:cs typeface="Calibri"/>
              </a:rPr>
              <a:t> </a:t>
            </a:r>
            <a:r>
              <a:rPr dirty="0" sz="1100" spc="-5">
                <a:latin typeface="Calibri"/>
                <a:cs typeface="Calibri"/>
              </a:rPr>
              <a:t>non-A.</a:t>
            </a:r>
            <a:r>
              <a:rPr dirty="0" sz="1100" spc="114">
                <a:latin typeface="Calibri"/>
                <a:cs typeface="Calibri"/>
              </a:rPr>
              <a:t> </a:t>
            </a:r>
            <a:r>
              <a:rPr dirty="0" sz="1100" spc="-5">
                <a:latin typeface="Calibri"/>
                <a:cs typeface="Calibri"/>
              </a:rPr>
              <a:t>Thus,</a:t>
            </a:r>
            <a:r>
              <a:rPr dirty="0" sz="1100" spc="110">
                <a:latin typeface="Calibri"/>
                <a:cs typeface="Calibri"/>
              </a:rPr>
              <a:t> </a:t>
            </a:r>
            <a:r>
              <a:rPr dirty="0" sz="1100" spc="-5">
                <a:latin typeface="Calibri"/>
                <a:cs typeface="Calibri"/>
              </a:rPr>
              <a:t>estimated</a:t>
            </a:r>
            <a:r>
              <a:rPr dirty="0" sz="1100" spc="110">
                <a:latin typeface="Calibri"/>
                <a:cs typeface="Calibri"/>
              </a:rPr>
              <a:t> </a:t>
            </a:r>
            <a:r>
              <a:rPr dirty="0" sz="1100" spc="-5">
                <a:latin typeface="Calibri"/>
                <a:cs typeface="Calibri"/>
              </a:rPr>
              <a:t>odd</a:t>
            </a:r>
            <a:r>
              <a:rPr dirty="0" sz="1100" spc="105">
                <a:latin typeface="Calibri"/>
                <a:cs typeface="Calibri"/>
              </a:rPr>
              <a:t> </a:t>
            </a:r>
            <a:r>
              <a:rPr dirty="0" sz="1100" spc="-5">
                <a:latin typeface="Calibri"/>
                <a:cs typeface="Calibri"/>
              </a:rPr>
              <a:t>ratios</a:t>
            </a:r>
            <a:r>
              <a:rPr dirty="0" sz="1100" spc="114">
                <a:latin typeface="Calibri"/>
                <a:cs typeface="Calibri"/>
              </a:rPr>
              <a:t> </a:t>
            </a:r>
            <a:r>
              <a:rPr dirty="0" sz="1100" spc="-5">
                <a:latin typeface="Calibri"/>
                <a:cs typeface="Calibri"/>
              </a:rPr>
              <a:t>offer</a:t>
            </a:r>
            <a:r>
              <a:rPr dirty="0" sz="1100" spc="114">
                <a:latin typeface="Calibri"/>
                <a:cs typeface="Calibri"/>
              </a:rPr>
              <a:t> </a:t>
            </a:r>
            <a:r>
              <a:rPr dirty="0" sz="1100" spc="-5">
                <a:latin typeface="Calibri"/>
                <a:cs typeface="Calibri"/>
              </a:rPr>
              <a:t>insight</a:t>
            </a:r>
            <a:r>
              <a:rPr dirty="0" sz="1100" spc="105">
                <a:latin typeface="Calibri"/>
                <a:cs typeface="Calibri"/>
              </a:rPr>
              <a:t> </a:t>
            </a:r>
            <a:r>
              <a:rPr dirty="0" sz="1100" spc="-5">
                <a:latin typeface="Calibri"/>
                <a:cs typeface="Calibri"/>
              </a:rPr>
              <a:t>into</a:t>
            </a:r>
            <a:r>
              <a:rPr dirty="0" sz="1100" spc="114">
                <a:latin typeface="Calibri"/>
                <a:cs typeface="Calibri"/>
              </a:rPr>
              <a:t> </a:t>
            </a:r>
            <a:r>
              <a:rPr dirty="0" sz="1100" spc="-5">
                <a:latin typeface="Calibri"/>
                <a:cs typeface="Calibri"/>
              </a:rPr>
              <a:t>the</a:t>
            </a:r>
            <a:r>
              <a:rPr dirty="0" sz="1100" spc="114">
                <a:latin typeface="Calibri"/>
                <a:cs typeface="Calibri"/>
              </a:rPr>
              <a:t> </a:t>
            </a:r>
            <a:r>
              <a:rPr dirty="0" sz="1100" spc="-5">
                <a:latin typeface="Calibri"/>
                <a:cs typeface="Calibri"/>
              </a:rPr>
              <a:t>correlation</a:t>
            </a:r>
            <a:r>
              <a:rPr dirty="0" sz="1100" spc="110">
                <a:latin typeface="Calibri"/>
                <a:cs typeface="Calibri"/>
              </a:rPr>
              <a:t> </a:t>
            </a:r>
            <a:r>
              <a:rPr dirty="0" sz="1100" spc="-5">
                <a:latin typeface="Calibri"/>
                <a:cs typeface="Calibri"/>
              </a:rPr>
              <a:t>between</a:t>
            </a:r>
            <a:r>
              <a:rPr dirty="0" sz="1100" spc="110">
                <a:latin typeface="Calibri"/>
                <a:cs typeface="Calibri"/>
              </a:rPr>
              <a:t> </a:t>
            </a:r>
            <a:r>
              <a:rPr dirty="0" sz="1100" spc="-5">
                <a:latin typeface="Calibri"/>
                <a:cs typeface="Calibri"/>
              </a:rPr>
              <a:t>variables</a:t>
            </a:r>
            <a:r>
              <a:rPr dirty="0" sz="1100" spc="110">
                <a:latin typeface="Calibri"/>
                <a:cs typeface="Calibri"/>
              </a:rPr>
              <a:t> </a:t>
            </a:r>
            <a:r>
              <a:rPr dirty="0" sz="1100" spc="-5">
                <a:latin typeface="Calibri"/>
                <a:cs typeface="Calibri"/>
              </a:rPr>
              <a:t>in</a:t>
            </a:r>
            <a:r>
              <a:rPr dirty="0" sz="1100" spc="110">
                <a:latin typeface="Calibri"/>
                <a:cs typeface="Calibri"/>
              </a:rPr>
              <a:t> </a:t>
            </a:r>
            <a:r>
              <a:rPr dirty="0" sz="1100" spc="-5">
                <a:latin typeface="Calibri"/>
                <a:cs typeface="Calibri"/>
              </a:rPr>
              <a:t>terms</a:t>
            </a:r>
            <a:r>
              <a:rPr dirty="0" sz="1100" spc="110">
                <a:latin typeface="Calibri"/>
                <a:cs typeface="Calibri"/>
              </a:rPr>
              <a:t> </a:t>
            </a:r>
            <a:r>
              <a:rPr dirty="0" sz="1100" spc="-5">
                <a:latin typeface="Calibri"/>
                <a:cs typeface="Calibri"/>
              </a:rPr>
              <a:t>of</a:t>
            </a:r>
            <a:endParaRPr sz="1100">
              <a:latin typeface="Calibri"/>
              <a:cs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35</a:t>
            </a:r>
          </a:p>
        </p:txBody>
      </p:sp>
      <p:sp>
        <p:nvSpPr>
          <p:cNvPr id="2" name="object 2"/>
          <p:cNvSpPr txBox="1"/>
          <p:nvPr/>
        </p:nvSpPr>
        <p:spPr>
          <a:xfrm>
            <a:off x="901560" y="806103"/>
            <a:ext cx="5969635" cy="7454900"/>
          </a:xfrm>
          <a:prstGeom prst="rect">
            <a:avLst/>
          </a:prstGeom>
        </p:spPr>
        <p:txBody>
          <a:bodyPr wrap="square" lIns="0" tIns="12700" rIns="0" bIns="0" rtlCol="0" vert="horz">
            <a:spAutoFit/>
          </a:bodyPr>
          <a:lstStyle/>
          <a:p>
            <a:pPr algn="just" marL="12700" marR="5715">
              <a:lnSpc>
                <a:spcPct val="152700"/>
              </a:lnSpc>
              <a:spcBef>
                <a:spcPts val="100"/>
              </a:spcBef>
            </a:pPr>
            <a:r>
              <a:rPr dirty="0" sz="1100" spc="-5">
                <a:latin typeface="Calibri"/>
                <a:cs typeface="Calibri"/>
              </a:rPr>
              <a:t>conditional likelihood. Consequently, results should </a:t>
            </a:r>
            <a:r>
              <a:rPr dirty="0" sz="1100">
                <a:latin typeface="Calibri"/>
                <a:cs typeface="Calibri"/>
              </a:rPr>
              <a:t>not </a:t>
            </a:r>
            <a:r>
              <a:rPr dirty="0" sz="1100" spc="-5">
                <a:latin typeface="Calibri"/>
                <a:cs typeface="Calibri"/>
              </a:rPr>
              <a:t>be interpreted as suggesting causal relationships.  Causal relationships may </a:t>
            </a:r>
            <a:r>
              <a:rPr dirty="0" sz="1100">
                <a:latin typeface="Calibri"/>
                <a:cs typeface="Calibri"/>
              </a:rPr>
              <a:t>be </a:t>
            </a:r>
            <a:r>
              <a:rPr dirty="0" sz="1100" spc="-5">
                <a:latin typeface="Calibri"/>
                <a:cs typeface="Calibri"/>
              </a:rPr>
              <a:t>estimated using an instrumental variable framework, or with pooled panel  data, though such methods would go beyond the scope of this</a:t>
            </a:r>
            <a:r>
              <a:rPr dirty="0" sz="1100" spc="20">
                <a:latin typeface="Calibri"/>
                <a:cs typeface="Calibri"/>
              </a:rPr>
              <a:t> </a:t>
            </a:r>
            <a:r>
              <a:rPr dirty="0" sz="1100" spc="-5">
                <a:latin typeface="Calibri"/>
                <a:cs typeface="Calibri"/>
              </a:rPr>
              <a:t>report.</a:t>
            </a:r>
            <a:endParaRPr sz="1100">
              <a:latin typeface="Calibri"/>
              <a:cs typeface="Calibri"/>
            </a:endParaRPr>
          </a:p>
          <a:p>
            <a:pPr>
              <a:lnSpc>
                <a:spcPct val="100000"/>
              </a:lnSpc>
              <a:spcBef>
                <a:spcPts val="40"/>
              </a:spcBef>
            </a:pPr>
            <a:endParaRPr sz="1250">
              <a:latin typeface="Times New Roman"/>
              <a:cs typeface="Times New Roman"/>
            </a:endParaRPr>
          </a:p>
          <a:p>
            <a:pPr marL="469900">
              <a:lnSpc>
                <a:spcPct val="100000"/>
              </a:lnSpc>
            </a:pPr>
            <a:r>
              <a:rPr dirty="0" sz="1300" spc="-15" b="0">
                <a:latin typeface="Calibri Light"/>
                <a:cs typeface="Calibri Light"/>
              </a:rPr>
              <a:t>Analysis</a:t>
            </a:r>
            <a:endParaRPr sz="1300">
              <a:latin typeface="Calibri Light"/>
              <a:cs typeface="Calibri Light"/>
            </a:endParaRPr>
          </a:p>
          <a:p>
            <a:pPr algn="just" marL="12700">
              <a:lnSpc>
                <a:spcPct val="100000"/>
              </a:lnSpc>
              <a:spcBef>
                <a:spcPts val="165"/>
              </a:spcBef>
            </a:pPr>
            <a:r>
              <a:rPr dirty="0" sz="1100" spc="-5">
                <a:latin typeface="Calibri"/>
                <a:cs typeface="Calibri"/>
              </a:rPr>
              <a:t>The</a:t>
            </a:r>
            <a:r>
              <a:rPr dirty="0" sz="1100" spc="110">
                <a:latin typeface="Calibri"/>
                <a:cs typeface="Calibri"/>
              </a:rPr>
              <a:t> </a:t>
            </a:r>
            <a:r>
              <a:rPr dirty="0" sz="1100" spc="-5">
                <a:latin typeface="Calibri"/>
                <a:cs typeface="Calibri"/>
              </a:rPr>
              <a:t>results</a:t>
            </a:r>
            <a:r>
              <a:rPr dirty="0" sz="1100" spc="114">
                <a:latin typeface="Calibri"/>
                <a:cs typeface="Calibri"/>
              </a:rPr>
              <a:t> </a:t>
            </a:r>
            <a:r>
              <a:rPr dirty="0" sz="1100" spc="-5">
                <a:latin typeface="Calibri"/>
                <a:cs typeface="Calibri"/>
              </a:rPr>
              <a:t>obtained</a:t>
            </a:r>
            <a:r>
              <a:rPr dirty="0" sz="1100" spc="110">
                <a:latin typeface="Calibri"/>
                <a:cs typeface="Calibri"/>
              </a:rPr>
              <a:t> </a:t>
            </a:r>
            <a:r>
              <a:rPr dirty="0" sz="1100">
                <a:latin typeface="Calibri"/>
                <a:cs typeface="Calibri"/>
              </a:rPr>
              <a:t>in</a:t>
            </a:r>
            <a:r>
              <a:rPr dirty="0" sz="1100" spc="120">
                <a:latin typeface="Calibri"/>
                <a:cs typeface="Calibri"/>
              </a:rPr>
              <a:t> </a:t>
            </a:r>
            <a:r>
              <a:rPr dirty="0" sz="1100" spc="-5">
                <a:latin typeface="Calibri"/>
                <a:cs typeface="Calibri"/>
              </a:rPr>
              <a:t>this</a:t>
            </a:r>
            <a:r>
              <a:rPr dirty="0" sz="1100" spc="110">
                <a:latin typeface="Calibri"/>
                <a:cs typeface="Calibri"/>
              </a:rPr>
              <a:t> </a:t>
            </a:r>
            <a:r>
              <a:rPr dirty="0" sz="1100" spc="-5">
                <a:latin typeface="Calibri"/>
                <a:cs typeface="Calibri"/>
              </a:rPr>
              <a:t>study</a:t>
            </a:r>
            <a:r>
              <a:rPr dirty="0" sz="1100" spc="120">
                <a:latin typeface="Calibri"/>
                <a:cs typeface="Calibri"/>
              </a:rPr>
              <a:t> </a:t>
            </a:r>
            <a:r>
              <a:rPr dirty="0" sz="1100" spc="-5">
                <a:latin typeface="Calibri"/>
                <a:cs typeface="Calibri"/>
              </a:rPr>
              <a:t>have</a:t>
            </a:r>
            <a:r>
              <a:rPr dirty="0" sz="1100" spc="120">
                <a:latin typeface="Calibri"/>
                <a:cs typeface="Calibri"/>
              </a:rPr>
              <a:t> </a:t>
            </a:r>
            <a:r>
              <a:rPr dirty="0" sz="1100" spc="-5">
                <a:latin typeface="Calibri"/>
                <a:cs typeface="Calibri"/>
              </a:rPr>
              <a:t>provided</a:t>
            </a:r>
            <a:r>
              <a:rPr dirty="0" sz="1100" spc="110">
                <a:latin typeface="Calibri"/>
                <a:cs typeface="Calibri"/>
              </a:rPr>
              <a:t> </a:t>
            </a:r>
            <a:r>
              <a:rPr dirty="0" sz="1100" spc="-5">
                <a:latin typeface="Calibri"/>
                <a:cs typeface="Calibri"/>
              </a:rPr>
              <a:t>leads</a:t>
            </a:r>
            <a:r>
              <a:rPr dirty="0" sz="1100" spc="110">
                <a:latin typeface="Calibri"/>
                <a:cs typeface="Calibri"/>
              </a:rPr>
              <a:t> </a:t>
            </a:r>
            <a:r>
              <a:rPr dirty="0" sz="1100" spc="-5">
                <a:latin typeface="Calibri"/>
                <a:cs typeface="Calibri"/>
              </a:rPr>
              <a:t>towards</a:t>
            </a:r>
            <a:r>
              <a:rPr dirty="0" sz="1100" spc="114">
                <a:latin typeface="Calibri"/>
                <a:cs typeface="Calibri"/>
              </a:rPr>
              <a:t> </a:t>
            </a:r>
            <a:r>
              <a:rPr dirty="0" sz="1100" spc="-5">
                <a:latin typeface="Calibri"/>
                <a:cs typeface="Calibri"/>
              </a:rPr>
              <a:t>answers</a:t>
            </a:r>
            <a:r>
              <a:rPr dirty="0" sz="1100" spc="110">
                <a:latin typeface="Calibri"/>
                <a:cs typeface="Calibri"/>
              </a:rPr>
              <a:t> </a:t>
            </a:r>
            <a:r>
              <a:rPr dirty="0" sz="1100" spc="-5">
                <a:latin typeface="Calibri"/>
                <a:cs typeface="Calibri"/>
              </a:rPr>
              <a:t>to</a:t>
            </a:r>
            <a:r>
              <a:rPr dirty="0" sz="1100" spc="114">
                <a:latin typeface="Calibri"/>
                <a:cs typeface="Calibri"/>
              </a:rPr>
              <a:t> </a:t>
            </a:r>
            <a:r>
              <a:rPr dirty="0" sz="1100" spc="-5">
                <a:latin typeface="Calibri"/>
                <a:cs typeface="Calibri"/>
              </a:rPr>
              <a:t>the</a:t>
            </a:r>
            <a:r>
              <a:rPr dirty="0" sz="1100" spc="110">
                <a:latin typeface="Calibri"/>
                <a:cs typeface="Calibri"/>
              </a:rPr>
              <a:t> </a:t>
            </a:r>
            <a:r>
              <a:rPr dirty="0" sz="1100" spc="-5">
                <a:latin typeface="Calibri"/>
                <a:cs typeface="Calibri"/>
              </a:rPr>
              <a:t>questions</a:t>
            </a:r>
            <a:r>
              <a:rPr dirty="0" sz="1100" spc="114">
                <a:latin typeface="Calibri"/>
                <a:cs typeface="Calibri"/>
              </a:rPr>
              <a:t> </a:t>
            </a:r>
            <a:r>
              <a:rPr dirty="0" sz="1100" spc="-5">
                <a:latin typeface="Calibri"/>
                <a:cs typeface="Calibri"/>
              </a:rPr>
              <a:t>opening</a:t>
            </a:r>
            <a:r>
              <a:rPr dirty="0" sz="1100" spc="114">
                <a:latin typeface="Calibri"/>
                <a:cs typeface="Calibri"/>
              </a:rPr>
              <a:t> </a:t>
            </a:r>
            <a:r>
              <a:rPr dirty="0" sz="1100" spc="-5">
                <a:latin typeface="Calibri"/>
                <a:cs typeface="Calibri"/>
              </a:rPr>
              <a:t>this</a:t>
            </a:r>
            <a:endParaRPr sz="1100">
              <a:latin typeface="Calibri"/>
              <a:cs typeface="Calibri"/>
            </a:endParaRPr>
          </a:p>
          <a:p>
            <a:pPr algn="just" marL="12700" marR="5080">
              <a:lnSpc>
                <a:spcPct val="152700"/>
              </a:lnSpc>
            </a:pPr>
            <a:r>
              <a:rPr dirty="0" sz="1100" spc="-5">
                <a:latin typeface="Calibri"/>
                <a:cs typeface="Calibri"/>
              </a:rPr>
              <a:t>section. Firstly, being a student was the strongest “demographic” determinant both of participating </a:t>
            </a:r>
            <a:r>
              <a:rPr dirty="0" sz="1100">
                <a:latin typeface="Calibri"/>
                <a:cs typeface="Calibri"/>
              </a:rPr>
              <a:t>in  </a:t>
            </a:r>
            <a:r>
              <a:rPr dirty="0" sz="1100" spc="-5">
                <a:latin typeface="Calibri"/>
                <a:cs typeface="Calibri"/>
              </a:rPr>
              <a:t>informal political activities and of being a member or participant in a civic association. Furthermore,  education, more generally, was the fourth most powerful determinant in predicting the likelihood </a:t>
            </a:r>
            <a:r>
              <a:rPr dirty="0" sz="1100">
                <a:latin typeface="Calibri"/>
                <a:cs typeface="Calibri"/>
              </a:rPr>
              <a:t>of  </a:t>
            </a:r>
            <a:r>
              <a:rPr dirty="0" sz="1100" spc="-5">
                <a:latin typeface="Calibri"/>
                <a:cs typeface="Calibri"/>
              </a:rPr>
              <a:t>informal political</a:t>
            </a:r>
            <a:r>
              <a:rPr dirty="0" sz="1100" spc="-10">
                <a:latin typeface="Calibri"/>
                <a:cs typeface="Calibri"/>
              </a:rPr>
              <a:t> </a:t>
            </a:r>
            <a:r>
              <a:rPr dirty="0" sz="1100" spc="-5">
                <a:latin typeface="Calibri"/>
                <a:cs typeface="Calibri"/>
              </a:rPr>
              <a:t>activity.</a:t>
            </a:r>
            <a:endParaRPr sz="1100">
              <a:latin typeface="Calibri"/>
              <a:cs typeface="Calibri"/>
            </a:endParaRPr>
          </a:p>
          <a:p>
            <a:pPr algn="just" marL="12700" marR="5080">
              <a:lnSpc>
                <a:spcPct val="152600"/>
              </a:lnSpc>
              <a:spcBef>
                <a:spcPts val="795"/>
              </a:spcBef>
            </a:pPr>
            <a:r>
              <a:rPr dirty="0" sz="1100" spc="-5">
                <a:latin typeface="Calibri"/>
                <a:cs typeface="Calibri"/>
              </a:rPr>
              <a:t>Statistical results also suggest that civic engagement was amongst the strongest determinants of informal  political activity. Inversely, informal political activity </a:t>
            </a:r>
            <a:r>
              <a:rPr dirty="0" sz="1100">
                <a:latin typeface="Calibri"/>
                <a:cs typeface="Calibri"/>
              </a:rPr>
              <a:t>was </a:t>
            </a:r>
            <a:r>
              <a:rPr dirty="0" sz="1100" spc="-5">
                <a:latin typeface="Calibri"/>
                <a:cs typeface="Calibri"/>
              </a:rPr>
              <a:t>also amongst the strongest determinants to </a:t>
            </a:r>
            <a:r>
              <a:rPr dirty="0" sz="1100">
                <a:latin typeface="Calibri"/>
                <a:cs typeface="Calibri"/>
              </a:rPr>
              <a:t>civic  </a:t>
            </a:r>
            <a:r>
              <a:rPr dirty="0" sz="1100" spc="-5">
                <a:latin typeface="Calibri"/>
                <a:cs typeface="Calibri"/>
              </a:rPr>
              <a:t>engagement, second only to volunteering for a party or candidate (which approximately 2% of Canadians  do). This association between types </a:t>
            </a:r>
            <a:r>
              <a:rPr dirty="0" sz="1100">
                <a:latin typeface="Calibri"/>
                <a:cs typeface="Calibri"/>
              </a:rPr>
              <a:t>of </a:t>
            </a:r>
            <a:r>
              <a:rPr dirty="0" sz="1100" spc="-5">
                <a:latin typeface="Calibri"/>
                <a:cs typeface="Calibri"/>
              </a:rPr>
              <a:t>participation, it is worth mentioning, </a:t>
            </a:r>
            <a:r>
              <a:rPr dirty="0" sz="1100">
                <a:latin typeface="Calibri"/>
                <a:cs typeface="Calibri"/>
              </a:rPr>
              <a:t>is </a:t>
            </a:r>
            <a:r>
              <a:rPr dirty="0" sz="1100" spc="-5">
                <a:latin typeface="Calibri"/>
                <a:cs typeface="Calibri"/>
              </a:rPr>
              <a:t>statistically significant </a:t>
            </a:r>
            <a:r>
              <a:rPr dirty="0" sz="1100">
                <a:latin typeface="Calibri"/>
                <a:cs typeface="Calibri"/>
              </a:rPr>
              <a:t>at  </a:t>
            </a:r>
            <a:r>
              <a:rPr dirty="0" sz="1100" spc="-5">
                <a:latin typeface="Calibri"/>
                <a:cs typeface="Calibri"/>
              </a:rPr>
              <a:t>the 1% significance level, that is to say, within a </a:t>
            </a:r>
            <a:r>
              <a:rPr dirty="0" sz="1100">
                <a:latin typeface="Calibri"/>
                <a:cs typeface="Calibri"/>
              </a:rPr>
              <a:t>99% </a:t>
            </a:r>
            <a:r>
              <a:rPr dirty="0" sz="1100" spc="-5">
                <a:latin typeface="Calibri"/>
                <a:cs typeface="Calibri"/>
              </a:rPr>
              <a:t>confidence interval. Additionally, estimated odds  ratios suggest that 15 to </a:t>
            </a:r>
            <a:r>
              <a:rPr dirty="0" sz="1100">
                <a:latin typeface="Calibri"/>
                <a:cs typeface="Calibri"/>
              </a:rPr>
              <a:t>24 </a:t>
            </a:r>
            <a:r>
              <a:rPr dirty="0" sz="1100" spc="-5">
                <a:latin typeface="Calibri"/>
                <a:cs typeface="Calibri"/>
              </a:rPr>
              <a:t>year old Canadians who are a member or participant in a civic association</a:t>
            </a:r>
            <a:r>
              <a:rPr dirty="0" sz="1100" spc="15">
                <a:latin typeface="Calibri"/>
                <a:cs typeface="Calibri"/>
              </a:rPr>
              <a:t> </a:t>
            </a:r>
            <a:r>
              <a:rPr dirty="0" sz="1100" spc="-5">
                <a:latin typeface="Calibri"/>
                <a:cs typeface="Calibri"/>
              </a:rPr>
              <a:t>are</a:t>
            </a:r>
            <a:endParaRPr sz="1100">
              <a:latin typeface="Calibri"/>
              <a:cs typeface="Calibri"/>
            </a:endParaRPr>
          </a:p>
          <a:p>
            <a:pPr algn="just" marL="12700" marR="5080">
              <a:lnSpc>
                <a:spcPct val="152700"/>
              </a:lnSpc>
            </a:pPr>
            <a:r>
              <a:rPr dirty="0" sz="1100" spc="-5">
                <a:latin typeface="Calibri"/>
                <a:cs typeface="Calibri"/>
              </a:rPr>
              <a:t>2.5 times more likely to also be involved in informal types of political action. Canadians aged between 15  and</a:t>
            </a:r>
            <a:r>
              <a:rPr dirty="0" sz="1100" spc="-40">
                <a:latin typeface="Calibri"/>
                <a:cs typeface="Calibri"/>
              </a:rPr>
              <a:t> </a:t>
            </a:r>
            <a:r>
              <a:rPr dirty="0" sz="1100" spc="-5">
                <a:latin typeface="Calibri"/>
                <a:cs typeface="Calibri"/>
              </a:rPr>
              <a:t>24</a:t>
            </a:r>
            <a:r>
              <a:rPr dirty="0" sz="1100" spc="-35">
                <a:latin typeface="Calibri"/>
                <a:cs typeface="Calibri"/>
              </a:rPr>
              <a:t> </a:t>
            </a:r>
            <a:r>
              <a:rPr dirty="0" sz="1100" spc="-5">
                <a:latin typeface="Calibri"/>
                <a:cs typeface="Calibri"/>
              </a:rPr>
              <a:t>are</a:t>
            </a:r>
            <a:r>
              <a:rPr dirty="0" sz="1100" spc="-30">
                <a:latin typeface="Calibri"/>
                <a:cs typeface="Calibri"/>
              </a:rPr>
              <a:t> </a:t>
            </a:r>
            <a:r>
              <a:rPr dirty="0" sz="1100" spc="-5">
                <a:latin typeface="Calibri"/>
                <a:cs typeface="Calibri"/>
              </a:rPr>
              <a:t>also</a:t>
            </a:r>
            <a:r>
              <a:rPr dirty="0" sz="1100" spc="-40">
                <a:latin typeface="Calibri"/>
                <a:cs typeface="Calibri"/>
              </a:rPr>
              <a:t> </a:t>
            </a:r>
            <a:r>
              <a:rPr dirty="0" sz="1100" spc="-5">
                <a:latin typeface="Calibri"/>
                <a:cs typeface="Calibri"/>
              </a:rPr>
              <a:t>estimated</a:t>
            </a:r>
            <a:r>
              <a:rPr dirty="0" sz="1100" spc="-30">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be</a:t>
            </a:r>
            <a:r>
              <a:rPr dirty="0" sz="1100" spc="-40">
                <a:latin typeface="Calibri"/>
                <a:cs typeface="Calibri"/>
              </a:rPr>
              <a:t> </a:t>
            </a:r>
            <a:r>
              <a:rPr dirty="0" sz="1100" spc="-5">
                <a:latin typeface="Calibri"/>
                <a:cs typeface="Calibri"/>
              </a:rPr>
              <a:t>79%</a:t>
            </a:r>
            <a:r>
              <a:rPr dirty="0" sz="1100" spc="-30">
                <a:latin typeface="Calibri"/>
                <a:cs typeface="Calibri"/>
              </a:rPr>
              <a:t> </a:t>
            </a:r>
            <a:r>
              <a:rPr dirty="0" sz="1100">
                <a:latin typeface="Calibri"/>
                <a:cs typeface="Calibri"/>
              </a:rPr>
              <a:t>more</a:t>
            </a:r>
            <a:r>
              <a:rPr dirty="0" sz="1100" spc="-35">
                <a:latin typeface="Calibri"/>
                <a:cs typeface="Calibri"/>
              </a:rPr>
              <a:t> </a:t>
            </a:r>
            <a:r>
              <a:rPr dirty="0" sz="1100" spc="-5">
                <a:latin typeface="Calibri"/>
                <a:cs typeface="Calibri"/>
              </a:rPr>
              <a:t>likely</a:t>
            </a:r>
            <a:r>
              <a:rPr dirty="0" sz="1100" spc="-35">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be</a:t>
            </a:r>
            <a:r>
              <a:rPr dirty="0" sz="1100" spc="-25">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member</a:t>
            </a:r>
            <a:r>
              <a:rPr dirty="0" sz="1100" spc="-40">
                <a:latin typeface="Calibri"/>
                <a:cs typeface="Calibri"/>
              </a:rPr>
              <a:t> </a:t>
            </a:r>
            <a:r>
              <a:rPr dirty="0" sz="1100" spc="-5">
                <a:latin typeface="Calibri"/>
                <a:cs typeface="Calibri"/>
              </a:rPr>
              <a:t>or</a:t>
            </a:r>
            <a:r>
              <a:rPr dirty="0" sz="1100" spc="-30">
                <a:latin typeface="Calibri"/>
                <a:cs typeface="Calibri"/>
              </a:rPr>
              <a:t> </a:t>
            </a:r>
            <a:r>
              <a:rPr dirty="0" sz="1100" spc="-5">
                <a:latin typeface="Calibri"/>
                <a:cs typeface="Calibri"/>
              </a:rPr>
              <a:t>participant</a:t>
            </a:r>
            <a:r>
              <a:rPr dirty="0" sz="1100" spc="-30">
                <a:latin typeface="Calibri"/>
                <a:cs typeface="Calibri"/>
              </a:rPr>
              <a:t> </a:t>
            </a:r>
            <a:r>
              <a:rPr dirty="0" sz="1100" spc="-5">
                <a:latin typeface="Calibri"/>
                <a:cs typeface="Calibri"/>
              </a:rPr>
              <a:t>in</a:t>
            </a:r>
            <a:r>
              <a:rPr dirty="0" sz="1100" spc="-35">
                <a:latin typeface="Calibri"/>
                <a:cs typeface="Calibri"/>
              </a:rPr>
              <a:t> </a:t>
            </a:r>
            <a:r>
              <a:rPr dirty="0" sz="1100" spc="-5">
                <a:latin typeface="Calibri"/>
                <a:cs typeface="Calibri"/>
              </a:rPr>
              <a:t>a</a:t>
            </a:r>
            <a:r>
              <a:rPr dirty="0" sz="1100" spc="-35">
                <a:latin typeface="Calibri"/>
                <a:cs typeface="Calibri"/>
              </a:rPr>
              <a:t> </a:t>
            </a:r>
            <a:r>
              <a:rPr dirty="0" sz="1100" spc="-5">
                <a:latin typeface="Calibri"/>
                <a:cs typeface="Calibri"/>
              </a:rPr>
              <a:t>civic</a:t>
            </a:r>
            <a:r>
              <a:rPr dirty="0" sz="1100" spc="-35">
                <a:latin typeface="Calibri"/>
                <a:cs typeface="Calibri"/>
              </a:rPr>
              <a:t> </a:t>
            </a:r>
            <a:r>
              <a:rPr dirty="0" sz="1100" spc="-5">
                <a:latin typeface="Calibri"/>
                <a:cs typeface="Calibri"/>
              </a:rPr>
              <a:t>association</a:t>
            </a:r>
            <a:r>
              <a:rPr dirty="0" sz="1100" spc="-40">
                <a:latin typeface="Calibri"/>
                <a:cs typeface="Calibri"/>
              </a:rPr>
              <a:t> </a:t>
            </a:r>
            <a:r>
              <a:rPr dirty="0" sz="1100" spc="-5">
                <a:latin typeface="Calibri"/>
                <a:cs typeface="Calibri"/>
              </a:rPr>
              <a:t>if</a:t>
            </a:r>
            <a:r>
              <a:rPr dirty="0" sz="1100" spc="-30">
                <a:latin typeface="Calibri"/>
                <a:cs typeface="Calibri"/>
              </a:rPr>
              <a:t> </a:t>
            </a:r>
            <a:r>
              <a:rPr dirty="0" sz="1100" spc="-5">
                <a:latin typeface="Calibri"/>
                <a:cs typeface="Calibri"/>
              </a:rPr>
              <a:t>they  also participate </a:t>
            </a:r>
            <a:r>
              <a:rPr dirty="0" sz="1100">
                <a:latin typeface="Calibri"/>
                <a:cs typeface="Calibri"/>
              </a:rPr>
              <a:t>in </a:t>
            </a:r>
            <a:r>
              <a:rPr dirty="0" sz="1100" spc="-5">
                <a:latin typeface="Calibri"/>
                <a:cs typeface="Calibri"/>
              </a:rPr>
              <a:t>informal political activities. </a:t>
            </a:r>
            <a:r>
              <a:rPr dirty="0" sz="1100">
                <a:latin typeface="Calibri"/>
                <a:cs typeface="Calibri"/>
              </a:rPr>
              <a:t>Such </a:t>
            </a:r>
            <a:r>
              <a:rPr dirty="0" sz="1100" spc="-5">
                <a:latin typeface="Calibri"/>
                <a:cs typeface="Calibri"/>
              </a:rPr>
              <a:t>a relationship suggests that participation </a:t>
            </a:r>
            <a:r>
              <a:rPr dirty="0" sz="1100">
                <a:latin typeface="Calibri"/>
                <a:cs typeface="Calibri"/>
              </a:rPr>
              <a:t>in any  </a:t>
            </a:r>
            <a:r>
              <a:rPr dirty="0" sz="1100" spc="-5">
                <a:latin typeface="Calibri"/>
                <a:cs typeface="Calibri"/>
              </a:rPr>
              <a:t>political or civic activity increases the likelihood that students will also take part in other political or civic  activity. Further results on these kinds of relationships are presented </a:t>
            </a:r>
            <a:r>
              <a:rPr dirty="0" sz="1100">
                <a:latin typeface="Calibri"/>
                <a:cs typeface="Calibri"/>
              </a:rPr>
              <a:t>in </a:t>
            </a:r>
            <a:r>
              <a:rPr dirty="0" sz="1100" spc="-5">
                <a:latin typeface="Calibri"/>
                <a:cs typeface="Calibri"/>
              </a:rPr>
              <a:t>ANNEX</a:t>
            </a:r>
            <a:r>
              <a:rPr dirty="0" sz="1100" spc="25">
                <a:latin typeface="Calibri"/>
                <a:cs typeface="Calibri"/>
              </a:rPr>
              <a:t> </a:t>
            </a:r>
            <a:r>
              <a:rPr dirty="0" sz="1100" spc="-5">
                <a:latin typeface="Calibri"/>
                <a:cs typeface="Calibri"/>
              </a:rPr>
              <a:t>V.</a:t>
            </a:r>
            <a:endParaRPr sz="1100">
              <a:latin typeface="Calibri"/>
              <a:cs typeface="Calibri"/>
            </a:endParaRPr>
          </a:p>
          <a:p>
            <a:pPr algn="just" marL="12700" marR="5080">
              <a:lnSpc>
                <a:spcPct val="152500"/>
              </a:lnSpc>
              <a:spcBef>
                <a:spcPts val="795"/>
              </a:spcBef>
            </a:pPr>
            <a:r>
              <a:rPr dirty="0" sz="1100" spc="-5">
                <a:latin typeface="Calibri"/>
                <a:cs typeface="Calibri"/>
              </a:rPr>
              <a:t>Insofar as identity is concerned, sense </a:t>
            </a:r>
            <a:r>
              <a:rPr dirty="0" sz="1100">
                <a:latin typeface="Calibri"/>
                <a:cs typeface="Calibri"/>
              </a:rPr>
              <a:t>of </a:t>
            </a:r>
            <a:r>
              <a:rPr dirty="0" sz="1100" spc="-5">
                <a:latin typeface="Calibri"/>
                <a:cs typeface="Calibri"/>
              </a:rPr>
              <a:t>belonging to Canada and sense of belonging to community were  not statistically significant as predictors of informal political participation. Sense of belonging to Canada  and sense of belonging to community were, however, relatively strong predictors of civic engagement.  Results from statistical modeling suggest that Canadians aged 15 to 24 who have a strong or very strong  sense of belonging to their community </a:t>
            </a:r>
            <a:r>
              <a:rPr dirty="0" sz="1100">
                <a:latin typeface="Calibri"/>
                <a:cs typeface="Calibri"/>
              </a:rPr>
              <a:t>are </a:t>
            </a:r>
            <a:r>
              <a:rPr dirty="0" sz="1100" spc="-5">
                <a:latin typeface="Calibri"/>
                <a:cs typeface="Calibri"/>
              </a:rPr>
              <a:t>91% more likely to become a member or participant in a civic  organization. Results also suggest that a young Canadian would be 50% more likely to be a member of or  participate in a civic association if he or she has a strong or very strong sense of belonging to Canada.  Previous</a:t>
            </a:r>
            <a:r>
              <a:rPr dirty="0" sz="1100" spc="-35">
                <a:latin typeface="Calibri"/>
                <a:cs typeface="Calibri"/>
              </a:rPr>
              <a:t> </a:t>
            </a:r>
            <a:r>
              <a:rPr dirty="0" sz="1100" spc="-5">
                <a:latin typeface="Calibri"/>
                <a:cs typeface="Calibri"/>
              </a:rPr>
              <a:t>research</a:t>
            </a:r>
            <a:r>
              <a:rPr dirty="0" sz="1100" spc="-30">
                <a:latin typeface="Calibri"/>
                <a:cs typeface="Calibri"/>
              </a:rPr>
              <a:t> </a:t>
            </a:r>
            <a:r>
              <a:rPr dirty="0" sz="1100" spc="-5">
                <a:latin typeface="Calibri"/>
                <a:cs typeface="Calibri"/>
              </a:rPr>
              <a:t>on</a:t>
            </a:r>
            <a:r>
              <a:rPr dirty="0" sz="1100" spc="-30">
                <a:latin typeface="Calibri"/>
                <a:cs typeface="Calibri"/>
              </a:rPr>
              <a:t> </a:t>
            </a:r>
            <a:r>
              <a:rPr dirty="0" sz="1100" spc="-5">
                <a:latin typeface="Calibri"/>
                <a:cs typeface="Calibri"/>
              </a:rPr>
              <a:t>sense</a:t>
            </a:r>
            <a:r>
              <a:rPr dirty="0" sz="1100" spc="-25">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belonging</a:t>
            </a:r>
            <a:r>
              <a:rPr dirty="0" sz="1100" spc="-25">
                <a:latin typeface="Calibri"/>
                <a:cs typeface="Calibri"/>
              </a:rPr>
              <a:t> </a:t>
            </a:r>
            <a:r>
              <a:rPr dirty="0" sz="1100" spc="-5">
                <a:latin typeface="Calibri"/>
                <a:cs typeface="Calibri"/>
              </a:rPr>
              <a:t>revealed</a:t>
            </a:r>
            <a:r>
              <a:rPr dirty="0" sz="1100" spc="-30">
                <a:latin typeface="Calibri"/>
                <a:cs typeface="Calibri"/>
              </a:rPr>
              <a:t> </a:t>
            </a:r>
            <a:r>
              <a:rPr dirty="0" sz="1100" spc="-5">
                <a:latin typeface="Calibri"/>
                <a:cs typeface="Calibri"/>
              </a:rPr>
              <a:t>that</a:t>
            </a:r>
            <a:r>
              <a:rPr dirty="0" sz="1100" spc="-25">
                <a:latin typeface="Calibri"/>
                <a:cs typeface="Calibri"/>
              </a:rPr>
              <a:t> </a:t>
            </a:r>
            <a:r>
              <a:rPr dirty="0" sz="1100" spc="-5">
                <a:latin typeface="Calibri"/>
                <a:cs typeface="Calibri"/>
              </a:rPr>
              <a:t>Canadians</a:t>
            </a:r>
            <a:r>
              <a:rPr dirty="0" sz="1100" spc="-30">
                <a:latin typeface="Calibri"/>
                <a:cs typeface="Calibri"/>
              </a:rPr>
              <a:t> </a:t>
            </a:r>
            <a:r>
              <a:rPr dirty="0" sz="1100" spc="-5">
                <a:latin typeface="Calibri"/>
                <a:cs typeface="Calibri"/>
              </a:rPr>
              <a:t>who</a:t>
            </a:r>
            <a:r>
              <a:rPr dirty="0" sz="1100" spc="-30">
                <a:latin typeface="Calibri"/>
                <a:cs typeface="Calibri"/>
              </a:rPr>
              <a:t> </a:t>
            </a:r>
            <a:r>
              <a:rPr dirty="0" sz="1100" spc="-5">
                <a:latin typeface="Calibri"/>
                <a:cs typeface="Calibri"/>
              </a:rPr>
              <a:t>volunteer</a:t>
            </a:r>
            <a:r>
              <a:rPr dirty="0" sz="1100" spc="-25">
                <a:latin typeface="Calibri"/>
                <a:cs typeface="Calibri"/>
              </a:rPr>
              <a:t> </a:t>
            </a:r>
            <a:r>
              <a:rPr dirty="0" sz="1100" spc="-5">
                <a:latin typeface="Calibri"/>
                <a:cs typeface="Calibri"/>
              </a:rPr>
              <a:t>were,</a:t>
            </a:r>
            <a:r>
              <a:rPr dirty="0" sz="1100" spc="-35">
                <a:latin typeface="Calibri"/>
                <a:cs typeface="Calibri"/>
              </a:rPr>
              <a:t> </a:t>
            </a:r>
            <a:r>
              <a:rPr dirty="0" sz="1100" spc="-5">
                <a:latin typeface="Calibri"/>
                <a:cs typeface="Calibri"/>
              </a:rPr>
              <a:t>in</a:t>
            </a:r>
            <a:r>
              <a:rPr dirty="0" sz="1100" spc="-25">
                <a:latin typeface="Calibri"/>
                <a:cs typeface="Calibri"/>
              </a:rPr>
              <a:t> </a:t>
            </a:r>
            <a:r>
              <a:rPr dirty="0" sz="1100">
                <a:latin typeface="Calibri"/>
                <a:cs typeface="Calibri"/>
              </a:rPr>
              <a:t>2008,</a:t>
            </a:r>
            <a:r>
              <a:rPr dirty="0" sz="1100" spc="-35">
                <a:latin typeface="Calibri"/>
                <a:cs typeface="Calibri"/>
              </a:rPr>
              <a:t> </a:t>
            </a:r>
            <a:r>
              <a:rPr dirty="0" sz="1100" spc="-5">
                <a:latin typeface="Calibri"/>
                <a:cs typeface="Calibri"/>
              </a:rPr>
              <a:t>1.76</a:t>
            </a:r>
            <a:r>
              <a:rPr dirty="0" sz="1100" spc="-25">
                <a:latin typeface="Calibri"/>
                <a:cs typeface="Calibri"/>
              </a:rPr>
              <a:t> </a:t>
            </a:r>
            <a:r>
              <a:rPr dirty="0" sz="1100" spc="-5">
                <a:latin typeface="Calibri"/>
                <a:cs typeface="Calibri"/>
              </a:rPr>
              <a:t>times</a:t>
            </a:r>
            <a:endParaRPr sz="1100">
              <a:latin typeface="Calibri"/>
              <a:cs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142" y="805267"/>
            <a:ext cx="5970270" cy="7658734"/>
          </a:xfrm>
          <a:prstGeom prst="rect">
            <a:avLst/>
          </a:prstGeom>
        </p:spPr>
        <p:txBody>
          <a:bodyPr wrap="square" lIns="0" tIns="12700" rIns="0" bIns="0" rtlCol="0" vert="horz">
            <a:spAutoFit/>
          </a:bodyPr>
          <a:lstStyle/>
          <a:p>
            <a:pPr algn="just" marL="12700" marR="5080">
              <a:lnSpc>
                <a:spcPct val="153200"/>
              </a:lnSpc>
              <a:spcBef>
                <a:spcPts val="100"/>
              </a:spcBef>
            </a:pPr>
            <a:r>
              <a:rPr dirty="0" sz="1100" spc="-5">
                <a:latin typeface="Calibri"/>
                <a:cs typeface="Calibri"/>
              </a:rPr>
              <a:t>more likely to say they had a strong or </a:t>
            </a:r>
            <a:r>
              <a:rPr dirty="0" sz="1100">
                <a:latin typeface="Calibri"/>
                <a:cs typeface="Calibri"/>
              </a:rPr>
              <a:t>very </a:t>
            </a:r>
            <a:r>
              <a:rPr dirty="0" sz="1100" spc="-5">
                <a:latin typeface="Calibri"/>
                <a:cs typeface="Calibri"/>
              </a:rPr>
              <a:t>strong sense of belonging to their community, </a:t>
            </a:r>
            <a:r>
              <a:rPr dirty="0" sz="1100">
                <a:latin typeface="Calibri"/>
                <a:cs typeface="Calibri"/>
              </a:rPr>
              <a:t>and </a:t>
            </a:r>
            <a:r>
              <a:rPr dirty="0" sz="1100" spc="-5">
                <a:latin typeface="Calibri"/>
                <a:cs typeface="Calibri"/>
              </a:rPr>
              <a:t>were 1.43  time more likely to have a strong or very strong sense of belonging to</a:t>
            </a:r>
            <a:r>
              <a:rPr dirty="0" sz="1100" spc="50">
                <a:latin typeface="Calibri"/>
                <a:cs typeface="Calibri"/>
              </a:rPr>
              <a:t> </a:t>
            </a:r>
            <a:r>
              <a:rPr dirty="0" sz="1100">
                <a:latin typeface="Calibri"/>
                <a:cs typeface="Calibri"/>
              </a:rPr>
              <a:t>Canada.</a:t>
            </a:r>
            <a:r>
              <a:rPr dirty="0" baseline="31746" sz="1050">
                <a:latin typeface="Calibri"/>
                <a:cs typeface="Calibri"/>
                <a:hlinkClick r:id="rId2" action="ppaction://hlinksldjump"/>
              </a:rPr>
              <a:t>15</a:t>
            </a:r>
            <a:endParaRPr baseline="31746" sz="1050">
              <a:latin typeface="Calibri"/>
              <a:cs typeface="Calibri"/>
            </a:endParaRPr>
          </a:p>
          <a:p>
            <a:pPr>
              <a:lnSpc>
                <a:spcPct val="100000"/>
              </a:lnSpc>
              <a:spcBef>
                <a:spcPts val="40"/>
              </a:spcBef>
            </a:pPr>
            <a:endParaRPr sz="1250">
              <a:latin typeface="Times New Roman"/>
              <a:cs typeface="Times New Roman"/>
            </a:endParaRPr>
          </a:p>
          <a:p>
            <a:pPr algn="just" marL="12700">
              <a:lnSpc>
                <a:spcPct val="100000"/>
              </a:lnSpc>
            </a:pPr>
            <a:r>
              <a:rPr dirty="0" sz="1300" spc="-15" b="0">
                <a:latin typeface="Calibri Light"/>
                <a:cs typeface="Calibri Light"/>
              </a:rPr>
              <a:t>Conclusion</a:t>
            </a:r>
            <a:endParaRPr sz="1300">
              <a:latin typeface="Calibri Light"/>
              <a:cs typeface="Calibri Light"/>
            </a:endParaRPr>
          </a:p>
          <a:p>
            <a:pPr algn="just" marL="12700">
              <a:lnSpc>
                <a:spcPct val="100000"/>
              </a:lnSpc>
              <a:spcBef>
                <a:spcPts val="160"/>
              </a:spcBef>
            </a:pPr>
            <a:r>
              <a:rPr dirty="0" sz="1100" spc="-5">
                <a:latin typeface="Calibri"/>
                <a:cs typeface="Calibri"/>
              </a:rPr>
              <a:t>This</a:t>
            </a:r>
            <a:r>
              <a:rPr dirty="0" sz="1100" spc="175">
                <a:latin typeface="Calibri"/>
                <a:cs typeface="Calibri"/>
              </a:rPr>
              <a:t> </a:t>
            </a:r>
            <a:r>
              <a:rPr dirty="0" sz="1100" spc="-5">
                <a:latin typeface="Calibri"/>
                <a:cs typeface="Calibri"/>
              </a:rPr>
              <a:t>study</a:t>
            </a:r>
            <a:r>
              <a:rPr dirty="0" sz="1100" spc="175">
                <a:latin typeface="Calibri"/>
                <a:cs typeface="Calibri"/>
              </a:rPr>
              <a:t> </a:t>
            </a:r>
            <a:r>
              <a:rPr dirty="0" sz="1100" spc="-5">
                <a:latin typeface="Calibri"/>
                <a:cs typeface="Calibri"/>
              </a:rPr>
              <a:t>sought</a:t>
            </a:r>
            <a:r>
              <a:rPr dirty="0" sz="1100" spc="185">
                <a:latin typeface="Calibri"/>
                <a:cs typeface="Calibri"/>
              </a:rPr>
              <a:t> </a:t>
            </a:r>
            <a:r>
              <a:rPr dirty="0" sz="1100" spc="-5">
                <a:latin typeface="Calibri"/>
                <a:cs typeface="Calibri"/>
              </a:rPr>
              <a:t>to</a:t>
            </a:r>
            <a:r>
              <a:rPr dirty="0" sz="1100" spc="180">
                <a:latin typeface="Calibri"/>
                <a:cs typeface="Calibri"/>
              </a:rPr>
              <a:t> </a:t>
            </a:r>
            <a:r>
              <a:rPr dirty="0" sz="1100" spc="-5">
                <a:latin typeface="Calibri"/>
                <a:cs typeface="Calibri"/>
              </a:rPr>
              <a:t>investigate</a:t>
            </a:r>
            <a:r>
              <a:rPr dirty="0" sz="1100" spc="185">
                <a:latin typeface="Calibri"/>
                <a:cs typeface="Calibri"/>
              </a:rPr>
              <a:t> </a:t>
            </a:r>
            <a:r>
              <a:rPr dirty="0" sz="1100" spc="-5">
                <a:latin typeface="Calibri"/>
                <a:cs typeface="Calibri"/>
              </a:rPr>
              <a:t>the</a:t>
            </a:r>
            <a:r>
              <a:rPr dirty="0" sz="1100" spc="175">
                <a:latin typeface="Calibri"/>
                <a:cs typeface="Calibri"/>
              </a:rPr>
              <a:t> </a:t>
            </a:r>
            <a:r>
              <a:rPr dirty="0" sz="1100" spc="-5">
                <a:latin typeface="Calibri"/>
                <a:cs typeface="Calibri"/>
              </a:rPr>
              <a:t>political</a:t>
            </a:r>
            <a:r>
              <a:rPr dirty="0" sz="1100" spc="175">
                <a:latin typeface="Calibri"/>
                <a:cs typeface="Calibri"/>
              </a:rPr>
              <a:t> </a:t>
            </a:r>
            <a:r>
              <a:rPr dirty="0" sz="1100" spc="-5">
                <a:latin typeface="Calibri"/>
                <a:cs typeface="Calibri"/>
              </a:rPr>
              <a:t>participation</a:t>
            </a:r>
            <a:r>
              <a:rPr dirty="0" sz="1100" spc="180">
                <a:latin typeface="Calibri"/>
                <a:cs typeface="Calibri"/>
              </a:rPr>
              <a:t> </a:t>
            </a:r>
            <a:r>
              <a:rPr dirty="0" sz="1100" spc="-5">
                <a:latin typeface="Calibri"/>
                <a:cs typeface="Calibri"/>
              </a:rPr>
              <a:t>and</a:t>
            </a:r>
            <a:r>
              <a:rPr dirty="0" sz="1100" spc="180">
                <a:latin typeface="Calibri"/>
                <a:cs typeface="Calibri"/>
              </a:rPr>
              <a:t> </a:t>
            </a:r>
            <a:r>
              <a:rPr dirty="0" sz="1100" spc="-5">
                <a:latin typeface="Calibri"/>
                <a:cs typeface="Calibri"/>
              </a:rPr>
              <a:t>civic</a:t>
            </a:r>
            <a:r>
              <a:rPr dirty="0" sz="1100" spc="170">
                <a:latin typeface="Calibri"/>
                <a:cs typeface="Calibri"/>
              </a:rPr>
              <a:t> </a:t>
            </a:r>
            <a:r>
              <a:rPr dirty="0" sz="1100" spc="-5">
                <a:latin typeface="Calibri"/>
                <a:cs typeface="Calibri"/>
              </a:rPr>
              <a:t>engagement</a:t>
            </a:r>
            <a:r>
              <a:rPr dirty="0" sz="1100" spc="180">
                <a:latin typeface="Calibri"/>
                <a:cs typeface="Calibri"/>
              </a:rPr>
              <a:t> </a:t>
            </a:r>
            <a:r>
              <a:rPr dirty="0" sz="1100" spc="-5">
                <a:latin typeface="Calibri"/>
                <a:cs typeface="Calibri"/>
              </a:rPr>
              <a:t>of</a:t>
            </a:r>
            <a:r>
              <a:rPr dirty="0" sz="1100" spc="175">
                <a:latin typeface="Calibri"/>
                <a:cs typeface="Calibri"/>
              </a:rPr>
              <a:t> </a:t>
            </a:r>
            <a:r>
              <a:rPr dirty="0" sz="1100" spc="-5">
                <a:latin typeface="Calibri"/>
                <a:cs typeface="Calibri"/>
              </a:rPr>
              <a:t>young</a:t>
            </a:r>
            <a:r>
              <a:rPr dirty="0" sz="1100" spc="185">
                <a:latin typeface="Calibri"/>
                <a:cs typeface="Calibri"/>
              </a:rPr>
              <a:t> </a:t>
            </a:r>
            <a:r>
              <a:rPr dirty="0" sz="1100" spc="-5">
                <a:latin typeface="Calibri"/>
                <a:cs typeface="Calibri"/>
              </a:rPr>
              <a:t>Canadians</a:t>
            </a:r>
            <a:endParaRPr sz="1100">
              <a:latin typeface="Calibri"/>
              <a:cs typeface="Calibri"/>
            </a:endParaRPr>
          </a:p>
          <a:p>
            <a:pPr algn="just" marL="12700" marR="5080">
              <a:lnSpc>
                <a:spcPct val="152700"/>
              </a:lnSpc>
            </a:pPr>
            <a:r>
              <a:rPr dirty="0" sz="1100" spc="-5">
                <a:latin typeface="Calibri"/>
                <a:cs typeface="Calibri"/>
              </a:rPr>
              <a:t>through a review of the research on youth participation and engagement as well as through analyses of  Statistics</a:t>
            </a:r>
            <a:r>
              <a:rPr dirty="0" sz="1100" spc="-45">
                <a:latin typeface="Calibri"/>
                <a:cs typeface="Calibri"/>
              </a:rPr>
              <a:t> </a:t>
            </a:r>
            <a:r>
              <a:rPr dirty="0" sz="1100" spc="-5">
                <a:latin typeface="Calibri"/>
                <a:cs typeface="Calibri"/>
              </a:rPr>
              <a:t>Canada’s</a:t>
            </a:r>
            <a:r>
              <a:rPr dirty="0" sz="1100" spc="-45">
                <a:latin typeface="Calibri"/>
                <a:cs typeface="Calibri"/>
              </a:rPr>
              <a:t> </a:t>
            </a:r>
            <a:r>
              <a:rPr dirty="0" sz="1100" spc="-5">
                <a:latin typeface="Calibri"/>
                <a:cs typeface="Calibri"/>
              </a:rPr>
              <a:t>General</a:t>
            </a:r>
            <a:r>
              <a:rPr dirty="0" sz="1100" spc="-45">
                <a:latin typeface="Calibri"/>
                <a:cs typeface="Calibri"/>
              </a:rPr>
              <a:t> </a:t>
            </a:r>
            <a:r>
              <a:rPr dirty="0" sz="1100" spc="-5">
                <a:latin typeface="Calibri"/>
                <a:cs typeface="Calibri"/>
              </a:rPr>
              <a:t>Social</a:t>
            </a:r>
            <a:r>
              <a:rPr dirty="0" sz="1100" spc="-40">
                <a:latin typeface="Calibri"/>
                <a:cs typeface="Calibri"/>
              </a:rPr>
              <a:t> </a:t>
            </a:r>
            <a:r>
              <a:rPr dirty="0" sz="1100" spc="-5">
                <a:latin typeface="Calibri"/>
                <a:cs typeface="Calibri"/>
              </a:rPr>
              <a:t>Survey.</a:t>
            </a:r>
            <a:r>
              <a:rPr dirty="0" sz="1100" spc="-4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literature</a:t>
            </a:r>
            <a:r>
              <a:rPr dirty="0" sz="1100" spc="-45">
                <a:latin typeface="Calibri"/>
                <a:cs typeface="Calibri"/>
              </a:rPr>
              <a:t> </a:t>
            </a:r>
            <a:r>
              <a:rPr dirty="0" sz="1100" spc="-5">
                <a:latin typeface="Calibri"/>
                <a:cs typeface="Calibri"/>
              </a:rPr>
              <a:t>review</a:t>
            </a:r>
            <a:r>
              <a:rPr dirty="0" sz="1100" spc="-40">
                <a:latin typeface="Calibri"/>
                <a:cs typeface="Calibri"/>
              </a:rPr>
              <a:t> </a:t>
            </a:r>
            <a:r>
              <a:rPr dirty="0" sz="1100" spc="-5">
                <a:latin typeface="Calibri"/>
                <a:cs typeface="Calibri"/>
              </a:rPr>
              <a:t>in</a:t>
            </a:r>
            <a:r>
              <a:rPr dirty="0" sz="1100" spc="-40">
                <a:latin typeface="Calibri"/>
                <a:cs typeface="Calibri"/>
              </a:rPr>
              <a:t> </a:t>
            </a:r>
            <a:r>
              <a:rPr dirty="0" sz="1100">
                <a:latin typeface="Calibri"/>
                <a:cs typeface="Calibri"/>
              </a:rPr>
              <a:t>Part</a:t>
            </a:r>
            <a:r>
              <a:rPr dirty="0" sz="1100" spc="-50">
                <a:latin typeface="Calibri"/>
                <a:cs typeface="Calibri"/>
              </a:rPr>
              <a:t> </a:t>
            </a:r>
            <a:r>
              <a:rPr dirty="0" sz="1100" spc="-5">
                <a:latin typeface="Calibri"/>
                <a:cs typeface="Calibri"/>
              </a:rPr>
              <a:t>One</a:t>
            </a:r>
            <a:r>
              <a:rPr dirty="0" sz="1100" spc="-40">
                <a:latin typeface="Calibri"/>
                <a:cs typeface="Calibri"/>
              </a:rPr>
              <a:t> </a:t>
            </a:r>
            <a:r>
              <a:rPr dirty="0" sz="1100" spc="-5">
                <a:latin typeface="Calibri"/>
                <a:cs typeface="Calibri"/>
              </a:rPr>
              <a:t>highlights</a:t>
            </a:r>
            <a:r>
              <a:rPr dirty="0" sz="1100" spc="-3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relevance</a:t>
            </a:r>
            <a:r>
              <a:rPr dirty="0" sz="1100" spc="-40">
                <a:latin typeface="Calibri"/>
                <a:cs typeface="Calibri"/>
              </a:rPr>
              <a:t> </a:t>
            </a:r>
            <a:r>
              <a:rPr dirty="0" sz="1100" spc="-5">
                <a:latin typeface="Calibri"/>
                <a:cs typeface="Calibri"/>
              </a:rPr>
              <a:t>of</a:t>
            </a:r>
            <a:r>
              <a:rPr dirty="0" sz="1100" spc="-50">
                <a:latin typeface="Calibri"/>
                <a:cs typeface="Calibri"/>
              </a:rPr>
              <a:t> </a:t>
            </a:r>
            <a:r>
              <a:rPr dirty="0" sz="1100" spc="-5">
                <a:latin typeface="Calibri"/>
                <a:cs typeface="Calibri"/>
              </a:rPr>
              <a:t>four  fields related to participation and</a:t>
            </a:r>
            <a:r>
              <a:rPr dirty="0" sz="1100" spc="10">
                <a:latin typeface="Calibri"/>
                <a:cs typeface="Calibri"/>
              </a:rPr>
              <a:t> </a:t>
            </a:r>
            <a:r>
              <a:rPr dirty="0" sz="1100" spc="-5">
                <a:latin typeface="Calibri"/>
                <a:cs typeface="Calibri"/>
              </a:rPr>
              <a:t>engagement.</a:t>
            </a:r>
            <a:endParaRPr sz="1100">
              <a:latin typeface="Calibri"/>
              <a:cs typeface="Calibri"/>
            </a:endParaRPr>
          </a:p>
          <a:p>
            <a:pPr algn="just" marL="12700" marR="6350">
              <a:lnSpc>
                <a:spcPct val="152700"/>
              </a:lnSpc>
              <a:spcBef>
                <a:spcPts val="790"/>
              </a:spcBef>
            </a:pPr>
            <a:r>
              <a:rPr dirty="0" sz="1100" spc="-5">
                <a:latin typeface="Calibri"/>
                <a:cs typeface="Calibri"/>
              </a:rPr>
              <a:t>Firstly,</a:t>
            </a:r>
            <a:r>
              <a:rPr dirty="0" sz="1100" spc="-35">
                <a:latin typeface="Calibri"/>
                <a:cs typeface="Calibri"/>
              </a:rPr>
              <a:t> </a:t>
            </a:r>
            <a:r>
              <a:rPr dirty="0" sz="1100" spc="-5" i="1">
                <a:latin typeface="Calibri"/>
                <a:cs typeface="Calibri"/>
              </a:rPr>
              <a:t>Social</a:t>
            </a:r>
            <a:r>
              <a:rPr dirty="0" sz="1100" spc="-25" i="1">
                <a:latin typeface="Calibri"/>
                <a:cs typeface="Calibri"/>
              </a:rPr>
              <a:t> </a:t>
            </a:r>
            <a:r>
              <a:rPr dirty="0" sz="1100" spc="-5" i="1">
                <a:latin typeface="Calibri"/>
                <a:cs typeface="Calibri"/>
              </a:rPr>
              <a:t>Capital</a:t>
            </a:r>
            <a:r>
              <a:rPr dirty="0" sz="1100" spc="-30" i="1">
                <a:latin typeface="Calibri"/>
                <a:cs typeface="Calibri"/>
              </a:rPr>
              <a:t> </a:t>
            </a:r>
            <a:r>
              <a:rPr dirty="0" sz="1100" spc="-5" i="1">
                <a:latin typeface="Calibri"/>
                <a:cs typeface="Calibri"/>
              </a:rPr>
              <a:t>and</a:t>
            </a:r>
            <a:r>
              <a:rPr dirty="0" sz="1100" spc="-30" i="1">
                <a:latin typeface="Calibri"/>
                <a:cs typeface="Calibri"/>
              </a:rPr>
              <a:t> </a:t>
            </a:r>
            <a:r>
              <a:rPr dirty="0" sz="1100" spc="-5" i="1">
                <a:latin typeface="Calibri"/>
                <a:cs typeface="Calibri"/>
              </a:rPr>
              <a:t>Trust</a:t>
            </a:r>
            <a:r>
              <a:rPr dirty="0" sz="1100" spc="-35" i="1">
                <a:latin typeface="Calibri"/>
                <a:cs typeface="Calibri"/>
              </a:rPr>
              <a:t> </a:t>
            </a:r>
            <a:r>
              <a:rPr dirty="0" sz="1100" spc="-5">
                <a:latin typeface="Calibri"/>
                <a:cs typeface="Calibri"/>
              </a:rPr>
              <a:t>is</a:t>
            </a:r>
            <a:r>
              <a:rPr dirty="0" sz="1100" spc="-35">
                <a:latin typeface="Calibri"/>
                <a:cs typeface="Calibri"/>
              </a:rPr>
              <a:t> </a:t>
            </a:r>
            <a:r>
              <a:rPr dirty="0" sz="1100" spc="-5">
                <a:latin typeface="Calibri"/>
                <a:cs typeface="Calibri"/>
              </a:rPr>
              <a:t>widely</a:t>
            </a:r>
            <a:r>
              <a:rPr dirty="0" sz="1100" spc="-25">
                <a:latin typeface="Calibri"/>
                <a:cs typeface="Calibri"/>
              </a:rPr>
              <a:t> </a:t>
            </a:r>
            <a:r>
              <a:rPr dirty="0" sz="1100" spc="-5">
                <a:latin typeface="Calibri"/>
                <a:cs typeface="Calibri"/>
              </a:rPr>
              <a:t>recognized</a:t>
            </a:r>
            <a:r>
              <a:rPr dirty="0" sz="1100" spc="-30">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foster</a:t>
            </a:r>
            <a:r>
              <a:rPr dirty="0" sz="1100" spc="-25">
                <a:latin typeface="Calibri"/>
                <a:cs typeface="Calibri"/>
              </a:rPr>
              <a:t> </a:t>
            </a:r>
            <a:r>
              <a:rPr dirty="0" sz="1100" spc="-5">
                <a:latin typeface="Calibri"/>
                <a:cs typeface="Calibri"/>
              </a:rPr>
              <a:t>positive</a:t>
            </a:r>
            <a:r>
              <a:rPr dirty="0" sz="1100" spc="-35">
                <a:latin typeface="Calibri"/>
                <a:cs typeface="Calibri"/>
              </a:rPr>
              <a:t> </a:t>
            </a:r>
            <a:r>
              <a:rPr dirty="0" sz="1100" spc="-5">
                <a:latin typeface="Calibri"/>
                <a:cs typeface="Calibri"/>
              </a:rPr>
              <a:t>interactions</a:t>
            </a:r>
            <a:r>
              <a:rPr dirty="0" sz="1100" spc="-35">
                <a:latin typeface="Calibri"/>
                <a:cs typeface="Calibri"/>
              </a:rPr>
              <a:t> </a:t>
            </a:r>
            <a:r>
              <a:rPr dirty="0" sz="1100" spc="-5">
                <a:latin typeface="Calibri"/>
                <a:cs typeface="Calibri"/>
              </a:rPr>
              <a:t>between</a:t>
            </a:r>
            <a:r>
              <a:rPr dirty="0" sz="1100" spc="-25">
                <a:latin typeface="Calibri"/>
                <a:cs typeface="Calibri"/>
              </a:rPr>
              <a:t> </a:t>
            </a:r>
            <a:r>
              <a:rPr dirty="0" sz="1100" spc="-5">
                <a:latin typeface="Calibri"/>
                <a:cs typeface="Calibri"/>
              </a:rPr>
              <a:t>citizens,</a:t>
            </a:r>
            <a:r>
              <a:rPr dirty="0" sz="1100" spc="-35">
                <a:latin typeface="Calibri"/>
                <a:cs typeface="Calibri"/>
              </a:rPr>
              <a:t> </a:t>
            </a:r>
            <a:r>
              <a:rPr dirty="0" sz="1100" spc="-5">
                <a:latin typeface="Calibri"/>
                <a:cs typeface="Calibri"/>
              </a:rPr>
              <a:t>which  in turn also fosters civic engagement and participation. Bonding social capital, by bringing similar people  together, strengthens identities and mutual commitment in communities. Bridging social capital, by  making us more accepting of differences </a:t>
            </a:r>
            <a:r>
              <a:rPr dirty="0" sz="1100">
                <a:latin typeface="Calibri"/>
                <a:cs typeface="Calibri"/>
              </a:rPr>
              <a:t>and </a:t>
            </a:r>
            <a:r>
              <a:rPr dirty="0" sz="1100" spc="-5">
                <a:latin typeface="Calibri"/>
                <a:cs typeface="Calibri"/>
              </a:rPr>
              <a:t>more inclusive in identities, </a:t>
            </a:r>
            <a:r>
              <a:rPr dirty="0" sz="1100">
                <a:latin typeface="Calibri"/>
                <a:cs typeface="Calibri"/>
              </a:rPr>
              <a:t>favours </a:t>
            </a:r>
            <a:r>
              <a:rPr dirty="0" sz="1100" spc="-5">
                <a:latin typeface="Calibri"/>
                <a:cs typeface="Calibri"/>
              </a:rPr>
              <a:t>tolerance and open-  mindedness among citizens. Linking social capital, </a:t>
            </a:r>
            <a:r>
              <a:rPr dirty="0" sz="1100">
                <a:latin typeface="Calibri"/>
                <a:cs typeface="Calibri"/>
              </a:rPr>
              <a:t>by </a:t>
            </a:r>
            <a:r>
              <a:rPr dirty="0" sz="1100" spc="-5">
                <a:latin typeface="Calibri"/>
                <a:cs typeface="Calibri"/>
              </a:rPr>
              <a:t>building </a:t>
            </a:r>
            <a:r>
              <a:rPr dirty="0" sz="1100">
                <a:latin typeface="Calibri"/>
                <a:cs typeface="Calibri"/>
              </a:rPr>
              <a:t>and </a:t>
            </a:r>
            <a:r>
              <a:rPr dirty="0" sz="1100" spc="-5">
                <a:latin typeface="Calibri"/>
                <a:cs typeface="Calibri"/>
              </a:rPr>
              <a:t>consolidating public trust in national  institutions, improves community productivity while facilitating coordination and cooperation </a:t>
            </a:r>
            <a:r>
              <a:rPr dirty="0" sz="1100">
                <a:latin typeface="Calibri"/>
                <a:cs typeface="Calibri"/>
              </a:rPr>
              <a:t>in  </a:t>
            </a:r>
            <a:r>
              <a:rPr dirty="0" sz="1100" spc="-5">
                <a:latin typeface="Calibri"/>
                <a:cs typeface="Calibri"/>
              </a:rPr>
              <a:t>communities.</a:t>
            </a:r>
            <a:endParaRPr sz="1100">
              <a:latin typeface="Calibri"/>
              <a:cs typeface="Calibri"/>
            </a:endParaRPr>
          </a:p>
          <a:p>
            <a:pPr algn="just" marL="12700" marR="6350">
              <a:lnSpc>
                <a:spcPct val="152900"/>
              </a:lnSpc>
              <a:spcBef>
                <a:spcPts val="790"/>
              </a:spcBef>
            </a:pPr>
            <a:r>
              <a:rPr dirty="0" sz="1100" spc="-5">
                <a:latin typeface="Calibri"/>
                <a:cs typeface="Calibri"/>
              </a:rPr>
              <a:t>Secondly, </a:t>
            </a:r>
            <a:r>
              <a:rPr dirty="0" sz="1100" spc="-5" i="1">
                <a:latin typeface="Calibri"/>
                <a:cs typeface="Calibri"/>
              </a:rPr>
              <a:t>Citizenship and Shared Values </a:t>
            </a:r>
            <a:r>
              <a:rPr dirty="0" sz="1100" spc="-5">
                <a:latin typeface="Calibri"/>
                <a:cs typeface="Calibri"/>
              </a:rPr>
              <a:t>generate depth to the rapport between respect and recognition  within a population. Fundamental civil values, mutuality </a:t>
            </a:r>
            <a:r>
              <a:rPr dirty="0" sz="1100">
                <a:latin typeface="Calibri"/>
                <a:cs typeface="Calibri"/>
              </a:rPr>
              <a:t>and </a:t>
            </a:r>
            <a:r>
              <a:rPr dirty="0" sz="1100" spc="-5">
                <a:latin typeface="Calibri"/>
                <a:cs typeface="Calibri"/>
              </a:rPr>
              <a:t>reciprocity, are needed for relationships  between citizens to flourish. In 2013, human rights and gender equality were most often identified in </a:t>
            </a:r>
            <a:r>
              <a:rPr dirty="0" sz="1100">
                <a:latin typeface="Calibri"/>
                <a:cs typeface="Calibri"/>
              </a:rPr>
              <a:t>the  </a:t>
            </a:r>
            <a:r>
              <a:rPr dirty="0" sz="1100" spc="-5">
                <a:latin typeface="Calibri"/>
                <a:cs typeface="Calibri"/>
              </a:rPr>
              <a:t>GSS as being shared values among</a:t>
            </a:r>
            <a:r>
              <a:rPr dirty="0" sz="1100" spc="10">
                <a:latin typeface="Calibri"/>
                <a:cs typeface="Calibri"/>
              </a:rPr>
              <a:t> </a:t>
            </a:r>
            <a:r>
              <a:rPr dirty="0" sz="1100" spc="-5">
                <a:latin typeface="Calibri"/>
                <a:cs typeface="Calibri"/>
              </a:rPr>
              <a:t>Canadians.</a:t>
            </a:r>
            <a:endParaRPr sz="1100">
              <a:latin typeface="Calibri"/>
              <a:cs typeface="Calibri"/>
            </a:endParaRPr>
          </a:p>
          <a:p>
            <a:pPr algn="just" marL="12700" marR="5715">
              <a:lnSpc>
                <a:spcPct val="152700"/>
              </a:lnSpc>
              <a:spcBef>
                <a:spcPts val="795"/>
              </a:spcBef>
            </a:pPr>
            <a:r>
              <a:rPr dirty="0" sz="1100" spc="-5">
                <a:latin typeface="Calibri"/>
                <a:cs typeface="Calibri"/>
              </a:rPr>
              <a:t>Thirdly, </a:t>
            </a:r>
            <a:r>
              <a:rPr dirty="0" sz="1100" spc="-5" i="1">
                <a:latin typeface="Calibri"/>
                <a:cs typeface="Calibri"/>
              </a:rPr>
              <a:t>Identity Building </a:t>
            </a:r>
            <a:r>
              <a:rPr dirty="0" sz="1100" spc="-5">
                <a:latin typeface="Calibri"/>
                <a:cs typeface="Calibri"/>
              </a:rPr>
              <a:t>promotes mutual help and a sense of civic-duty among those who share  identities.</a:t>
            </a:r>
            <a:r>
              <a:rPr dirty="0" sz="1100" spc="-45">
                <a:latin typeface="Calibri"/>
                <a:cs typeface="Calibri"/>
              </a:rPr>
              <a:t> </a:t>
            </a:r>
            <a:r>
              <a:rPr dirty="0" sz="1100" spc="-5">
                <a:latin typeface="Calibri"/>
                <a:cs typeface="Calibri"/>
              </a:rPr>
              <a:t>The</a:t>
            </a:r>
            <a:r>
              <a:rPr dirty="0" sz="1100" spc="-45">
                <a:latin typeface="Calibri"/>
                <a:cs typeface="Calibri"/>
              </a:rPr>
              <a:t> </a:t>
            </a:r>
            <a:r>
              <a:rPr dirty="0" sz="1100" spc="-5">
                <a:latin typeface="Calibri"/>
                <a:cs typeface="Calibri"/>
              </a:rPr>
              <a:t>principles</a:t>
            </a:r>
            <a:r>
              <a:rPr dirty="0" sz="1100" spc="-40">
                <a:latin typeface="Calibri"/>
                <a:cs typeface="Calibri"/>
              </a:rPr>
              <a:t> </a:t>
            </a:r>
            <a:r>
              <a:rPr dirty="0" sz="1100">
                <a:latin typeface="Calibri"/>
                <a:cs typeface="Calibri"/>
              </a:rPr>
              <a:t>of</a:t>
            </a:r>
            <a:r>
              <a:rPr dirty="0" sz="1100" spc="-50">
                <a:latin typeface="Calibri"/>
                <a:cs typeface="Calibri"/>
              </a:rPr>
              <a:t> </a:t>
            </a:r>
            <a:r>
              <a:rPr dirty="0" sz="1100" spc="-5" i="1">
                <a:latin typeface="Calibri"/>
                <a:cs typeface="Calibri"/>
              </a:rPr>
              <a:t>in-group</a:t>
            </a:r>
            <a:r>
              <a:rPr dirty="0" sz="1100" spc="-40" i="1">
                <a:latin typeface="Calibri"/>
                <a:cs typeface="Calibri"/>
              </a:rPr>
              <a:t> </a:t>
            </a:r>
            <a:r>
              <a:rPr dirty="0" sz="1100" spc="-5" i="1">
                <a:latin typeface="Calibri"/>
                <a:cs typeface="Calibri"/>
              </a:rPr>
              <a:t>bias,</a:t>
            </a:r>
            <a:r>
              <a:rPr dirty="0" sz="1100" spc="-35" i="1">
                <a:latin typeface="Calibri"/>
                <a:cs typeface="Calibri"/>
              </a:rPr>
              <a:t> </a:t>
            </a:r>
            <a:r>
              <a:rPr dirty="0" sz="1100" spc="-5">
                <a:latin typeface="Calibri"/>
                <a:cs typeface="Calibri"/>
              </a:rPr>
              <a:t>when</a:t>
            </a:r>
            <a:r>
              <a:rPr dirty="0" sz="1100" spc="-50">
                <a:latin typeface="Calibri"/>
                <a:cs typeface="Calibri"/>
              </a:rPr>
              <a:t> </a:t>
            </a:r>
            <a:r>
              <a:rPr dirty="0" sz="1100">
                <a:latin typeface="Calibri"/>
                <a:cs typeface="Calibri"/>
              </a:rPr>
              <a:t>scaled</a:t>
            </a:r>
            <a:r>
              <a:rPr dirty="0" sz="1100" spc="-4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community,</a:t>
            </a:r>
            <a:r>
              <a:rPr dirty="0" sz="1100" spc="-45">
                <a:latin typeface="Calibri"/>
                <a:cs typeface="Calibri"/>
              </a:rPr>
              <a:t> </a:t>
            </a:r>
            <a:r>
              <a:rPr dirty="0" sz="1100" spc="-5">
                <a:latin typeface="Calibri"/>
                <a:cs typeface="Calibri"/>
              </a:rPr>
              <a:t>provincial</a:t>
            </a:r>
            <a:r>
              <a:rPr dirty="0" sz="1100" spc="-40">
                <a:latin typeface="Calibri"/>
                <a:cs typeface="Calibri"/>
              </a:rPr>
              <a:t> </a:t>
            </a:r>
            <a:r>
              <a:rPr dirty="0" sz="1100" spc="-5">
                <a:latin typeface="Calibri"/>
                <a:cs typeface="Calibri"/>
              </a:rPr>
              <a:t>and</a:t>
            </a:r>
            <a:r>
              <a:rPr dirty="0" sz="1100" spc="-40">
                <a:latin typeface="Calibri"/>
                <a:cs typeface="Calibri"/>
              </a:rPr>
              <a:t> </a:t>
            </a:r>
            <a:r>
              <a:rPr dirty="0" sz="1100" spc="-5">
                <a:latin typeface="Calibri"/>
                <a:cs typeface="Calibri"/>
              </a:rPr>
              <a:t>national</a:t>
            </a:r>
            <a:r>
              <a:rPr dirty="0" sz="1100" spc="-40">
                <a:latin typeface="Calibri"/>
                <a:cs typeface="Calibri"/>
              </a:rPr>
              <a:t> </a:t>
            </a:r>
            <a:r>
              <a:rPr dirty="0" sz="1100" spc="-5">
                <a:latin typeface="Calibri"/>
                <a:cs typeface="Calibri"/>
              </a:rPr>
              <a:t>level</a:t>
            </a:r>
            <a:r>
              <a:rPr dirty="0" sz="1100" spc="-40">
                <a:latin typeface="Calibri"/>
                <a:cs typeface="Calibri"/>
              </a:rPr>
              <a:t> </a:t>
            </a:r>
            <a:r>
              <a:rPr dirty="0" sz="1100" spc="-5">
                <a:latin typeface="Calibri"/>
                <a:cs typeface="Calibri"/>
              </a:rPr>
              <a:t>groups,  become analogous to the concept of solidarity. Based on analyses of the GSS, this report found that  Canadians born in other countries were more likely to feel a strong sense of belonging to Canada than to  their country of origin or to people </a:t>
            </a:r>
            <a:r>
              <a:rPr dirty="0" sz="1100">
                <a:latin typeface="Calibri"/>
                <a:cs typeface="Calibri"/>
              </a:rPr>
              <a:t>with </a:t>
            </a:r>
            <a:r>
              <a:rPr dirty="0" sz="1100" spc="-5">
                <a:latin typeface="Calibri"/>
                <a:cs typeface="Calibri"/>
              </a:rPr>
              <a:t>the same ethnic or cultural background as them. This study also  found that individuals tend to support and commit more to institutions with which they share</a:t>
            </a:r>
            <a:r>
              <a:rPr dirty="0" sz="1100" spc="145">
                <a:latin typeface="Calibri"/>
                <a:cs typeface="Calibri"/>
              </a:rPr>
              <a:t> </a:t>
            </a:r>
            <a:r>
              <a:rPr dirty="0" sz="1100" spc="-5">
                <a:latin typeface="Calibri"/>
                <a:cs typeface="Calibri"/>
              </a:rPr>
              <a:t>identities.</a:t>
            </a:r>
            <a:endParaRPr sz="1100">
              <a:latin typeface="Calibri"/>
              <a:cs typeface="Calibri"/>
            </a:endParaRPr>
          </a:p>
          <a:p>
            <a:pPr algn="just" marL="12700" marR="5715">
              <a:lnSpc>
                <a:spcPct val="152600"/>
              </a:lnSpc>
              <a:spcBef>
                <a:spcPts val="790"/>
              </a:spcBef>
            </a:pPr>
            <a:r>
              <a:rPr dirty="0" sz="1100" spc="-5">
                <a:latin typeface="Calibri"/>
                <a:cs typeface="Calibri"/>
              </a:rPr>
              <a:t>Lastly,</a:t>
            </a:r>
            <a:r>
              <a:rPr dirty="0" sz="1100" spc="-40">
                <a:latin typeface="Calibri"/>
                <a:cs typeface="Calibri"/>
              </a:rPr>
              <a:t> </a:t>
            </a:r>
            <a:r>
              <a:rPr dirty="0" sz="1100" spc="-5" i="1">
                <a:latin typeface="Calibri"/>
                <a:cs typeface="Calibri"/>
              </a:rPr>
              <a:t>Engagement</a:t>
            </a:r>
            <a:r>
              <a:rPr dirty="0" sz="1100" spc="-40" i="1">
                <a:latin typeface="Calibri"/>
                <a:cs typeface="Calibri"/>
              </a:rPr>
              <a:t> </a:t>
            </a:r>
            <a:r>
              <a:rPr dirty="0" sz="1100" spc="-5" i="1">
                <a:latin typeface="Calibri"/>
                <a:cs typeface="Calibri"/>
              </a:rPr>
              <a:t>2.0</a:t>
            </a:r>
            <a:r>
              <a:rPr dirty="0" sz="1100" spc="-35" i="1">
                <a:latin typeface="Calibri"/>
                <a:cs typeface="Calibri"/>
              </a:rPr>
              <a:t> </a:t>
            </a:r>
            <a:r>
              <a:rPr dirty="0" sz="1100" spc="-5">
                <a:latin typeface="Calibri"/>
                <a:cs typeface="Calibri"/>
              </a:rPr>
              <a:t>describes</a:t>
            </a:r>
            <a:r>
              <a:rPr dirty="0" sz="1100" spc="-35">
                <a:latin typeface="Calibri"/>
                <a:cs typeface="Calibri"/>
              </a:rPr>
              <a:t> </a:t>
            </a:r>
            <a:r>
              <a:rPr dirty="0" sz="1100" spc="-5">
                <a:latin typeface="Calibri"/>
                <a:cs typeface="Calibri"/>
              </a:rPr>
              <a:t>the</a:t>
            </a:r>
            <a:r>
              <a:rPr dirty="0" sz="1100" spc="-35">
                <a:latin typeface="Calibri"/>
                <a:cs typeface="Calibri"/>
              </a:rPr>
              <a:t> </a:t>
            </a:r>
            <a:r>
              <a:rPr dirty="0" sz="1100" spc="-5">
                <a:latin typeface="Calibri"/>
                <a:cs typeface="Calibri"/>
              </a:rPr>
              <a:t>evolving</a:t>
            </a:r>
            <a:r>
              <a:rPr dirty="0" sz="1100" spc="-40">
                <a:latin typeface="Calibri"/>
                <a:cs typeface="Calibri"/>
              </a:rPr>
              <a:t> </a:t>
            </a:r>
            <a:r>
              <a:rPr dirty="0" sz="1100" spc="-5">
                <a:latin typeface="Calibri"/>
                <a:cs typeface="Calibri"/>
              </a:rPr>
              <a:t>landscape</a:t>
            </a:r>
            <a:r>
              <a:rPr dirty="0" sz="1100" spc="-45">
                <a:latin typeface="Calibri"/>
                <a:cs typeface="Calibri"/>
              </a:rPr>
              <a:t> </a:t>
            </a:r>
            <a:r>
              <a:rPr dirty="0" sz="1100" spc="-5">
                <a:latin typeface="Calibri"/>
                <a:cs typeface="Calibri"/>
              </a:rPr>
              <a:t>of</a:t>
            </a:r>
            <a:r>
              <a:rPr dirty="0" sz="1100" spc="-35">
                <a:latin typeface="Calibri"/>
                <a:cs typeface="Calibri"/>
              </a:rPr>
              <a:t> </a:t>
            </a:r>
            <a:r>
              <a:rPr dirty="0" sz="1100" spc="-5">
                <a:latin typeface="Calibri"/>
                <a:cs typeface="Calibri"/>
              </a:rPr>
              <a:t>stakeholder</a:t>
            </a:r>
            <a:r>
              <a:rPr dirty="0" sz="1100" spc="-35">
                <a:latin typeface="Calibri"/>
                <a:cs typeface="Calibri"/>
              </a:rPr>
              <a:t> </a:t>
            </a:r>
            <a:r>
              <a:rPr dirty="0" sz="1100" spc="-5">
                <a:latin typeface="Calibri"/>
                <a:cs typeface="Calibri"/>
              </a:rPr>
              <a:t>engagement,</a:t>
            </a:r>
            <a:r>
              <a:rPr dirty="0" sz="1100" spc="-35">
                <a:latin typeface="Calibri"/>
                <a:cs typeface="Calibri"/>
              </a:rPr>
              <a:t> </a:t>
            </a:r>
            <a:r>
              <a:rPr dirty="0" sz="1100" spc="-5">
                <a:latin typeface="Calibri"/>
                <a:cs typeface="Calibri"/>
              </a:rPr>
              <a:t>information</a:t>
            </a:r>
            <a:r>
              <a:rPr dirty="0" sz="1100" spc="-40">
                <a:latin typeface="Calibri"/>
                <a:cs typeface="Calibri"/>
              </a:rPr>
              <a:t> </a:t>
            </a:r>
            <a:r>
              <a:rPr dirty="0" sz="1100" spc="-5">
                <a:latin typeface="Calibri"/>
                <a:cs typeface="Calibri"/>
              </a:rPr>
              <a:t>seeking  and </a:t>
            </a:r>
            <a:r>
              <a:rPr dirty="0" sz="1100" spc="-5" i="1">
                <a:latin typeface="Calibri"/>
                <a:cs typeface="Calibri"/>
              </a:rPr>
              <a:t>peer-to-peer </a:t>
            </a:r>
            <a:r>
              <a:rPr dirty="0" sz="1100" spc="-5">
                <a:latin typeface="Calibri"/>
                <a:cs typeface="Calibri"/>
              </a:rPr>
              <a:t>political expression. Research </a:t>
            </a:r>
            <a:r>
              <a:rPr dirty="0" sz="1100">
                <a:latin typeface="Calibri"/>
                <a:cs typeface="Calibri"/>
              </a:rPr>
              <a:t>in </a:t>
            </a:r>
            <a:r>
              <a:rPr dirty="0" sz="1100" spc="-5">
                <a:latin typeface="Calibri"/>
                <a:cs typeface="Calibri"/>
              </a:rPr>
              <a:t>virtual engagement, however, warns that </a:t>
            </a:r>
            <a:r>
              <a:rPr dirty="0" sz="1100" spc="-5" i="1">
                <a:latin typeface="Calibri"/>
                <a:cs typeface="Calibri"/>
              </a:rPr>
              <a:t>Managed  </a:t>
            </a:r>
            <a:r>
              <a:rPr dirty="0" sz="1100" spc="-5">
                <a:latin typeface="Calibri"/>
                <a:cs typeface="Calibri"/>
              </a:rPr>
              <a:t>styles of interactions dissuades online engagement, which emphasizes the importance of autonomous  interaction</a:t>
            </a:r>
            <a:r>
              <a:rPr dirty="0" sz="1100" spc="150">
                <a:latin typeface="Calibri"/>
                <a:cs typeface="Calibri"/>
              </a:rPr>
              <a:t> </a:t>
            </a:r>
            <a:r>
              <a:rPr dirty="0" sz="1100" spc="-5">
                <a:latin typeface="Calibri"/>
                <a:cs typeface="Calibri"/>
              </a:rPr>
              <a:t>styles</a:t>
            </a:r>
            <a:r>
              <a:rPr dirty="0" sz="1100" spc="150">
                <a:latin typeface="Calibri"/>
                <a:cs typeface="Calibri"/>
              </a:rPr>
              <a:t> </a:t>
            </a:r>
            <a:r>
              <a:rPr dirty="0" sz="1100" spc="-5">
                <a:latin typeface="Calibri"/>
                <a:cs typeface="Calibri"/>
              </a:rPr>
              <a:t>in</a:t>
            </a:r>
            <a:r>
              <a:rPr dirty="0" sz="1100" spc="155">
                <a:latin typeface="Calibri"/>
                <a:cs typeface="Calibri"/>
              </a:rPr>
              <a:t> </a:t>
            </a:r>
            <a:r>
              <a:rPr dirty="0" sz="1100" spc="-5">
                <a:latin typeface="Calibri"/>
                <a:cs typeface="Calibri"/>
              </a:rPr>
              <a:t>informational,</a:t>
            </a:r>
            <a:r>
              <a:rPr dirty="0" sz="1100" spc="165">
                <a:latin typeface="Calibri"/>
                <a:cs typeface="Calibri"/>
              </a:rPr>
              <a:t> </a:t>
            </a:r>
            <a:r>
              <a:rPr dirty="0" sz="1100" spc="-5">
                <a:latin typeface="Calibri"/>
                <a:cs typeface="Calibri"/>
              </a:rPr>
              <a:t>consultative</a:t>
            </a:r>
            <a:r>
              <a:rPr dirty="0" sz="1100" spc="155">
                <a:latin typeface="Calibri"/>
                <a:cs typeface="Calibri"/>
              </a:rPr>
              <a:t> </a:t>
            </a:r>
            <a:r>
              <a:rPr dirty="0" sz="1100">
                <a:latin typeface="Calibri"/>
                <a:cs typeface="Calibri"/>
              </a:rPr>
              <a:t>and</a:t>
            </a:r>
            <a:r>
              <a:rPr dirty="0" sz="1100" spc="150">
                <a:latin typeface="Calibri"/>
                <a:cs typeface="Calibri"/>
              </a:rPr>
              <a:t> </a:t>
            </a:r>
            <a:r>
              <a:rPr dirty="0" sz="1100" spc="-5">
                <a:latin typeface="Calibri"/>
                <a:cs typeface="Calibri"/>
              </a:rPr>
              <a:t>participatory</a:t>
            </a:r>
            <a:r>
              <a:rPr dirty="0" sz="1100" spc="150">
                <a:latin typeface="Calibri"/>
                <a:cs typeface="Calibri"/>
              </a:rPr>
              <a:t> </a:t>
            </a:r>
            <a:r>
              <a:rPr dirty="0" sz="1100" spc="-5">
                <a:latin typeface="Calibri"/>
                <a:cs typeface="Calibri"/>
              </a:rPr>
              <a:t>virtual</a:t>
            </a:r>
            <a:r>
              <a:rPr dirty="0" sz="1100" spc="160">
                <a:latin typeface="Calibri"/>
                <a:cs typeface="Calibri"/>
              </a:rPr>
              <a:t> </a:t>
            </a:r>
            <a:r>
              <a:rPr dirty="0" sz="1100" spc="-5">
                <a:latin typeface="Calibri"/>
                <a:cs typeface="Calibri"/>
              </a:rPr>
              <a:t>platforms.</a:t>
            </a:r>
            <a:r>
              <a:rPr dirty="0" sz="1100" spc="150">
                <a:latin typeface="Calibri"/>
                <a:cs typeface="Calibri"/>
              </a:rPr>
              <a:t> </a:t>
            </a:r>
            <a:r>
              <a:rPr dirty="0" sz="1100" spc="-5">
                <a:latin typeface="Calibri"/>
                <a:cs typeface="Calibri"/>
              </a:rPr>
              <a:t>Today’s</a:t>
            </a:r>
            <a:r>
              <a:rPr dirty="0" sz="1100" spc="150">
                <a:latin typeface="Calibri"/>
                <a:cs typeface="Calibri"/>
              </a:rPr>
              <a:t> </a:t>
            </a:r>
            <a:r>
              <a:rPr dirty="0" sz="1100" spc="-5">
                <a:latin typeface="Calibri"/>
                <a:cs typeface="Calibri"/>
              </a:rPr>
              <a:t>youth</a:t>
            </a:r>
            <a:r>
              <a:rPr dirty="0" sz="1100" spc="150">
                <a:latin typeface="Calibri"/>
                <a:cs typeface="Calibri"/>
              </a:rPr>
              <a:t> </a:t>
            </a:r>
            <a:r>
              <a:rPr dirty="0" sz="1100" spc="-5">
                <a:latin typeface="Calibri"/>
                <a:cs typeface="Calibri"/>
              </a:rPr>
              <a:t>are</a:t>
            </a:r>
            <a:endParaRPr sz="1100">
              <a:latin typeface="Calibri"/>
              <a:cs typeface="Calibri"/>
            </a:endParaRPr>
          </a:p>
        </p:txBody>
      </p:sp>
      <p:sp>
        <p:nvSpPr>
          <p:cNvPr id="3" name="object 3"/>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txBox="1"/>
          <p:nvPr/>
        </p:nvSpPr>
        <p:spPr>
          <a:xfrm>
            <a:off x="901700" y="8976614"/>
            <a:ext cx="5854065" cy="170180"/>
          </a:xfrm>
          <a:prstGeom prst="rect">
            <a:avLst/>
          </a:prstGeom>
        </p:spPr>
        <p:txBody>
          <a:bodyPr wrap="square" lIns="0" tIns="12065" rIns="0" bIns="0" rtlCol="0" vert="horz">
            <a:spAutoFit/>
          </a:bodyPr>
          <a:lstStyle/>
          <a:p>
            <a:pPr marL="12700">
              <a:lnSpc>
                <a:spcPct val="100000"/>
              </a:lnSpc>
              <a:spcBef>
                <a:spcPts val="95"/>
              </a:spcBef>
            </a:pPr>
            <a:r>
              <a:rPr dirty="0" baseline="29914" sz="975" spc="-7">
                <a:latin typeface="Calibri"/>
                <a:cs typeface="Calibri"/>
              </a:rPr>
              <a:t>15 </a:t>
            </a:r>
            <a:r>
              <a:rPr dirty="0" sz="950" spc="-5">
                <a:latin typeface="Calibri"/>
                <a:cs typeface="Calibri"/>
              </a:rPr>
              <a:t>For details, see: </a:t>
            </a:r>
            <a:r>
              <a:rPr dirty="0" sz="950" spc="-5" i="1">
                <a:latin typeface="Calibri"/>
                <a:cs typeface="Calibri"/>
              </a:rPr>
              <a:t>Belonging, Volunteering and Giving : A Decision Model Based on Identity Economics</a:t>
            </a:r>
            <a:r>
              <a:rPr dirty="0" sz="950" spc="-5">
                <a:latin typeface="Calibri"/>
                <a:cs typeface="Calibri"/>
              </a:rPr>
              <a:t>, PRG-PCH</a:t>
            </a:r>
            <a:r>
              <a:rPr dirty="0" sz="950" spc="125">
                <a:latin typeface="Calibri"/>
                <a:cs typeface="Calibri"/>
              </a:rPr>
              <a:t> </a:t>
            </a:r>
            <a:r>
              <a:rPr dirty="0" sz="950" spc="-5">
                <a:latin typeface="Calibri"/>
                <a:cs typeface="Calibri"/>
              </a:rPr>
              <a:t>(2015)</a:t>
            </a:r>
            <a:endParaRPr sz="950">
              <a:latin typeface="Calibri"/>
              <a:cs typeface="Calibri"/>
            </a:endParaRPr>
          </a:p>
        </p:txBody>
      </p:sp>
      <p:sp>
        <p:nvSpPr>
          <p:cNvPr id="5" name="object 5"/>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37</a:t>
            </a:r>
          </a:p>
        </p:txBody>
      </p:sp>
      <p:sp>
        <p:nvSpPr>
          <p:cNvPr id="2" name="object 2"/>
          <p:cNvSpPr txBox="1"/>
          <p:nvPr/>
        </p:nvSpPr>
        <p:spPr>
          <a:xfrm>
            <a:off x="901638" y="805267"/>
            <a:ext cx="5969000" cy="1919605"/>
          </a:xfrm>
          <a:prstGeom prst="rect">
            <a:avLst/>
          </a:prstGeom>
        </p:spPr>
        <p:txBody>
          <a:bodyPr wrap="square" lIns="0" tIns="12700" rIns="0" bIns="0" rtlCol="0" vert="horz">
            <a:spAutoFit/>
          </a:bodyPr>
          <a:lstStyle/>
          <a:p>
            <a:pPr algn="just" marL="12700" marR="5080">
              <a:lnSpc>
                <a:spcPct val="153200"/>
              </a:lnSpc>
              <a:spcBef>
                <a:spcPts val="100"/>
              </a:spcBef>
            </a:pPr>
            <a:r>
              <a:rPr dirty="0" sz="1100" spc="-5">
                <a:latin typeface="Calibri"/>
                <a:cs typeface="Calibri"/>
              </a:rPr>
              <a:t>likely to transfer some of their online habits into adult life, which could hold important implications for  sustained interactions between citizens and institutions in the</a:t>
            </a:r>
            <a:r>
              <a:rPr dirty="0" sz="1100" spc="15">
                <a:latin typeface="Calibri"/>
                <a:cs typeface="Calibri"/>
              </a:rPr>
              <a:t> </a:t>
            </a:r>
            <a:r>
              <a:rPr dirty="0" sz="1100" spc="-5">
                <a:latin typeface="Calibri"/>
                <a:cs typeface="Calibri"/>
              </a:rPr>
              <a:t>future.</a:t>
            </a:r>
            <a:endParaRPr sz="1100">
              <a:latin typeface="Calibri"/>
              <a:cs typeface="Calibri"/>
            </a:endParaRPr>
          </a:p>
          <a:p>
            <a:pPr algn="just" marL="12700" marR="5080">
              <a:lnSpc>
                <a:spcPct val="152600"/>
              </a:lnSpc>
              <a:spcBef>
                <a:spcPts val="795"/>
              </a:spcBef>
            </a:pPr>
            <a:r>
              <a:rPr dirty="0" sz="1100" spc="-5">
                <a:latin typeface="Calibri"/>
                <a:cs typeface="Calibri"/>
              </a:rPr>
              <a:t>Participation and engagement styles are evolving, </a:t>
            </a:r>
            <a:r>
              <a:rPr dirty="0" sz="1100">
                <a:latin typeface="Calibri"/>
                <a:cs typeface="Calibri"/>
              </a:rPr>
              <a:t>and </a:t>
            </a:r>
            <a:r>
              <a:rPr dirty="0" sz="1100" spc="-5">
                <a:latin typeface="Calibri"/>
                <a:cs typeface="Calibri"/>
              </a:rPr>
              <a:t>while formal political participation has declined,  participation and engagement styles and opportunities are increasingly diversified </a:t>
            </a:r>
            <a:r>
              <a:rPr dirty="0" sz="1100">
                <a:latin typeface="Calibri"/>
                <a:cs typeface="Calibri"/>
              </a:rPr>
              <a:t>and </a:t>
            </a:r>
            <a:r>
              <a:rPr dirty="0" sz="1100" spc="-5">
                <a:latin typeface="Calibri"/>
                <a:cs typeface="Calibri"/>
              </a:rPr>
              <a:t>available. </a:t>
            </a:r>
            <a:r>
              <a:rPr dirty="0" sz="1100">
                <a:latin typeface="Calibri"/>
                <a:cs typeface="Calibri"/>
              </a:rPr>
              <a:t>This  </a:t>
            </a:r>
            <a:r>
              <a:rPr dirty="0" sz="1100" spc="-5">
                <a:latin typeface="Calibri"/>
                <a:cs typeface="Calibri"/>
              </a:rPr>
              <a:t>study</a:t>
            </a:r>
            <a:r>
              <a:rPr dirty="0" sz="1100" spc="-55">
                <a:latin typeface="Calibri"/>
                <a:cs typeface="Calibri"/>
              </a:rPr>
              <a:t> </a:t>
            </a:r>
            <a:r>
              <a:rPr dirty="0" sz="1100" spc="-5">
                <a:latin typeface="Calibri"/>
                <a:cs typeface="Calibri"/>
              </a:rPr>
              <a:t>sought</a:t>
            </a:r>
            <a:r>
              <a:rPr dirty="0" sz="1100" spc="-50">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apply</a:t>
            </a:r>
            <a:r>
              <a:rPr dirty="0" sz="1100" spc="-55">
                <a:latin typeface="Calibri"/>
                <a:cs typeface="Calibri"/>
              </a:rPr>
              <a:t> </a:t>
            </a:r>
            <a:r>
              <a:rPr dirty="0" sz="1100" spc="-5">
                <a:latin typeface="Calibri"/>
                <a:cs typeface="Calibri"/>
              </a:rPr>
              <a:t>a</a:t>
            </a:r>
            <a:r>
              <a:rPr dirty="0" sz="1100" spc="-40">
                <a:latin typeface="Calibri"/>
                <a:cs typeface="Calibri"/>
              </a:rPr>
              <a:t> </a:t>
            </a:r>
            <a:r>
              <a:rPr dirty="0" sz="1100" spc="-5">
                <a:latin typeface="Calibri"/>
                <a:cs typeface="Calibri"/>
              </a:rPr>
              <a:t>mixed</a:t>
            </a:r>
            <a:r>
              <a:rPr dirty="0" sz="1100" spc="-55">
                <a:latin typeface="Calibri"/>
                <a:cs typeface="Calibri"/>
              </a:rPr>
              <a:t> </a:t>
            </a:r>
            <a:r>
              <a:rPr dirty="0" sz="1100" spc="-5">
                <a:latin typeface="Calibri"/>
                <a:cs typeface="Calibri"/>
              </a:rPr>
              <a:t>framework</a:t>
            </a:r>
            <a:r>
              <a:rPr dirty="0" sz="1100" spc="-55">
                <a:latin typeface="Calibri"/>
                <a:cs typeface="Calibri"/>
              </a:rPr>
              <a:t> </a:t>
            </a:r>
            <a:r>
              <a:rPr dirty="0" sz="1100" spc="-5">
                <a:latin typeface="Calibri"/>
                <a:cs typeface="Calibri"/>
              </a:rPr>
              <a:t>to</a:t>
            </a:r>
            <a:r>
              <a:rPr dirty="0" sz="1100" spc="-50">
                <a:latin typeface="Calibri"/>
                <a:cs typeface="Calibri"/>
              </a:rPr>
              <a:t> </a:t>
            </a:r>
            <a:r>
              <a:rPr dirty="0" sz="1100" spc="-5">
                <a:latin typeface="Calibri"/>
                <a:cs typeface="Calibri"/>
              </a:rPr>
              <a:t>look</a:t>
            </a:r>
            <a:r>
              <a:rPr dirty="0" sz="1100" spc="-55">
                <a:latin typeface="Calibri"/>
                <a:cs typeface="Calibri"/>
              </a:rPr>
              <a:t> </a:t>
            </a:r>
            <a:r>
              <a:rPr dirty="0" sz="1100" spc="-5">
                <a:latin typeface="Calibri"/>
                <a:cs typeface="Calibri"/>
              </a:rPr>
              <a:t>at</a:t>
            </a:r>
            <a:r>
              <a:rPr dirty="0" sz="1100" spc="-45">
                <a:latin typeface="Calibri"/>
                <a:cs typeface="Calibri"/>
              </a:rPr>
              <a:t> </a:t>
            </a:r>
            <a:r>
              <a:rPr dirty="0" sz="1100">
                <a:latin typeface="Calibri"/>
                <a:cs typeface="Calibri"/>
              </a:rPr>
              <a:t>how</a:t>
            </a:r>
            <a:r>
              <a:rPr dirty="0" sz="1100" spc="-55">
                <a:latin typeface="Calibri"/>
                <a:cs typeface="Calibri"/>
              </a:rPr>
              <a:t> </a:t>
            </a:r>
            <a:r>
              <a:rPr dirty="0" sz="1100" spc="-5">
                <a:latin typeface="Calibri"/>
                <a:cs typeface="Calibri"/>
              </a:rPr>
              <a:t>young</a:t>
            </a:r>
            <a:r>
              <a:rPr dirty="0" sz="1100" spc="-55">
                <a:latin typeface="Calibri"/>
                <a:cs typeface="Calibri"/>
              </a:rPr>
              <a:t> </a:t>
            </a:r>
            <a:r>
              <a:rPr dirty="0" sz="1100" spc="-5">
                <a:latin typeface="Calibri"/>
                <a:cs typeface="Calibri"/>
              </a:rPr>
              <a:t>Canadians</a:t>
            </a:r>
            <a:r>
              <a:rPr dirty="0" sz="1100" spc="-50">
                <a:latin typeface="Calibri"/>
                <a:cs typeface="Calibri"/>
              </a:rPr>
              <a:t> </a:t>
            </a:r>
            <a:r>
              <a:rPr dirty="0" sz="1100" spc="-5">
                <a:latin typeface="Calibri"/>
                <a:cs typeface="Calibri"/>
              </a:rPr>
              <a:t>participate</a:t>
            </a:r>
            <a:r>
              <a:rPr dirty="0" sz="1100" spc="-45">
                <a:latin typeface="Calibri"/>
                <a:cs typeface="Calibri"/>
              </a:rPr>
              <a:t> </a:t>
            </a:r>
            <a:r>
              <a:rPr dirty="0" sz="1100" spc="-5">
                <a:latin typeface="Calibri"/>
                <a:cs typeface="Calibri"/>
              </a:rPr>
              <a:t>and</a:t>
            </a:r>
            <a:r>
              <a:rPr dirty="0" sz="1100" spc="-50">
                <a:latin typeface="Calibri"/>
                <a:cs typeface="Calibri"/>
              </a:rPr>
              <a:t> </a:t>
            </a:r>
            <a:r>
              <a:rPr dirty="0" sz="1100" spc="-5">
                <a:latin typeface="Calibri"/>
                <a:cs typeface="Calibri"/>
              </a:rPr>
              <a:t>engage.</a:t>
            </a:r>
            <a:r>
              <a:rPr dirty="0" sz="1100" spc="-55">
                <a:latin typeface="Calibri"/>
                <a:cs typeface="Calibri"/>
              </a:rPr>
              <a:t> </a:t>
            </a:r>
            <a:r>
              <a:rPr dirty="0" sz="1100">
                <a:latin typeface="Calibri"/>
                <a:cs typeface="Calibri"/>
              </a:rPr>
              <a:t>In</a:t>
            </a:r>
            <a:r>
              <a:rPr dirty="0" sz="1100" spc="-55">
                <a:latin typeface="Calibri"/>
                <a:cs typeface="Calibri"/>
              </a:rPr>
              <a:t> </a:t>
            </a:r>
            <a:r>
              <a:rPr dirty="0" sz="1100" spc="-5">
                <a:latin typeface="Calibri"/>
                <a:cs typeface="Calibri"/>
              </a:rPr>
              <a:t>doing  so,</a:t>
            </a:r>
            <a:r>
              <a:rPr dirty="0" sz="1100" spc="-35">
                <a:latin typeface="Calibri"/>
                <a:cs typeface="Calibri"/>
              </a:rPr>
              <a:t> </a:t>
            </a:r>
            <a:r>
              <a:rPr dirty="0" sz="1100" spc="-5">
                <a:latin typeface="Calibri"/>
                <a:cs typeface="Calibri"/>
              </a:rPr>
              <a:t>this</a:t>
            </a:r>
            <a:r>
              <a:rPr dirty="0" sz="1100" spc="-30">
                <a:latin typeface="Calibri"/>
                <a:cs typeface="Calibri"/>
              </a:rPr>
              <a:t> </a:t>
            </a:r>
            <a:r>
              <a:rPr dirty="0" sz="1100" spc="-5">
                <a:latin typeface="Calibri"/>
                <a:cs typeface="Calibri"/>
              </a:rPr>
              <a:t>report</a:t>
            </a:r>
            <a:r>
              <a:rPr dirty="0" sz="1100" spc="-40">
                <a:latin typeface="Calibri"/>
                <a:cs typeface="Calibri"/>
              </a:rPr>
              <a:t> </a:t>
            </a:r>
            <a:r>
              <a:rPr dirty="0" sz="1100" spc="-5">
                <a:latin typeface="Calibri"/>
                <a:cs typeface="Calibri"/>
              </a:rPr>
              <a:t>demonstrates</a:t>
            </a:r>
            <a:r>
              <a:rPr dirty="0" sz="1100" spc="-30">
                <a:latin typeface="Calibri"/>
                <a:cs typeface="Calibri"/>
              </a:rPr>
              <a:t> </a:t>
            </a:r>
            <a:r>
              <a:rPr dirty="0" sz="1100" spc="-5">
                <a:latin typeface="Calibri"/>
                <a:cs typeface="Calibri"/>
              </a:rPr>
              <a:t>differences</a:t>
            </a:r>
            <a:r>
              <a:rPr dirty="0" sz="1100" spc="-30">
                <a:latin typeface="Calibri"/>
                <a:cs typeface="Calibri"/>
              </a:rPr>
              <a:t> </a:t>
            </a:r>
            <a:r>
              <a:rPr dirty="0" sz="1100" spc="-5">
                <a:latin typeface="Calibri"/>
                <a:cs typeface="Calibri"/>
              </a:rPr>
              <a:t>and</a:t>
            </a:r>
            <a:r>
              <a:rPr dirty="0" sz="1100" spc="-30">
                <a:latin typeface="Calibri"/>
                <a:cs typeface="Calibri"/>
              </a:rPr>
              <a:t> </a:t>
            </a:r>
            <a:r>
              <a:rPr dirty="0" sz="1100" spc="-5">
                <a:latin typeface="Calibri"/>
                <a:cs typeface="Calibri"/>
              </a:rPr>
              <a:t>estimates</a:t>
            </a:r>
            <a:r>
              <a:rPr dirty="0" sz="1100" spc="-30">
                <a:latin typeface="Calibri"/>
                <a:cs typeface="Calibri"/>
              </a:rPr>
              <a:t> </a:t>
            </a:r>
            <a:r>
              <a:rPr dirty="0" sz="1100" spc="-5">
                <a:latin typeface="Calibri"/>
                <a:cs typeface="Calibri"/>
              </a:rPr>
              <a:t>relationships</a:t>
            </a:r>
            <a:r>
              <a:rPr dirty="0" sz="1100" spc="-30">
                <a:latin typeface="Calibri"/>
                <a:cs typeface="Calibri"/>
              </a:rPr>
              <a:t> </a:t>
            </a:r>
            <a:r>
              <a:rPr dirty="0" sz="1100" spc="-5">
                <a:latin typeface="Calibri"/>
                <a:cs typeface="Calibri"/>
              </a:rPr>
              <a:t>between</a:t>
            </a:r>
            <a:r>
              <a:rPr dirty="0" sz="1100" spc="-30">
                <a:latin typeface="Calibri"/>
                <a:cs typeface="Calibri"/>
              </a:rPr>
              <a:t> </a:t>
            </a:r>
            <a:r>
              <a:rPr dirty="0" sz="1100" spc="-5">
                <a:latin typeface="Calibri"/>
                <a:cs typeface="Calibri"/>
              </a:rPr>
              <a:t>civic</a:t>
            </a:r>
            <a:r>
              <a:rPr dirty="0" sz="1100" spc="-35">
                <a:latin typeface="Calibri"/>
                <a:cs typeface="Calibri"/>
              </a:rPr>
              <a:t> </a:t>
            </a:r>
            <a:r>
              <a:rPr dirty="0" sz="1100" spc="-5">
                <a:latin typeface="Calibri"/>
                <a:cs typeface="Calibri"/>
              </a:rPr>
              <a:t>participation</a:t>
            </a:r>
            <a:r>
              <a:rPr dirty="0" sz="1100" spc="-40">
                <a:latin typeface="Calibri"/>
                <a:cs typeface="Calibri"/>
              </a:rPr>
              <a:t> </a:t>
            </a:r>
            <a:r>
              <a:rPr dirty="0" sz="1100" spc="-5">
                <a:latin typeface="Calibri"/>
                <a:cs typeface="Calibri"/>
              </a:rPr>
              <a:t>rates</a:t>
            </a:r>
            <a:r>
              <a:rPr dirty="0" sz="1100" spc="-25">
                <a:latin typeface="Calibri"/>
                <a:cs typeface="Calibri"/>
              </a:rPr>
              <a:t> </a:t>
            </a:r>
            <a:r>
              <a:rPr dirty="0" sz="1100">
                <a:latin typeface="Calibri"/>
                <a:cs typeface="Calibri"/>
              </a:rPr>
              <a:t>and  </a:t>
            </a:r>
            <a:r>
              <a:rPr dirty="0" sz="1100" spc="-5">
                <a:latin typeface="Calibri"/>
                <a:cs typeface="Calibri"/>
              </a:rPr>
              <a:t>attitudes </a:t>
            </a:r>
            <a:r>
              <a:rPr dirty="0" sz="1100">
                <a:latin typeface="Calibri"/>
                <a:cs typeface="Calibri"/>
              </a:rPr>
              <a:t>such </a:t>
            </a:r>
            <a:r>
              <a:rPr dirty="0" sz="1100" spc="-5">
                <a:latin typeface="Calibri"/>
                <a:cs typeface="Calibri"/>
              </a:rPr>
              <a:t>as feelings of pride </a:t>
            </a:r>
            <a:r>
              <a:rPr dirty="0" sz="1100">
                <a:latin typeface="Calibri"/>
                <a:cs typeface="Calibri"/>
              </a:rPr>
              <a:t>and </a:t>
            </a:r>
            <a:r>
              <a:rPr dirty="0" sz="1100" spc="-5">
                <a:latin typeface="Calibri"/>
                <a:cs typeface="Calibri"/>
              </a:rPr>
              <a:t>sense of belonging of younger and older</a:t>
            </a:r>
            <a:r>
              <a:rPr dirty="0" sz="1100" spc="35">
                <a:latin typeface="Calibri"/>
                <a:cs typeface="Calibri"/>
              </a:rPr>
              <a:t> </a:t>
            </a:r>
            <a:r>
              <a:rPr dirty="0" sz="1100" spc="-5">
                <a:latin typeface="Calibri"/>
                <a:cs typeface="Calibri"/>
              </a:rPr>
              <a:t>Canadians.</a:t>
            </a:r>
            <a:endParaRPr sz="1100">
              <a:latin typeface="Calibri"/>
              <a:cs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38</a:t>
            </a:r>
          </a:p>
        </p:txBody>
      </p:sp>
      <p:sp>
        <p:nvSpPr>
          <p:cNvPr id="2" name="object 2"/>
          <p:cNvSpPr txBox="1"/>
          <p:nvPr/>
        </p:nvSpPr>
        <p:spPr>
          <a:xfrm>
            <a:off x="444500" y="869282"/>
            <a:ext cx="6405245" cy="8133080"/>
          </a:xfrm>
          <a:prstGeom prst="rect">
            <a:avLst/>
          </a:prstGeom>
        </p:spPr>
        <p:txBody>
          <a:bodyPr wrap="square" lIns="0" tIns="36830" rIns="0" bIns="0" rtlCol="0" vert="horz">
            <a:spAutoFit/>
          </a:bodyPr>
          <a:lstStyle/>
          <a:p>
            <a:pPr marL="469900">
              <a:lnSpc>
                <a:spcPct val="100000"/>
              </a:lnSpc>
              <a:spcBef>
                <a:spcPts val="290"/>
              </a:spcBef>
            </a:pPr>
            <a:r>
              <a:rPr dirty="0" sz="1300" spc="-15" b="0">
                <a:latin typeface="Calibri Light"/>
                <a:cs typeface="Calibri Light"/>
              </a:rPr>
              <a:t>References</a:t>
            </a:r>
            <a:endParaRPr sz="1300">
              <a:latin typeface="Calibri Light"/>
              <a:cs typeface="Calibri Light"/>
            </a:endParaRPr>
          </a:p>
          <a:p>
            <a:pPr marL="469900" marR="308610" indent="-457834">
              <a:lnSpc>
                <a:spcPct val="101800"/>
              </a:lnSpc>
              <a:spcBef>
                <a:spcPts val="135"/>
              </a:spcBef>
            </a:pPr>
            <a:r>
              <a:rPr dirty="0" sz="1100" spc="-5" b="0">
                <a:latin typeface="Calibri Light"/>
                <a:cs typeface="Calibri Light"/>
              </a:rPr>
              <a:t>Ashforth, B. E., &amp; Mael, F. (1989). Social Identity Theory and the Organization. The Academy of Management  Review, </a:t>
            </a:r>
            <a:r>
              <a:rPr dirty="0" sz="1100" b="0">
                <a:latin typeface="Calibri Light"/>
                <a:cs typeface="Calibri Light"/>
              </a:rPr>
              <a:t>14(1),</a:t>
            </a:r>
            <a:r>
              <a:rPr dirty="0" sz="1100" spc="-10" b="0">
                <a:latin typeface="Calibri Light"/>
                <a:cs typeface="Calibri Light"/>
              </a:rPr>
              <a:t> </a:t>
            </a:r>
            <a:r>
              <a:rPr dirty="0" sz="1100" spc="-5" b="0">
                <a:latin typeface="Calibri Light"/>
                <a:cs typeface="Calibri Light"/>
              </a:rPr>
              <a:t>20-39.</a:t>
            </a:r>
            <a:endParaRPr sz="1100">
              <a:latin typeface="Calibri Light"/>
              <a:cs typeface="Calibri Light"/>
            </a:endParaRPr>
          </a:p>
          <a:p>
            <a:pPr marL="469900" marR="481330" indent="-457834">
              <a:lnSpc>
                <a:spcPct val="101800"/>
              </a:lnSpc>
              <a:spcBef>
                <a:spcPts val="300"/>
              </a:spcBef>
            </a:pPr>
            <a:r>
              <a:rPr dirty="0" sz="1100" spc="-5" b="0">
                <a:latin typeface="Calibri Light"/>
                <a:cs typeface="Calibri Light"/>
              </a:rPr>
              <a:t>Becquet, V. &amp; Linares, C. D. (2005). Quand les jeunes s’engagent : Entre expérimentations et construction  identitaire.</a:t>
            </a:r>
            <a:r>
              <a:rPr dirty="0" sz="1100" spc="-10" b="0">
                <a:latin typeface="Calibri Light"/>
                <a:cs typeface="Calibri Light"/>
              </a:rPr>
              <a:t> </a:t>
            </a:r>
            <a:r>
              <a:rPr dirty="0" sz="1100" spc="-5" b="0">
                <a:latin typeface="Calibri Light"/>
                <a:cs typeface="Calibri Light"/>
              </a:rPr>
              <a:t>L’Harmattan.</a:t>
            </a:r>
            <a:endParaRPr sz="1100">
              <a:latin typeface="Calibri Light"/>
              <a:cs typeface="Calibri Light"/>
            </a:endParaRPr>
          </a:p>
          <a:p>
            <a:pPr marL="469900" marR="467995" indent="-457834">
              <a:lnSpc>
                <a:spcPct val="101400"/>
              </a:lnSpc>
              <a:spcBef>
                <a:spcPts val="305"/>
              </a:spcBef>
            </a:pPr>
            <a:r>
              <a:rPr dirty="0" sz="1100" spc="-5" b="0">
                <a:latin typeface="Calibri Light"/>
                <a:cs typeface="Calibri Light"/>
              </a:rPr>
              <a:t>Bennett, W. </a:t>
            </a:r>
            <a:r>
              <a:rPr dirty="0" sz="1100" b="0">
                <a:latin typeface="Calibri Light"/>
                <a:cs typeface="Calibri Light"/>
              </a:rPr>
              <a:t>L., </a:t>
            </a:r>
            <a:r>
              <a:rPr dirty="0" sz="1100" spc="-5" b="0">
                <a:latin typeface="Calibri Light"/>
                <a:cs typeface="Calibri Light"/>
              </a:rPr>
              <a:t>Wells, C. and Freelon, D. (2011), Communicating Civic Engagement: Contrasting Models of  Citizenship in the Youth Web Sphere. Journal of Communication, 61:</a:t>
            </a:r>
            <a:r>
              <a:rPr dirty="0" sz="1100" spc="45" b="0">
                <a:latin typeface="Calibri Light"/>
                <a:cs typeface="Calibri Light"/>
              </a:rPr>
              <a:t> </a:t>
            </a:r>
            <a:r>
              <a:rPr dirty="0" sz="1100" spc="-5" b="0">
                <a:latin typeface="Calibri Light"/>
                <a:cs typeface="Calibri Light"/>
              </a:rPr>
              <a:t>835–856.</a:t>
            </a:r>
            <a:endParaRPr sz="1100">
              <a:latin typeface="Calibri Light"/>
              <a:cs typeface="Calibri Light"/>
            </a:endParaRPr>
          </a:p>
          <a:p>
            <a:pPr marL="12700">
              <a:lnSpc>
                <a:spcPct val="100000"/>
              </a:lnSpc>
              <a:spcBef>
                <a:spcPts val="325"/>
              </a:spcBef>
            </a:pPr>
            <a:r>
              <a:rPr dirty="0" sz="1100" spc="-5" b="0">
                <a:latin typeface="Calibri Light"/>
                <a:cs typeface="Calibri Light"/>
              </a:rPr>
              <a:t>Boisvert, Y., Hamel, J. &amp; Molgat, M. (2000). Vivre la citoyenneté: Identité, appartenance et participation.</a:t>
            </a:r>
            <a:r>
              <a:rPr dirty="0" sz="1100" spc="125" b="0">
                <a:latin typeface="Calibri Light"/>
                <a:cs typeface="Calibri Light"/>
              </a:rPr>
              <a:t> </a:t>
            </a:r>
            <a:r>
              <a:rPr dirty="0" sz="1100" spc="-5" b="0">
                <a:latin typeface="Calibri Light"/>
                <a:cs typeface="Calibri Light"/>
              </a:rPr>
              <a:t>Liber.</a:t>
            </a:r>
            <a:endParaRPr sz="1100">
              <a:latin typeface="Calibri Light"/>
              <a:cs typeface="Calibri Light"/>
            </a:endParaRPr>
          </a:p>
          <a:p>
            <a:pPr marL="469900" marR="111125" indent="-457834">
              <a:lnSpc>
                <a:spcPct val="101800"/>
              </a:lnSpc>
              <a:spcBef>
                <a:spcPts val="300"/>
              </a:spcBef>
            </a:pPr>
            <a:r>
              <a:rPr dirty="0" sz="1100" spc="-5" b="0">
                <a:latin typeface="Calibri Light"/>
                <a:cs typeface="Calibri Light"/>
              </a:rPr>
              <a:t>Bourdieu, P. (1983). ‘Forms of capital’ in J. C. Richards (ed.). Handbook of Theory and Research for the Sociology  of Education, New York: Greenwood</a:t>
            </a:r>
            <a:r>
              <a:rPr dirty="0" sz="1100" spc="5" b="0">
                <a:latin typeface="Calibri Light"/>
                <a:cs typeface="Calibri Light"/>
              </a:rPr>
              <a:t> </a:t>
            </a:r>
            <a:r>
              <a:rPr dirty="0" sz="1100" spc="-5" b="0">
                <a:latin typeface="Calibri Light"/>
                <a:cs typeface="Calibri Light"/>
              </a:rPr>
              <a:t>Press.</a:t>
            </a:r>
            <a:endParaRPr sz="1100">
              <a:latin typeface="Calibri Light"/>
              <a:cs typeface="Calibri Light"/>
            </a:endParaRPr>
          </a:p>
          <a:p>
            <a:pPr marL="12700">
              <a:lnSpc>
                <a:spcPct val="100000"/>
              </a:lnSpc>
              <a:spcBef>
                <a:spcPts val="320"/>
              </a:spcBef>
            </a:pPr>
            <a:r>
              <a:rPr dirty="0" sz="1100" spc="-5" b="0">
                <a:latin typeface="Calibri Light"/>
                <a:cs typeface="Calibri Light"/>
              </a:rPr>
              <a:t>Brown, R. J., Tajfel, H., &amp; Turner, J. C. (1979). Social Comparison </a:t>
            </a:r>
            <a:r>
              <a:rPr dirty="0" sz="1100" b="0">
                <a:latin typeface="Calibri Light"/>
                <a:cs typeface="Calibri Light"/>
              </a:rPr>
              <a:t>and </a:t>
            </a:r>
            <a:r>
              <a:rPr dirty="0" sz="1100" spc="-5" b="0">
                <a:latin typeface="Calibri Light"/>
                <a:cs typeface="Calibri Light"/>
              </a:rPr>
              <a:t>Group Interest in Ingroup</a:t>
            </a:r>
            <a:r>
              <a:rPr dirty="0" sz="1100" spc="125" b="0">
                <a:latin typeface="Calibri Light"/>
                <a:cs typeface="Calibri Light"/>
              </a:rPr>
              <a:t> </a:t>
            </a:r>
            <a:r>
              <a:rPr dirty="0" sz="1100" spc="-5" b="0">
                <a:latin typeface="Calibri Light"/>
                <a:cs typeface="Calibri Light"/>
              </a:rPr>
              <a:t>Favoritism.</a:t>
            </a:r>
            <a:endParaRPr sz="1100">
              <a:latin typeface="Calibri Light"/>
              <a:cs typeface="Calibri Light"/>
            </a:endParaRPr>
          </a:p>
          <a:p>
            <a:pPr marL="469900">
              <a:lnSpc>
                <a:spcPct val="100000"/>
              </a:lnSpc>
              <a:spcBef>
                <a:spcPts val="20"/>
              </a:spcBef>
            </a:pPr>
            <a:r>
              <a:rPr dirty="0" sz="1100" spc="-5" b="0">
                <a:latin typeface="Calibri Light"/>
                <a:cs typeface="Calibri Light"/>
              </a:rPr>
              <a:t>European Journal of Social Psychology, </a:t>
            </a:r>
            <a:r>
              <a:rPr dirty="0" sz="1100" b="0">
                <a:latin typeface="Calibri Light"/>
                <a:cs typeface="Calibri Light"/>
              </a:rPr>
              <a:t>9,</a:t>
            </a:r>
            <a:r>
              <a:rPr dirty="0" sz="1100" spc="15" b="0">
                <a:latin typeface="Calibri Light"/>
                <a:cs typeface="Calibri Light"/>
              </a:rPr>
              <a:t> </a:t>
            </a:r>
            <a:r>
              <a:rPr dirty="0" sz="1100" spc="-5" b="0">
                <a:latin typeface="Calibri Light"/>
                <a:cs typeface="Calibri Light"/>
              </a:rPr>
              <a:t>187-204.</a:t>
            </a:r>
            <a:endParaRPr sz="1100">
              <a:latin typeface="Calibri Light"/>
              <a:cs typeface="Calibri Light"/>
            </a:endParaRPr>
          </a:p>
          <a:p>
            <a:pPr marL="13335" indent="-635">
              <a:lnSpc>
                <a:spcPct val="100000"/>
              </a:lnSpc>
              <a:spcBef>
                <a:spcPts val="325"/>
              </a:spcBef>
            </a:pPr>
            <a:r>
              <a:rPr dirty="0" sz="1100" spc="-5" b="0">
                <a:latin typeface="Calibri Light"/>
                <a:cs typeface="Calibri Light"/>
              </a:rPr>
              <a:t>Coleman, J. </a:t>
            </a:r>
            <a:r>
              <a:rPr dirty="0" sz="1100" b="0">
                <a:latin typeface="Calibri Light"/>
                <a:cs typeface="Calibri Light"/>
              </a:rPr>
              <a:t>C. </a:t>
            </a:r>
            <a:r>
              <a:rPr dirty="0" sz="1100" spc="-5" b="0">
                <a:latin typeface="Calibri Light"/>
                <a:cs typeface="Calibri Light"/>
              </a:rPr>
              <a:t>(1988). Social capital in the creation of human capital. American Journal of Sociology 94:</a:t>
            </a:r>
            <a:r>
              <a:rPr dirty="0" sz="1100" spc="180" b="0">
                <a:latin typeface="Calibri Light"/>
                <a:cs typeface="Calibri Light"/>
              </a:rPr>
              <a:t> </a:t>
            </a:r>
            <a:r>
              <a:rPr dirty="0" sz="1100" spc="-5" b="0">
                <a:latin typeface="Calibri Light"/>
                <a:cs typeface="Calibri Light"/>
              </a:rPr>
              <a:t>S95-S120.</a:t>
            </a:r>
            <a:endParaRPr sz="1100">
              <a:latin typeface="Calibri Light"/>
              <a:cs typeface="Calibri Light"/>
            </a:endParaRPr>
          </a:p>
          <a:p>
            <a:pPr marL="470534" marR="17145" indent="-457834">
              <a:lnSpc>
                <a:spcPct val="101800"/>
              </a:lnSpc>
              <a:spcBef>
                <a:spcPts val="300"/>
              </a:spcBef>
            </a:pPr>
            <a:r>
              <a:rPr dirty="0" sz="1100" spc="-5" b="0">
                <a:latin typeface="Calibri Light"/>
                <a:cs typeface="Calibri Light"/>
              </a:rPr>
              <a:t>Collins, C. R., Neal, J. W., &amp; Neal, Z. P. (2014). Transforming individual civic engagement into community collective  efficacy: The role of bonding social capital. American Journal of Community Psychology, 54(3-4),</a:t>
            </a:r>
            <a:r>
              <a:rPr dirty="0" sz="1100" spc="170" b="0">
                <a:latin typeface="Calibri Light"/>
                <a:cs typeface="Calibri Light"/>
              </a:rPr>
              <a:t> </a:t>
            </a:r>
            <a:r>
              <a:rPr dirty="0" sz="1100" spc="-5" b="0">
                <a:latin typeface="Calibri Light"/>
                <a:cs typeface="Calibri Light"/>
              </a:rPr>
              <a:t>328-336.</a:t>
            </a:r>
            <a:endParaRPr sz="1100">
              <a:latin typeface="Calibri Light"/>
              <a:cs typeface="Calibri Light"/>
            </a:endParaRPr>
          </a:p>
          <a:p>
            <a:pPr marL="470534" marR="709295" indent="-457834">
              <a:lnSpc>
                <a:spcPct val="101400"/>
              </a:lnSpc>
              <a:spcBef>
                <a:spcPts val="305"/>
              </a:spcBef>
            </a:pPr>
            <a:r>
              <a:rPr dirty="0" sz="1100" spc="-5" b="0">
                <a:latin typeface="Calibri Light"/>
                <a:cs typeface="Calibri Light"/>
              </a:rPr>
              <a:t>Crocetti, E., Erentait, R., &amp; Ukauskien, R. (2014). Identity styles, positive youth development, and civic  engagement in adolescence. Journal of Youth and Adolescence, 43(11),</a:t>
            </a:r>
            <a:r>
              <a:rPr dirty="0" sz="1100" spc="45" b="0">
                <a:latin typeface="Calibri Light"/>
                <a:cs typeface="Calibri Light"/>
              </a:rPr>
              <a:t> </a:t>
            </a:r>
            <a:r>
              <a:rPr dirty="0" sz="1100" spc="-5" b="0">
                <a:latin typeface="Calibri Light"/>
                <a:cs typeface="Calibri Light"/>
              </a:rPr>
              <a:t>1818-28.</a:t>
            </a:r>
            <a:endParaRPr sz="1100">
              <a:latin typeface="Calibri Light"/>
              <a:cs typeface="Calibri Light"/>
            </a:endParaRPr>
          </a:p>
          <a:p>
            <a:pPr marL="13335" marR="502920">
              <a:lnSpc>
                <a:spcPct val="124500"/>
              </a:lnSpc>
            </a:pPr>
            <a:r>
              <a:rPr dirty="0" sz="1100" spc="-5" b="0">
                <a:latin typeface="Calibri Light"/>
                <a:cs typeface="Calibri Light"/>
              </a:rPr>
              <a:t>Elections Canada (2005). Estimation of Voter Turnout by Age Group at the </a:t>
            </a:r>
            <a:r>
              <a:rPr dirty="0" sz="1100" b="0">
                <a:latin typeface="Calibri Light"/>
                <a:cs typeface="Calibri Light"/>
              </a:rPr>
              <a:t>39th </a:t>
            </a:r>
            <a:r>
              <a:rPr dirty="0" sz="1100" spc="-5" b="0">
                <a:latin typeface="Calibri Light"/>
                <a:cs typeface="Calibri Light"/>
              </a:rPr>
              <a:t>Federal General Election.  Fahmy, M. &amp; Robitaille, A. (2005). Jeunes et engagés. Éditions</a:t>
            </a:r>
            <a:r>
              <a:rPr dirty="0" sz="1100" spc="45" b="0">
                <a:latin typeface="Calibri Light"/>
                <a:cs typeface="Calibri Light"/>
              </a:rPr>
              <a:t> </a:t>
            </a:r>
            <a:r>
              <a:rPr dirty="0" sz="1100" spc="-5" b="0">
                <a:latin typeface="Calibri Light"/>
                <a:cs typeface="Calibri Light"/>
              </a:rPr>
              <a:t>Fides.</a:t>
            </a:r>
            <a:endParaRPr sz="1100">
              <a:latin typeface="Calibri Light"/>
              <a:cs typeface="Calibri Light"/>
            </a:endParaRPr>
          </a:p>
          <a:p>
            <a:pPr marL="12700">
              <a:lnSpc>
                <a:spcPct val="100000"/>
              </a:lnSpc>
              <a:spcBef>
                <a:spcPts val="325"/>
              </a:spcBef>
            </a:pPr>
            <a:r>
              <a:rPr dirty="0" sz="1100" spc="-5" b="0">
                <a:latin typeface="Calibri Light"/>
                <a:cs typeface="Calibri Light"/>
              </a:rPr>
              <a:t>Farmer, A., &amp; Horowitz, A. W. (2004). The engagement game. Journal of Population Economics, 17(4),</a:t>
            </a:r>
            <a:r>
              <a:rPr dirty="0" sz="1100" spc="150" b="0">
                <a:latin typeface="Calibri Light"/>
                <a:cs typeface="Calibri Light"/>
              </a:rPr>
              <a:t> </a:t>
            </a:r>
            <a:r>
              <a:rPr dirty="0" sz="1100" spc="-5" b="0">
                <a:latin typeface="Calibri Light"/>
                <a:cs typeface="Calibri Light"/>
              </a:rPr>
              <a:t>627-644.</a:t>
            </a:r>
            <a:endParaRPr sz="1100">
              <a:latin typeface="Calibri Light"/>
              <a:cs typeface="Calibri Light"/>
            </a:endParaRPr>
          </a:p>
          <a:p>
            <a:pPr marL="469900" marR="452755" indent="-457834">
              <a:lnSpc>
                <a:spcPct val="101400"/>
              </a:lnSpc>
              <a:spcBef>
                <a:spcPts val="305"/>
              </a:spcBef>
            </a:pPr>
            <a:r>
              <a:rPr dirty="0" sz="1100" spc="-5" b="0">
                <a:latin typeface="Calibri Light"/>
                <a:cs typeface="Calibri Light"/>
              </a:rPr>
              <a:t>Fitzmaurice, G. M., Heath, A. F., &amp; Clifford, P. (1996). Logistic regression models for binary panel data with  attrition. Journal of the Royal Statistical Society. Series A (Statistics in Society), 159(2),</a:t>
            </a:r>
            <a:r>
              <a:rPr dirty="0" sz="1100" spc="125" b="0">
                <a:latin typeface="Calibri Light"/>
                <a:cs typeface="Calibri Light"/>
              </a:rPr>
              <a:t> </a:t>
            </a:r>
            <a:r>
              <a:rPr dirty="0" sz="1100" spc="-5" b="0">
                <a:latin typeface="Calibri Light"/>
                <a:cs typeface="Calibri Light"/>
              </a:rPr>
              <a:t>249-263.</a:t>
            </a:r>
            <a:endParaRPr sz="1100">
              <a:latin typeface="Calibri Light"/>
              <a:cs typeface="Calibri Light"/>
            </a:endParaRPr>
          </a:p>
          <a:p>
            <a:pPr marL="12700">
              <a:lnSpc>
                <a:spcPct val="100000"/>
              </a:lnSpc>
              <a:spcBef>
                <a:spcPts val="320"/>
              </a:spcBef>
            </a:pPr>
            <a:r>
              <a:rPr dirty="0" sz="1100" spc="-5" b="0">
                <a:latin typeface="Calibri Light"/>
                <a:cs typeface="Calibri Light"/>
              </a:rPr>
              <a:t>Galland, O. (1991) Sociologie de la jeunesse : L’entrée dans la vie. Armand Colin, Collection U, série « Sociologie</a:t>
            </a:r>
            <a:r>
              <a:rPr dirty="0" sz="1100" spc="220" b="0">
                <a:latin typeface="Calibri Light"/>
                <a:cs typeface="Calibri Light"/>
              </a:rPr>
              <a:t> </a:t>
            </a:r>
            <a:r>
              <a:rPr dirty="0" sz="1100" spc="-10" b="0">
                <a:latin typeface="Calibri Light"/>
                <a:cs typeface="Calibri Light"/>
              </a:rPr>
              <a:t>».</a:t>
            </a:r>
            <a:endParaRPr sz="1100">
              <a:latin typeface="Calibri Light"/>
              <a:cs typeface="Calibri Light"/>
            </a:endParaRPr>
          </a:p>
          <a:p>
            <a:pPr marL="469900" marR="210185" indent="-457834">
              <a:lnSpc>
                <a:spcPct val="101800"/>
              </a:lnSpc>
              <a:spcBef>
                <a:spcPts val="300"/>
              </a:spcBef>
            </a:pPr>
            <a:r>
              <a:rPr dirty="0" sz="1100" spc="-5" b="0">
                <a:latin typeface="Calibri Light"/>
                <a:cs typeface="Calibri Light"/>
              </a:rPr>
              <a:t>Gaudet, S. &amp; Turcotte, M. (2013). Sommes-nous devand l’ ‘’Injonction‘’ à participer? Analyse des ressources </a:t>
            </a:r>
            <a:r>
              <a:rPr dirty="0" sz="1100" spc="-10" b="0">
                <a:latin typeface="Calibri Light"/>
                <a:cs typeface="Calibri Light"/>
              </a:rPr>
              <a:t>et  </a:t>
            </a:r>
            <a:r>
              <a:rPr dirty="0" sz="1100" spc="-5" b="0">
                <a:latin typeface="Calibri Light"/>
                <a:cs typeface="Calibri Light"/>
              </a:rPr>
              <a:t>des opportunités au cours de la vie. Sociologie et sociétés, 45(1),</a:t>
            </a:r>
            <a:r>
              <a:rPr dirty="0" sz="1100" spc="40" b="0">
                <a:latin typeface="Calibri Light"/>
                <a:cs typeface="Calibri Light"/>
              </a:rPr>
              <a:t> </a:t>
            </a:r>
            <a:r>
              <a:rPr dirty="0" sz="1100" spc="-5" b="0">
                <a:latin typeface="Calibri Light"/>
                <a:cs typeface="Calibri Light"/>
              </a:rPr>
              <a:t>117-145.</a:t>
            </a:r>
            <a:endParaRPr sz="1100">
              <a:latin typeface="Calibri Light"/>
              <a:cs typeface="Calibri Light"/>
            </a:endParaRPr>
          </a:p>
          <a:p>
            <a:pPr marL="13335">
              <a:lnSpc>
                <a:spcPct val="100000"/>
              </a:lnSpc>
              <a:spcBef>
                <a:spcPts val="325"/>
              </a:spcBef>
            </a:pPr>
            <a:r>
              <a:rPr dirty="0" sz="1100" spc="-5" b="0">
                <a:latin typeface="Calibri Light"/>
                <a:cs typeface="Calibri Light"/>
              </a:rPr>
              <a:t>Gaudet, S. (2011). La participation sociale des Canadiens : une analyse selon l’approche des parcours </a:t>
            </a:r>
            <a:r>
              <a:rPr dirty="0" sz="1100" b="0">
                <a:latin typeface="Calibri Light"/>
                <a:cs typeface="Calibri Light"/>
              </a:rPr>
              <a:t>de</a:t>
            </a:r>
            <a:r>
              <a:rPr dirty="0" sz="1100" spc="100" b="0">
                <a:latin typeface="Calibri Light"/>
                <a:cs typeface="Calibri Light"/>
              </a:rPr>
              <a:t> </a:t>
            </a:r>
            <a:r>
              <a:rPr dirty="0" sz="1100" spc="-5" b="0">
                <a:latin typeface="Calibri Light"/>
                <a:cs typeface="Calibri Light"/>
              </a:rPr>
              <a:t>vie.</a:t>
            </a:r>
            <a:endParaRPr sz="1100">
              <a:latin typeface="Calibri Light"/>
              <a:cs typeface="Calibri Light"/>
            </a:endParaRPr>
          </a:p>
          <a:p>
            <a:pPr marL="470534">
              <a:lnSpc>
                <a:spcPct val="100000"/>
              </a:lnSpc>
              <a:spcBef>
                <a:spcPts val="20"/>
              </a:spcBef>
            </a:pPr>
            <a:r>
              <a:rPr dirty="0" sz="1100" spc="-5" b="0">
                <a:latin typeface="Calibri Light"/>
                <a:cs typeface="Calibri Light"/>
              </a:rPr>
              <a:t>Canadian Public Policy, Analyse </a:t>
            </a:r>
            <a:r>
              <a:rPr dirty="0" sz="1100" b="0">
                <a:latin typeface="Calibri Light"/>
                <a:cs typeface="Calibri Light"/>
              </a:rPr>
              <a:t>de </a:t>
            </a:r>
            <a:r>
              <a:rPr dirty="0" sz="1100" spc="-5" b="0">
                <a:latin typeface="Calibri Light"/>
                <a:cs typeface="Calibri Light"/>
              </a:rPr>
              <a:t>politiques, 37, numéro</a:t>
            </a:r>
            <a:r>
              <a:rPr dirty="0" sz="1100" spc="5" b="0">
                <a:latin typeface="Calibri Light"/>
                <a:cs typeface="Calibri Light"/>
              </a:rPr>
              <a:t> </a:t>
            </a:r>
            <a:r>
              <a:rPr dirty="0" sz="1100" spc="-5" b="0">
                <a:latin typeface="Calibri Light"/>
                <a:cs typeface="Calibri Light"/>
              </a:rPr>
              <a:t>spécial.</a:t>
            </a:r>
            <a:endParaRPr sz="1100">
              <a:latin typeface="Calibri Light"/>
              <a:cs typeface="Calibri Light"/>
            </a:endParaRPr>
          </a:p>
          <a:p>
            <a:pPr marL="470534" marR="221615" indent="-457834">
              <a:lnSpc>
                <a:spcPct val="101800"/>
              </a:lnSpc>
              <a:spcBef>
                <a:spcPts val="300"/>
              </a:spcBef>
            </a:pPr>
            <a:r>
              <a:rPr dirty="0" sz="1100" spc="-5" b="0">
                <a:latin typeface="Calibri Light"/>
                <a:cs typeface="Calibri Light"/>
              </a:rPr>
              <a:t>Hadjicostas, </a:t>
            </a:r>
            <a:r>
              <a:rPr dirty="0" sz="1100" b="0">
                <a:latin typeface="Calibri Light"/>
                <a:cs typeface="Calibri Light"/>
              </a:rPr>
              <a:t>P. </a:t>
            </a:r>
            <a:r>
              <a:rPr dirty="0" sz="1100" spc="-5" b="0">
                <a:latin typeface="Calibri Light"/>
                <a:cs typeface="Calibri Light"/>
              </a:rPr>
              <a:t>(2006). Maximizing proportions of correct classifications in binary logistic regression. Journal </a:t>
            </a:r>
            <a:r>
              <a:rPr dirty="0" sz="1100" spc="-10" b="0">
                <a:latin typeface="Calibri Light"/>
                <a:cs typeface="Calibri Light"/>
              </a:rPr>
              <a:t>of  </a:t>
            </a:r>
            <a:r>
              <a:rPr dirty="0" sz="1100" spc="-5" b="0">
                <a:latin typeface="Calibri Light"/>
                <a:cs typeface="Calibri Light"/>
              </a:rPr>
              <a:t>Applied Statistics, 33(6),</a:t>
            </a:r>
            <a:r>
              <a:rPr dirty="0" sz="1100" spc="-10" b="0">
                <a:latin typeface="Calibri Light"/>
                <a:cs typeface="Calibri Light"/>
              </a:rPr>
              <a:t> </a:t>
            </a:r>
            <a:r>
              <a:rPr dirty="0" sz="1100" spc="-5" b="0">
                <a:latin typeface="Calibri Light"/>
                <a:cs typeface="Calibri Light"/>
              </a:rPr>
              <a:t>629-640.</a:t>
            </a:r>
            <a:endParaRPr sz="1100">
              <a:latin typeface="Calibri Light"/>
              <a:cs typeface="Calibri Light"/>
            </a:endParaRPr>
          </a:p>
          <a:p>
            <a:pPr marL="470534" marR="449580" indent="-457834">
              <a:lnSpc>
                <a:spcPct val="101400"/>
              </a:lnSpc>
              <a:spcBef>
                <a:spcPts val="305"/>
              </a:spcBef>
            </a:pPr>
            <a:r>
              <a:rPr dirty="0" sz="1100" spc="-5" b="0">
                <a:latin typeface="Calibri Light"/>
                <a:cs typeface="Calibri Light"/>
              </a:rPr>
              <a:t>Hébert, Y., &amp; Wilkinson, L. (2011). Meeting the challenges of the new century: Creating common values </a:t>
            </a:r>
            <a:r>
              <a:rPr dirty="0" sz="1100" b="0">
                <a:latin typeface="Calibri Light"/>
                <a:cs typeface="Calibri Light"/>
              </a:rPr>
              <a:t>as  </a:t>
            </a:r>
            <a:r>
              <a:rPr dirty="0" sz="1100" spc="-5" b="0">
                <a:latin typeface="Calibri Light"/>
                <a:cs typeface="Calibri Light"/>
              </a:rPr>
              <a:t>fundamental to citizenship. Canadian Issues,</a:t>
            </a:r>
            <a:r>
              <a:rPr dirty="0" sz="1100" spc="5" b="0">
                <a:latin typeface="Calibri Light"/>
                <a:cs typeface="Calibri Light"/>
              </a:rPr>
              <a:t> </a:t>
            </a:r>
            <a:r>
              <a:rPr dirty="0" sz="1100" spc="-5" b="0">
                <a:latin typeface="Calibri Light"/>
                <a:cs typeface="Calibri Light"/>
              </a:rPr>
              <a:t>28-34.</a:t>
            </a:r>
            <a:endParaRPr sz="1100">
              <a:latin typeface="Calibri Light"/>
              <a:cs typeface="Calibri Light"/>
            </a:endParaRPr>
          </a:p>
          <a:p>
            <a:pPr marL="469900" marR="33020" indent="-457834">
              <a:lnSpc>
                <a:spcPct val="101800"/>
              </a:lnSpc>
              <a:spcBef>
                <a:spcPts val="300"/>
              </a:spcBef>
            </a:pPr>
            <a:r>
              <a:rPr dirty="0" sz="1100" spc="-5" b="0">
                <a:latin typeface="Calibri Light"/>
                <a:cs typeface="Calibri Light"/>
              </a:rPr>
              <a:t>Henderson, </a:t>
            </a:r>
            <a:r>
              <a:rPr dirty="0" sz="1100" b="0">
                <a:latin typeface="Calibri Light"/>
                <a:cs typeface="Calibri Light"/>
              </a:rPr>
              <a:t>A., </a:t>
            </a:r>
            <a:r>
              <a:rPr dirty="0" sz="1100" spc="-5" b="0">
                <a:latin typeface="Calibri Light"/>
                <a:cs typeface="Calibri Light"/>
              </a:rPr>
              <a:t>&amp; McEwen, N. (2005). Do Shared Values Underpin National Identity? Examining the Role of Values  in National Identity in Canada and the United Kingdom. National Identities, 7:2,</a:t>
            </a:r>
            <a:r>
              <a:rPr dirty="0" sz="1100" spc="45" b="0">
                <a:latin typeface="Calibri Light"/>
                <a:cs typeface="Calibri Light"/>
              </a:rPr>
              <a:t> </a:t>
            </a:r>
            <a:r>
              <a:rPr dirty="0" sz="1100" spc="-5" b="0">
                <a:latin typeface="Calibri Light"/>
                <a:cs typeface="Calibri Light"/>
              </a:rPr>
              <a:t>173-191</a:t>
            </a:r>
            <a:endParaRPr sz="1100">
              <a:latin typeface="Calibri Light"/>
              <a:cs typeface="Calibri Light"/>
            </a:endParaRPr>
          </a:p>
          <a:p>
            <a:pPr marL="12700" marR="600710">
              <a:lnSpc>
                <a:spcPct val="124500"/>
              </a:lnSpc>
            </a:pPr>
            <a:r>
              <a:rPr dirty="0" sz="1100" spc="-5" b="0">
                <a:latin typeface="Calibri Light"/>
                <a:cs typeface="Calibri Light"/>
              </a:rPr>
              <a:t>Ion, J. (2012). S’engager dans une société d’individus. Armand Colin, Collection individu et société  Johnson, A. </a:t>
            </a:r>
            <a:r>
              <a:rPr dirty="0" sz="1100" b="0">
                <a:latin typeface="Calibri Light"/>
                <a:cs typeface="Calibri Light"/>
              </a:rPr>
              <a:t>A. </a:t>
            </a:r>
            <a:r>
              <a:rPr dirty="0" sz="1100" spc="-5" b="0">
                <a:latin typeface="Calibri Light"/>
                <a:cs typeface="Calibri Light"/>
              </a:rPr>
              <a:t>(2014). Ambivalence, political engagement and context. Political Studies, 62(3),</a:t>
            </a:r>
            <a:r>
              <a:rPr dirty="0" sz="1100" spc="140" b="0">
                <a:latin typeface="Calibri Light"/>
                <a:cs typeface="Calibri Light"/>
              </a:rPr>
              <a:t> </a:t>
            </a:r>
            <a:r>
              <a:rPr dirty="0" sz="1100" spc="-5" b="0">
                <a:latin typeface="Calibri Light"/>
                <a:cs typeface="Calibri Light"/>
              </a:rPr>
              <a:t>502-521.</a:t>
            </a:r>
            <a:endParaRPr sz="1100">
              <a:latin typeface="Calibri Light"/>
              <a:cs typeface="Calibri Light"/>
            </a:endParaRPr>
          </a:p>
          <a:p>
            <a:pPr marL="469900" marR="5080" indent="-457834">
              <a:lnSpc>
                <a:spcPct val="101800"/>
              </a:lnSpc>
              <a:spcBef>
                <a:spcPts val="295"/>
              </a:spcBef>
            </a:pPr>
            <a:r>
              <a:rPr dirty="0" sz="1100" spc="-5" b="0">
                <a:latin typeface="Calibri Light"/>
                <a:cs typeface="Calibri Light"/>
              </a:rPr>
              <a:t>Lenzi, M., Vieno, A., Altoè, G., Scacchi, </a:t>
            </a:r>
            <a:r>
              <a:rPr dirty="0" sz="1100" b="0">
                <a:latin typeface="Calibri Light"/>
                <a:cs typeface="Calibri Light"/>
              </a:rPr>
              <a:t>L., </a:t>
            </a:r>
            <a:r>
              <a:rPr dirty="0" sz="1100" spc="-5" b="0">
                <a:latin typeface="Calibri Light"/>
                <a:cs typeface="Calibri Light"/>
              </a:rPr>
              <a:t>Perkins, D. </a:t>
            </a:r>
            <a:r>
              <a:rPr dirty="0" sz="1100" b="0">
                <a:latin typeface="Calibri Light"/>
                <a:cs typeface="Calibri Light"/>
              </a:rPr>
              <a:t>D., </a:t>
            </a:r>
            <a:r>
              <a:rPr dirty="0" sz="1100" spc="-5" b="0">
                <a:latin typeface="Calibri Light"/>
                <a:cs typeface="Calibri Light"/>
              </a:rPr>
              <a:t>Zukauskiene, R., &amp; Santinello, M. (2015). Can facebook  informational use foster adolescent civic engagement? American Journal of Community Psychology, </a:t>
            </a:r>
            <a:r>
              <a:rPr dirty="0" sz="1100" b="0">
                <a:latin typeface="Calibri Light"/>
                <a:cs typeface="Calibri Light"/>
              </a:rPr>
              <a:t>55(3-  </a:t>
            </a:r>
            <a:r>
              <a:rPr dirty="0" sz="1100" spc="-5" b="0">
                <a:latin typeface="Calibri Light"/>
                <a:cs typeface="Calibri Light"/>
              </a:rPr>
              <a:t>4),</a:t>
            </a:r>
            <a:r>
              <a:rPr dirty="0" sz="1100" spc="-10" b="0">
                <a:latin typeface="Calibri Light"/>
                <a:cs typeface="Calibri Light"/>
              </a:rPr>
              <a:t> </a:t>
            </a:r>
            <a:r>
              <a:rPr dirty="0" sz="1100" spc="-5" b="0">
                <a:latin typeface="Calibri Light"/>
                <a:cs typeface="Calibri Light"/>
              </a:rPr>
              <a:t>444-454.</a:t>
            </a:r>
            <a:endParaRPr sz="1100">
              <a:latin typeface="Calibri Light"/>
              <a:cs typeface="Calibri Light"/>
            </a:endParaRPr>
          </a:p>
          <a:p>
            <a:pPr marL="469900" marR="299720" indent="-457200">
              <a:lnSpc>
                <a:spcPct val="101800"/>
              </a:lnSpc>
              <a:spcBef>
                <a:spcPts val="300"/>
              </a:spcBef>
            </a:pPr>
            <a:r>
              <a:rPr dirty="0" sz="1100" spc="-5" b="0">
                <a:latin typeface="Calibri Light"/>
                <a:cs typeface="Calibri Light"/>
              </a:rPr>
              <a:t>Levitan, L., &amp; Wronski, J. (2014). Social context and information seeking: Examining the effects of network  attitudinal composition on engagement with political information. Political Behavior, 36(4),</a:t>
            </a:r>
            <a:r>
              <a:rPr dirty="0" sz="1100" spc="145" b="0">
                <a:latin typeface="Calibri Light"/>
                <a:cs typeface="Calibri Light"/>
              </a:rPr>
              <a:t> </a:t>
            </a:r>
            <a:r>
              <a:rPr dirty="0" sz="1100" spc="-5" b="0">
                <a:latin typeface="Calibri Light"/>
                <a:cs typeface="Calibri Light"/>
              </a:rPr>
              <a:t>793-816.</a:t>
            </a:r>
            <a:endParaRPr sz="1100">
              <a:latin typeface="Calibri Light"/>
              <a:cs typeface="Calibri Light"/>
            </a:endParaRPr>
          </a:p>
          <a:p>
            <a:pPr marL="469900" marR="113664" indent="-457834">
              <a:lnSpc>
                <a:spcPct val="101800"/>
              </a:lnSpc>
              <a:spcBef>
                <a:spcPts val="295"/>
              </a:spcBef>
            </a:pPr>
            <a:r>
              <a:rPr dirty="0" sz="1100" spc="-5" b="0">
                <a:latin typeface="Calibri Light"/>
                <a:cs typeface="Calibri Light"/>
              </a:rPr>
              <a:t>Liang, K., &amp; Zeger, S. L. (1989). A class of logistic regression models for multivariate binary </a:t>
            </a:r>
            <a:r>
              <a:rPr dirty="0" sz="1100" b="0">
                <a:latin typeface="Calibri Light"/>
                <a:cs typeface="Calibri Light"/>
              </a:rPr>
              <a:t>time </a:t>
            </a:r>
            <a:r>
              <a:rPr dirty="0" sz="1100" spc="-5" b="0">
                <a:latin typeface="Calibri Light"/>
                <a:cs typeface="Calibri Light"/>
              </a:rPr>
              <a:t>series. Journal </a:t>
            </a:r>
            <a:r>
              <a:rPr dirty="0" sz="1100" spc="-10" b="0">
                <a:latin typeface="Calibri Light"/>
                <a:cs typeface="Calibri Light"/>
              </a:rPr>
              <a:t>of  </a:t>
            </a:r>
            <a:r>
              <a:rPr dirty="0" sz="1100" spc="-5" b="0">
                <a:latin typeface="Calibri Light"/>
                <a:cs typeface="Calibri Light"/>
              </a:rPr>
              <a:t>the American Statistical Association, 84(406),</a:t>
            </a:r>
            <a:r>
              <a:rPr dirty="0" sz="1100" spc="5" b="0">
                <a:latin typeface="Calibri Light"/>
                <a:cs typeface="Calibri Light"/>
              </a:rPr>
              <a:t> </a:t>
            </a:r>
            <a:r>
              <a:rPr dirty="0" sz="1100" spc="-5" b="0">
                <a:latin typeface="Calibri Light"/>
                <a:cs typeface="Calibri Light"/>
              </a:rPr>
              <a:t>447-451.</a:t>
            </a:r>
            <a:endParaRPr sz="1100">
              <a:latin typeface="Calibri Light"/>
              <a:cs typeface="Calibri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39</a:t>
            </a:r>
          </a:p>
        </p:txBody>
      </p:sp>
      <p:sp>
        <p:nvSpPr>
          <p:cNvPr id="2" name="object 2"/>
          <p:cNvSpPr txBox="1"/>
          <p:nvPr/>
        </p:nvSpPr>
        <p:spPr>
          <a:xfrm>
            <a:off x="444115" y="894791"/>
            <a:ext cx="6398895" cy="7985125"/>
          </a:xfrm>
          <a:prstGeom prst="rect">
            <a:avLst/>
          </a:prstGeom>
        </p:spPr>
        <p:txBody>
          <a:bodyPr wrap="square" lIns="0" tIns="9525" rIns="0" bIns="0" rtlCol="0" vert="horz">
            <a:spAutoFit/>
          </a:bodyPr>
          <a:lstStyle/>
          <a:p>
            <a:pPr marL="469900" marR="365760" indent="-457834">
              <a:lnSpc>
                <a:spcPct val="101800"/>
              </a:lnSpc>
              <a:spcBef>
                <a:spcPts val="75"/>
              </a:spcBef>
            </a:pPr>
            <a:r>
              <a:rPr dirty="0" sz="1100" spc="-5" b="0">
                <a:latin typeface="Calibri Light"/>
                <a:cs typeface="Calibri Light"/>
              </a:rPr>
              <a:t>Milan, A. (2005). Volonté de participer : l’engagement politique chez les jeunes adultes. Statistique Canada,  Tendances sociales canadiennes. </a:t>
            </a:r>
            <a:r>
              <a:rPr dirty="0" sz="1100" b="0">
                <a:latin typeface="Calibri Light"/>
                <a:cs typeface="Calibri Light"/>
              </a:rPr>
              <a:t>No </a:t>
            </a:r>
            <a:r>
              <a:rPr dirty="0" sz="1100" spc="-5" b="0">
                <a:latin typeface="Calibri Light"/>
                <a:cs typeface="Calibri Light"/>
              </a:rPr>
              <a:t>11-008 au</a:t>
            </a:r>
            <a:r>
              <a:rPr dirty="0" sz="1100" spc="-15" b="0">
                <a:latin typeface="Calibri Light"/>
                <a:cs typeface="Calibri Light"/>
              </a:rPr>
              <a:t> </a:t>
            </a:r>
            <a:r>
              <a:rPr dirty="0" sz="1100" spc="-5" b="0">
                <a:latin typeface="Calibri Light"/>
                <a:cs typeface="Calibri Light"/>
              </a:rPr>
              <a:t>catalogue.</a:t>
            </a:r>
            <a:endParaRPr sz="1100">
              <a:latin typeface="Calibri Light"/>
              <a:cs typeface="Calibri Light"/>
            </a:endParaRPr>
          </a:p>
          <a:p>
            <a:pPr marL="12700">
              <a:lnSpc>
                <a:spcPct val="100000"/>
              </a:lnSpc>
              <a:spcBef>
                <a:spcPts val="320"/>
              </a:spcBef>
            </a:pPr>
            <a:r>
              <a:rPr dirty="0" sz="1100" spc="-5" b="0">
                <a:latin typeface="Calibri Light"/>
                <a:cs typeface="Calibri Light"/>
              </a:rPr>
              <a:t>Muxel, A. (2010). Avoir 20 ans en politique. Éditions </a:t>
            </a:r>
            <a:r>
              <a:rPr dirty="0" sz="1100" b="0">
                <a:latin typeface="Calibri Light"/>
                <a:cs typeface="Calibri Light"/>
              </a:rPr>
              <a:t>du</a:t>
            </a:r>
            <a:r>
              <a:rPr dirty="0" sz="1100" spc="20" b="0">
                <a:latin typeface="Calibri Light"/>
                <a:cs typeface="Calibri Light"/>
              </a:rPr>
              <a:t> </a:t>
            </a:r>
            <a:r>
              <a:rPr dirty="0" sz="1100" spc="-5" b="0">
                <a:latin typeface="Calibri Light"/>
                <a:cs typeface="Calibri Light"/>
              </a:rPr>
              <a:t>Seuil.</a:t>
            </a:r>
            <a:endParaRPr sz="1100">
              <a:latin typeface="Calibri Light"/>
              <a:cs typeface="Calibri Light"/>
            </a:endParaRPr>
          </a:p>
          <a:p>
            <a:pPr marL="469900" marR="31750" indent="-457834">
              <a:lnSpc>
                <a:spcPct val="101800"/>
              </a:lnSpc>
              <a:spcBef>
                <a:spcPts val="295"/>
              </a:spcBef>
            </a:pPr>
            <a:r>
              <a:rPr dirty="0" sz="1100" spc="-5" b="0">
                <a:latin typeface="Calibri Light"/>
                <a:cs typeface="Calibri Light"/>
              </a:rPr>
              <a:t>Mycock, A., &amp; Tonge, J. (2012). The party politics of youth citizenship and democratic engagement. Parliamentary  Affairs, 65(1),</a:t>
            </a:r>
            <a:r>
              <a:rPr dirty="0" sz="1100" spc="-10" b="0">
                <a:latin typeface="Calibri Light"/>
                <a:cs typeface="Calibri Light"/>
              </a:rPr>
              <a:t> </a:t>
            </a:r>
            <a:r>
              <a:rPr dirty="0" sz="1100" spc="-5" b="0">
                <a:latin typeface="Calibri Light"/>
                <a:cs typeface="Calibri Light"/>
              </a:rPr>
              <a:t>138.</a:t>
            </a:r>
            <a:endParaRPr sz="1100">
              <a:latin typeface="Calibri Light"/>
              <a:cs typeface="Calibri Light"/>
            </a:endParaRPr>
          </a:p>
          <a:p>
            <a:pPr marL="469900" marR="454025" indent="-457200">
              <a:lnSpc>
                <a:spcPct val="101800"/>
              </a:lnSpc>
              <a:spcBef>
                <a:spcPts val="300"/>
              </a:spcBef>
            </a:pPr>
            <a:r>
              <a:rPr dirty="0" sz="1100" spc="-5" b="0">
                <a:latin typeface="Calibri Light"/>
                <a:cs typeface="Calibri Light"/>
              </a:rPr>
              <a:t>OECD (2009), Focus on Citizens: Public Engagement for Better Policy and Services, OECD Studies on Public  Engagement, OECD Publishing, Paris.</a:t>
            </a:r>
            <a:endParaRPr sz="1100">
              <a:latin typeface="Calibri Light"/>
              <a:cs typeface="Calibri Light"/>
            </a:endParaRPr>
          </a:p>
          <a:p>
            <a:pPr marL="469900" marR="236854" indent="-457834">
              <a:lnSpc>
                <a:spcPct val="101400"/>
              </a:lnSpc>
              <a:spcBef>
                <a:spcPts val="305"/>
              </a:spcBef>
            </a:pPr>
            <a:r>
              <a:rPr dirty="0" sz="1100" spc="-5" b="0">
                <a:latin typeface="Calibri Light"/>
                <a:cs typeface="Calibri Light"/>
              </a:rPr>
              <a:t>Onyx, J., Kenny, S., &amp; Brown, K. (2012). Active citizenship: An empirical investigation. Social Policy and Society,  11(1),</a:t>
            </a:r>
            <a:r>
              <a:rPr dirty="0" sz="1100" spc="-10" b="0">
                <a:latin typeface="Calibri Light"/>
                <a:cs typeface="Calibri Light"/>
              </a:rPr>
              <a:t> </a:t>
            </a:r>
            <a:r>
              <a:rPr dirty="0" sz="1100" spc="-5" b="0">
                <a:latin typeface="Calibri Light"/>
                <a:cs typeface="Calibri Light"/>
              </a:rPr>
              <a:t>55-66.</a:t>
            </a:r>
            <a:endParaRPr sz="1100">
              <a:latin typeface="Calibri Light"/>
              <a:cs typeface="Calibri Light"/>
            </a:endParaRPr>
          </a:p>
          <a:p>
            <a:pPr marL="469900" marR="318135" indent="-457200">
              <a:lnSpc>
                <a:spcPct val="101800"/>
              </a:lnSpc>
              <a:spcBef>
                <a:spcPts val="300"/>
              </a:spcBef>
            </a:pPr>
            <a:r>
              <a:rPr dirty="0" sz="1100" spc="-5" b="0">
                <a:latin typeface="Calibri Light"/>
                <a:cs typeface="Calibri Light"/>
              </a:rPr>
              <a:t>Oxendine, A., Sullivan, J. L., Borgida, E., Riedel, E., Jackson, M., &amp; Dial, J. (2007). The importance of political  context for understanding civic engagement: A longitudinal analysis. Political Behavior, 29(1),</a:t>
            </a:r>
            <a:r>
              <a:rPr dirty="0" sz="1100" spc="145" b="0">
                <a:latin typeface="Calibri Light"/>
                <a:cs typeface="Calibri Light"/>
              </a:rPr>
              <a:t> </a:t>
            </a:r>
            <a:r>
              <a:rPr dirty="0" sz="1100" spc="-5" b="0">
                <a:latin typeface="Calibri Light"/>
                <a:cs typeface="Calibri Light"/>
              </a:rPr>
              <a:t>31-67.</a:t>
            </a:r>
            <a:endParaRPr sz="1100">
              <a:latin typeface="Calibri Light"/>
              <a:cs typeface="Calibri Light"/>
            </a:endParaRPr>
          </a:p>
          <a:p>
            <a:pPr marL="469900" marR="398780" indent="-457200">
              <a:lnSpc>
                <a:spcPct val="101800"/>
              </a:lnSpc>
              <a:spcBef>
                <a:spcPts val="300"/>
              </a:spcBef>
            </a:pPr>
            <a:r>
              <a:rPr dirty="0" sz="1100" spc="-5" b="0">
                <a:latin typeface="Calibri Light"/>
                <a:cs typeface="Calibri Light"/>
              </a:rPr>
              <a:t>Print, M. (2007). Citizenship education and youth participation in democracy. British Journal of Educational  Studies, 55(3),</a:t>
            </a:r>
            <a:r>
              <a:rPr dirty="0" sz="1100" spc="-10" b="0">
                <a:latin typeface="Calibri Light"/>
                <a:cs typeface="Calibri Light"/>
              </a:rPr>
              <a:t> </a:t>
            </a:r>
            <a:r>
              <a:rPr dirty="0" sz="1100" spc="-5" b="0">
                <a:latin typeface="Calibri Light"/>
                <a:cs typeface="Calibri Light"/>
              </a:rPr>
              <a:t>325-345.</a:t>
            </a:r>
            <a:endParaRPr sz="1100">
              <a:latin typeface="Calibri Light"/>
              <a:cs typeface="Calibri Light"/>
            </a:endParaRPr>
          </a:p>
          <a:p>
            <a:pPr marL="469900" marR="304800" indent="-457834">
              <a:lnSpc>
                <a:spcPct val="101800"/>
              </a:lnSpc>
              <a:spcBef>
                <a:spcPts val="295"/>
              </a:spcBef>
            </a:pPr>
            <a:r>
              <a:rPr dirty="0" sz="1100" spc="-5" b="0">
                <a:latin typeface="Calibri Light"/>
                <a:cs typeface="Calibri Light"/>
              </a:rPr>
              <a:t>Putnam, R. D. (2000). Bowling Alone. The collapse and revival of American community, New York: Simon and  Schuster. 541 pages</a:t>
            </a:r>
            <a:endParaRPr sz="1100">
              <a:latin typeface="Calibri Light"/>
              <a:cs typeface="Calibri Light"/>
            </a:endParaRPr>
          </a:p>
          <a:p>
            <a:pPr marL="469900" marR="132715" indent="-457200">
              <a:lnSpc>
                <a:spcPct val="101800"/>
              </a:lnSpc>
              <a:spcBef>
                <a:spcPts val="300"/>
              </a:spcBef>
            </a:pPr>
            <a:r>
              <a:rPr dirty="0" sz="1100" spc="-5" b="0">
                <a:latin typeface="Calibri Light"/>
                <a:cs typeface="Calibri Light"/>
              </a:rPr>
              <a:t>Reed, P. B., &amp; Selbee, L. K. (2001). The civic core in Canada: Disproportionality in charitable giving, volunteering,  and civic participation. Nonprofit and Voluntary Sector Quarterly, </a:t>
            </a:r>
            <a:r>
              <a:rPr dirty="0" sz="1100" b="0">
                <a:latin typeface="Calibri Light"/>
                <a:cs typeface="Calibri Light"/>
              </a:rPr>
              <a:t>30(4),</a:t>
            </a:r>
            <a:r>
              <a:rPr dirty="0" sz="1100" spc="20" b="0">
                <a:latin typeface="Calibri Light"/>
                <a:cs typeface="Calibri Light"/>
              </a:rPr>
              <a:t> </a:t>
            </a:r>
            <a:r>
              <a:rPr dirty="0" sz="1100" spc="-5" b="0">
                <a:latin typeface="Calibri Light"/>
                <a:cs typeface="Calibri Light"/>
              </a:rPr>
              <a:t>761-780.</a:t>
            </a:r>
            <a:endParaRPr sz="1100">
              <a:latin typeface="Calibri Light"/>
              <a:cs typeface="Calibri Light"/>
            </a:endParaRPr>
          </a:p>
          <a:p>
            <a:pPr marL="12700">
              <a:lnSpc>
                <a:spcPct val="100000"/>
              </a:lnSpc>
              <a:spcBef>
                <a:spcPts val="325"/>
              </a:spcBef>
            </a:pPr>
            <a:r>
              <a:rPr dirty="0" sz="1100" spc="-5" b="0">
                <a:latin typeface="Calibri Light"/>
                <a:cs typeface="Calibri Light"/>
              </a:rPr>
              <a:t>Schneider, J. A. (2008). Social capital, civic engagement and trust. Anthropologica, 50(2),</a:t>
            </a:r>
            <a:r>
              <a:rPr dirty="0" sz="1100" spc="55" b="0">
                <a:latin typeface="Calibri Light"/>
                <a:cs typeface="Calibri Light"/>
              </a:rPr>
              <a:t> </a:t>
            </a:r>
            <a:r>
              <a:rPr dirty="0" sz="1100" spc="-5" b="0">
                <a:latin typeface="Calibri Light"/>
                <a:cs typeface="Calibri Light"/>
              </a:rPr>
              <a:t>425-428.</a:t>
            </a:r>
            <a:endParaRPr sz="1100">
              <a:latin typeface="Calibri Light"/>
              <a:cs typeface="Calibri Light"/>
            </a:endParaRPr>
          </a:p>
          <a:p>
            <a:pPr marL="469900" marR="5080" indent="-457834">
              <a:lnSpc>
                <a:spcPct val="101800"/>
              </a:lnSpc>
              <a:spcBef>
                <a:spcPts val="295"/>
              </a:spcBef>
            </a:pPr>
            <a:r>
              <a:rPr dirty="0" sz="1100" spc="-5" b="0">
                <a:latin typeface="Calibri Light"/>
                <a:cs typeface="Calibri Light"/>
              </a:rPr>
              <a:t>Statistics Canada (2015). </a:t>
            </a:r>
            <a:r>
              <a:rPr dirty="0" sz="1100" b="0">
                <a:latin typeface="Calibri Light"/>
                <a:cs typeface="Calibri Light"/>
              </a:rPr>
              <a:t>GSS </a:t>
            </a:r>
            <a:r>
              <a:rPr dirty="0" sz="1100" spc="-5" b="0">
                <a:latin typeface="Calibri Light"/>
                <a:cs typeface="Calibri Light"/>
              </a:rPr>
              <a:t>Social Survey Cycle 27: Social Identity. Public Use Microdata File Documentation and  User’s Guide. Catalogue no.</a:t>
            </a:r>
            <a:r>
              <a:rPr dirty="0" sz="1100" spc="5" b="0">
                <a:latin typeface="Calibri Light"/>
                <a:cs typeface="Calibri Light"/>
              </a:rPr>
              <a:t> </a:t>
            </a:r>
            <a:r>
              <a:rPr dirty="0" sz="1100" spc="-5" b="0">
                <a:latin typeface="Calibri Light"/>
                <a:cs typeface="Calibri Light"/>
              </a:rPr>
              <a:t>89M0032X.</a:t>
            </a:r>
            <a:endParaRPr sz="1100">
              <a:latin typeface="Calibri Light"/>
              <a:cs typeface="Calibri Light"/>
            </a:endParaRPr>
          </a:p>
          <a:p>
            <a:pPr marL="469900" marR="222885" indent="-457834">
              <a:lnSpc>
                <a:spcPct val="101800"/>
              </a:lnSpc>
              <a:spcBef>
                <a:spcPts val="300"/>
              </a:spcBef>
            </a:pPr>
            <a:r>
              <a:rPr dirty="0" sz="1100" spc="-5" b="0">
                <a:latin typeface="Calibri Light"/>
                <a:cs typeface="Calibri Light"/>
              </a:rPr>
              <a:t>Szreter S, Woolcock M. Health by association? Social capital, social theory, and the political economy of public  health. International Journal of Epidemiology,</a:t>
            </a:r>
            <a:r>
              <a:rPr dirty="0" sz="1100" spc="15" b="0">
                <a:latin typeface="Calibri Light"/>
                <a:cs typeface="Calibri Light"/>
              </a:rPr>
              <a:t> </a:t>
            </a:r>
            <a:r>
              <a:rPr dirty="0" sz="1100" spc="-5" b="0">
                <a:latin typeface="Calibri Light"/>
                <a:cs typeface="Calibri Light"/>
              </a:rPr>
              <a:t>2004;33:650–67</a:t>
            </a:r>
            <a:endParaRPr sz="1100">
              <a:latin typeface="Calibri Light"/>
              <a:cs typeface="Calibri Light"/>
            </a:endParaRPr>
          </a:p>
          <a:p>
            <a:pPr marL="469900" marR="344805" indent="-457834">
              <a:lnSpc>
                <a:spcPct val="101400"/>
              </a:lnSpc>
              <a:spcBef>
                <a:spcPts val="305"/>
              </a:spcBef>
            </a:pPr>
            <a:r>
              <a:rPr dirty="0" sz="1100" spc="-5" b="0">
                <a:latin typeface="Calibri Light"/>
                <a:cs typeface="Calibri Light"/>
              </a:rPr>
              <a:t>Tajfel, H., &amp; Turner, J. C. (1985). The Social Identity Theory of Intergroup Behavior. Psychology of Intergroup  Relations. Nelson-Hall, Chicago, </a:t>
            </a:r>
            <a:r>
              <a:rPr dirty="0" sz="1100" b="0">
                <a:latin typeface="Calibri Light"/>
                <a:cs typeface="Calibri Light"/>
              </a:rPr>
              <a:t>2nd </a:t>
            </a:r>
            <a:r>
              <a:rPr dirty="0" sz="1100" spc="-5" b="0">
                <a:latin typeface="Calibri Light"/>
                <a:cs typeface="Calibri Light"/>
              </a:rPr>
              <a:t>edition, 7-24.</a:t>
            </a:r>
            <a:endParaRPr sz="1100">
              <a:latin typeface="Calibri Light"/>
              <a:cs typeface="Calibri Light"/>
            </a:endParaRPr>
          </a:p>
          <a:p>
            <a:pPr marL="12700">
              <a:lnSpc>
                <a:spcPct val="100000"/>
              </a:lnSpc>
              <a:spcBef>
                <a:spcPts val="320"/>
              </a:spcBef>
            </a:pPr>
            <a:r>
              <a:rPr dirty="0" sz="1100" spc="-5" b="0">
                <a:latin typeface="Calibri Light"/>
                <a:cs typeface="Calibri Light"/>
              </a:rPr>
              <a:t>The World </a:t>
            </a:r>
            <a:r>
              <a:rPr dirty="0" sz="1100" b="0">
                <a:latin typeface="Calibri Light"/>
                <a:cs typeface="Calibri Light"/>
              </a:rPr>
              <a:t>Bank </a:t>
            </a:r>
            <a:r>
              <a:rPr dirty="0" sz="1100" spc="-5" b="0">
                <a:latin typeface="Calibri Light"/>
                <a:cs typeface="Calibri Light"/>
              </a:rPr>
              <a:t>(2011). “What is Social Capital?”</a:t>
            </a:r>
            <a:r>
              <a:rPr dirty="0" sz="1100" spc="10" b="0">
                <a:latin typeface="Calibri Light"/>
                <a:cs typeface="Calibri Light"/>
              </a:rPr>
              <a:t> </a:t>
            </a:r>
            <a:r>
              <a:rPr dirty="0" sz="1100" spc="-5" b="0">
                <a:latin typeface="Calibri Light"/>
                <a:cs typeface="Calibri Light"/>
                <a:hlinkClick r:id="rId2"/>
              </a:rPr>
              <a:t>http://go.worldbank.org/K4LUMW43B0</a:t>
            </a:r>
            <a:endParaRPr sz="1100">
              <a:latin typeface="Calibri Light"/>
              <a:cs typeface="Calibri Light"/>
            </a:endParaRPr>
          </a:p>
          <a:p>
            <a:pPr marL="469900" marR="293370" indent="-457834">
              <a:lnSpc>
                <a:spcPct val="101800"/>
              </a:lnSpc>
              <a:spcBef>
                <a:spcPts val="300"/>
              </a:spcBef>
            </a:pPr>
            <a:r>
              <a:rPr dirty="0" sz="1100" spc="-5" b="0">
                <a:latin typeface="Calibri Light"/>
                <a:cs typeface="Calibri Light"/>
              </a:rPr>
              <a:t>Tonge, J., &amp; Mycock, A. (2010). Citizenship and political engagement among young people: The workings and  findings of the youth citizenship commission. Parliamentary Affairs, 63(1),</a:t>
            </a:r>
            <a:r>
              <a:rPr dirty="0" sz="1100" spc="40" b="0">
                <a:latin typeface="Calibri Light"/>
                <a:cs typeface="Calibri Light"/>
              </a:rPr>
              <a:t> </a:t>
            </a:r>
            <a:r>
              <a:rPr dirty="0" sz="1100" spc="-5" b="0">
                <a:latin typeface="Calibri Light"/>
                <a:cs typeface="Calibri Light"/>
              </a:rPr>
              <a:t>182.</a:t>
            </a:r>
            <a:endParaRPr sz="1100">
              <a:latin typeface="Calibri Light"/>
              <a:cs typeface="Calibri Light"/>
            </a:endParaRPr>
          </a:p>
          <a:p>
            <a:pPr marL="469900" marR="508000" indent="-457200">
              <a:lnSpc>
                <a:spcPct val="101800"/>
              </a:lnSpc>
              <a:spcBef>
                <a:spcPts val="295"/>
              </a:spcBef>
            </a:pPr>
            <a:r>
              <a:rPr dirty="0" sz="1100" spc="-5" b="0">
                <a:latin typeface="Calibri Light"/>
                <a:cs typeface="Calibri Light"/>
              </a:rPr>
              <a:t>Tossutti, L. S. (2007). Voluntary associations and the political engagement of young Canadians. Journal of  Canadian Studies, 41(1),</a:t>
            </a:r>
            <a:r>
              <a:rPr dirty="0" sz="1100" b="0">
                <a:latin typeface="Calibri Light"/>
                <a:cs typeface="Calibri Light"/>
              </a:rPr>
              <a:t> </a:t>
            </a:r>
            <a:r>
              <a:rPr dirty="0" sz="1100" spc="-5" b="0">
                <a:latin typeface="Calibri Light"/>
                <a:cs typeface="Calibri Light"/>
              </a:rPr>
              <a:t>100-125,230.</a:t>
            </a:r>
            <a:endParaRPr sz="1100">
              <a:latin typeface="Calibri Light"/>
              <a:cs typeface="Calibri Light"/>
            </a:endParaRPr>
          </a:p>
          <a:p>
            <a:pPr marL="469900" marR="79375" indent="-457834">
              <a:lnSpc>
                <a:spcPct val="101800"/>
              </a:lnSpc>
              <a:spcBef>
                <a:spcPts val="300"/>
              </a:spcBef>
            </a:pPr>
            <a:r>
              <a:rPr dirty="0" sz="1100" spc="-5" b="0">
                <a:latin typeface="Calibri Light"/>
                <a:cs typeface="Calibri Light"/>
              </a:rPr>
              <a:t>Tossutti, L. S., Wang, D. M., &amp; Kaas-Mason, S. (2008). Family, religion, and civic engagement in Canada. Canadian  Ethnic Studies, 40(3),</a:t>
            </a:r>
            <a:r>
              <a:rPr dirty="0" sz="1100" spc="-10" b="0">
                <a:latin typeface="Calibri Light"/>
                <a:cs typeface="Calibri Light"/>
              </a:rPr>
              <a:t> </a:t>
            </a:r>
            <a:r>
              <a:rPr dirty="0" sz="1100" spc="-5" b="0">
                <a:latin typeface="Calibri Light"/>
                <a:cs typeface="Calibri Light"/>
              </a:rPr>
              <a:t>65-90.</a:t>
            </a:r>
            <a:endParaRPr sz="1100">
              <a:latin typeface="Calibri Light"/>
              <a:cs typeface="Calibri Light"/>
            </a:endParaRPr>
          </a:p>
          <a:p>
            <a:pPr marL="12700">
              <a:lnSpc>
                <a:spcPct val="100000"/>
              </a:lnSpc>
              <a:spcBef>
                <a:spcPts val="325"/>
              </a:spcBef>
            </a:pPr>
            <a:r>
              <a:rPr dirty="0" sz="1100" spc="-5" b="0">
                <a:latin typeface="Calibri Light"/>
                <a:cs typeface="Calibri Light"/>
              </a:rPr>
              <a:t>Turcotte, M. (2015). La participation politique et l’engagement communautaire des jeunes, Statistiques</a:t>
            </a:r>
            <a:r>
              <a:rPr dirty="0" sz="1100" spc="130" b="0">
                <a:latin typeface="Calibri Light"/>
                <a:cs typeface="Calibri Light"/>
              </a:rPr>
              <a:t> </a:t>
            </a:r>
            <a:r>
              <a:rPr dirty="0" sz="1100" spc="-5" b="0">
                <a:latin typeface="Calibri Light"/>
                <a:cs typeface="Calibri Light"/>
              </a:rPr>
              <a:t>Canada.</a:t>
            </a:r>
            <a:endParaRPr sz="1100">
              <a:latin typeface="Calibri Light"/>
              <a:cs typeface="Calibri Light"/>
            </a:endParaRPr>
          </a:p>
          <a:p>
            <a:pPr marL="469900">
              <a:lnSpc>
                <a:spcPct val="100000"/>
              </a:lnSpc>
              <a:spcBef>
                <a:spcPts val="20"/>
              </a:spcBef>
            </a:pPr>
            <a:r>
              <a:rPr dirty="0" sz="1100" spc="-5" b="0">
                <a:latin typeface="Calibri Light"/>
                <a:cs typeface="Calibri Light"/>
              </a:rPr>
              <a:t>No 75-006-X au catalogue.</a:t>
            </a:r>
            <a:endParaRPr sz="1100">
              <a:latin typeface="Calibri Light"/>
              <a:cs typeface="Calibri Light"/>
            </a:endParaRPr>
          </a:p>
          <a:p>
            <a:pPr marL="469900" marR="535940" indent="-457834">
              <a:lnSpc>
                <a:spcPct val="101800"/>
              </a:lnSpc>
              <a:spcBef>
                <a:spcPts val="300"/>
              </a:spcBef>
            </a:pPr>
            <a:r>
              <a:rPr dirty="0" sz="1100" spc="-5" b="0">
                <a:latin typeface="Calibri Light"/>
                <a:cs typeface="Calibri Light"/>
              </a:rPr>
              <a:t>Wells, C. (2010). Citizenship and communication in online youth civic engagement projects. Information,  Communication and Society, 13(3),</a:t>
            </a:r>
            <a:r>
              <a:rPr dirty="0" sz="1100" spc="5" b="0">
                <a:latin typeface="Calibri Light"/>
                <a:cs typeface="Calibri Light"/>
              </a:rPr>
              <a:t> </a:t>
            </a:r>
            <a:r>
              <a:rPr dirty="0" sz="1100" spc="-5" b="0">
                <a:latin typeface="Calibri Light"/>
                <a:cs typeface="Calibri Light"/>
              </a:rPr>
              <a:t>419-441.</a:t>
            </a:r>
            <a:endParaRPr sz="1100">
              <a:latin typeface="Calibri Light"/>
              <a:cs typeface="Calibri Light"/>
            </a:endParaRPr>
          </a:p>
          <a:p>
            <a:pPr marL="469900" marR="31750" indent="-457200">
              <a:lnSpc>
                <a:spcPct val="101800"/>
              </a:lnSpc>
              <a:spcBef>
                <a:spcPts val="300"/>
              </a:spcBef>
            </a:pPr>
            <a:r>
              <a:rPr dirty="0" sz="1100" spc="-5" b="0">
                <a:latin typeface="Calibri Light"/>
                <a:cs typeface="Calibri Light"/>
              </a:rPr>
              <a:t>Wong, L. L., &amp; Tézli, A. (2013). Measuring social, cultural, and civic integration in Canada: The creation of </a:t>
            </a:r>
            <a:r>
              <a:rPr dirty="0" sz="1100" b="0">
                <a:latin typeface="Calibri Light"/>
                <a:cs typeface="Calibri Light"/>
              </a:rPr>
              <a:t>an </a:t>
            </a:r>
            <a:r>
              <a:rPr dirty="0" sz="1100" spc="-5" b="0">
                <a:latin typeface="Calibri Light"/>
                <a:cs typeface="Calibri Light"/>
              </a:rPr>
              <a:t>index  and some applications. Canadian Ethnic Studies, </a:t>
            </a:r>
            <a:r>
              <a:rPr dirty="0" sz="1100" b="0">
                <a:latin typeface="Calibri Light"/>
                <a:cs typeface="Calibri Light"/>
              </a:rPr>
              <a:t>45(3),</a:t>
            </a:r>
            <a:r>
              <a:rPr dirty="0" sz="1100" spc="10" b="0">
                <a:latin typeface="Calibri Light"/>
                <a:cs typeface="Calibri Light"/>
              </a:rPr>
              <a:t> </a:t>
            </a:r>
            <a:r>
              <a:rPr dirty="0" sz="1100" spc="-5" b="0">
                <a:latin typeface="Calibri Light"/>
                <a:cs typeface="Calibri Light"/>
              </a:rPr>
              <a:t>9-37.</a:t>
            </a:r>
            <a:endParaRPr sz="1100">
              <a:latin typeface="Calibri Light"/>
              <a:cs typeface="Calibri Light"/>
            </a:endParaRPr>
          </a:p>
          <a:p>
            <a:pPr marL="469900" marR="167005" indent="-457200">
              <a:lnSpc>
                <a:spcPct val="101800"/>
              </a:lnSpc>
              <a:spcBef>
                <a:spcPts val="295"/>
              </a:spcBef>
            </a:pPr>
            <a:r>
              <a:rPr dirty="0" sz="1100" spc="-5" b="0">
                <a:latin typeface="Calibri Light"/>
                <a:cs typeface="Calibri Light"/>
              </a:rPr>
              <a:t>Wood, B. E. (2010). Youth participation in society: Everyday citizenship perspectives from young people in New  Zealand. New Zealand Sociology, 25(2),</a:t>
            </a:r>
            <a:r>
              <a:rPr dirty="0" sz="1100" b="0">
                <a:latin typeface="Calibri Light"/>
                <a:cs typeface="Calibri Light"/>
              </a:rPr>
              <a:t> </a:t>
            </a:r>
            <a:r>
              <a:rPr dirty="0" sz="1100" spc="-5" b="0">
                <a:latin typeface="Calibri Light"/>
                <a:cs typeface="Calibri Light"/>
              </a:rPr>
              <a:t>103-124.</a:t>
            </a:r>
            <a:endParaRPr sz="1100">
              <a:latin typeface="Calibri Light"/>
              <a:cs typeface="Calibri Light"/>
            </a:endParaRPr>
          </a:p>
          <a:p>
            <a:pPr marL="469900" marR="330835" indent="-457834">
              <a:lnSpc>
                <a:spcPct val="101800"/>
              </a:lnSpc>
              <a:spcBef>
                <a:spcPts val="300"/>
              </a:spcBef>
            </a:pPr>
            <a:r>
              <a:rPr dirty="0" sz="1100" spc="-5" b="0">
                <a:latin typeface="Calibri Light"/>
                <a:cs typeface="Calibri Light"/>
              </a:rPr>
              <a:t>Zaff, J., Boyd, M., Li, Y., Lerner, J. V., &amp; Lerner, R. M. (2010). Active and engaged citizenship: Multi-group </a:t>
            </a:r>
            <a:r>
              <a:rPr dirty="0" sz="1100" b="0">
                <a:latin typeface="Calibri Light"/>
                <a:cs typeface="Calibri Light"/>
              </a:rPr>
              <a:t>and  </a:t>
            </a:r>
            <a:r>
              <a:rPr dirty="0" sz="1100" spc="-5" b="0">
                <a:latin typeface="Calibri Light"/>
                <a:cs typeface="Calibri Light"/>
              </a:rPr>
              <a:t>longitudinal factorial analysis of an integrated construct of civic engagement. Journal of Youth and  Adolescence, 39(7),</a:t>
            </a:r>
            <a:r>
              <a:rPr dirty="0" sz="1100" spc="5" b="0">
                <a:latin typeface="Calibri Light"/>
                <a:cs typeface="Calibri Light"/>
              </a:rPr>
              <a:t> </a:t>
            </a:r>
            <a:r>
              <a:rPr dirty="0" sz="1100" spc="-5" b="0">
                <a:latin typeface="Calibri Light"/>
                <a:cs typeface="Calibri Light"/>
              </a:rPr>
              <a:t>736-50.</a:t>
            </a:r>
            <a:endParaRPr sz="1100">
              <a:latin typeface="Calibri Light"/>
              <a:cs typeface="Calibri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560" y="869282"/>
            <a:ext cx="5969635" cy="3964940"/>
          </a:xfrm>
          <a:prstGeom prst="rect">
            <a:avLst/>
          </a:prstGeom>
        </p:spPr>
        <p:txBody>
          <a:bodyPr wrap="square" lIns="0" tIns="36830" rIns="0" bIns="0" rtlCol="0" vert="horz">
            <a:spAutoFit/>
          </a:bodyPr>
          <a:lstStyle/>
          <a:p>
            <a:pPr marL="12700">
              <a:lnSpc>
                <a:spcPct val="100000"/>
              </a:lnSpc>
              <a:spcBef>
                <a:spcPts val="290"/>
              </a:spcBef>
            </a:pPr>
            <a:r>
              <a:rPr dirty="0" sz="1300" spc="-15" b="0">
                <a:latin typeface="Calibri Light"/>
                <a:cs typeface="Calibri Light"/>
              </a:rPr>
              <a:t>Annex </a:t>
            </a:r>
            <a:r>
              <a:rPr dirty="0" sz="1300" spc="-5" b="0">
                <a:latin typeface="Calibri Light"/>
                <a:cs typeface="Calibri Light"/>
              </a:rPr>
              <a:t>I: </a:t>
            </a:r>
            <a:r>
              <a:rPr dirty="0" sz="1300" spc="-15" b="0">
                <a:latin typeface="Calibri Light"/>
                <a:cs typeface="Calibri Light"/>
              </a:rPr>
              <a:t>Extended Methodology </a:t>
            </a:r>
            <a:r>
              <a:rPr dirty="0" sz="1300" b="0">
                <a:latin typeface="Calibri Light"/>
                <a:cs typeface="Calibri Light"/>
              </a:rPr>
              <a:t>– </a:t>
            </a:r>
            <a:r>
              <a:rPr dirty="0" sz="1300" spc="-15" b="0">
                <a:latin typeface="Calibri Light"/>
                <a:cs typeface="Calibri Light"/>
              </a:rPr>
              <a:t>Difference </a:t>
            </a:r>
            <a:r>
              <a:rPr dirty="0" sz="1300" spc="-10" b="0">
                <a:latin typeface="Calibri Light"/>
                <a:cs typeface="Calibri Light"/>
              </a:rPr>
              <a:t>in </a:t>
            </a:r>
            <a:r>
              <a:rPr dirty="0" sz="1300" spc="-15" b="0">
                <a:latin typeface="Calibri Light"/>
                <a:cs typeface="Calibri Light"/>
              </a:rPr>
              <a:t>Mean Significance</a:t>
            </a:r>
            <a:r>
              <a:rPr dirty="0" sz="1300" spc="-65" b="0">
                <a:latin typeface="Calibri Light"/>
                <a:cs typeface="Calibri Light"/>
              </a:rPr>
              <a:t> </a:t>
            </a:r>
            <a:r>
              <a:rPr dirty="0" sz="1300" spc="-15" b="0">
                <a:latin typeface="Calibri Light"/>
                <a:cs typeface="Calibri Light"/>
              </a:rPr>
              <a:t>Testing</a:t>
            </a:r>
            <a:endParaRPr sz="1300">
              <a:latin typeface="Calibri Light"/>
              <a:cs typeface="Calibri Light"/>
            </a:endParaRPr>
          </a:p>
          <a:p>
            <a:pPr marL="12700">
              <a:lnSpc>
                <a:spcPct val="100000"/>
              </a:lnSpc>
              <a:spcBef>
                <a:spcPts val="160"/>
              </a:spcBef>
            </a:pPr>
            <a:r>
              <a:rPr dirty="0" sz="1100" spc="-5">
                <a:latin typeface="Calibri"/>
                <a:cs typeface="Calibri"/>
              </a:rPr>
              <a:t>A</a:t>
            </a:r>
            <a:r>
              <a:rPr dirty="0" sz="1100" spc="145">
                <a:latin typeface="Calibri"/>
                <a:cs typeface="Calibri"/>
              </a:rPr>
              <a:t> </a:t>
            </a:r>
            <a:r>
              <a:rPr dirty="0" sz="1100" spc="-5">
                <a:latin typeface="Calibri"/>
                <a:cs typeface="Calibri"/>
              </a:rPr>
              <a:t>one-way</a:t>
            </a:r>
            <a:r>
              <a:rPr dirty="0" sz="1100" spc="145">
                <a:latin typeface="Calibri"/>
                <a:cs typeface="Calibri"/>
              </a:rPr>
              <a:t> </a:t>
            </a:r>
            <a:r>
              <a:rPr dirty="0" sz="1100" spc="-5">
                <a:latin typeface="Calibri"/>
                <a:cs typeface="Calibri"/>
              </a:rPr>
              <a:t>ANOVA</a:t>
            </a:r>
            <a:r>
              <a:rPr dirty="0" sz="1100" spc="145">
                <a:latin typeface="Calibri"/>
                <a:cs typeface="Calibri"/>
              </a:rPr>
              <a:t> </a:t>
            </a:r>
            <a:r>
              <a:rPr dirty="0" sz="1100" spc="-5">
                <a:latin typeface="Calibri"/>
                <a:cs typeface="Calibri"/>
              </a:rPr>
              <a:t>was</a:t>
            </a:r>
            <a:r>
              <a:rPr dirty="0" sz="1100" spc="160">
                <a:latin typeface="Calibri"/>
                <a:cs typeface="Calibri"/>
              </a:rPr>
              <a:t> </a:t>
            </a:r>
            <a:r>
              <a:rPr dirty="0" sz="1100" spc="-5">
                <a:latin typeface="Calibri"/>
                <a:cs typeface="Calibri"/>
              </a:rPr>
              <a:t>conducted</a:t>
            </a:r>
            <a:r>
              <a:rPr dirty="0" sz="1100" spc="150">
                <a:latin typeface="Calibri"/>
                <a:cs typeface="Calibri"/>
              </a:rPr>
              <a:t> </a:t>
            </a:r>
            <a:r>
              <a:rPr dirty="0" sz="1100" spc="-5">
                <a:latin typeface="Calibri"/>
                <a:cs typeface="Calibri"/>
              </a:rPr>
              <a:t>to</a:t>
            </a:r>
            <a:r>
              <a:rPr dirty="0" sz="1100" spc="160">
                <a:latin typeface="Calibri"/>
                <a:cs typeface="Calibri"/>
              </a:rPr>
              <a:t> </a:t>
            </a:r>
            <a:r>
              <a:rPr dirty="0" sz="1100" spc="-5">
                <a:latin typeface="Calibri"/>
                <a:cs typeface="Calibri"/>
              </a:rPr>
              <a:t>examine</a:t>
            </a:r>
            <a:r>
              <a:rPr dirty="0" sz="1100" spc="150">
                <a:latin typeface="Calibri"/>
                <a:cs typeface="Calibri"/>
              </a:rPr>
              <a:t> </a:t>
            </a:r>
            <a:r>
              <a:rPr dirty="0" sz="1100" spc="-5">
                <a:latin typeface="Calibri"/>
                <a:cs typeface="Calibri"/>
              </a:rPr>
              <a:t>whether</a:t>
            </a:r>
            <a:r>
              <a:rPr dirty="0" sz="1100" spc="150">
                <a:latin typeface="Calibri"/>
                <a:cs typeface="Calibri"/>
              </a:rPr>
              <a:t> </a:t>
            </a:r>
            <a:r>
              <a:rPr dirty="0" sz="1100" spc="-5">
                <a:latin typeface="Calibri"/>
                <a:cs typeface="Calibri"/>
              </a:rPr>
              <a:t>there</a:t>
            </a:r>
            <a:r>
              <a:rPr dirty="0" sz="1100" spc="155">
                <a:latin typeface="Calibri"/>
                <a:cs typeface="Calibri"/>
              </a:rPr>
              <a:t> </a:t>
            </a:r>
            <a:r>
              <a:rPr dirty="0" sz="1100" spc="-5">
                <a:latin typeface="Calibri"/>
                <a:cs typeface="Calibri"/>
              </a:rPr>
              <a:t>were</a:t>
            </a:r>
            <a:r>
              <a:rPr dirty="0" sz="1100" spc="145">
                <a:latin typeface="Calibri"/>
                <a:cs typeface="Calibri"/>
              </a:rPr>
              <a:t> </a:t>
            </a:r>
            <a:r>
              <a:rPr dirty="0" sz="1100" spc="-5">
                <a:latin typeface="Calibri"/>
                <a:cs typeface="Calibri"/>
              </a:rPr>
              <a:t>statistically</a:t>
            </a:r>
            <a:r>
              <a:rPr dirty="0" sz="1100" spc="145">
                <a:latin typeface="Calibri"/>
                <a:cs typeface="Calibri"/>
              </a:rPr>
              <a:t> </a:t>
            </a:r>
            <a:r>
              <a:rPr dirty="0" sz="1100" spc="-5">
                <a:latin typeface="Calibri"/>
                <a:cs typeface="Calibri"/>
              </a:rPr>
              <a:t>significant</a:t>
            </a:r>
            <a:r>
              <a:rPr dirty="0" sz="1100" spc="155">
                <a:latin typeface="Calibri"/>
                <a:cs typeface="Calibri"/>
              </a:rPr>
              <a:t> </a:t>
            </a:r>
            <a:r>
              <a:rPr dirty="0" sz="1100" spc="-5">
                <a:latin typeface="Calibri"/>
                <a:cs typeface="Calibri"/>
              </a:rPr>
              <a:t>differences</a:t>
            </a:r>
            <a:endParaRPr sz="1100">
              <a:latin typeface="Calibri"/>
              <a:cs typeface="Calibri"/>
            </a:endParaRPr>
          </a:p>
          <a:p>
            <a:pPr algn="just" marL="12700" marR="5080">
              <a:lnSpc>
                <a:spcPct val="152700"/>
              </a:lnSpc>
            </a:pPr>
            <a:r>
              <a:rPr dirty="0" sz="1100" spc="-5">
                <a:latin typeface="Calibri"/>
                <a:cs typeface="Calibri"/>
              </a:rPr>
              <a:t>among youth and non-youth responses. Games-Howell Post-Hoc ANOVA </a:t>
            </a:r>
            <a:r>
              <a:rPr dirty="0" sz="1100">
                <a:latin typeface="Calibri"/>
                <a:cs typeface="Calibri"/>
              </a:rPr>
              <a:t>was </a:t>
            </a:r>
            <a:r>
              <a:rPr dirty="0" sz="1100" spc="-5">
                <a:latin typeface="Calibri"/>
                <a:cs typeface="Calibri"/>
              </a:rPr>
              <a:t>identified </a:t>
            </a:r>
            <a:r>
              <a:rPr dirty="0" sz="1100">
                <a:latin typeface="Calibri"/>
                <a:cs typeface="Calibri"/>
              </a:rPr>
              <a:t>as </a:t>
            </a:r>
            <a:r>
              <a:rPr dirty="0" sz="1100" spc="-5">
                <a:latin typeface="Calibri"/>
                <a:cs typeface="Calibri"/>
              </a:rPr>
              <a:t>a suitable  method to test difference in mean significance given that Statistics Canada’s survey samples possess  appropriate variances by design. That is to say that the variance is constant, which has been tested </a:t>
            </a:r>
            <a:r>
              <a:rPr dirty="0" sz="1100">
                <a:latin typeface="Calibri"/>
                <a:cs typeface="Calibri"/>
              </a:rPr>
              <a:t>in </a:t>
            </a:r>
            <a:r>
              <a:rPr dirty="0" sz="1100" spc="-5">
                <a:latin typeface="Calibri"/>
                <a:cs typeface="Calibri"/>
              </a:rPr>
              <a:t>the  context of the mean significance test selection process. Table 5 presents questions for which results  revealed</a:t>
            </a:r>
            <a:r>
              <a:rPr dirty="0" sz="1100" spc="-30">
                <a:latin typeface="Calibri"/>
                <a:cs typeface="Calibri"/>
              </a:rPr>
              <a:t> </a:t>
            </a:r>
            <a:r>
              <a:rPr dirty="0" sz="1100" spc="-5">
                <a:latin typeface="Calibri"/>
                <a:cs typeface="Calibri"/>
              </a:rPr>
              <a:t>statistically</a:t>
            </a:r>
            <a:r>
              <a:rPr dirty="0" sz="1100" spc="-30">
                <a:latin typeface="Calibri"/>
                <a:cs typeface="Calibri"/>
              </a:rPr>
              <a:t> </a:t>
            </a:r>
            <a:r>
              <a:rPr dirty="0" sz="1100" spc="-5">
                <a:latin typeface="Calibri"/>
                <a:cs typeface="Calibri"/>
              </a:rPr>
              <a:t>insignificant</a:t>
            </a:r>
            <a:r>
              <a:rPr dirty="0" sz="1100" spc="-30">
                <a:latin typeface="Calibri"/>
                <a:cs typeface="Calibri"/>
              </a:rPr>
              <a:t> </a:t>
            </a:r>
            <a:r>
              <a:rPr dirty="0" sz="1100" spc="-5">
                <a:latin typeface="Calibri"/>
                <a:cs typeface="Calibri"/>
              </a:rPr>
              <a:t>difference</a:t>
            </a:r>
            <a:r>
              <a:rPr dirty="0" sz="1100" spc="-25">
                <a:latin typeface="Calibri"/>
                <a:cs typeface="Calibri"/>
              </a:rPr>
              <a:t> </a:t>
            </a:r>
            <a:r>
              <a:rPr dirty="0" sz="1100" spc="-5">
                <a:latin typeface="Calibri"/>
                <a:cs typeface="Calibri"/>
              </a:rPr>
              <a:t>at</a:t>
            </a:r>
            <a:r>
              <a:rPr dirty="0" sz="1100" spc="-25">
                <a:latin typeface="Calibri"/>
                <a:cs typeface="Calibri"/>
              </a:rPr>
              <a:t> </a:t>
            </a:r>
            <a:r>
              <a:rPr dirty="0" sz="1100" spc="-5">
                <a:latin typeface="Calibri"/>
                <a:cs typeface="Calibri"/>
              </a:rPr>
              <a:t>the</a:t>
            </a:r>
            <a:r>
              <a:rPr dirty="0" sz="1100" spc="-30">
                <a:latin typeface="Calibri"/>
                <a:cs typeface="Calibri"/>
              </a:rPr>
              <a:t> </a:t>
            </a:r>
            <a:r>
              <a:rPr dirty="0" sz="1100" spc="-5">
                <a:latin typeface="Calibri"/>
                <a:cs typeface="Calibri"/>
              </a:rPr>
              <a:t>1%</a:t>
            </a:r>
            <a:r>
              <a:rPr dirty="0" sz="1100" spc="-20">
                <a:latin typeface="Calibri"/>
                <a:cs typeface="Calibri"/>
              </a:rPr>
              <a:t> </a:t>
            </a:r>
            <a:r>
              <a:rPr dirty="0" sz="1100" spc="-5">
                <a:latin typeface="Calibri"/>
                <a:cs typeface="Calibri"/>
              </a:rPr>
              <a:t>significance</a:t>
            </a:r>
            <a:r>
              <a:rPr dirty="0" sz="1100" spc="-30">
                <a:latin typeface="Calibri"/>
                <a:cs typeface="Calibri"/>
              </a:rPr>
              <a:t> </a:t>
            </a:r>
            <a:r>
              <a:rPr dirty="0" sz="1100" spc="-5">
                <a:latin typeface="Calibri"/>
                <a:cs typeface="Calibri"/>
              </a:rPr>
              <a:t>level.</a:t>
            </a:r>
            <a:r>
              <a:rPr dirty="0" sz="1100" spc="-30">
                <a:latin typeface="Calibri"/>
                <a:cs typeface="Calibri"/>
              </a:rPr>
              <a:t> </a:t>
            </a:r>
            <a:r>
              <a:rPr dirty="0" sz="1100" spc="-5">
                <a:latin typeface="Calibri"/>
                <a:cs typeface="Calibri"/>
              </a:rPr>
              <a:t>Tables</a:t>
            </a:r>
            <a:r>
              <a:rPr dirty="0" sz="1100" spc="-25">
                <a:latin typeface="Calibri"/>
                <a:cs typeface="Calibri"/>
              </a:rPr>
              <a:t> </a:t>
            </a:r>
            <a:r>
              <a:rPr dirty="0" sz="1100" spc="-5">
                <a:latin typeface="Calibri"/>
                <a:cs typeface="Calibri"/>
              </a:rPr>
              <a:t>6</a:t>
            </a:r>
            <a:r>
              <a:rPr dirty="0" sz="1100" spc="-15">
                <a:latin typeface="Calibri"/>
                <a:cs typeface="Calibri"/>
              </a:rPr>
              <a:t> </a:t>
            </a:r>
            <a:r>
              <a:rPr dirty="0" sz="1100" spc="-5">
                <a:latin typeface="Calibri"/>
                <a:cs typeface="Calibri"/>
              </a:rPr>
              <a:t>to</a:t>
            </a:r>
            <a:r>
              <a:rPr dirty="0" sz="1100" spc="-25">
                <a:latin typeface="Calibri"/>
                <a:cs typeface="Calibri"/>
              </a:rPr>
              <a:t> </a:t>
            </a:r>
            <a:r>
              <a:rPr dirty="0" sz="1100" spc="-5">
                <a:latin typeface="Calibri"/>
                <a:cs typeface="Calibri"/>
              </a:rPr>
              <a:t>8</a:t>
            </a:r>
            <a:r>
              <a:rPr dirty="0" sz="1100" spc="-30">
                <a:latin typeface="Calibri"/>
                <a:cs typeface="Calibri"/>
              </a:rPr>
              <a:t> </a:t>
            </a:r>
            <a:r>
              <a:rPr dirty="0" sz="1100" spc="-5">
                <a:latin typeface="Calibri"/>
                <a:cs typeface="Calibri"/>
              </a:rPr>
              <a:t>present</a:t>
            </a:r>
            <a:r>
              <a:rPr dirty="0" sz="1100" spc="-20">
                <a:latin typeface="Calibri"/>
                <a:cs typeface="Calibri"/>
              </a:rPr>
              <a:t> </a:t>
            </a:r>
            <a:r>
              <a:rPr dirty="0" sz="1100" spc="-5">
                <a:latin typeface="Calibri"/>
                <a:cs typeface="Calibri"/>
              </a:rPr>
              <a:t>ANOVA</a:t>
            </a:r>
            <a:r>
              <a:rPr dirty="0" sz="1100" spc="-30">
                <a:latin typeface="Calibri"/>
                <a:cs typeface="Calibri"/>
              </a:rPr>
              <a:t> </a:t>
            </a:r>
            <a:r>
              <a:rPr dirty="0" sz="1100" spc="-5">
                <a:latin typeface="Calibri"/>
                <a:cs typeface="Calibri"/>
              </a:rPr>
              <a:t>test  for demographic variables other than youth that have been cross tabulated with survey questions.  Statistically significant mean difference between youth and non-youth responses were removed from  table 5 for convenience, but such significant differences were left in tables 6 to</a:t>
            </a:r>
            <a:r>
              <a:rPr dirty="0" sz="1100" spc="50">
                <a:latin typeface="Calibri"/>
                <a:cs typeface="Calibri"/>
              </a:rPr>
              <a:t> </a:t>
            </a:r>
            <a:r>
              <a:rPr dirty="0" sz="1100" spc="-5">
                <a:latin typeface="Calibri"/>
                <a:cs typeface="Calibri"/>
              </a:rPr>
              <a:t>8.</a:t>
            </a:r>
            <a:endParaRPr sz="1100">
              <a:latin typeface="Calibri"/>
              <a:cs typeface="Calibri"/>
            </a:endParaRPr>
          </a:p>
          <a:p>
            <a:pPr algn="just" marL="12700" marR="5080">
              <a:lnSpc>
                <a:spcPct val="152700"/>
              </a:lnSpc>
              <a:spcBef>
                <a:spcPts val="790"/>
              </a:spcBef>
            </a:pPr>
            <a:r>
              <a:rPr dirty="0" sz="1100" spc="-5">
                <a:latin typeface="Calibri"/>
                <a:cs typeface="Calibri"/>
              </a:rPr>
              <a:t>Difference </a:t>
            </a:r>
            <a:r>
              <a:rPr dirty="0" sz="1100">
                <a:latin typeface="Calibri"/>
                <a:cs typeface="Calibri"/>
              </a:rPr>
              <a:t>in </a:t>
            </a:r>
            <a:r>
              <a:rPr dirty="0" sz="1100" spc="-5">
                <a:latin typeface="Calibri"/>
                <a:cs typeface="Calibri"/>
              </a:rPr>
              <a:t>mean was chosen as the basis on which to test statistical significance of results due to the  binary nature of the variables which were reported in descriptive graphs. “**”mark where differences </a:t>
            </a:r>
            <a:r>
              <a:rPr dirty="0" sz="1100">
                <a:latin typeface="Calibri"/>
                <a:cs typeface="Calibri"/>
              </a:rPr>
              <a:t>in  </a:t>
            </a:r>
            <a:r>
              <a:rPr dirty="0" sz="1100" spc="-5">
                <a:latin typeface="Calibri"/>
                <a:cs typeface="Calibri"/>
              </a:rPr>
              <a:t>mean responses were insignificant </a:t>
            </a:r>
            <a:r>
              <a:rPr dirty="0" sz="1100">
                <a:latin typeface="Calibri"/>
                <a:cs typeface="Calibri"/>
              </a:rPr>
              <a:t>at </a:t>
            </a:r>
            <a:r>
              <a:rPr dirty="0" sz="1100" spc="-5">
                <a:latin typeface="Calibri"/>
                <a:cs typeface="Calibri"/>
              </a:rPr>
              <a:t>the 5% significance level. “*” mark where difference in mean  responses </a:t>
            </a:r>
            <a:r>
              <a:rPr dirty="0" sz="1100">
                <a:latin typeface="Calibri"/>
                <a:cs typeface="Calibri"/>
              </a:rPr>
              <a:t>were </a:t>
            </a:r>
            <a:r>
              <a:rPr dirty="0" sz="1100" spc="-5">
                <a:latin typeface="Calibri"/>
                <a:cs typeface="Calibri"/>
              </a:rPr>
              <a:t>insignificant at the 1% significance level, but were significant </a:t>
            </a:r>
            <a:r>
              <a:rPr dirty="0" sz="1100">
                <a:latin typeface="Calibri"/>
                <a:cs typeface="Calibri"/>
              </a:rPr>
              <a:t>at </a:t>
            </a:r>
            <a:r>
              <a:rPr dirty="0" sz="1100" spc="-5">
                <a:latin typeface="Calibri"/>
                <a:cs typeface="Calibri"/>
              </a:rPr>
              <a:t>the 5% significance</a:t>
            </a:r>
            <a:r>
              <a:rPr dirty="0" sz="1100" spc="60">
                <a:latin typeface="Calibri"/>
                <a:cs typeface="Calibri"/>
              </a:rPr>
              <a:t> </a:t>
            </a:r>
            <a:r>
              <a:rPr dirty="0" sz="1100" spc="-5">
                <a:latin typeface="Calibri"/>
                <a:cs typeface="Calibri"/>
              </a:rPr>
              <a:t>level.</a:t>
            </a:r>
            <a:endParaRPr sz="1100">
              <a:latin typeface="Calibri"/>
              <a:cs typeface="Calibri"/>
            </a:endParaRPr>
          </a:p>
          <a:p>
            <a:pPr>
              <a:lnSpc>
                <a:spcPct val="100000"/>
              </a:lnSpc>
              <a:spcBef>
                <a:spcPts val="50"/>
              </a:spcBef>
            </a:pPr>
            <a:endParaRPr sz="1250">
              <a:latin typeface="Times New Roman"/>
              <a:cs typeface="Times New Roman"/>
            </a:endParaRPr>
          </a:p>
          <a:p>
            <a:pPr algn="just" marL="12700">
              <a:lnSpc>
                <a:spcPct val="100000"/>
              </a:lnSpc>
            </a:pPr>
            <a:r>
              <a:rPr dirty="0" sz="1100" spc="-5">
                <a:latin typeface="Calibri"/>
                <a:cs typeface="Calibri"/>
              </a:rPr>
              <a:t>Table 5: Difference in mean significance testing using Games-Howell Post-Hoc</a:t>
            </a:r>
            <a:r>
              <a:rPr dirty="0" sz="1100" spc="45">
                <a:latin typeface="Calibri"/>
                <a:cs typeface="Calibri"/>
              </a:rPr>
              <a:t> </a:t>
            </a:r>
            <a:r>
              <a:rPr dirty="0" sz="1100" spc="-5">
                <a:latin typeface="Calibri"/>
                <a:cs typeface="Calibri"/>
              </a:rPr>
              <a:t>ANOVA</a:t>
            </a:r>
            <a:endParaRPr sz="1100">
              <a:latin typeface="Calibri"/>
              <a:cs typeface="Calibri"/>
            </a:endParaRPr>
          </a:p>
        </p:txBody>
      </p:sp>
      <p:sp>
        <p:nvSpPr>
          <p:cNvPr id="3" name="object 3"/>
          <p:cNvSpPr txBox="1"/>
          <p:nvPr/>
        </p:nvSpPr>
        <p:spPr>
          <a:xfrm>
            <a:off x="1319275" y="8475218"/>
            <a:ext cx="4490720" cy="178435"/>
          </a:xfrm>
          <a:prstGeom prst="rect">
            <a:avLst/>
          </a:prstGeom>
        </p:spPr>
        <p:txBody>
          <a:bodyPr wrap="square" lIns="0" tIns="12700" rIns="0" bIns="0" rtlCol="0" vert="horz">
            <a:spAutoFit/>
          </a:bodyPr>
          <a:lstStyle/>
          <a:p>
            <a:pPr marL="12700">
              <a:lnSpc>
                <a:spcPct val="100000"/>
              </a:lnSpc>
              <a:spcBef>
                <a:spcPts val="100"/>
              </a:spcBef>
            </a:pPr>
            <a:r>
              <a:rPr dirty="0" sz="1000" spc="-5">
                <a:latin typeface="Calibri"/>
                <a:cs typeface="Calibri"/>
              </a:rPr>
              <a:t>Source of Data: Statistics Canada: GSS 17 SE (2003), GSS </a:t>
            </a:r>
            <a:r>
              <a:rPr dirty="0" sz="1000">
                <a:latin typeface="Calibri"/>
                <a:cs typeface="Calibri"/>
              </a:rPr>
              <a:t>22 SN </a:t>
            </a:r>
            <a:r>
              <a:rPr dirty="0" sz="1000" spc="-5">
                <a:latin typeface="Calibri"/>
                <a:cs typeface="Calibri"/>
              </a:rPr>
              <a:t>(2008), GSS 27 </a:t>
            </a:r>
            <a:r>
              <a:rPr dirty="0" sz="1000">
                <a:latin typeface="Calibri"/>
                <a:cs typeface="Calibri"/>
              </a:rPr>
              <a:t>SI</a:t>
            </a:r>
            <a:r>
              <a:rPr dirty="0" sz="1000" spc="125">
                <a:latin typeface="Calibri"/>
                <a:cs typeface="Calibri"/>
              </a:rPr>
              <a:t> </a:t>
            </a:r>
            <a:r>
              <a:rPr dirty="0" sz="1000" spc="-5">
                <a:latin typeface="Calibri"/>
                <a:cs typeface="Calibri"/>
              </a:rPr>
              <a:t>(2013)</a:t>
            </a:r>
            <a:endParaRPr sz="1000">
              <a:latin typeface="Calibri"/>
              <a:cs typeface="Calibri"/>
            </a:endParaRPr>
          </a:p>
        </p:txBody>
      </p:sp>
      <p:sp>
        <p:nvSpPr>
          <p:cNvPr id="4" name="object 4"/>
          <p:cNvSpPr/>
          <p:nvPr/>
        </p:nvSpPr>
        <p:spPr>
          <a:xfrm>
            <a:off x="1263396" y="8426195"/>
            <a:ext cx="3723640" cy="0"/>
          </a:xfrm>
          <a:custGeom>
            <a:avLst/>
            <a:gdLst/>
            <a:ahLst/>
            <a:cxnLst/>
            <a:rect l="l" t="t" r="r" b="b"/>
            <a:pathLst>
              <a:path w="3723640" h="0">
                <a:moveTo>
                  <a:pt x="0" y="0"/>
                </a:moveTo>
                <a:lnTo>
                  <a:pt x="3723144" y="0"/>
                </a:lnTo>
              </a:path>
            </a:pathLst>
          </a:custGeom>
          <a:ln w="9143">
            <a:solidFill>
              <a:srgbClr val="000000"/>
            </a:solidFill>
          </a:ln>
        </p:spPr>
        <p:txBody>
          <a:bodyPr wrap="square" lIns="0" tIns="0" rIns="0" bIns="0" rtlCol="0"/>
          <a:lstStyle/>
          <a:p/>
        </p:txBody>
      </p:sp>
      <p:graphicFrame>
        <p:nvGraphicFramePr>
          <p:cNvPr id="5" name="object 5"/>
          <p:cNvGraphicFramePr>
            <a:graphicFrameLocks noGrp="1"/>
          </p:cNvGraphicFramePr>
          <p:nvPr/>
        </p:nvGraphicFramePr>
        <p:xfrm>
          <a:off x="1263396" y="4919465"/>
          <a:ext cx="5245100" cy="3534410"/>
        </p:xfrm>
        <a:graphic>
          <a:graphicData uri="http://schemas.openxmlformats.org/drawingml/2006/table">
            <a:tbl>
              <a:tblPr firstRow="1" bandRow="1">
                <a:tableStyleId>{2D5ABB26-0587-4C30-8999-92F81FD0307C}</a:tableStyleId>
              </a:tblPr>
              <a:tblGrid>
                <a:gridCol w="3723004"/>
                <a:gridCol w="507364"/>
                <a:gridCol w="544195"/>
                <a:gridCol w="469900"/>
              </a:tblGrid>
              <a:tr h="217176">
                <a:tc gridSpan="2">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hMerge="1">
                  <a:txBody>
                    <a:bodyPr/>
                    <a:lstStyle/>
                    <a:p>
                      <a:pPr/>
                    </a:p>
                  </a:txBody>
                  <a:tcPr marL="0" marR="0" marB="0" marT="0"/>
                </a:tc>
                <a:tc>
                  <a:txBody>
                    <a:bodyPr/>
                    <a:lstStyle/>
                    <a:p>
                      <a:pPr marL="154940">
                        <a:lnSpc>
                          <a:spcPct val="100000"/>
                        </a:lnSpc>
                        <a:spcBef>
                          <a:spcPts val="495"/>
                        </a:spcBef>
                      </a:pPr>
                      <a:r>
                        <a:rPr dirty="0" sz="900" spc="-5">
                          <a:latin typeface="Arial"/>
                          <a:cs typeface="Arial"/>
                        </a:rPr>
                        <a:t>Sig.</a:t>
                      </a:r>
                      <a:endParaRPr sz="900">
                        <a:latin typeface="Arial"/>
                        <a:cs typeface="Arial"/>
                      </a:endParaRPr>
                    </a:p>
                  </a:txBody>
                  <a:tcPr marL="0" marR="0" marB="0" marT="62865">
                    <a:lnT w="6350">
                      <a:solidFill>
                        <a:srgbClr val="000000"/>
                      </a:solidFill>
                      <a:prstDash val="solid"/>
                    </a:lnT>
                    <a:lnB w="9525">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lnB w="9525">
                      <a:solidFill>
                        <a:srgbClr val="000000"/>
                      </a:solidFill>
                      <a:prstDash val="solid"/>
                    </a:lnB>
                  </a:tcPr>
                </a:tc>
              </a:tr>
              <a:tr h="217931">
                <a:tc>
                  <a:txBody>
                    <a:bodyPr/>
                    <a:lstStyle/>
                    <a:p>
                      <a:pPr marL="831850">
                        <a:lnSpc>
                          <a:spcPts val="1030"/>
                        </a:lnSpc>
                        <a:spcBef>
                          <a:spcPts val="585"/>
                        </a:spcBef>
                      </a:pPr>
                      <a:r>
                        <a:rPr dirty="0" sz="900" spc="-5">
                          <a:latin typeface="Arial"/>
                          <a:cs typeface="Arial"/>
                        </a:rPr>
                        <a:t>Between means for youth and</a:t>
                      </a:r>
                      <a:r>
                        <a:rPr dirty="0" sz="900" spc="10">
                          <a:latin typeface="Arial"/>
                          <a:cs typeface="Arial"/>
                        </a:rPr>
                        <a:t> </a:t>
                      </a:r>
                      <a:r>
                        <a:rPr dirty="0" sz="900" spc="-5">
                          <a:latin typeface="Arial"/>
                          <a:cs typeface="Arial"/>
                        </a:rPr>
                        <a:t>non-youth</a:t>
                      </a:r>
                      <a:endParaRPr sz="900">
                        <a:latin typeface="Arial"/>
                        <a:cs typeface="Arial"/>
                      </a:endParaRPr>
                    </a:p>
                  </a:txBody>
                  <a:tcPr marL="0" marR="0" marB="0" marT="74295">
                    <a:lnB w="6350">
                      <a:solidFill>
                        <a:srgbClr val="000000"/>
                      </a:solidFill>
                      <a:prstDash val="solid"/>
                    </a:lnB>
                  </a:tcPr>
                </a:tc>
                <a:tc>
                  <a:txBody>
                    <a:bodyPr/>
                    <a:lstStyle/>
                    <a:p>
                      <a:pPr marL="154940">
                        <a:lnSpc>
                          <a:spcPct val="100000"/>
                        </a:lnSpc>
                        <a:spcBef>
                          <a:spcPts val="290"/>
                        </a:spcBef>
                      </a:pPr>
                      <a:r>
                        <a:rPr dirty="0" sz="1100" spc="-5">
                          <a:latin typeface="Calibri"/>
                          <a:cs typeface="Calibri"/>
                        </a:rPr>
                        <a:t>2013</a:t>
                      </a:r>
                      <a:endParaRPr sz="1100">
                        <a:latin typeface="Calibri"/>
                        <a:cs typeface="Calibri"/>
                      </a:endParaRPr>
                    </a:p>
                  </a:txBody>
                  <a:tcPr marL="0" marR="0" marB="0" marT="36830">
                    <a:lnT w="9525">
                      <a:solidFill>
                        <a:srgbClr val="000000"/>
                      </a:solidFill>
                      <a:prstDash val="solid"/>
                    </a:lnT>
                    <a:lnB w="6350">
                      <a:solidFill>
                        <a:srgbClr val="000000"/>
                      </a:solidFill>
                      <a:prstDash val="solid"/>
                    </a:lnB>
                  </a:tcPr>
                </a:tc>
                <a:tc>
                  <a:txBody>
                    <a:bodyPr/>
                    <a:lstStyle/>
                    <a:p>
                      <a:pPr marL="154940">
                        <a:lnSpc>
                          <a:spcPct val="100000"/>
                        </a:lnSpc>
                        <a:spcBef>
                          <a:spcPts val="290"/>
                        </a:spcBef>
                      </a:pPr>
                      <a:r>
                        <a:rPr dirty="0" sz="1100" spc="-5">
                          <a:latin typeface="Calibri"/>
                          <a:cs typeface="Calibri"/>
                        </a:rPr>
                        <a:t>2008</a:t>
                      </a:r>
                      <a:endParaRPr sz="1100">
                        <a:latin typeface="Calibri"/>
                        <a:cs typeface="Calibri"/>
                      </a:endParaRPr>
                    </a:p>
                  </a:txBody>
                  <a:tcPr marL="0" marR="0" marB="0" marT="36830">
                    <a:lnT w="9525">
                      <a:solidFill>
                        <a:srgbClr val="000000"/>
                      </a:solidFill>
                      <a:prstDash val="solid"/>
                    </a:lnT>
                    <a:lnB w="6350">
                      <a:solidFill>
                        <a:srgbClr val="000000"/>
                      </a:solidFill>
                      <a:prstDash val="solid"/>
                    </a:lnB>
                  </a:tcPr>
                </a:tc>
                <a:tc>
                  <a:txBody>
                    <a:bodyPr/>
                    <a:lstStyle/>
                    <a:p>
                      <a:pPr marL="118110">
                        <a:lnSpc>
                          <a:spcPct val="100000"/>
                        </a:lnSpc>
                        <a:spcBef>
                          <a:spcPts val="290"/>
                        </a:spcBef>
                      </a:pPr>
                      <a:r>
                        <a:rPr dirty="0" sz="1100" spc="-5">
                          <a:latin typeface="Calibri"/>
                          <a:cs typeface="Calibri"/>
                        </a:rPr>
                        <a:t>2003</a:t>
                      </a:r>
                      <a:endParaRPr sz="1100">
                        <a:latin typeface="Calibri"/>
                        <a:cs typeface="Calibri"/>
                      </a:endParaRPr>
                    </a:p>
                  </a:txBody>
                  <a:tcPr marL="0" marR="0" marB="0" marT="36830">
                    <a:lnT w="9525">
                      <a:solidFill>
                        <a:srgbClr val="000000"/>
                      </a:solidFill>
                      <a:prstDash val="solid"/>
                    </a:lnT>
                    <a:lnB w="6350">
                      <a:solidFill>
                        <a:srgbClr val="000000"/>
                      </a:solidFill>
                      <a:prstDash val="solid"/>
                    </a:lnB>
                  </a:tcPr>
                </a:tc>
              </a:tr>
              <a:tr h="194308">
                <a:tc>
                  <a:txBody>
                    <a:bodyPr/>
                    <a:lstStyle/>
                    <a:p>
                      <a:pPr marL="67945">
                        <a:lnSpc>
                          <a:spcPct val="100000"/>
                        </a:lnSpc>
                        <a:spcBef>
                          <a:spcPts val="165"/>
                        </a:spcBef>
                      </a:pPr>
                      <a:r>
                        <a:rPr dirty="0" sz="900" spc="-5">
                          <a:latin typeface="Arial"/>
                          <a:cs typeface="Arial"/>
                        </a:rPr>
                        <a:t>Political activity </a:t>
                      </a:r>
                      <a:r>
                        <a:rPr dirty="0" sz="900">
                          <a:latin typeface="Arial"/>
                          <a:cs typeface="Arial"/>
                        </a:rPr>
                        <a:t>- </a:t>
                      </a:r>
                      <a:r>
                        <a:rPr dirty="0" sz="900" spc="-5">
                          <a:latin typeface="Arial"/>
                          <a:cs typeface="Arial"/>
                        </a:rPr>
                        <a:t>12 months </a:t>
                      </a:r>
                      <a:r>
                        <a:rPr dirty="0" sz="900">
                          <a:latin typeface="Arial"/>
                          <a:cs typeface="Arial"/>
                        </a:rPr>
                        <a:t>- </a:t>
                      </a:r>
                      <a:r>
                        <a:rPr dirty="0" sz="900" spc="-5">
                          <a:latin typeface="Arial"/>
                          <a:cs typeface="Arial"/>
                        </a:rPr>
                        <a:t>Volunteered </a:t>
                      </a:r>
                      <a:r>
                        <a:rPr dirty="0" sz="900">
                          <a:latin typeface="Arial"/>
                          <a:cs typeface="Arial"/>
                        </a:rPr>
                        <a:t>for </a:t>
                      </a:r>
                      <a:r>
                        <a:rPr dirty="0" sz="900" spc="-5">
                          <a:latin typeface="Arial"/>
                          <a:cs typeface="Arial"/>
                        </a:rPr>
                        <a:t>political</a:t>
                      </a:r>
                      <a:r>
                        <a:rPr dirty="0" sz="900" spc="20">
                          <a:latin typeface="Arial"/>
                          <a:cs typeface="Arial"/>
                        </a:rPr>
                        <a:t> </a:t>
                      </a:r>
                      <a:r>
                        <a:rPr dirty="0" sz="900" spc="-5">
                          <a:latin typeface="Arial"/>
                          <a:cs typeface="Arial"/>
                        </a:rPr>
                        <a:t>party</a:t>
                      </a:r>
                      <a:endParaRPr sz="900">
                        <a:latin typeface="Arial"/>
                        <a:cs typeface="Arial"/>
                      </a:endParaRPr>
                    </a:p>
                  </a:txBody>
                  <a:tcPr marL="0" marR="0" marB="0" marT="20955"/>
                </a:tc>
                <a:tc>
                  <a:txBody>
                    <a:bodyPr/>
                    <a:lstStyle/>
                    <a:p>
                      <a:pPr marL="142240">
                        <a:lnSpc>
                          <a:spcPct val="100000"/>
                        </a:lnSpc>
                        <a:spcBef>
                          <a:spcPts val="165"/>
                        </a:spcBef>
                      </a:pPr>
                      <a:r>
                        <a:rPr dirty="0" sz="900" spc="-5">
                          <a:latin typeface="Arial"/>
                          <a:cs typeface="Arial"/>
                        </a:rPr>
                        <a:t>.070</a:t>
                      </a:r>
                      <a:endParaRPr sz="900">
                        <a:latin typeface="Arial"/>
                        <a:cs typeface="Arial"/>
                      </a:endParaRPr>
                    </a:p>
                  </a:txBody>
                  <a:tcPr marL="0" marR="0" marB="0" marT="20955"/>
                </a:tc>
                <a:tc>
                  <a:txBody>
                    <a:bodyPr/>
                    <a:lstStyle/>
                    <a:p>
                      <a:pPr marL="142240">
                        <a:lnSpc>
                          <a:spcPct val="100000"/>
                        </a:lnSpc>
                        <a:spcBef>
                          <a:spcPts val="165"/>
                        </a:spcBef>
                      </a:pPr>
                      <a:r>
                        <a:rPr dirty="0" sz="900" spc="-5">
                          <a:latin typeface="Arial"/>
                          <a:cs typeface="Arial"/>
                        </a:rPr>
                        <a:t>.161</a:t>
                      </a:r>
                      <a:endParaRPr sz="900">
                        <a:latin typeface="Arial"/>
                        <a:cs typeface="Arial"/>
                      </a:endParaRPr>
                    </a:p>
                  </a:txBody>
                  <a:tcPr marL="0" marR="0" marB="0" marT="20955"/>
                </a:tc>
                <a:tc>
                  <a:txBody>
                    <a:bodyPr/>
                    <a:lstStyle/>
                    <a:p>
                      <a:pPr algn="ctr" marR="27940">
                        <a:lnSpc>
                          <a:spcPct val="100000"/>
                        </a:lnSpc>
                        <a:spcBef>
                          <a:spcPts val="165"/>
                        </a:spcBef>
                      </a:pPr>
                      <a:r>
                        <a:rPr dirty="0" sz="900">
                          <a:latin typeface="Arial"/>
                          <a:cs typeface="Arial"/>
                        </a:rPr>
                        <a:t>-</a:t>
                      </a:r>
                      <a:endParaRPr sz="900">
                        <a:latin typeface="Arial"/>
                        <a:cs typeface="Arial"/>
                      </a:endParaRPr>
                    </a:p>
                  </a:txBody>
                  <a:tcPr marL="0" marR="0" marB="0" marT="20955"/>
                </a:tc>
              </a:tr>
              <a:tr h="199248">
                <a:tc>
                  <a:txBody>
                    <a:bodyPr/>
                    <a:lstStyle/>
                    <a:p>
                      <a:pPr marL="67945">
                        <a:lnSpc>
                          <a:spcPct val="100000"/>
                        </a:lnSpc>
                        <a:spcBef>
                          <a:spcPts val="160"/>
                        </a:spcBef>
                      </a:pPr>
                      <a:r>
                        <a:rPr dirty="0" sz="900" spc="-5">
                          <a:latin typeface="Arial"/>
                          <a:cs typeface="Arial"/>
                        </a:rPr>
                        <a:t>Political activity </a:t>
                      </a:r>
                      <a:r>
                        <a:rPr dirty="0" sz="900">
                          <a:latin typeface="Arial"/>
                          <a:cs typeface="Arial"/>
                        </a:rPr>
                        <a:t>- </a:t>
                      </a:r>
                      <a:r>
                        <a:rPr dirty="0" sz="900" spc="-5">
                          <a:latin typeface="Arial"/>
                          <a:cs typeface="Arial"/>
                        </a:rPr>
                        <a:t>12 months </a:t>
                      </a:r>
                      <a:r>
                        <a:rPr dirty="0" sz="900">
                          <a:latin typeface="Arial"/>
                          <a:cs typeface="Arial"/>
                        </a:rPr>
                        <a:t>- </a:t>
                      </a:r>
                      <a:r>
                        <a:rPr dirty="0" sz="900" spc="-5">
                          <a:latin typeface="Arial"/>
                          <a:cs typeface="Arial"/>
                        </a:rPr>
                        <a:t>Product choice ethical</a:t>
                      </a:r>
                      <a:r>
                        <a:rPr dirty="0" sz="900" spc="45">
                          <a:latin typeface="Arial"/>
                          <a:cs typeface="Arial"/>
                        </a:rPr>
                        <a:t> </a:t>
                      </a:r>
                      <a:r>
                        <a:rPr dirty="0" sz="900" spc="-5">
                          <a:latin typeface="Arial"/>
                          <a:cs typeface="Arial"/>
                        </a:rPr>
                        <a:t>reasons</a:t>
                      </a:r>
                      <a:endParaRPr sz="900">
                        <a:latin typeface="Arial"/>
                        <a:cs typeface="Arial"/>
                      </a:endParaRPr>
                    </a:p>
                  </a:txBody>
                  <a:tcPr marL="0" marR="0" marB="0" marT="20320"/>
                </a:tc>
                <a:tc>
                  <a:txBody>
                    <a:bodyPr/>
                    <a:lstStyle/>
                    <a:p>
                      <a:pPr algn="ctr">
                        <a:lnSpc>
                          <a:spcPct val="100000"/>
                        </a:lnSpc>
                        <a:spcBef>
                          <a:spcPts val="15"/>
                        </a:spcBef>
                      </a:pPr>
                      <a:r>
                        <a:rPr dirty="0" sz="1100">
                          <a:latin typeface="Calibri"/>
                          <a:cs typeface="Calibri"/>
                        </a:rPr>
                        <a:t>-</a:t>
                      </a:r>
                      <a:endParaRPr sz="1100">
                        <a:latin typeface="Calibri"/>
                        <a:cs typeface="Calibri"/>
                      </a:endParaRPr>
                    </a:p>
                  </a:txBody>
                  <a:tcPr marL="0" marR="0" marB="0" marT="1905"/>
                </a:tc>
                <a:tc>
                  <a:txBody>
                    <a:bodyPr/>
                    <a:lstStyle/>
                    <a:p>
                      <a:pPr algn="ctr" marR="29209">
                        <a:lnSpc>
                          <a:spcPct val="100000"/>
                        </a:lnSpc>
                        <a:spcBef>
                          <a:spcPts val="160"/>
                        </a:spcBef>
                      </a:pPr>
                      <a:r>
                        <a:rPr dirty="0" sz="900">
                          <a:latin typeface="Arial"/>
                          <a:cs typeface="Arial"/>
                        </a:rPr>
                        <a:t>-</a:t>
                      </a:r>
                      <a:endParaRPr sz="900">
                        <a:latin typeface="Arial"/>
                        <a:cs typeface="Arial"/>
                      </a:endParaRPr>
                    </a:p>
                  </a:txBody>
                  <a:tcPr marL="0" marR="0" marB="0" marT="20320"/>
                </a:tc>
                <a:tc>
                  <a:txBody>
                    <a:bodyPr/>
                    <a:lstStyle/>
                    <a:p>
                      <a:pPr marL="105410">
                        <a:lnSpc>
                          <a:spcPct val="100000"/>
                        </a:lnSpc>
                        <a:spcBef>
                          <a:spcPts val="160"/>
                        </a:spcBef>
                      </a:pPr>
                      <a:r>
                        <a:rPr dirty="0" sz="900" spc="-5">
                          <a:latin typeface="Arial"/>
                          <a:cs typeface="Arial"/>
                        </a:rPr>
                        <a:t>.122</a:t>
                      </a:r>
                      <a:endParaRPr sz="900">
                        <a:latin typeface="Arial"/>
                        <a:cs typeface="Arial"/>
                      </a:endParaRPr>
                    </a:p>
                  </a:txBody>
                  <a:tcPr marL="0" marR="0" marB="0" marT="20320"/>
                </a:tc>
              </a:tr>
              <a:tr h="190500">
                <a:tc>
                  <a:txBody>
                    <a:bodyPr/>
                    <a:lstStyle/>
                    <a:p>
                      <a:pPr marL="67945">
                        <a:lnSpc>
                          <a:spcPct val="100000"/>
                        </a:lnSpc>
                        <a:spcBef>
                          <a:spcPts val="90"/>
                        </a:spcBef>
                      </a:pPr>
                      <a:r>
                        <a:rPr dirty="0" sz="900" spc="-5">
                          <a:latin typeface="Arial"/>
                          <a:cs typeface="Arial"/>
                        </a:rPr>
                        <a:t>Member or participant </a:t>
                      </a:r>
                      <a:r>
                        <a:rPr dirty="0" sz="900">
                          <a:latin typeface="Arial"/>
                          <a:cs typeface="Arial"/>
                        </a:rPr>
                        <a:t>- </a:t>
                      </a:r>
                      <a:r>
                        <a:rPr dirty="0" sz="900" spc="-5">
                          <a:latin typeface="Arial"/>
                          <a:cs typeface="Arial"/>
                        </a:rPr>
                        <a:t>12 months </a:t>
                      </a:r>
                      <a:r>
                        <a:rPr dirty="0" sz="900">
                          <a:latin typeface="Arial"/>
                          <a:cs typeface="Arial"/>
                        </a:rPr>
                        <a:t>- </a:t>
                      </a:r>
                      <a:r>
                        <a:rPr dirty="0" sz="900" spc="-5">
                          <a:latin typeface="Arial"/>
                          <a:cs typeface="Arial"/>
                        </a:rPr>
                        <a:t>Religious</a:t>
                      </a:r>
                      <a:r>
                        <a:rPr dirty="0" sz="900" spc="20">
                          <a:latin typeface="Arial"/>
                          <a:cs typeface="Arial"/>
                        </a:rPr>
                        <a:t> </a:t>
                      </a:r>
                      <a:r>
                        <a:rPr dirty="0" sz="900" spc="-5">
                          <a:latin typeface="Arial"/>
                          <a:cs typeface="Arial"/>
                        </a:rPr>
                        <a:t>group</a:t>
                      </a:r>
                      <a:endParaRPr sz="900">
                        <a:latin typeface="Arial"/>
                        <a:cs typeface="Arial"/>
                      </a:endParaRPr>
                    </a:p>
                  </a:txBody>
                  <a:tcPr marL="0" marR="0" marB="0" marT="11430"/>
                </a:tc>
                <a:tc>
                  <a:txBody>
                    <a:bodyPr/>
                    <a:lstStyle/>
                    <a:p>
                      <a:pPr marL="142240">
                        <a:lnSpc>
                          <a:spcPct val="100000"/>
                        </a:lnSpc>
                        <a:spcBef>
                          <a:spcPts val="90"/>
                        </a:spcBef>
                      </a:pPr>
                      <a:r>
                        <a:rPr dirty="0" sz="900" spc="-5">
                          <a:latin typeface="Arial"/>
                          <a:cs typeface="Arial"/>
                        </a:rPr>
                        <a:t>.834</a:t>
                      </a:r>
                      <a:endParaRPr sz="900">
                        <a:latin typeface="Arial"/>
                        <a:cs typeface="Arial"/>
                      </a:endParaRPr>
                    </a:p>
                  </a:txBody>
                  <a:tcPr marL="0" marR="0" marB="0" marT="11430"/>
                </a:tc>
                <a:tc>
                  <a:txBody>
                    <a:bodyPr/>
                    <a:lstStyle/>
                    <a:p>
                      <a:pPr algn="ctr" marR="29209">
                        <a:lnSpc>
                          <a:spcPts val="1265"/>
                        </a:lnSpc>
                      </a:pPr>
                      <a:r>
                        <a:rPr dirty="0" sz="1100">
                          <a:latin typeface="Calibri"/>
                          <a:cs typeface="Calibri"/>
                        </a:rPr>
                        <a:t>-</a:t>
                      </a:r>
                      <a:endParaRPr sz="1100">
                        <a:latin typeface="Calibri"/>
                        <a:cs typeface="Calibri"/>
                      </a:endParaRPr>
                    </a:p>
                  </a:txBody>
                  <a:tcPr marL="0" marR="0" marB="0" marT="0"/>
                </a:tc>
                <a:tc>
                  <a:txBody>
                    <a:bodyPr/>
                    <a:lstStyle/>
                    <a:p>
                      <a:pPr algn="ctr" marR="27940">
                        <a:lnSpc>
                          <a:spcPts val="1265"/>
                        </a:lnSpc>
                      </a:pPr>
                      <a:r>
                        <a:rPr dirty="0" sz="1100">
                          <a:latin typeface="Calibri"/>
                          <a:cs typeface="Calibri"/>
                        </a:rPr>
                        <a:t>-</a:t>
                      </a:r>
                      <a:endParaRPr sz="1100">
                        <a:latin typeface="Calibri"/>
                        <a:cs typeface="Calibri"/>
                      </a:endParaRPr>
                    </a:p>
                  </a:txBody>
                  <a:tcPr marL="0" marR="0" marB="0" marT="0"/>
                </a:tc>
              </a:tr>
              <a:tr h="285750">
                <a:tc>
                  <a:txBody>
                    <a:bodyPr/>
                    <a:lstStyle/>
                    <a:p>
                      <a:pPr marL="67945">
                        <a:lnSpc>
                          <a:spcPct val="100000"/>
                        </a:lnSpc>
                        <a:spcBef>
                          <a:spcPts val="90"/>
                        </a:spcBef>
                      </a:pPr>
                      <a:r>
                        <a:rPr dirty="0" sz="900" spc="-5">
                          <a:latin typeface="Arial"/>
                          <a:cs typeface="Arial"/>
                        </a:rPr>
                        <a:t>Member or participant </a:t>
                      </a:r>
                      <a:r>
                        <a:rPr dirty="0" sz="900">
                          <a:latin typeface="Arial"/>
                          <a:cs typeface="Arial"/>
                        </a:rPr>
                        <a:t>- </a:t>
                      </a:r>
                      <a:r>
                        <a:rPr dirty="0" sz="900" spc="-5">
                          <a:latin typeface="Arial"/>
                          <a:cs typeface="Arial"/>
                        </a:rPr>
                        <a:t>12 months </a:t>
                      </a:r>
                      <a:r>
                        <a:rPr dirty="0" sz="900">
                          <a:latin typeface="Arial"/>
                          <a:cs typeface="Arial"/>
                        </a:rPr>
                        <a:t>- </a:t>
                      </a:r>
                      <a:r>
                        <a:rPr dirty="0" sz="900" spc="-5">
                          <a:latin typeface="Arial"/>
                          <a:cs typeface="Arial"/>
                        </a:rPr>
                        <a:t>Cultural/educational</a:t>
                      </a:r>
                      <a:r>
                        <a:rPr dirty="0" sz="900" spc="30">
                          <a:latin typeface="Arial"/>
                          <a:cs typeface="Arial"/>
                        </a:rPr>
                        <a:t> </a:t>
                      </a:r>
                      <a:r>
                        <a:rPr dirty="0" sz="900" spc="-5">
                          <a:latin typeface="Arial"/>
                          <a:cs typeface="Arial"/>
                        </a:rPr>
                        <a:t>group</a:t>
                      </a:r>
                      <a:endParaRPr sz="900">
                        <a:latin typeface="Arial"/>
                        <a:cs typeface="Arial"/>
                      </a:endParaRPr>
                    </a:p>
                  </a:txBody>
                  <a:tcPr marL="0" marR="0" marB="0" marT="11430"/>
                </a:tc>
                <a:tc>
                  <a:txBody>
                    <a:bodyPr/>
                    <a:lstStyle/>
                    <a:p>
                      <a:pPr algn="ctr">
                        <a:lnSpc>
                          <a:spcPts val="1265"/>
                        </a:lnSpc>
                      </a:pPr>
                      <a:r>
                        <a:rPr dirty="0" sz="1100">
                          <a:latin typeface="Calibri"/>
                          <a:cs typeface="Calibri"/>
                        </a:rPr>
                        <a:t>-</a:t>
                      </a:r>
                      <a:endParaRPr sz="1100">
                        <a:latin typeface="Calibri"/>
                        <a:cs typeface="Calibri"/>
                      </a:endParaRPr>
                    </a:p>
                  </a:txBody>
                  <a:tcPr marL="0" marR="0" marB="0" marT="0"/>
                </a:tc>
                <a:tc>
                  <a:txBody>
                    <a:bodyPr/>
                    <a:lstStyle/>
                    <a:p>
                      <a:pPr marL="142240">
                        <a:lnSpc>
                          <a:spcPct val="100000"/>
                        </a:lnSpc>
                        <a:spcBef>
                          <a:spcPts val="90"/>
                        </a:spcBef>
                      </a:pPr>
                      <a:r>
                        <a:rPr dirty="0" sz="900" spc="-5">
                          <a:latin typeface="Arial"/>
                          <a:cs typeface="Arial"/>
                        </a:rPr>
                        <a:t>.047</a:t>
                      </a:r>
                      <a:endParaRPr sz="900">
                        <a:latin typeface="Arial"/>
                        <a:cs typeface="Arial"/>
                      </a:endParaRPr>
                    </a:p>
                  </a:txBody>
                  <a:tcPr marL="0" marR="0" marB="0" marT="11430"/>
                </a:tc>
                <a:tc>
                  <a:txBody>
                    <a:bodyPr/>
                    <a:lstStyle/>
                    <a:p>
                      <a:pPr marL="105410">
                        <a:lnSpc>
                          <a:spcPct val="100000"/>
                        </a:lnSpc>
                        <a:spcBef>
                          <a:spcPts val="90"/>
                        </a:spcBef>
                      </a:pPr>
                      <a:r>
                        <a:rPr dirty="0" sz="900" spc="-5">
                          <a:latin typeface="Arial"/>
                          <a:cs typeface="Arial"/>
                        </a:rPr>
                        <a:t>.939</a:t>
                      </a:r>
                      <a:endParaRPr sz="900">
                        <a:latin typeface="Arial"/>
                        <a:cs typeface="Arial"/>
                      </a:endParaRPr>
                    </a:p>
                  </a:txBody>
                  <a:tcPr marL="0" marR="0" marB="0" marT="11430"/>
                </a:tc>
              </a:tr>
              <a:tr h="279282">
                <a:tc>
                  <a:txBody>
                    <a:bodyPr/>
                    <a:lstStyle/>
                    <a:p>
                      <a:pPr marL="67945">
                        <a:lnSpc>
                          <a:spcPct val="100000"/>
                        </a:lnSpc>
                        <a:spcBef>
                          <a:spcPts val="840"/>
                        </a:spcBef>
                      </a:pPr>
                      <a:r>
                        <a:rPr dirty="0" sz="900" spc="-5">
                          <a:latin typeface="Arial"/>
                          <a:cs typeface="Arial"/>
                        </a:rPr>
                        <a:t>Only for</a:t>
                      </a:r>
                      <a:r>
                        <a:rPr dirty="0" sz="900" spc="-10">
                          <a:latin typeface="Arial"/>
                          <a:cs typeface="Arial"/>
                        </a:rPr>
                        <a:t> </a:t>
                      </a:r>
                      <a:r>
                        <a:rPr dirty="0" sz="900" spc="-5">
                          <a:latin typeface="Arial"/>
                          <a:cs typeface="Arial"/>
                        </a:rPr>
                        <a:t>2013</a:t>
                      </a:r>
                      <a:endParaRPr sz="900">
                        <a:latin typeface="Arial"/>
                        <a:cs typeface="Arial"/>
                      </a:endParaRPr>
                    </a:p>
                  </a:txBody>
                  <a:tcPr marL="0" marR="0" marB="0" marT="106680">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4314">
                <a:tc>
                  <a:txBody>
                    <a:bodyPr/>
                    <a:lstStyle/>
                    <a:p>
                      <a:pPr marL="67945">
                        <a:lnSpc>
                          <a:spcPct val="100000"/>
                        </a:lnSpc>
                        <a:spcBef>
                          <a:spcPts val="190"/>
                        </a:spcBef>
                      </a:pPr>
                      <a:r>
                        <a:rPr dirty="0" sz="900">
                          <a:latin typeface="Arial"/>
                          <a:cs typeface="Arial"/>
                        </a:rPr>
                        <a:t>Trust - </a:t>
                      </a:r>
                      <a:r>
                        <a:rPr dirty="0" sz="900" spc="-5">
                          <a:latin typeface="Arial"/>
                          <a:cs typeface="Arial"/>
                        </a:rPr>
                        <a:t>Members of family</a:t>
                      </a:r>
                      <a:endParaRPr sz="900">
                        <a:latin typeface="Arial"/>
                        <a:cs typeface="Arial"/>
                      </a:endParaRPr>
                    </a:p>
                  </a:txBody>
                  <a:tcPr marL="0" marR="0" marB="0" marT="24130">
                    <a:lnT w="6350">
                      <a:solidFill>
                        <a:srgbClr val="000000"/>
                      </a:solidFill>
                      <a:prstDash val="solid"/>
                    </a:lnT>
                  </a:tcPr>
                </a:tc>
                <a:tc>
                  <a:txBody>
                    <a:bodyPr/>
                    <a:lstStyle/>
                    <a:p>
                      <a:pPr marL="142240">
                        <a:lnSpc>
                          <a:spcPct val="100000"/>
                        </a:lnSpc>
                        <a:spcBef>
                          <a:spcPts val="190"/>
                        </a:spcBef>
                      </a:pPr>
                      <a:r>
                        <a:rPr dirty="0" sz="900" spc="-5">
                          <a:latin typeface="Arial"/>
                          <a:cs typeface="Arial"/>
                        </a:rPr>
                        <a:t>.019</a:t>
                      </a:r>
                      <a:endParaRPr sz="900">
                        <a:latin typeface="Arial"/>
                        <a:cs typeface="Arial"/>
                      </a:endParaRPr>
                    </a:p>
                  </a:txBody>
                  <a:tcPr marL="0" marR="0" marB="0" marT="2413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Confidence </a:t>
                      </a:r>
                      <a:r>
                        <a:rPr dirty="0" sz="900">
                          <a:latin typeface="Arial"/>
                          <a:cs typeface="Arial"/>
                        </a:rPr>
                        <a:t>- </a:t>
                      </a:r>
                      <a:r>
                        <a:rPr dirty="0" sz="900" spc="-5">
                          <a:latin typeface="Arial"/>
                          <a:cs typeface="Arial"/>
                        </a:rPr>
                        <a:t>School</a:t>
                      </a:r>
                      <a:r>
                        <a:rPr dirty="0" sz="900">
                          <a:latin typeface="Arial"/>
                          <a:cs typeface="Arial"/>
                        </a:rPr>
                        <a:t> </a:t>
                      </a:r>
                      <a:r>
                        <a:rPr dirty="0" sz="900" spc="-5">
                          <a:latin typeface="Arial"/>
                          <a:cs typeface="Arial"/>
                        </a:rPr>
                        <a:t>system</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.679</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Pride </a:t>
                      </a:r>
                      <a:r>
                        <a:rPr dirty="0" sz="900">
                          <a:latin typeface="Arial"/>
                          <a:cs typeface="Arial"/>
                        </a:rPr>
                        <a:t>- </a:t>
                      </a:r>
                      <a:r>
                        <a:rPr dirty="0" sz="900" spc="-5">
                          <a:latin typeface="Arial"/>
                          <a:cs typeface="Arial"/>
                        </a:rPr>
                        <a:t>Being Canadian</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.791</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Pride </a:t>
                      </a:r>
                      <a:r>
                        <a:rPr dirty="0" sz="900">
                          <a:latin typeface="Arial"/>
                          <a:cs typeface="Arial"/>
                        </a:rPr>
                        <a:t>- </a:t>
                      </a:r>
                      <a:r>
                        <a:rPr dirty="0" sz="900" spc="-5">
                          <a:latin typeface="Arial"/>
                          <a:cs typeface="Arial"/>
                        </a:rPr>
                        <a:t>Canada </a:t>
                      </a:r>
                      <a:r>
                        <a:rPr dirty="0" sz="900">
                          <a:latin typeface="Arial"/>
                          <a:cs typeface="Arial"/>
                        </a:rPr>
                        <a:t>- </a:t>
                      </a:r>
                      <a:r>
                        <a:rPr dirty="0" sz="900" spc="-5">
                          <a:latin typeface="Arial"/>
                          <a:cs typeface="Arial"/>
                        </a:rPr>
                        <a:t>Scientific and technological</a:t>
                      </a:r>
                      <a:r>
                        <a:rPr dirty="0" sz="900" spc="25">
                          <a:latin typeface="Arial"/>
                          <a:cs typeface="Arial"/>
                        </a:rPr>
                        <a:t> </a:t>
                      </a:r>
                      <a:r>
                        <a:rPr dirty="0" sz="900" spc="-5">
                          <a:latin typeface="Arial"/>
                          <a:cs typeface="Arial"/>
                        </a:rPr>
                        <a:t>achievements</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.050</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Pride </a:t>
                      </a:r>
                      <a:r>
                        <a:rPr dirty="0" sz="900">
                          <a:latin typeface="Arial"/>
                          <a:cs typeface="Arial"/>
                        </a:rPr>
                        <a:t>- </a:t>
                      </a:r>
                      <a:r>
                        <a:rPr dirty="0" sz="900" spc="-5">
                          <a:latin typeface="Arial"/>
                          <a:cs typeface="Arial"/>
                        </a:rPr>
                        <a:t>Canada </a:t>
                      </a:r>
                      <a:r>
                        <a:rPr dirty="0" sz="900">
                          <a:latin typeface="Arial"/>
                          <a:cs typeface="Arial"/>
                        </a:rPr>
                        <a:t>- </a:t>
                      </a:r>
                      <a:r>
                        <a:rPr dirty="0" sz="900" spc="-5">
                          <a:latin typeface="Arial"/>
                          <a:cs typeface="Arial"/>
                        </a:rPr>
                        <a:t>Achievements in</a:t>
                      </a:r>
                      <a:r>
                        <a:rPr dirty="0" sz="900" spc="10">
                          <a:latin typeface="Arial"/>
                          <a:cs typeface="Arial"/>
                        </a:rPr>
                        <a:t> </a:t>
                      </a:r>
                      <a:r>
                        <a:rPr dirty="0" sz="900" spc="-5">
                          <a:latin typeface="Arial"/>
                          <a:cs typeface="Arial"/>
                        </a:rPr>
                        <a:t>sports</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.123</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Pride </a:t>
                      </a:r>
                      <a:r>
                        <a:rPr dirty="0" sz="900">
                          <a:latin typeface="Arial"/>
                          <a:cs typeface="Arial"/>
                        </a:rPr>
                        <a:t>- </a:t>
                      </a:r>
                      <a:r>
                        <a:rPr dirty="0" sz="900" spc="-5">
                          <a:latin typeface="Arial"/>
                          <a:cs typeface="Arial"/>
                        </a:rPr>
                        <a:t>Canada </a:t>
                      </a:r>
                      <a:r>
                        <a:rPr dirty="0" sz="900">
                          <a:latin typeface="Arial"/>
                          <a:cs typeface="Arial"/>
                        </a:rPr>
                        <a:t>- </a:t>
                      </a:r>
                      <a:r>
                        <a:rPr dirty="0" sz="900" spc="-5">
                          <a:latin typeface="Arial"/>
                          <a:cs typeface="Arial"/>
                        </a:rPr>
                        <a:t>Armed</a:t>
                      </a:r>
                      <a:r>
                        <a:rPr dirty="0" sz="900" spc="5">
                          <a:latin typeface="Arial"/>
                          <a:cs typeface="Arial"/>
                        </a:rPr>
                        <a:t> </a:t>
                      </a:r>
                      <a:r>
                        <a:rPr dirty="0" sz="900" spc="-5">
                          <a:latin typeface="Arial"/>
                          <a:cs typeface="Arial"/>
                        </a:rPr>
                        <a:t>forces</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.003</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Pride </a:t>
                      </a:r>
                      <a:r>
                        <a:rPr dirty="0" sz="900">
                          <a:latin typeface="Arial"/>
                          <a:cs typeface="Arial"/>
                        </a:rPr>
                        <a:t>- </a:t>
                      </a:r>
                      <a:r>
                        <a:rPr dirty="0" sz="900" spc="-5">
                          <a:latin typeface="Arial"/>
                          <a:cs typeface="Arial"/>
                        </a:rPr>
                        <a:t>Canada </a:t>
                      </a:r>
                      <a:r>
                        <a:rPr dirty="0" sz="900">
                          <a:latin typeface="Arial"/>
                          <a:cs typeface="Arial"/>
                        </a:rPr>
                        <a:t>-</a:t>
                      </a:r>
                      <a:r>
                        <a:rPr dirty="0" sz="900" spc="10">
                          <a:latin typeface="Arial"/>
                          <a:cs typeface="Arial"/>
                        </a:rPr>
                        <a:t> </a:t>
                      </a:r>
                      <a:r>
                        <a:rPr dirty="0" sz="900" spc="-5">
                          <a:latin typeface="Arial"/>
                          <a:cs typeface="Arial"/>
                        </a:rPr>
                        <a:t>History</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.637</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0500">
                <a:tc>
                  <a:txBody>
                    <a:bodyPr/>
                    <a:lstStyle/>
                    <a:p>
                      <a:pPr marL="67945">
                        <a:lnSpc>
                          <a:spcPct val="100000"/>
                        </a:lnSpc>
                        <a:spcBef>
                          <a:spcPts val="160"/>
                        </a:spcBef>
                      </a:pPr>
                      <a:r>
                        <a:rPr dirty="0" sz="900" spc="-5">
                          <a:latin typeface="Arial"/>
                          <a:cs typeface="Arial"/>
                        </a:rPr>
                        <a:t>Canadian shared values </a:t>
                      </a:r>
                      <a:r>
                        <a:rPr dirty="0" sz="900">
                          <a:latin typeface="Arial"/>
                          <a:cs typeface="Arial"/>
                        </a:rPr>
                        <a:t>- </a:t>
                      </a:r>
                      <a:r>
                        <a:rPr dirty="0" sz="900" spc="-5">
                          <a:latin typeface="Arial"/>
                          <a:cs typeface="Arial"/>
                        </a:rPr>
                        <a:t>Respect for the</a:t>
                      </a:r>
                      <a:r>
                        <a:rPr dirty="0" sz="900" spc="15">
                          <a:latin typeface="Arial"/>
                          <a:cs typeface="Arial"/>
                        </a:rPr>
                        <a:t> </a:t>
                      </a:r>
                      <a:r>
                        <a:rPr dirty="0" sz="900" spc="-5">
                          <a:latin typeface="Arial"/>
                          <a:cs typeface="Arial"/>
                        </a:rPr>
                        <a:t>law</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.488</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192785">
                <a:tc>
                  <a:txBody>
                    <a:bodyPr/>
                    <a:lstStyle/>
                    <a:p>
                      <a:pPr marL="67945">
                        <a:lnSpc>
                          <a:spcPct val="100000"/>
                        </a:lnSpc>
                        <a:spcBef>
                          <a:spcPts val="160"/>
                        </a:spcBef>
                      </a:pPr>
                      <a:r>
                        <a:rPr dirty="0" sz="900" spc="-5">
                          <a:latin typeface="Arial"/>
                          <a:cs typeface="Arial"/>
                        </a:rPr>
                        <a:t>Sense of belonging </a:t>
                      </a:r>
                      <a:r>
                        <a:rPr dirty="0" sz="900">
                          <a:latin typeface="Arial"/>
                          <a:cs typeface="Arial"/>
                        </a:rPr>
                        <a:t>to </a:t>
                      </a:r>
                      <a:r>
                        <a:rPr dirty="0" sz="900" spc="-10">
                          <a:latin typeface="Arial"/>
                          <a:cs typeface="Arial"/>
                        </a:rPr>
                        <a:t>your </a:t>
                      </a:r>
                      <a:r>
                        <a:rPr dirty="0" sz="900" spc="-5">
                          <a:latin typeface="Arial"/>
                          <a:cs typeface="Arial"/>
                        </a:rPr>
                        <a:t>town or</a:t>
                      </a:r>
                      <a:r>
                        <a:rPr dirty="0" sz="900" spc="25">
                          <a:latin typeface="Arial"/>
                          <a:cs typeface="Arial"/>
                        </a:rPr>
                        <a:t> </a:t>
                      </a:r>
                      <a:r>
                        <a:rPr dirty="0" sz="900">
                          <a:latin typeface="Arial"/>
                          <a:cs typeface="Arial"/>
                        </a:rPr>
                        <a:t>city</a:t>
                      </a:r>
                      <a:endParaRPr sz="900">
                        <a:latin typeface="Arial"/>
                        <a:cs typeface="Arial"/>
                      </a:endParaRPr>
                    </a:p>
                  </a:txBody>
                  <a:tcPr marL="0" marR="0" marB="0" marT="20320"/>
                </a:tc>
                <a:tc>
                  <a:txBody>
                    <a:bodyPr/>
                    <a:lstStyle/>
                    <a:p>
                      <a:pPr marL="142240">
                        <a:lnSpc>
                          <a:spcPct val="100000"/>
                        </a:lnSpc>
                        <a:spcBef>
                          <a:spcPts val="160"/>
                        </a:spcBef>
                      </a:pPr>
                      <a:r>
                        <a:rPr dirty="0" sz="900" spc="-5">
                          <a:latin typeface="Arial"/>
                          <a:cs typeface="Arial"/>
                        </a:rPr>
                        <a:t>.002</a:t>
                      </a:r>
                      <a:endParaRPr sz="900">
                        <a:latin typeface="Arial"/>
                        <a:cs typeface="Arial"/>
                      </a:endParaRPr>
                    </a:p>
                  </a:txBody>
                  <a:tcPr marL="0" marR="0" marB="0" marT="2032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220219">
                <a:tc>
                  <a:txBody>
                    <a:bodyPr/>
                    <a:lstStyle/>
                    <a:p>
                      <a:pPr marL="67945">
                        <a:lnSpc>
                          <a:spcPct val="100000"/>
                        </a:lnSpc>
                        <a:spcBef>
                          <a:spcPts val="180"/>
                        </a:spcBef>
                      </a:pPr>
                      <a:r>
                        <a:rPr dirty="0" sz="900" spc="-5">
                          <a:latin typeface="Arial"/>
                          <a:cs typeface="Arial"/>
                        </a:rPr>
                        <a:t>Sense of belonging </a:t>
                      </a:r>
                      <a:r>
                        <a:rPr dirty="0" sz="900">
                          <a:latin typeface="Arial"/>
                          <a:cs typeface="Arial"/>
                        </a:rPr>
                        <a:t>- </a:t>
                      </a:r>
                      <a:r>
                        <a:rPr dirty="0" sz="900" spc="-5">
                          <a:latin typeface="Arial"/>
                          <a:cs typeface="Arial"/>
                        </a:rPr>
                        <a:t>Country of</a:t>
                      </a:r>
                      <a:r>
                        <a:rPr dirty="0" sz="900" spc="5">
                          <a:latin typeface="Arial"/>
                          <a:cs typeface="Arial"/>
                        </a:rPr>
                        <a:t> </a:t>
                      </a:r>
                      <a:r>
                        <a:rPr dirty="0" sz="900" spc="-5">
                          <a:latin typeface="Arial"/>
                          <a:cs typeface="Arial"/>
                        </a:rPr>
                        <a:t>origin</a:t>
                      </a:r>
                      <a:endParaRPr sz="900">
                        <a:latin typeface="Arial"/>
                        <a:cs typeface="Arial"/>
                      </a:endParaRPr>
                    </a:p>
                  </a:txBody>
                  <a:tcPr marL="0" marR="0" marB="0" marT="22860">
                    <a:lnB w="9525">
                      <a:solidFill>
                        <a:srgbClr val="000000"/>
                      </a:solidFill>
                      <a:prstDash val="solid"/>
                    </a:lnB>
                  </a:tcPr>
                </a:tc>
                <a:tc>
                  <a:txBody>
                    <a:bodyPr/>
                    <a:lstStyle/>
                    <a:p>
                      <a:pPr marL="142240">
                        <a:lnSpc>
                          <a:spcPct val="100000"/>
                        </a:lnSpc>
                        <a:spcBef>
                          <a:spcPts val="180"/>
                        </a:spcBef>
                      </a:pPr>
                      <a:r>
                        <a:rPr dirty="0" sz="900" spc="-5">
                          <a:latin typeface="Arial"/>
                          <a:cs typeface="Arial"/>
                        </a:rPr>
                        <a:t>.036</a:t>
                      </a:r>
                      <a:endParaRPr sz="900">
                        <a:latin typeface="Arial"/>
                        <a:cs typeface="Arial"/>
                      </a:endParaRPr>
                    </a:p>
                  </a:txBody>
                  <a:tcPr marL="0" marR="0" marB="0" marT="22860">
                    <a:lnB w="9525">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9525">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9525">
                      <a:solidFill>
                        <a:srgbClr val="000000"/>
                      </a:solidFill>
                      <a:prstDash val="solid"/>
                    </a:lnB>
                  </a:tcPr>
                </a:tc>
              </a:tr>
            </a:tbl>
          </a:graphicData>
        </a:graphic>
      </p:graphicFrame>
      <p:sp>
        <p:nvSpPr>
          <p:cNvPr id="6" name="object 6"/>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4541722"/>
            <a:ext cx="488886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 7: Difference in mean significance testing using Games-Howell Post-Hoc</a:t>
            </a:r>
            <a:r>
              <a:rPr dirty="0" sz="1100" spc="100">
                <a:latin typeface="Calibri"/>
                <a:cs typeface="Calibri"/>
              </a:rPr>
              <a:t> </a:t>
            </a:r>
            <a:r>
              <a:rPr dirty="0" sz="1100" spc="-5">
                <a:latin typeface="Calibri"/>
                <a:cs typeface="Calibri"/>
              </a:rPr>
              <a:t>ANOVA</a:t>
            </a:r>
            <a:endParaRPr sz="1100">
              <a:latin typeface="Calibri"/>
              <a:cs typeface="Calibri"/>
            </a:endParaRPr>
          </a:p>
        </p:txBody>
      </p:sp>
      <p:sp>
        <p:nvSpPr>
          <p:cNvPr id="3" name="object 3"/>
          <p:cNvSpPr txBox="1"/>
          <p:nvPr/>
        </p:nvSpPr>
        <p:spPr>
          <a:xfrm>
            <a:off x="901638" y="6665345"/>
            <a:ext cx="4891405" cy="457834"/>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 8: Difference in mean significance testing using Games-Howell Post-Hoc</a:t>
            </a:r>
            <a:r>
              <a:rPr dirty="0" sz="1100" spc="95">
                <a:latin typeface="Calibri"/>
                <a:cs typeface="Calibri"/>
              </a:rPr>
              <a:t> </a:t>
            </a:r>
            <a:r>
              <a:rPr dirty="0" sz="1100" spc="-5">
                <a:latin typeface="Calibri"/>
                <a:cs typeface="Calibri"/>
              </a:rPr>
              <a:t>ANOVA</a:t>
            </a:r>
            <a:endParaRPr sz="1100">
              <a:latin typeface="Calibri"/>
              <a:cs typeface="Calibri"/>
            </a:endParaRPr>
          </a:p>
          <a:p>
            <a:pPr>
              <a:lnSpc>
                <a:spcPct val="100000"/>
              </a:lnSpc>
              <a:spcBef>
                <a:spcPts val="25"/>
              </a:spcBef>
            </a:pPr>
            <a:endParaRPr sz="850">
              <a:latin typeface="Times New Roman"/>
              <a:cs typeface="Times New Roman"/>
            </a:endParaRPr>
          </a:p>
          <a:p>
            <a:pPr marL="593090">
              <a:lnSpc>
                <a:spcPct val="100000"/>
              </a:lnSpc>
              <a:tabLst>
                <a:tab pos="4676140" algn="l"/>
              </a:tabLst>
            </a:pPr>
            <a:r>
              <a:rPr dirty="0" sz="900" spc="-10">
                <a:latin typeface="Arial"/>
                <a:cs typeface="Arial"/>
              </a:rPr>
              <a:t>B</a:t>
            </a:r>
            <a:r>
              <a:rPr dirty="0" sz="900" spc="15">
                <a:latin typeface="Arial"/>
                <a:cs typeface="Arial"/>
              </a:rPr>
              <a:t>e</a:t>
            </a:r>
            <a:r>
              <a:rPr dirty="0" sz="900" spc="-30">
                <a:latin typeface="Arial"/>
                <a:cs typeface="Arial"/>
              </a:rPr>
              <a:t>t</a:t>
            </a:r>
            <a:r>
              <a:rPr dirty="0" sz="900" spc="15">
                <a:latin typeface="Arial"/>
                <a:cs typeface="Arial"/>
              </a:rPr>
              <a:t>w</a:t>
            </a:r>
            <a:r>
              <a:rPr dirty="0" sz="900" spc="15">
                <a:latin typeface="Arial"/>
                <a:cs typeface="Arial"/>
              </a:rPr>
              <a:t>ee</a:t>
            </a:r>
            <a:r>
              <a:rPr dirty="0" sz="900" spc="-5">
                <a:latin typeface="Arial"/>
                <a:cs typeface="Arial"/>
              </a:rPr>
              <a:t>n</a:t>
            </a:r>
            <a:r>
              <a:rPr dirty="0" sz="900" spc="-5">
                <a:latin typeface="Arial"/>
                <a:cs typeface="Arial"/>
              </a:rPr>
              <a:t> </a:t>
            </a:r>
            <a:r>
              <a:rPr dirty="0" sz="900" spc="60">
                <a:latin typeface="Arial"/>
                <a:cs typeface="Arial"/>
              </a:rPr>
              <a:t>m</a:t>
            </a:r>
            <a:r>
              <a:rPr dirty="0" sz="900" spc="15">
                <a:latin typeface="Arial"/>
                <a:cs typeface="Arial"/>
              </a:rPr>
              <a:t>ean</a:t>
            </a:r>
            <a:r>
              <a:rPr dirty="0" sz="900" spc="-5">
                <a:latin typeface="Arial"/>
                <a:cs typeface="Arial"/>
              </a:rPr>
              <a:t>s</a:t>
            </a:r>
            <a:r>
              <a:rPr dirty="0" sz="900" spc="45">
                <a:latin typeface="Arial"/>
                <a:cs typeface="Arial"/>
              </a:rPr>
              <a:t> </a:t>
            </a:r>
            <a:r>
              <a:rPr dirty="0" sz="900" spc="15">
                <a:latin typeface="Arial"/>
                <a:cs typeface="Arial"/>
              </a:rPr>
              <a:t>o</a:t>
            </a:r>
            <a:r>
              <a:rPr dirty="0" sz="900" spc="-5">
                <a:latin typeface="Arial"/>
                <a:cs typeface="Arial"/>
              </a:rPr>
              <a:t>f</a:t>
            </a:r>
            <a:r>
              <a:rPr dirty="0" sz="900" spc="-55">
                <a:latin typeface="Arial"/>
                <a:cs typeface="Arial"/>
              </a:rPr>
              <a:t> </a:t>
            </a:r>
            <a:r>
              <a:rPr dirty="0" sz="900" spc="20">
                <a:latin typeface="Arial"/>
                <a:cs typeface="Arial"/>
              </a:rPr>
              <a:t>i</a:t>
            </a:r>
            <a:r>
              <a:rPr dirty="0" sz="900" spc="60">
                <a:latin typeface="Arial"/>
                <a:cs typeface="Arial"/>
              </a:rPr>
              <a:t>mm</a:t>
            </a:r>
            <a:r>
              <a:rPr dirty="0" sz="900" spc="20">
                <a:latin typeface="Arial"/>
                <a:cs typeface="Arial"/>
              </a:rPr>
              <a:t>i</a:t>
            </a:r>
            <a:r>
              <a:rPr dirty="0" sz="900" spc="15">
                <a:latin typeface="Arial"/>
                <a:cs typeface="Arial"/>
              </a:rPr>
              <a:t>g</a:t>
            </a:r>
            <a:r>
              <a:rPr dirty="0" sz="900" spc="-5">
                <a:latin typeface="Arial"/>
                <a:cs typeface="Arial"/>
              </a:rPr>
              <a:t>r</a:t>
            </a:r>
            <a:r>
              <a:rPr dirty="0" sz="900" spc="15">
                <a:latin typeface="Arial"/>
                <a:cs typeface="Arial"/>
              </a:rPr>
              <a:t>an</a:t>
            </a:r>
            <a:r>
              <a:rPr dirty="0" sz="900" spc="-5">
                <a:latin typeface="Arial"/>
                <a:cs typeface="Arial"/>
              </a:rPr>
              <a:t>t</a:t>
            </a:r>
            <a:r>
              <a:rPr dirty="0" sz="900" spc="-55">
                <a:latin typeface="Arial"/>
                <a:cs typeface="Arial"/>
              </a:rPr>
              <a:t> </a:t>
            </a:r>
            <a:r>
              <a:rPr dirty="0" sz="900" spc="15">
                <a:latin typeface="Arial"/>
                <a:cs typeface="Arial"/>
              </a:rPr>
              <a:t>an</a:t>
            </a:r>
            <a:r>
              <a:rPr dirty="0" sz="900" spc="-5">
                <a:latin typeface="Arial"/>
                <a:cs typeface="Arial"/>
              </a:rPr>
              <a:t>d</a:t>
            </a:r>
            <a:r>
              <a:rPr dirty="0" sz="900" spc="-5">
                <a:latin typeface="Arial"/>
                <a:cs typeface="Arial"/>
              </a:rPr>
              <a:t> </a:t>
            </a:r>
            <a:r>
              <a:rPr dirty="0" sz="900" spc="15">
                <a:latin typeface="Arial"/>
                <a:cs typeface="Arial"/>
              </a:rPr>
              <a:t>non</a:t>
            </a:r>
            <a:r>
              <a:rPr dirty="0" sz="900" spc="-5">
                <a:latin typeface="Arial"/>
                <a:cs typeface="Arial"/>
              </a:rPr>
              <a:t>-</a:t>
            </a:r>
            <a:r>
              <a:rPr dirty="0" sz="900" spc="20">
                <a:latin typeface="Arial"/>
                <a:cs typeface="Arial"/>
              </a:rPr>
              <a:t>i</a:t>
            </a:r>
            <a:r>
              <a:rPr dirty="0" sz="900" spc="60">
                <a:latin typeface="Arial"/>
                <a:cs typeface="Arial"/>
              </a:rPr>
              <a:t>mm</a:t>
            </a:r>
            <a:r>
              <a:rPr dirty="0" sz="900" spc="20">
                <a:latin typeface="Arial"/>
                <a:cs typeface="Arial"/>
              </a:rPr>
              <a:t>i</a:t>
            </a:r>
            <a:r>
              <a:rPr dirty="0" sz="900" spc="15">
                <a:latin typeface="Arial"/>
                <a:cs typeface="Arial"/>
              </a:rPr>
              <a:t>g</a:t>
            </a:r>
            <a:r>
              <a:rPr dirty="0" sz="900" spc="-5">
                <a:latin typeface="Arial"/>
                <a:cs typeface="Arial"/>
              </a:rPr>
              <a:t>r</a:t>
            </a:r>
            <a:r>
              <a:rPr dirty="0" sz="900" spc="15">
                <a:latin typeface="Arial"/>
                <a:cs typeface="Arial"/>
              </a:rPr>
              <a:t>an</a:t>
            </a:r>
            <a:r>
              <a:rPr dirty="0" sz="900" spc="-5">
                <a:latin typeface="Arial"/>
                <a:cs typeface="Arial"/>
              </a:rPr>
              <a:t>t</a:t>
            </a:r>
            <a:r>
              <a:rPr dirty="0" sz="900">
                <a:latin typeface="Arial"/>
                <a:cs typeface="Arial"/>
              </a:rPr>
              <a:t>	</a:t>
            </a:r>
            <a:r>
              <a:rPr dirty="0" sz="900" spc="-5">
                <a:latin typeface="Arial"/>
                <a:cs typeface="Arial"/>
              </a:rPr>
              <a:t>S</a:t>
            </a:r>
            <a:r>
              <a:rPr dirty="0" sz="900" spc="20">
                <a:latin typeface="Arial"/>
                <a:cs typeface="Arial"/>
              </a:rPr>
              <a:t>i</a:t>
            </a:r>
            <a:r>
              <a:rPr dirty="0" sz="900" spc="15">
                <a:latin typeface="Arial"/>
                <a:cs typeface="Arial"/>
              </a:rPr>
              <a:t>g</a:t>
            </a:r>
            <a:r>
              <a:rPr dirty="0" sz="900" spc="-5">
                <a:latin typeface="Arial"/>
                <a:cs typeface="Arial"/>
              </a:rPr>
              <a:t>.</a:t>
            </a:r>
            <a:endParaRPr sz="900">
              <a:latin typeface="Arial"/>
              <a:cs typeface="Arial"/>
            </a:endParaRPr>
          </a:p>
        </p:txBody>
      </p:sp>
      <p:sp>
        <p:nvSpPr>
          <p:cNvPr id="4" name="object 4"/>
          <p:cNvSpPr txBox="1"/>
          <p:nvPr/>
        </p:nvSpPr>
        <p:spPr>
          <a:xfrm>
            <a:off x="1482250" y="7077907"/>
            <a:ext cx="2019300" cy="800100"/>
          </a:xfrm>
          <a:prstGeom prst="rect">
            <a:avLst/>
          </a:prstGeom>
        </p:spPr>
        <p:txBody>
          <a:bodyPr wrap="square" lIns="0" tIns="12065" rIns="0" bIns="0" rtlCol="0" vert="horz">
            <a:spAutoFit/>
          </a:bodyPr>
          <a:lstStyle/>
          <a:p>
            <a:pPr marL="12700" marR="5080">
              <a:lnSpc>
                <a:spcPct val="141100"/>
              </a:lnSpc>
              <a:spcBef>
                <a:spcPts val="95"/>
              </a:spcBef>
            </a:pPr>
            <a:r>
              <a:rPr dirty="0" sz="900" spc="15">
                <a:latin typeface="Arial"/>
                <a:cs typeface="Arial"/>
              </a:rPr>
              <a:t>Sense </a:t>
            </a:r>
            <a:r>
              <a:rPr dirty="0" sz="900" spc="5">
                <a:latin typeface="Arial"/>
                <a:cs typeface="Arial"/>
              </a:rPr>
              <a:t>of </a:t>
            </a:r>
            <a:r>
              <a:rPr dirty="0" sz="900" spc="15">
                <a:latin typeface="Arial"/>
                <a:cs typeface="Arial"/>
              </a:rPr>
              <a:t>belonging </a:t>
            </a:r>
            <a:r>
              <a:rPr dirty="0" sz="900" spc="-5">
                <a:latin typeface="Arial"/>
                <a:cs typeface="Arial"/>
              </a:rPr>
              <a:t>- </a:t>
            </a:r>
            <a:r>
              <a:rPr dirty="0" sz="900" spc="5">
                <a:latin typeface="Arial"/>
                <a:cs typeface="Arial"/>
              </a:rPr>
              <a:t>Local</a:t>
            </a:r>
            <a:r>
              <a:rPr dirty="0" sz="900" spc="-160">
                <a:latin typeface="Arial"/>
                <a:cs typeface="Arial"/>
              </a:rPr>
              <a:t> </a:t>
            </a:r>
            <a:r>
              <a:rPr dirty="0" sz="900" spc="15">
                <a:latin typeface="Arial"/>
                <a:cs typeface="Arial"/>
              </a:rPr>
              <a:t>community  Sense </a:t>
            </a:r>
            <a:r>
              <a:rPr dirty="0" sz="900" spc="5">
                <a:latin typeface="Arial"/>
                <a:cs typeface="Arial"/>
              </a:rPr>
              <a:t>of </a:t>
            </a:r>
            <a:r>
              <a:rPr dirty="0" sz="900" spc="15">
                <a:latin typeface="Arial"/>
                <a:cs typeface="Arial"/>
              </a:rPr>
              <a:t>belonging </a:t>
            </a:r>
            <a:r>
              <a:rPr dirty="0" sz="900" spc="-5">
                <a:latin typeface="Arial"/>
                <a:cs typeface="Arial"/>
              </a:rPr>
              <a:t>-</a:t>
            </a:r>
            <a:r>
              <a:rPr dirty="0" sz="900" spc="-140">
                <a:latin typeface="Arial"/>
                <a:cs typeface="Arial"/>
              </a:rPr>
              <a:t> </a:t>
            </a:r>
            <a:r>
              <a:rPr dirty="0" sz="900" spc="-10">
                <a:latin typeface="Arial"/>
                <a:cs typeface="Arial"/>
              </a:rPr>
              <a:t>Province</a:t>
            </a:r>
            <a:endParaRPr sz="900">
              <a:latin typeface="Arial"/>
              <a:cs typeface="Arial"/>
            </a:endParaRPr>
          </a:p>
          <a:p>
            <a:pPr marL="12700">
              <a:lnSpc>
                <a:spcPct val="100000"/>
              </a:lnSpc>
              <a:spcBef>
                <a:spcPts val="445"/>
              </a:spcBef>
            </a:pPr>
            <a:r>
              <a:rPr dirty="0" sz="900" spc="15">
                <a:latin typeface="Arial"/>
                <a:cs typeface="Arial"/>
              </a:rPr>
              <a:t>Sense </a:t>
            </a:r>
            <a:r>
              <a:rPr dirty="0" sz="900" spc="5">
                <a:latin typeface="Arial"/>
                <a:cs typeface="Arial"/>
              </a:rPr>
              <a:t>of </a:t>
            </a:r>
            <a:r>
              <a:rPr dirty="0" sz="900" spc="15">
                <a:latin typeface="Arial"/>
                <a:cs typeface="Arial"/>
              </a:rPr>
              <a:t>belonging </a:t>
            </a:r>
            <a:r>
              <a:rPr dirty="0" sz="900" spc="-5">
                <a:latin typeface="Arial"/>
                <a:cs typeface="Arial"/>
              </a:rPr>
              <a:t>-</a:t>
            </a:r>
            <a:r>
              <a:rPr dirty="0" sz="900" spc="-145">
                <a:latin typeface="Arial"/>
                <a:cs typeface="Arial"/>
              </a:rPr>
              <a:t> </a:t>
            </a:r>
            <a:r>
              <a:rPr dirty="0" sz="900" spc="15">
                <a:latin typeface="Arial"/>
                <a:cs typeface="Arial"/>
              </a:rPr>
              <a:t>Canada</a:t>
            </a:r>
            <a:endParaRPr sz="900">
              <a:latin typeface="Arial"/>
              <a:cs typeface="Arial"/>
            </a:endParaRPr>
          </a:p>
          <a:p>
            <a:pPr marL="12700">
              <a:lnSpc>
                <a:spcPct val="100000"/>
              </a:lnSpc>
              <a:spcBef>
                <a:spcPts val="445"/>
              </a:spcBef>
            </a:pPr>
            <a:r>
              <a:rPr dirty="0" sz="900" spc="15">
                <a:latin typeface="Arial"/>
                <a:cs typeface="Arial"/>
              </a:rPr>
              <a:t>Sense </a:t>
            </a:r>
            <a:r>
              <a:rPr dirty="0" sz="900" spc="5">
                <a:latin typeface="Arial"/>
                <a:cs typeface="Arial"/>
              </a:rPr>
              <a:t>of </a:t>
            </a:r>
            <a:r>
              <a:rPr dirty="0" sz="900" spc="15">
                <a:latin typeface="Arial"/>
                <a:cs typeface="Arial"/>
              </a:rPr>
              <a:t>belonging </a:t>
            </a:r>
            <a:r>
              <a:rPr dirty="0" sz="900" spc="-20">
                <a:latin typeface="Arial"/>
                <a:cs typeface="Arial"/>
              </a:rPr>
              <a:t>to </a:t>
            </a:r>
            <a:r>
              <a:rPr dirty="0" sz="900" spc="-15">
                <a:latin typeface="Arial"/>
                <a:cs typeface="Arial"/>
              </a:rPr>
              <a:t>your </a:t>
            </a:r>
            <a:r>
              <a:rPr dirty="0" sz="900">
                <a:latin typeface="Arial"/>
                <a:cs typeface="Arial"/>
              </a:rPr>
              <a:t>town </a:t>
            </a:r>
            <a:r>
              <a:rPr dirty="0" sz="900" spc="5">
                <a:latin typeface="Arial"/>
                <a:cs typeface="Arial"/>
              </a:rPr>
              <a:t>or</a:t>
            </a:r>
            <a:r>
              <a:rPr dirty="0" sz="900" spc="-175">
                <a:latin typeface="Arial"/>
                <a:cs typeface="Arial"/>
              </a:rPr>
              <a:t> </a:t>
            </a:r>
            <a:r>
              <a:rPr dirty="0" sz="900" spc="-5">
                <a:latin typeface="Arial"/>
                <a:cs typeface="Arial"/>
              </a:rPr>
              <a:t>city</a:t>
            </a:r>
            <a:endParaRPr sz="900">
              <a:latin typeface="Arial"/>
              <a:cs typeface="Arial"/>
            </a:endParaRPr>
          </a:p>
        </p:txBody>
      </p:sp>
      <p:sp>
        <p:nvSpPr>
          <p:cNvPr id="5" name="object 5"/>
          <p:cNvSpPr txBox="1"/>
          <p:nvPr/>
        </p:nvSpPr>
        <p:spPr>
          <a:xfrm>
            <a:off x="5555952" y="7097301"/>
            <a:ext cx="252729" cy="800100"/>
          </a:xfrm>
          <a:prstGeom prst="rect">
            <a:avLst/>
          </a:prstGeom>
        </p:spPr>
        <p:txBody>
          <a:bodyPr wrap="square" lIns="0" tIns="68580" rIns="0" bIns="0" rtlCol="0" vert="horz">
            <a:spAutoFit/>
          </a:bodyPr>
          <a:lstStyle/>
          <a:p>
            <a:pPr marL="12700">
              <a:lnSpc>
                <a:spcPct val="100000"/>
              </a:lnSpc>
              <a:spcBef>
                <a:spcPts val="540"/>
              </a:spcBef>
            </a:pPr>
            <a:r>
              <a:rPr dirty="0" sz="900" spc="-30">
                <a:latin typeface="Arial"/>
                <a:cs typeface="Arial"/>
              </a:rPr>
              <a:t>.</a:t>
            </a:r>
            <a:r>
              <a:rPr dirty="0" sz="900" spc="15">
                <a:latin typeface="Arial"/>
                <a:cs typeface="Arial"/>
              </a:rPr>
              <a:t>000</a:t>
            </a:r>
            <a:endParaRPr sz="900">
              <a:latin typeface="Arial"/>
              <a:cs typeface="Arial"/>
            </a:endParaRPr>
          </a:p>
          <a:p>
            <a:pPr marL="12700">
              <a:lnSpc>
                <a:spcPct val="100000"/>
              </a:lnSpc>
              <a:spcBef>
                <a:spcPts val="445"/>
              </a:spcBef>
            </a:pPr>
            <a:r>
              <a:rPr dirty="0" sz="900" spc="-30">
                <a:latin typeface="Arial"/>
                <a:cs typeface="Arial"/>
              </a:rPr>
              <a:t>.</a:t>
            </a:r>
            <a:r>
              <a:rPr dirty="0" sz="900" spc="15">
                <a:latin typeface="Arial"/>
                <a:cs typeface="Arial"/>
              </a:rPr>
              <a:t>000</a:t>
            </a:r>
            <a:endParaRPr sz="900">
              <a:latin typeface="Arial"/>
              <a:cs typeface="Arial"/>
            </a:endParaRPr>
          </a:p>
          <a:p>
            <a:pPr marL="12700">
              <a:lnSpc>
                <a:spcPct val="100000"/>
              </a:lnSpc>
              <a:spcBef>
                <a:spcPts val="445"/>
              </a:spcBef>
            </a:pPr>
            <a:r>
              <a:rPr dirty="0" sz="900" spc="-30">
                <a:latin typeface="Arial"/>
                <a:cs typeface="Arial"/>
              </a:rPr>
              <a:t>.</a:t>
            </a:r>
            <a:r>
              <a:rPr dirty="0" sz="900" spc="15">
                <a:latin typeface="Arial"/>
                <a:cs typeface="Arial"/>
              </a:rPr>
              <a:t>000</a:t>
            </a:r>
            <a:endParaRPr sz="900">
              <a:latin typeface="Arial"/>
              <a:cs typeface="Arial"/>
            </a:endParaRPr>
          </a:p>
          <a:p>
            <a:pPr marL="12700">
              <a:lnSpc>
                <a:spcPct val="100000"/>
              </a:lnSpc>
              <a:spcBef>
                <a:spcPts val="440"/>
              </a:spcBef>
            </a:pPr>
            <a:r>
              <a:rPr dirty="0" sz="900" spc="-30">
                <a:latin typeface="Arial"/>
                <a:cs typeface="Arial"/>
              </a:rPr>
              <a:t>.</a:t>
            </a:r>
            <a:r>
              <a:rPr dirty="0" sz="900" spc="15">
                <a:latin typeface="Arial"/>
                <a:cs typeface="Arial"/>
              </a:rPr>
              <a:t>001</a:t>
            </a:r>
            <a:endParaRPr sz="900">
              <a:latin typeface="Arial"/>
              <a:cs typeface="Arial"/>
            </a:endParaRPr>
          </a:p>
        </p:txBody>
      </p:sp>
      <p:sp>
        <p:nvSpPr>
          <p:cNvPr id="6" name="object 6"/>
          <p:cNvSpPr txBox="1"/>
          <p:nvPr/>
        </p:nvSpPr>
        <p:spPr>
          <a:xfrm>
            <a:off x="1482250" y="7916026"/>
            <a:ext cx="2721610" cy="165100"/>
          </a:xfrm>
          <a:prstGeom prst="rect">
            <a:avLst/>
          </a:prstGeom>
        </p:spPr>
        <p:txBody>
          <a:bodyPr wrap="square" lIns="0" tIns="14605" rIns="0" bIns="0" rtlCol="0" vert="horz">
            <a:spAutoFit/>
          </a:bodyPr>
          <a:lstStyle/>
          <a:p>
            <a:pPr marL="12700">
              <a:lnSpc>
                <a:spcPct val="100000"/>
              </a:lnSpc>
              <a:spcBef>
                <a:spcPts val="115"/>
              </a:spcBef>
            </a:pPr>
            <a:r>
              <a:rPr dirty="0" sz="900">
                <a:latin typeface="Arial"/>
                <a:cs typeface="Arial"/>
              </a:rPr>
              <a:t>Source </a:t>
            </a:r>
            <a:r>
              <a:rPr dirty="0" sz="900" spc="5">
                <a:latin typeface="Arial"/>
                <a:cs typeface="Arial"/>
              </a:rPr>
              <a:t>of </a:t>
            </a:r>
            <a:r>
              <a:rPr dirty="0" sz="900">
                <a:latin typeface="Arial"/>
                <a:cs typeface="Arial"/>
              </a:rPr>
              <a:t>Data: Statistics </a:t>
            </a:r>
            <a:r>
              <a:rPr dirty="0" sz="900" spc="10">
                <a:latin typeface="Arial"/>
                <a:cs typeface="Arial"/>
              </a:rPr>
              <a:t>Canada: </a:t>
            </a:r>
            <a:r>
              <a:rPr dirty="0" sz="900" spc="-20">
                <a:latin typeface="Arial"/>
                <a:cs typeface="Arial"/>
              </a:rPr>
              <a:t>GSS </a:t>
            </a:r>
            <a:r>
              <a:rPr dirty="0" sz="900" spc="5">
                <a:latin typeface="Arial"/>
                <a:cs typeface="Arial"/>
              </a:rPr>
              <a:t>27 </a:t>
            </a:r>
            <a:r>
              <a:rPr dirty="0" sz="900" spc="-10">
                <a:latin typeface="Arial"/>
                <a:cs typeface="Arial"/>
              </a:rPr>
              <a:t>SI</a:t>
            </a:r>
            <a:r>
              <a:rPr dirty="0" sz="900" spc="-180">
                <a:latin typeface="Arial"/>
                <a:cs typeface="Arial"/>
              </a:rPr>
              <a:t> </a:t>
            </a:r>
            <a:r>
              <a:rPr dirty="0" sz="900" spc="10">
                <a:latin typeface="Arial"/>
                <a:cs typeface="Arial"/>
              </a:rPr>
              <a:t>(2013)</a:t>
            </a:r>
            <a:endParaRPr sz="900">
              <a:latin typeface="Arial"/>
              <a:cs typeface="Arial"/>
            </a:endParaRPr>
          </a:p>
        </p:txBody>
      </p:sp>
      <p:sp>
        <p:nvSpPr>
          <p:cNvPr id="7" name="object 7"/>
          <p:cNvSpPr/>
          <p:nvPr/>
        </p:nvSpPr>
        <p:spPr>
          <a:xfrm>
            <a:off x="1466595" y="6941563"/>
            <a:ext cx="4829810" cy="0"/>
          </a:xfrm>
          <a:custGeom>
            <a:avLst/>
            <a:gdLst/>
            <a:ahLst/>
            <a:cxnLst/>
            <a:rect l="l" t="t" r="r" b="b"/>
            <a:pathLst>
              <a:path w="4829810" h="0">
                <a:moveTo>
                  <a:pt x="0" y="0"/>
                </a:moveTo>
                <a:lnTo>
                  <a:pt x="4829799" y="0"/>
                </a:lnTo>
              </a:path>
            </a:pathLst>
          </a:custGeom>
          <a:ln w="3175">
            <a:solidFill>
              <a:srgbClr val="000000"/>
            </a:solidFill>
          </a:ln>
        </p:spPr>
        <p:txBody>
          <a:bodyPr wrap="square" lIns="0" tIns="0" rIns="0" bIns="0" rtlCol="0"/>
          <a:lstStyle/>
          <a:p/>
        </p:txBody>
      </p:sp>
      <p:sp>
        <p:nvSpPr>
          <p:cNvPr id="8" name="object 8"/>
          <p:cNvSpPr/>
          <p:nvPr/>
        </p:nvSpPr>
        <p:spPr>
          <a:xfrm>
            <a:off x="1466595" y="6946397"/>
            <a:ext cx="4829810" cy="0"/>
          </a:xfrm>
          <a:custGeom>
            <a:avLst/>
            <a:gdLst/>
            <a:ahLst/>
            <a:cxnLst/>
            <a:rect l="l" t="t" r="r" b="b"/>
            <a:pathLst>
              <a:path w="4829810" h="0">
                <a:moveTo>
                  <a:pt x="0" y="0"/>
                </a:moveTo>
                <a:lnTo>
                  <a:pt x="4829799" y="0"/>
                </a:lnTo>
              </a:path>
            </a:pathLst>
          </a:custGeom>
          <a:ln w="9678">
            <a:solidFill>
              <a:srgbClr val="000000"/>
            </a:solidFill>
          </a:ln>
        </p:spPr>
        <p:txBody>
          <a:bodyPr wrap="square" lIns="0" tIns="0" rIns="0" bIns="0" rtlCol="0"/>
          <a:lstStyle/>
          <a:p/>
        </p:txBody>
      </p:sp>
      <p:sp>
        <p:nvSpPr>
          <p:cNvPr id="9" name="object 9"/>
          <p:cNvSpPr/>
          <p:nvPr/>
        </p:nvSpPr>
        <p:spPr>
          <a:xfrm>
            <a:off x="1466595" y="7135124"/>
            <a:ext cx="4829810" cy="0"/>
          </a:xfrm>
          <a:custGeom>
            <a:avLst/>
            <a:gdLst/>
            <a:ahLst/>
            <a:cxnLst/>
            <a:rect l="l" t="t" r="r" b="b"/>
            <a:pathLst>
              <a:path w="4829810" h="0">
                <a:moveTo>
                  <a:pt x="0" y="0"/>
                </a:moveTo>
                <a:lnTo>
                  <a:pt x="4829799" y="0"/>
                </a:lnTo>
              </a:path>
            </a:pathLst>
          </a:custGeom>
          <a:ln w="3175">
            <a:solidFill>
              <a:srgbClr val="000000"/>
            </a:solidFill>
          </a:ln>
        </p:spPr>
        <p:txBody>
          <a:bodyPr wrap="square" lIns="0" tIns="0" rIns="0" bIns="0" rtlCol="0"/>
          <a:lstStyle/>
          <a:p/>
        </p:txBody>
      </p:sp>
      <p:sp>
        <p:nvSpPr>
          <p:cNvPr id="10" name="object 10"/>
          <p:cNvSpPr/>
          <p:nvPr/>
        </p:nvSpPr>
        <p:spPr>
          <a:xfrm>
            <a:off x="1466595" y="7139959"/>
            <a:ext cx="4829810" cy="0"/>
          </a:xfrm>
          <a:custGeom>
            <a:avLst/>
            <a:gdLst/>
            <a:ahLst/>
            <a:cxnLst/>
            <a:rect l="l" t="t" r="r" b="b"/>
            <a:pathLst>
              <a:path w="4829810" h="0">
                <a:moveTo>
                  <a:pt x="0" y="0"/>
                </a:moveTo>
                <a:lnTo>
                  <a:pt x="4829799" y="0"/>
                </a:lnTo>
              </a:path>
            </a:pathLst>
          </a:custGeom>
          <a:ln w="9678">
            <a:solidFill>
              <a:srgbClr val="000000"/>
            </a:solidFill>
          </a:ln>
        </p:spPr>
        <p:txBody>
          <a:bodyPr wrap="square" lIns="0" tIns="0" rIns="0" bIns="0" rtlCol="0"/>
          <a:lstStyle/>
          <a:p/>
        </p:txBody>
      </p:sp>
      <p:sp>
        <p:nvSpPr>
          <p:cNvPr id="11" name="object 11"/>
          <p:cNvSpPr/>
          <p:nvPr/>
        </p:nvSpPr>
        <p:spPr>
          <a:xfrm>
            <a:off x="1476047" y="7909370"/>
            <a:ext cx="4811395" cy="0"/>
          </a:xfrm>
          <a:custGeom>
            <a:avLst/>
            <a:gdLst/>
            <a:ahLst/>
            <a:cxnLst/>
            <a:rect l="l" t="t" r="r" b="b"/>
            <a:pathLst>
              <a:path w="4811395" h="0">
                <a:moveTo>
                  <a:pt x="0" y="0"/>
                </a:moveTo>
                <a:lnTo>
                  <a:pt x="4810895" y="0"/>
                </a:lnTo>
              </a:path>
            </a:pathLst>
          </a:custGeom>
          <a:ln w="3175">
            <a:solidFill>
              <a:srgbClr val="000000"/>
            </a:solidFill>
          </a:ln>
        </p:spPr>
        <p:txBody>
          <a:bodyPr wrap="square" lIns="0" tIns="0" rIns="0" bIns="0" rtlCol="0"/>
          <a:lstStyle/>
          <a:p/>
        </p:txBody>
      </p:sp>
      <p:sp>
        <p:nvSpPr>
          <p:cNvPr id="12" name="object 12"/>
          <p:cNvSpPr/>
          <p:nvPr/>
        </p:nvSpPr>
        <p:spPr>
          <a:xfrm>
            <a:off x="1476047" y="7914204"/>
            <a:ext cx="4811395" cy="0"/>
          </a:xfrm>
          <a:custGeom>
            <a:avLst/>
            <a:gdLst/>
            <a:ahLst/>
            <a:cxnLst/>
            <a:rect l="l" t="t" r="r" b="b"/>
            <a:pathLst>
              <a:path w="4811395" h="0">
                <a:moveTo>
                  <a:pt x="0" y="0"/>
                </a:moveTo>
                <a:lnTo>
                  <a:pt x="4810895" y="0"/>
                </a:lnTo>
              </a:path>
            </a:pathLst>
          </a:custGeom>
          <a:ln w="9678">
            <a:solidFill>
              <a:srgbClr val="000000"/>
            </a:solidFill>
          </a:ln>
        </p:spPr>
        <p:txBody>
          <a:bodyPr wrap="square" lIns="0" tIns="0" rIns="0" bIns="0" rtlCol="0"/>
          <a:lstStyle/>
          <a:p/>
        </p:txBody>
      </p:sp>
      <p:sp>
        <p:nvSpPr>
          <p:cNvPr id="13" name="object 13"/>
          <p:cNvSpPr/>
          <p:nvPr/>
        </p:nvSpPr>
        <p:spPr>
          <a:xfrm>
            <a:off x="1476047" y="7928726"/>
            <a:ext cx="4811395" cy="0"/>
          </a:xfrm>
          <a:custGeom>
            <a:avLst/>
            <a:gdLst/>
            <a:ahLst/>
            <a:cxnLst/>
            <a:rect l="l" t="t" r="r" b="b"/>
            <a:pathLst>
              <a:path w="4811395" h="0">
                <a:moveTo>
                  <a:pt x="0" y="0"/>
                </a:moveTo>
                <a:lnTo>
                  <a:pt x="4810895" y="0"/>
                </a:lnTo>
              </a:path>
            </a:pathLst>
          </a:custGeom>
          <a:ln w="3175">
            <a:solidFill>
              <a:srgbClr val="000000"/>
            </a:solidFill>
          </a:ln>
        </p:spPr>
        <p:txBody>
          <a:bodyPr wrap="square" lIns="0" tIns="0" rIns="0" bIns="0" rtlCol="0"/>
          <a:lstStyle/>
          <a:p/>
        </p:txBody>
      </p:sp>
      <p:sp>
        <p:nvSpPr>
          <p:cNvPr id="14" name="object 14"/>
          <p:cNvSpPr/>
          <p:nvPr/>
        </p:nvSpPr>
        <p:spPr>
          <a:xfrm>
            <a:off x="1476047" y="7933560"/>
            <a:ext cx="4811395" cy="0"/>
          </a:xfrm>
          <a:custGeom>
            <a:avLst/>
            <a:gdLst/>
            <a:ahLst/>
            <a:cxnLst/>
            <a:rect l="l" t="t" r="r" b="b"/>
            <a:pathLst>
              <a:path w="4811395" h="0">
                <a:moveTo>
                  <a:pt x="0" y="0"/>
                </a:moveTo>
                <a:lnTo>
                  <a:pt x="4810895" y="0"/>
                </a:lnTo>
              </a:path>
            </a:pathLst>
          </a:custGeom>
          <a:ln w="9678">
            <a:solidFill>
              <a:srgbClr val="000000"/>
            </a:solidFill>
          </a:ln>
        </p:spPr>
        <p:txBody>
          <a:bodyPr wrap="square" lIns="0" tIns="0" rIns="0" bIns="0" rtlCol="0"/>
          <a:lstStyle/>
          <a:p/>
        </p:txBody>
      </p:sp>
      <p:sp>
        <p:nvSpPr>
          <p:cNvPr id="15" name="object 15"/>
          <p:cNvSpPr txBox="1"/>
          <p:nvPr/>
        </p:nvSpPr>
        <p:spPr>
          <a:xfrm>
            <a:off x="901638" y="894791"/>
            <a:ext cx="4888865" cy="46355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 6: Difference in mean significance testing using Games-Howell Post-Hoc</a:t>
            </a:r>
            <a:r>
              <a:rPr dirty="0" sz="1100" spc="105">
                <a:latin typeface="Calibri"/>
                <a:cs typeface="Calibri"/>
              </a:rPr>
              <a:t> </a:t>
            </a:r>
            <a:r>
              <a:rPr dirty="0" sz="1100" spc="-5">
                <a:latin typeface="Calibri"/>
                <a:cs typeface="Calibri"/>
              </a:rPr>
              <a:t>ANOVA</a:t>
            </a:r>
            <a:endParaRPr sz="1100">
              <a:latin typeface="Calibri"/>
              <a:cs typeface="Calibri"/>
            </a:endParaRPr>
          </a:p>
          <a:p>
            <a:pPr>
              <a:lnSpc>
                <a:spcPct val="100000"/>
              </a:lnSpc>
              <a:spcBef>
                <a:spcPts val="15"/>
              </a:spcBef>
            </a:pPr>
            <a:endParaRPr sz="900">
              <a:latin typeface="Times New Roman"/>
              <a:cs typeface="Times New Roman"/>
            </a:endParaRPr>
          </a:p>
          <a:p>
            <a:pPr marL="508000">
              <a:lnSpc>
                <a:spcPct val="100000"/>
              </a:lnSpc>
              <a:tabLst>
                <a:tab pos="4519930" algn="l"/>
              </a:tabLst>
            </a:pPr>
            <a:r>
              <a:rPr dirty="0" sz="900" spc="5">
                <a:latin typeface="Arial"/>
                <a:cs typeface="Arial"/>
              </a:rPr>
              <a:t>Between </a:t>
            </a:r>
            <a:r>
              <a:rPr dirty="0" sz="900" spc="25">
                <a:latin typeface="Arial"/>
                <a:cs typeface="Arial"/>
              </a:rPr>
              <a:t>means </a:t>
            </a:r>
            <a:r>
              <a:rPr dirty="0" sz="900" spc="5">
                <a:latin typeface="Arial"/>
                <a:cs typeface="Arial"/>
              </a:rPr>
              <a:t>of</a:t>
            </a:r>
            <a:r>
              <a:rPr dirty="0" sz="900" spc="-20">
                <a:latin typeface="Arial"/>
                <a:cs typeface="Arial"/>
              </a:rPr>
              <a:t> </a:t>
            </a:r>
            <a:r>
              <a:rPr dirty="0" sz="900" spc="15">
                <a:latin typeface="Arial"/>
                <a:cs typeface="Arial"/>
              </a:rPr>
              <a:t>language</a:t>
            </a:r>
            <a:r>
              <a:rPr dirty="0" sz="900">
                <a:latin typeface="Arial"/>
                <a:cs typeface="Arial"/>
              </a:rPr>
              <a:t> </a:t>
            </a:r>
            <a:r>
              <a:rPr dirty="0" sz="900" spc="10">
                <a:latin typeface="Arial"/>
                <a:cs typeface="Arial"/>
              </a:rPr>
              <a:t>groups	</a:t>
            </a:r>
            <a:r>
              <a:rPr dirty="0" baseline="3086" sz="1350" spc="15">
                <a:latin typeface="Arial"/>
                <a:cs typeface="Arial"/>
              </a:rPr>
              <a:t>Sig.</a:t>
            </a:r>
            <a:endParaRPr baseline="3086" sz="1350">
              <a:latin typeface="Arial"/>
              <a:cs typeface="Arial"/>
            </a:endParaRPr>
          </a:p>
        </p:txBody>
      </p:sp>
      <p:sp>
        <p:nvSpPr>
          <p:cNvPr id="16" name="object 16"/>
          <p:cNvSpPr txBox="1"/>
          <p:nvPr/>
        </p:nvSpPr>
        <p:spPr>
          <a:xfrm>
            <a:off x="1396946" y="3647126"/>
            <a:ext cx="2737485" cy="162560"/>
          </a:xfrm>
          <a:prstGeom prst="rect">
            <a:avLst/>
          </a:prstGeom>
        </p:spPr>
        <p:txBody>
          <a:bodyPr wrap="square" lIns="0" tIns="12065" rIns="0" bIns="0" rtlCol="0" vert="horz">
            <a:spAutoFit/>
          </a:bodyPr>
          <a:lstStyle/>
          <a:p>
            <a:pPr marL="12700">
              <a:lnSpc>
                <a:spcPct val="100000"/>
              </a:lnSpc>
              <a:spcBef>
                <a:spcPts val="95"/>
              </a:spcBef>
            </a:pPr>
            <a:r>
              <a:rPr dirty="0" sz="900">
                <a:latin typeface="Arial"/>
                <a:cs typeface="Arial"/>
              </a:rPr>
              <a:t>Source</a:t>
            </a:r>
            <a:r>
              <a:rPr dirty="0" sz="900" spc="-5">
                <a:latin typeface="Arial"/>
                <a:cs typeface="Arial"/>
              </a:rPr>
              <a:t> </a:t>
            </a:r>
            <a:r>
              <a:rPr dirty="0" sz="900" spc="5">
                <a:latin typeface="Arial"/>
                <a:cs typeface="Arial"/>
              </a:rPr>
              <a:t>of</a:t>
            </a:r>
            <a:r>
              <a:rPr dirty="0" sz="900" spc="-55">
                <a:latin typeface="Arial"/>
                <a:cs typeface="Arial"/>
              </a:rPr>
              <a:t> </a:t>
            </a:r>
            <a:r>
              <a:rPr dirty="0" sz="900" spc="5">
                <a:latin typeface="Arial"/>
                <a:cs typeface="Arial"/>
              </a:rPr>
              <a:t>Data:</a:t>
            </a:r>
            <a:r>
              <a:rPr dirty="0" sz="900" spc="-50">
                <a:latin typeface="Arial"/>
                <a:cs typeface="Arial"/>
              </a:rPr>
              <a:t> </a:t>
            </a:r>
            <a:r>
              <a:rPr dirty="0" sz="900">
                <a:latin typeface="Arial"/>
                <a:cs typeface="Arial"/>
              </a:rPr>
              <a:t>Statistics</a:t>
            </a:r>
            <a:r>
              <a:rPr dirty="0" sz="900" spc="45">
                <a:latin typeface="Arial"/>
                <a:cs typeface="Arial"/>
              </a:rPr>
              <a:t> </a:t>
            </a:r>
            <a:r>
              <a:rPr dirty="0" sz="900" spc="15">
                <a:latin typeface="Arial"/>
                <a:cs typeface="Arial"/>
              </a:rPr>
              <a:t>Canada:</a:t>
            </a:r>
            <a:r>
              <a:rPr dirty="0" sz="900" spc="-55">
                <a:latin typeface="Arial"/>
                <a:cs typeface="Arial"/>
              </a:rPr>
              <a:t> </a:t>
            </a:r>
            <a:r>
              <a:rPr dirty="0" sz="900" spc="-15">
                <a:latin typeface="Arial"/>
                <a:cs typeface="Arial"/>
              </a:rPr>
              <a:t>GSS</a:t>
            </a:r>
            <a:r>
              <a:rPr dirty="0" sz="900" spc="-25">
                <a:latin typeface="Arial"/>
                <a:cs typeface="Arial"/>
              </a:rPr>
              <a:t> </a:t>
            </a:r>
            <a:r>
              <a:rPr dirty="0" sz="900" spc="5">
                <a:latin typeface="Arial"/>
                <a:cs typeface="Arial"/>
              </a:rPr>
              <a:t>27</a:t>
            </a:r>
            <a:r>
              <a:rPr dirty="0" sz="900" spc="-5">
                <a:latin typeface="Arial"/>
                <a:cs typeface="Arial"/>
              </a:rPr>
              <a:t> SI</a:t>
            </a:r>
            <a:r>
              <a:rPr dirty="0" sz="900" spc="-50">
                <a:latin typeface="Arial"/>
                <a:cs typeface="Arial"/>
              </a:rPr>
              <a:t> </a:t>
            </a:r>
            <a:r>
              <a:rPr dirty="0" sz="900" spc="15">
                <a:latin typeface="Arial"/>
                <a:cs typeface="Arial"/>
              </a:rPr>
              <a:t>(2013)</a:t>
            </a:r>
            <a:endParaRPr sz="900">
              <a:latin typeface="Arial"/>
              <a:cs typeface="Arial"/>
            </a:endParaRPr>
          </a:p>
        </p:txBody>
      </p:sp>
      <p:sp>
        <p:nvSpPr>
          <p:cNvPr id="17" name="object 17"/>
          <p:cNvSpPr/>
          <p:nvPr/>
        </p:nvSpPr>
        <p:spPr>
          <a:xfrm>
            <a:off x="1381124" y="1170195"/>
            <a:ext cx="5001260" cy="0"/>
          </a:xfrm>
          <a:custGeom>
            <a:avLst/>
            <a:gdLst/>
            <a:ahLst/>
            <a:cxnLst/>
            <a:rect l="l" t="t" r="r" b="b"/>
            <a:pathLst>
              <a:path w="5001260" h="0">
                <a:moveTo>
                  <a:pt x="0" y="0"/>
                </a:moveTo>
                <a:lnTo>
                  <a:pt x="5000743" y="0"/>
                </a:lnTo>
              </a:path>
            </a:pathLst>
          </a:custGeom>
          <a:ln w="3175">
            <a:solidFill>
              <a:srgbClr val="000000"/>
            </a:solidFill>
          </a:ln>
        </p:spPr>
        <p:txBody>
          <a:bodyPr wrap="square" lIns="0" tIns="0" rIns="0" bIns="0" rtlCol="0"/>
          <a:lstStyle/>
          <a:p/>
        </p:txBody>
      </p:sp>
      <p:sp>
        <p:nvSpPr>
          <p:cNvPr id="18" name="object 18"/>
          <p:cNvSpPr/>
          <p:nvPr/>
        </p:nvSpPr>
        <p:spPr>
          <a:xfrm>
            <a:off x="1381127" y="1175059"/>
            <a:ext cx="5001260" cy="0"/>
          </a:xfrm>
          <a:custGeom>
            <a:avLst/>
            <a:gdLst/>
            <a:ahLst/>
            <a:cxnLst/>
            <a:rect l="l" t="t" r="r" b="b"/>
            <a:pathLst>
              <a:path w="5001260" h="0">
                <a:moveTo>
                  <a:pt x="0" y="0"/>
                </a:moveTo>
                <a:lnTo>
                  <a:pt x="5000743" y="0"/>
                </a:lnTo>
              </a:path>
            </a:pathLst>
          </a:custGeom>
          <a:ln w="9264">
            <a:solidFill>
              <a:srgbClr val="000000"/>
            </a:solidFill>
          </a:ln>
        </p:spPr>
        <p:txBody>
          <a:bodyPr wrap="square" lIns="0" tIns="0" rIns="0" bIns="0" rtlCol="0"/>
          <a:lstStyle/>
          <a:p/>
        </p:txBody>
      </p:sp>
      <p:sp>
        <p:nvSpPr>
          <p:cNvPr id="19" name="object 19"/>
          <p:cNvSpPr/>
          <p:nvPr/>
        </p:nvSpPr>
        <p:spPr>
          <a:xfrm>
            <a:off x="1390632" y="3640817"/>
            <a:ext cx="4982210" cy="0"/>
          </a:xfrm>
          <a:custGeom>
            <a:avLst/>
            <a:gdLst/>
            <a:ahLst/>
            <a:cxnLst/>
            <a:rect l="l" t="t" r="r" b="b"/>
            <a:pathLst>
              <a:path w="4982210" h="0">
                <a:moveTo>
                  <a:pt x="0" y="0"/>
                </a:moveTo>
                <a:lnTo>
                  <a:pt x="4981729" y="0"/>
                </a:lnTo>
              </a:path>
            </a:pathLst>
          </a:custGeom>
          <a:ln w="3175">
            <a:solidFill>
              <a:srgbClr val="000000"/>
            </a:solidFill>
          </a:ln>
        </p:spPr>
        <p:txBody>
          <a:bodyPr wrap="square" lIns="0" tIns="0" rIns="0" bIns="0" rtlCol="0"/>
          <a:lstStyle/>
          <a:p/>
        </p:txBody>
      </p:sp>
      <p:sp>
        <p:nvSpPr>
          <p:cNvPr id="20" name="object 20"/>
          <p:cNvSpPr/>
          <p:nvPr/>
        </p:nvSpPr>
        <p:spPr>
          <a:xfrm>
            <a:off x="1390625" y="3645563"/>
            <a:ext cx="4982210" cy="0"/>
          </a:xfrm>
          <a:custGeom>
            <a:avLst/>
            <a:gdLst/>
            <a:ahLst/>
            <a:cxnLst/>
            <a:rect l="l" t="t" r="r" b="b"/>
            <a:pathLst>
              <a:path w="4982210" h="0">
                <a:moveTo>
                  <a:pt x="0" y="0"/>
                </a:moveTo>
                <a:lnTo>
                  <a:pt x="4981729" y="0"/>
                </a:lnTo>
              </a:path>
            </a:pathLst>
          </a:custGeom>
          <a:ln w="9502">
            <a:solidFill>
              <a:srgbClr val="000000"/>
            </a:solidFill>
          </a:ln>
        </p:spPr>
        <p:txBody>
          <a:bodyPr wrap="square" lIns="0" tIns="0" rIns="0" bIns="0" rtlCol="0"/>
          <a:lstStyle/>
          <a:p/>
        </p:txBody>
      </p:sp>
      <p:sp>
        <p:nvSpPr>
          <p:cNvPr id="21" name="object 21"/>
          <p:cNvSpPr/>
          <p:nvPr/>
        </p:nvSpPr>
        <p:spPr>
          <a:xfrm>
            <a:off x="1381125" y="3859369"/>
            <a:ext cx="0" cy="635"/>
          </a:xfrm>
          <a:custGeom>
            <a:avLst/>
            <a:gdLst/>
            <a:ahLst/>
            <a:cxnLst/>
            <a:rect l="l" t="t" r="r" b="b"/>
            <a:pathLst>
              <a:path w="0" h="635">
                <a:moveTo>
                  <a:pt x="0" y="4"/>
                </a:moveTo>
                <a:lnTo>
                  <a:pt x="0" y="4"/>
                </a:lnTo>
              </a:path>
            </a:pathLst>
          </a:custGeom>
          <a:ln w="3175">
            <a:solidFill>
              <a:srgbClr val="D5D5D5"/>
            </a:solidFill>
          </a:ln>
        </p:spPr>
        <p:txBody>
          <a:bodyPr wrap="square" lIns="0" tIns="0" rIns="0" bIns="0" rtlCol="0"/>
          <a:lstStyle/>
          <a:p/>
        </p:txBody>
      </p:sp>
      <p:sp>
        <p:nvSpPr>
          <p:cNvPr id="22" name="object 22"/>
          <p:cNvSpPr/>
          <p:nvPr/>
        </p:nvSpPr>
        <p:spPr>
          <a:xfrm>
            <a:off x="1381128" y="3859373"/>
            <a:ext cx="9525" cy="0"/>
          </a:xfrm>
          <a:custGeom>
            <a:avLst/>
            <a:gdLst/>
            <a:ahLst/>
            <a:cxnLst/>
            <a:rect l="l" t="t" r="r" b="b"/>
            <a:pathLst>
              <a:path w="9525" h="0">
                <a:moveTo>
                  <a:pt x="9507" y="4"/>
                </a:moveTo>
                <a:lnTo>
                  <a:pt x="0" y="0"/>
                </a:lnTo>
                <a:lnTo>
                  <a:pt x="9507" y="4"/>
                </a:lnTo>
                <a:close/>
              </a:path>
            </a:pathLst>
          </a:custGeom>
          <a:solidFill>
            <a:srgbClr val="D5D5D5"/>
          </a:solidFill>
        </p:spPr>
        <p:txBody>
          <a:bodyPr wrap="square" lIns="0" tIns="0" rIns="0" bIns="0" rtlCol="0"/>
          <a:lstStyle/>
          <a:p/>
        </p:txBody>
      </p:sp>
      <p:sp>
        <p:nvSpPr>
          <p:cNvPr id="23" name="object 23"/>
          <p:cNvSpPr/>
          <p:nvPr/>
        </p:nvSpPr>
        <p:spPr>
          <a:xfrm>
            <a:off x="4670588" y="3859368"/>
            <a:ext cx="0" cy="635"/>
          </a:xfrm>
          <a:custGeom>
            <a:avLst/>
            <a:gdLst/>
            <a:ahLst/>
            <a:cxnLst/>
            <a:rect l="l" t="t" r="r" b="b"/>
            <a:pathLst>
              <a:path w="0" h="635">
                <a:moveTo>
                  <a:pt x="0" y="4"/>
                </a:moveTo>
                <a:lnTo>
                  <a:pt x="0" y="4"/>
                </a:lnTo>
              </a:path>
            </a:pathLst>
          </a:custGeom>
          <a:ln w="3175">
            <a:solidFill>
              <a:srgbClr val="D5D5D5"/>
            </a:solidFill>
          </a:ln>
        </p:spPr>
        <p:txBody>
          <a:bodyPr wrap="square" lIns="0" tIns="0" rIns="0" bIns="0" rtlCol="0"/>
          <a:lstStyle/>
          <a:p/>
        </p:txBody>
      </p:sp>
      <p:sp>
        <p:nvSpPr>
          <p:cNvPr id="24" name="object 24"/>
          <p:cNvSpPr/>
          <p:nvPr/>
        </p:nvSpPr>
        <p:spPr>
          <a:xfrm>
            <a:off x="4670591" y="3859372"/>
            <a:ext cx="9525" cy="0"/>
          </a:xfrm>
          <a:custGeom>
            <a:avLst/>
            <a:gdLst/>
            <a:ahLst/>
            <a:cxnLst/>
            <a:rect l="l" t="t" r="r" b="b"/>
            <a:pathLst>
              <a:path w="9525" h="0">
                <a:moveTo>
                  <a:pt x="9507" y="5"/>
                </a:moveTo>
                <a:lnTo>
                  <a:pt x="0" y="0"/>
                </a:lnTo>
                <a:lnTo>
                  <a:pt x="9507" y="5"/>
                </a:lnTo>
                <a:close/>
              </a:path>
            </a:pathLst>
          </a:custGeom>
          <a:solidFill>
            <a:srgbClr val="D5D5D5"/>
          </a:solidFill>
        </p:spPr>
        <p:txBody>
          <a:bodyPr wrap="square" lIns="0" tIns="0" rIns="0" bIns="0" rtlCol="0"/>
          <a:lstStyle/>
          <a:p/>
        </p:txBody>
      </p:sp>
      <p:sp>
        <p:nvSpPr>
          <p:cNvPr id="25" name="object 25"/>
          <p:cNvSpPr/>
          <p:nvPr/>
        </p:nvSpPr>
        <p:spPr>
          <a:xfrm>
            <a:off x="6372362" y="3859366"/>
            <a:ext cx="0" cy="635"/>
          </a:xfrm>
          <a:custGeom>
            <a:avLst/>
            <a:gdLst/>
            <a:ahLst/>
            <a:cxnLst/>
            <a:rect l="l" t="t" r="r" b="b"/>
            <a:pathLst>
              <a:path w="0" h="635">
                <a:moveTo>
                  <a:pt x="0" y="5"/>
                </a:moveTo>
                <a:lnTo>
                  <a:pt x="0" y="5"/>
                </a:lnTo>
              </a:path>
            </a:pathLst>
          </a:custGeom>
          <a:ln w="3175">
            <a:solidFill>
              <a:srgbClr val="D5D5D5"/>
            </a:solidFill>
          </a:ln>
        </p:spPr>
        <p:txBody>
          <a:bodyPr wrap="square" lIns="0" tIns="0" rIns="0" bIns="0" rtlCol="0"/>
          <a:lstStyle/>
          <a:p/>
        </p:txBody>
      </p:sp>
      <p:sp>
        <p:nvSpPr>
          <p:cNvPr id="26" name="object 26"/>
          <p:cNvSpPr/>
          <p:nvPr/>
        </p:nvSpPr>
        <p:spPr>
          <a:xfrm>
            <a:off x="6372355" y="3859370"/>
            <a:ext cx="9525" cy="635"/>
          </a:xfrm>
          <a:custGeom>
            <a:avLst/>
            <a:gdLst/>
            <a:ahLst/>
            <a:cxnLst/>
            <a:rect l="l" t="t" r="r" b="b"/>
            <a:pathLst>
              <a:path w="9525" h="635">
                <a:moveTo>
                  <a:pt x="0" y="0"/>
                </a:moveTo>
                <a:lnTo>
                  <a:pt x="9516" y="0"/>
                </a:lnTo>
                <a:lnTo>
                  <a:pt x="0" y="9"/>
                </a:lnTo>
                <a:close/>
              </a:path>
            </a:pathLst>
          </a:custGeom>
          <a:solidFill>
            <a:srgbClr val="D5D5D5"/>
          </a:solidFill>
        </p:spPr>
        <p:txBody>
          <a:bodyPr wrap="square" lIns="0" tIns="0" rIns="0" bIns="0" rtlCol="0"/>
          <a:lstStyle/>
          <a:p/>
        </p:txBody>
      </p:sp>
      <p:sp>
        <p:nvSpPr>
          <p:cNvPr id="27" name="object 27"/>
          <p:cNvSpPr/>
          <p:nvPr/>
        </p:nvSpPr>
        <p:spPr>
          <a:xfrm>
            <a:off x="2769165" y="3859365"/>
            <a:ext cx="0" cy="635"/>
          </a:xfrm>
          <a:custGeom>
            <a:avLst/>
            <a:gdLst/>
            <a:ahLst/>
            <a:cxnLst/>
            <a:rect l="l" t="t" r="r" b="b"/>
            <a:pathLst>
              <a:path w="0" h="635">
                <a:moveTo>
                  <a:pt x="0" y="6"/>
                </a:moveTo>
                <a:lnTo>
                  <a:pt x="0" y="6"/>
                </a:lnTo>
              </a:path>
            </a:pathLst>
          </a:custGeom>
          <a:ln w="3175">
            <a:solidFill>
              <a:srgbClr val="D5D5D5"/>
            </a:solidFill>
          </a:ln>
        </p:spPr>
        <p:txBody>
          <a:bodyPr wrap="square" lIns="0" tIns="0" rIns="0" bIns="0" rtlCol="0"/>
          <a:lstStyle/>
          <a:p/>
        </p:txBody>
      </p:sp>
      <p:sp>
        <p:nvSpPr>
          <p:cNvPr id="28" name="object 28"/>
          <p:cNvSpPr/>
          <p:nvPr/>
        </p:nvSpPr>
        <p:spPr>
          <a:xfrm>
            <a:off x="2769158" y="3859369"/>
            <a:ext cx="9525" cy="635"/>
          </a:xfrm>
          <a:custGeom>
            <a:avLst/>
            <a:gdLst/>
            <a:ahLst/>
            <a:cxnLst/>
            <a:rect l="l" t="t" r="r" b="b"/>
            <a:pathLst>
              <a:path w="9525" h="635">
                <a:moveTo>
                  <a:pt x="0" y="0"/>
                </a:moveTo>
                <a:lnTo>
                  <a:pt x="9507" y="0"/>
                </a:lnTo>
                <a:lnTo>
                  <a:pt x="0" y="9"/>
                </a:lnTo>
                <a:close/>
              </a:path>
            </a:pathLst>
          </a:custGeom>
          <a:solidFill>
            <a:srgbClr val="D5D5D5"/>
          </a:solidFill>
        </p:spPr>
        <p:txBody>
          <a:bodyPr wrap="square" lIns="0" tIns="0" rIns="0" bIns="0" rtlCol="0"/>
          <a:lstStyle/>
          <a:p/>
        </p:txBody>
      </p:sp>
      <p:sp>
        <p:nvSpPr>
          <p:cNvPr id="29" name="object 29"/>
          <p:cNvSpPr/>
          <p:nvPr/>
        </p:nvSpPr>
        <p:spPr>
          <a:xfrm>
            <a:off x="6381872" y="1170432"/>
            <a:ext cx="0" cy="9525"/>
          </a:xfrm>
          <a:custGeom>
            <a:avLst/>
            <a:gdLst/>
            <a:ahLst/>
            <a:cxnLst/>
            <a:rect l="l" t="t" r="r" b="b"/>
            <a:pathLst>
              <a:path w="0" h="9525">
                <a:moveTo>
                  <a:pt x="0" y="9256"/>
                </a:moveTo>
                <a:lnTo>
                  <a:pt x="3" y="0"/>
                </a:lnTo>
                <a:lnTo>
                  <a:pt x="0" y="9256"/>
                </a:lnTo>
                <a:close/>
              </a:path>
            </a:pathLst>
          </a:custGeom>
          <a:solidFill>
            <a:srgbClr val="D5D5D5"/>
          </a:solidFill>
        </p:spPr>
        <p:txBody>
          <a:bodyPr wrap="square" lIns="0" tIns="0" rIns="0" bIns="0" rtlCol="0"/>
          <a:lstStyle/>
          <a:p/>
        </p:txBody>
      </p:sp>
      <p:sp>
        <p:nvSpPr>
          <p:cNvPr id="30" name="object 30"/>
          <p:cNvSpPr/>
          <p:nvPr/>
        </p:nvSpPr>
        <p:spPr>
          <a:xfrm>
            <a:off x="6381870" y="1550275"/>
            <a:ext cx="635" cy="0"/>
          </a:xfrm>
          <a:custGeom>
            <a:avLst/>
            <a:gdLst/>
            <a:ahLst/>
            <a:cxnLst/>
            <a:rect l="l" t="t" r="r" b="b"/>
            <a:pathLst>
              <a:path w="635" h="0">
                <a:moveTo>
                  <a:pt x="0" y="0"/>
                </a:moveTo>
                <a:lnTo>
                  <a:pt x="6" y="0"/>
                </a:lnTo>
              </a:path>
            </a:pathLst>
          </a:custGeom>
          <a:ln w="3175">
            <a:solidFill>
              <a:srgbClr val="D5D5D5"/>
            </a:solidFill>
          </a:ln>
        </p:spPr>
        <p:txBody>
          <a:bodyPr wrap="square" lIns="0" tIns="0" rIns="0" bIns="0" rtlCol="0"/>
          <a:lstStyle/>
          <a:p/>
        </p:txBody>
      </p:sp>
      <p:sp>
        <p:nvSpPr>
          <p:cNvPr id="31" name="object 31"/>
          <p:cNvSpPr/>
          <p:nvPr/>
        </p:nvSpPr>
        <p:spPr>
          <a:xfrm>
            <a:off x="6381873" y="1550279"/>
            <a:ext cx="0" cy="9525"/>
          </a:xfrm>
          <a:custGeom>
            <a:avLst/>
            <a:gdLst/>
            <a:ahLst/>
            <a:cxnLst/>
            <a:rect l="l" t="t" r="r" b="b"/>
            <a:pathLst>
              <a:path w="0" h="9525">
                <a:moveTo>
                  <a:pt x="0" y="9502"/>
                </a:moveTo>
                <a:lnTo>
                  <a:pt x="3" y="0"/>
                </a:lnTo>
                <a:lnTo>
                  <a:pt x="0" y="9502"/>
                </a:lnTo>
                <a:close/>
              </a:path>
            </a:pathLst>
          </a:custGeom>
          <a:solidFill>
            <a:srgbClr val="D5D5D5"/>
          </a:solidFill>
        </p:spPr>
        <p:txBody>
          <a:bodyPr wrap="square" lIns="0" tIns="0" rIns="0" bIns="0" rtlCol="0"/>
          <a:lstStyle/>
          <a:p/>
        </p:txBody>
      </p:sp>
      <p:sp>
        <p:nvSpPr>
          <p:cNvPr id="32" name="object 32"/>
          <p:cNvSpPr/>
          <p:nvPr/>
        </p:nvSpPr>
        <p:spPr>
          <a:xfrm>
            <a:off x="6381870" y="1740322"/>
            <a:ext cx="0" cy="0"/>
          </a:xfrm>
          <a:custGeom>
            <a:avLst/>
            <a:gdLst/>
            <a:ahLst/>
            <a:cxnLst/>
            <a:rect l="l" t="t" r="r" b="b"/>
            <a:pathLst>
              <a:path w="0" h="0">
                <a:moveTo>
                  <a:pt x="0" y="0"/>
                </a:moveTo>
                <a:lnTo>
                  <a:pt x="6" y="0"/>
                </a:lnTo>
              </a:path>
            </a:pathLst>
          </a:custGeom>
          <a:ln w="3175">
            <a:solidFill>
              <a:srgbClr val="D5D5D5"/>
            </a:solidFill>
          </a:ln>
        </p:spPr>
        <p:txBody>
          <a:bodyPr wrap="square" lIns="0" tIns="0" rIns="0" bIns="0" rtlCol="0"/>
          <a:lstStyle/>
          <a:p/>
        </p:txBody>
      </p:sp>
      <p:sp>
        <p:nvSpPr>
          <p:cNvPr id="33" name="object 33"/>
          <p:cNvSpPr/>
          <p:nvPr/>
        </p:nvSpPr>
        <p:spPr>
          <a:xfrm>
            <a:off x="6381873" y="1740326"/>
            <a:ext cx="0" cy="9525"/>
          </a:xfrm>
          <a:custGeom>
            <a:avLst/>
            <a:gdLst/>
            <a:ahLst/>
            <a:cxnLst/>
            <a:rect l="l" t="t" r="r" b="b"/>
            <a:pathLst>
              <a:path w="0" h="9525">
                <a:moveTo>
                  <a:pt x="0" y="9502"/>
                </a:moveTo>
                <a:lnTo>
                  <a:pt x="3" y="0"/>
                </a:lnTo>
                <a:lnTo>
                  <a:pt x="0" y="9502"/>
                </a:lnTo>
                <a:close/>
              </a:path>
            </a:pathLst>
          </a:custGeom>
          <a:solidFill>
            <a:srgbClr val="D5D5D5"/>
          </a:solidFill>
        </p:spPr>
        <p:txBody>
          <a:bodyPr wrap="square" lIns="0" tIns="0" rIns="0" bIns="0" rtlCol="0"/>
          <a:lstStyle/>
          <a:p/>
        </p:txBody>
      </p:sp>
      <p:sp>
        <p:nvSpPr>
          <p:cNvPr id="34" name="object 34"/>
          <p:cNvSpPr/>
          <p:nvPr/>
        </p:nvSpPr>
        <p:spPr>
          <a:xfrm>
            <a:off x="6381870" y="1930368"/>
            <a:ext cx="0" cy="0"/>
          </a:xfrm>
          <a:custGeom>
            <a:avLst/>
            <a:gdLst/>
            <a:ahLst/>
            <a:cxnLst/>
            <a:rect l="l" t="t" r="r" b="b"/>
            <a:pathLst>
              <a:path w="0" h="0">
                <a:moveTo>
                  <a:pt x="0" y="0"/>
                </a:moveTo>
                <a:lnTo>
                  <a:pt x="6" y="0"/>
                </a:lnTo>
              </a:path>
            </a:pathLst>
          </a:custGeom>
          <a:ln w="3175">
            <a:solidFill>
              <a:srgbClr val="D5D5D5"/>
            </a:solidFill>
          </a:ln>
        </p:spPr>
        <p:txBody>
          <a:bodyPr wrap="square" lIns="0" tIns="0" rIns="0" bIns="0" rtlCol="0"/>
          <a:lstStyle/>
          <a:p/>
        </p:txBody>
      </p:sp>
      <p:sp>
        <p:nvSpPr>
          <p:cNvPr id="35" name="object 35"/>
          <p:cNvSpPr/>
          <p:nvPr/>
        </p:nvSpPr>
        <p:spPr>
          <a:xfrm>
            <a:off x="6381873" y="1930373"/>
            <a:ext cx="0" cy="9525"/>
          </a:xfrm>
          <a:custGeom>
            <a:avLst/>
            <a:gdLst/>
            <a:ahLst/>
            <a:cxnLst/>
            <a:rect l="l" t="t" r="r" b="b"/>
            <a:pathLst>
              <a:path w="0" h="9525">
                <a:moveTo>
                  <a:pt x="0" y="9502"/>
                </a:moveTo>
                <a:lnTo>
                  <a:pt x="3" y="0"/>
                </a:lnTo>
                <a:lnTo>
                  <a:pt x="0" y="9502"/>
                </a:lnTo>
                <a:close/>
              </a:path>
            </a:pathLst>
          </a:custGeom>
          <a:solidFill>
            <a:srgbClr val="D5D5D5"/>
          </a:solidFill>
        </p:spPr>
        <p:txBody>
          <a:bodyPr wrap="square" lIns="0" tIns="0" rIns="0" bIns="0" rtlCol="0"/>
          <a:lstStyle/>
          <a:p/>
        </p:txBody>
      </p:sp>
      <p:sp>
        <p:nvSpPr>
          <p:cNvPr id="36" name="object 36"/>
          <p:cNvSpPr/>
          <p:nvPr/>
        </p:nvSpPr>
        <p:spPr>
          <a:xfrm>
            <a:off x="6381870" y="2120415"/>
            <a:ext cx="0" cy="0"/>
          </a:xfrm>
          <a:custGeom>
            <a:avLst/>
            <a:gdLst/>
            <a:ahLst/>
            <a:cxnLst/>
            <a:rect l="l" t="t" r="r" b="b"/>
            <a:pathLst>
              <a:path w="0" h="0">
                <a:moveTo>
                  <a:pt x="0" y="0"/>
                </a:moveTo>
                <a:lnTo>
                  <a:pt x="6" y="0"/>
                </a:lnTo>
              </a:path>
            </a:pathLst>
          </a:custGeom>
          <a:ln w="3175">
            <a:solidFill>
              <a:srgbClr val="D5D5D5"/>
            </a:solidFill>
          </a:ln>
        </p:spPr>
        <p:txBody>
          <a:bodyPr wrap="square" lIns="0" tIns="0" rIns="0" bIns="0" rtlCol="0"/>
          <a:lstStyle/>
          <a:p/>
        </p:txBody>
      </p:sp>
      <p:sp>
        <p:nvSpPr>
          <p:cNvPr id="37" name="object 37"/>
          <p:cNvSpPr/>
          <p:nvPr/>
        </p:nvSpPr>
        <p:spPr>
          <a:xfrm>
            <a:off x="6381873" y="2120419"/>
            <a:ext cx="0" cy="9525"/>
          </a:xfrm>
          <a:custGeom>
            <a:avLst/>
            <a:gdLst/>
            <a:ahLst/>
            <a:cxnLst/>
            <a:rect l="l" t="t" r="r" b="b"/>
            <a:pathLst>
              <a:path w="0" h="9525">
                <a:moveTo>
                  <a:pt x="0" y="9502"/>
                </a:moveTo>
                <a:lnTo>
                  <a:pt x="2" y="0"/>
                </a:lnTo>
                <a:lnTo>
                  <a:pt x="0" y="9502"/>
                </a:lnTo>
                <a:close/>
              </a:path>
            </a:pathLst>
          </a:custGeom>
          <a:solidFill>
            <a:srgbClr val="D5D5D5"/>
          </a:solidFill>
        </p:spPr>
        <p:txBody>
          <a:bodyPr wrap="square" lIns="0" tIns="0" rIns="0" bIns="0" rtlCol="0"/>
          <a:lstStyle/>
          <a:p/>
        </p:txBody>
      </p:sp>
      <p:sp>
        <p:nvSpPr>
          <p:cNvPr id="38" name="object 38"/>
          <p:cNvSpPr/>
          <p:nvPr/>
        </p:nvSpPr>
        <p:spPr>
          <a:xfrm>
            <a:off x="6381870" y="2310462"/>
            <a:ext cx="0" cy="0"/>
          </a:xfrm>
          <a:custGeom>
            <a:avLst/>
            <a:gdLst/>
            <a:ahLst/>
            <a:cxnLst/>
            <a:rect l="l" t="t" r="r" b="b"/>
            <a:pathLst>
              <a:path w="0" h="0">
                <a:moveTo>
                  <a:pt x="0" y="0"/>
                </a:moveTo>
                <a:lnTo>
                  <a:pt x="6" y="0"/>
                </a:lnTo>
              </a:path>
            </a:pathLst>
          </a:custGeom>
          <a:ln w="3175">
            <a:solidFill>
              <a:srgbClr val="D5D5D5"/>
            </a:solidFill>
          </a:ln>
        </p:spPr>
        <p:txBody>
          <a:bodyPr wrap="square" lIns="0" tIns="0" rIns="0" bIns="0" rtlCol="0"/>
          <a:lstStyle/>
          <a:p/>
        </p:txBody>
      </p:sp>
      <p:sp>
        <p:nvSpPr>
          <p:cNvPr id="39" name="object 39"/>
          <p:cNvSpPr/>
          <p:nvPr/>
        </p:nvSpPr>
        <p:spPr>
          <a:xfrm>
            <a:off x="6381874" y="2310466"/>
            <a:ext cx="0" cy="9525"/>
          </a:xfrm>
          <a:custGeom>
            <a:avLst/>
            <a:gdLst/>
            <a:ahLst/>
            <a:cxnLst/>
            <a:rect l="l" t="t" r="r" b="b"/>
            <a:pathLst>
              <a:path w="0" h="9525">
                <a:moveTo>
                  <a:pt x="0" y="9502"/>
                </a:moveTo>
                <a:lnTo>
                  <a:pt x="2" y="0"/>
                </a:lnTo>
                <a:lnTo>
                  <a:pt x="0" y="9502"/>
                </a:lnTo>
                <a:close/>
              </a:path>
            </a:pathLst>
          </a:custGeom>
          <a:solidFill>
            <a:srgbClr val="D5D5D5"/>
          </a:solidFill>
        </p:spPr>
        <p:txBody>
          <a:bodyPr wrap="square" lIns="0" tIns="0" rIns="0" bIns="0" rtlCol="0"/>
          <a:lstStyle/>
          <a:p/>
        </p:txBody>
      </p:sp>
      <p:sp>
        <p:nvSpPr>
          <p:cNvPr id="40" name="object 40"/>
          <p:cNvSpPr/>
          <p:nvPr/>
        </p:nvSpPr>
        <p:spPr>
          <a:xfrm>
            <a:off x="6381871" y="2500508"/>
            <a:ext cx="0" cy="0"/>
          </a:xfrm>
          <a:custGeom>
            <a:avLst/>
            <a:gdLst/>
            <a:ahLst/>
            <a:cxnLst/>
            <a:rect l="l" t="t" r="r" b="b"/>
            <a:pathLst>
              <a:path w="0" h="0">
                <a:moveTo>
                  <a:pt x="0" y="0"/>
                </a:moveTo>
                <a:lnTo>
                  <a:pt x="5" y="0"/>
                </a:lnTo>
              </a:path>
            </a:pathLst>
          </a:custGeom>
          <a:ln w="3175">
            <a:solidFill>
              <a:srgbClr val="D5D5D5"/>
            </a:solidFill>
          </a:ln>
        </p:spPr>
        <p:txBody>
          <a:bodyPr wrap="square" lIns="0" tIns="0" rIns="0" bIns="0" rtlCol="0"/>
          <a:lstStyle/>
          <a:p/>
        </p:txBody>
      </p:sp>
      <p:sp>
        <p:nvSpPr>
          <p:cNvPr id="41" name="object 41"/>
          <p:cNvSpPr/>
          <p:nvPr/>
        </p:nvSpPr>
        <p:spPr>
          <a:xfrm>
            <a:off x="6381874" y="2500512"/>
            <a:ext cx="0" cy="9525"/>
          </a:xfrm>
          <a:custGeom>
            <a:avLst/>
            <a:gdLst/>
            <a:ahLst/>
            <a:cxnLst/>
            <a:rect l="l" t="t" r="r" b="b"/>
            <a:pathLst>
              <a:path w="0" h="9525">
                <a:moveTo>
                  <a:pt x="0" y="9502"/>
                </a:moveTo>
                <a:lnTo>
                  <a:pt x="2" y="0"/>
                </a:lnTo>
                <a:lnTo>
                  <a:pt x="0" y="9502"/>
                </a:lnTo>
                <a:close/>
              </a:path>
            </a:pathLst>
          </a:custGeom>
          <a:solidFill>
            <a:srgbClr val="D5D5D5"/>
          </a:solidFill>
        </p:spPr>
        <p:txBody>
          <a:bodyPr wrap="square" lIns="0" tIns="0" rIns="0" bIns="0" rtlCol="0"/>
          <a:lstStyle/>
          <a:p/>
        </p:txBody>
      </p:sp>
      <p:sp>
        <p:nvSpPr>
          <p:cNvPr id="42" name="object 42"/>
          <p:cNvSpPr/>
          <p:nvPr/>
        </p:nvSpPr>
        <p:spPr>
          <a:xfrm>
            <a:off x="6381871" y="2690555"/>
            <a:ext cx="0" cy="0"/>
          </a:xfrm>
          <a:custGeom>
            <a:avLst/>
            <a:gdLst/>
            <a:ahLst/>
            <a:cxnLst/>
            <a:rect l="l" t="t" r="r" b="b"/>
            <a:pathLst>
              <a:path w="0" h="0">
                <a:moveTo>
                  <a:pt x="0" y="0"/>
                </a:moveTo>
                <a:lnTo>
                  <a:pt x="5" y="0"/>
                </a:lnTo>
              </a:path>
            </a:pathLst>
          </a:custGeom>
          <a:ln w="3175">
            <a:solidFill>
              <a:srgbClr val="D5D5D5"/>
            </a:solidFill>
          </a:ln>
        </p:spPr>
        <p:txBody>
          <a:bodyPr wrap="square" lIns="0" tIns="0" rIns="0" bIns="0" rtlCol="0"/>
          <a:lstStyle/>
          <a:p/>
        </p:txBody>
      </p:sp>
      <p:sp>
        <p:nvSpPr>
          <p:cNvPr id="43" name="object 43"/>
          <p:cNvSpPr/>
          <p:nvPr/>
        </p:nvSpPr>
        <p:spPr>
          <a:xfrm>
            <a:off x="6381874" y="2690559"/>
            <a:ext cx="0" cy="9525"/>
          </a:xfrm>
          <a:custGeom>
            <a:avLst/>
            <a:gdLst/>
            <a:ahLst/>
            <a:cxnLst/>
            <a:rect l="l" t="t" r="r" b="b"/>
            <a:pathLst>
              <a:path w="0" h="9525">
                <a:moveTo>
                  <a:pt x="0" y="9502"/>
                </a:moveTo>
                <a:lnTo>
                  <a:pt x="2" y="0"/>
                </a:lnTo>
                <a:lnTo>
                  <a:pt x="0" y="9502"/>
                </a:lnTo>
                <a:close/>
              </a:path>
            </a:pathLst>
          </a:custGeom>
          <a:solidFill>
            <a:srgbClr val="D5D5D5"/>
          </a:solidFill>
        </p:spPr>
        <p:txBody>
          <a:bodyPr wrap="square" lIns="0" tIns="0" rIns="0" bIns="0" rtlCol="0"/>
          <a:lstStyle/>
          <a:p/>
        </p:txBody>
      </p:sp>
      <p:sp>
        <p:nvSpPr>
          <p:cNvPr id="44" name="object 44"/>
          <p:cNvSpPr/>
          <p:nvPr/>
        </p:nvSpPr>
        <p:spPr>
          <a:xfrm>
            <a:off x="6381871" y="2880601"/>
            <a:ext cx="0" cy="0"/>
          </a:xfrm>
          <a:custGeom>
            <a:avLst/>
            <a:gdLst/>
            <a:ahLst/>
            <a:cxnLst/>
            <a:rect l="l" t="t" r="r" b="b"/>
            <a:pathLst>
              <a:path w="0" h="0">
                <a:moveTo>
                  <a:pt x="0" y="0"/>
                </a:moveTo>
                <a:lnTo>
                  <a:pt x="5" y="0"/>
                </a:lnTo>
              </a:path>
            </a:pathLst>
          </a:custGeom>
          <a:ln w="3175">
            <a:solidFill>
              <a:srgbClr val="D5D5D5"/>
            </a:solidFill>
          </a:ln>
        </p:spPr>
        <p:txBody>
          <a:bodyPr wrap="square" lIns="0" tIns="0" rIns="0" bIns="0" rtlCol="0"/>
          <a:lstStyle/>
          <a:p/>
        </p:txBody>
      </p:sp>
      <p:sp>
        <p:nvSpPr>
          <p:cNvPr id="45" name="object 45"/>
          <p:cNvSpPr/>
          <p:nvPr/>
        </p:nvSpPr>
        <p:spPr>
          <a:xfrm>
            <a:off x="6381874" y="2880605"/>
            <a:ext cx="0" cy="9525"/>
          </a:xfrm>
          <a:custGeom>
            <a:avLst/>
            <a:gdLst/>
            <a:ahLst/>
            <a:cxnLst/>
            <a:rect l="l" t="t" r="r" b="b"/>
            <a:pathLst>
              <a:path w="0" h="9525">
                <a:moveTo>
                  <a:pt x="0" y="9502"/>
                </a:moveTo>
                <a:lnTo>
                  <a:pt x="2" y="0"/>
                </a:lnTo>
                <a:lnTo>
                  <a:pt x="0" y="9502"/>
                </a:lnTo>
                <a:close/>
              </a:path>
            </a:pathLst>
          </a:custGeom>
          <a:solidFill>
            <a:srgbClr val="D5D5D5"/>
          </a:solidFill>
        </p:spPr>
        <p:txBody>
          <a:bodyPr wrap="square" lIns="0" tIns="0" rIns="0" bIns="0" rtlCol="0"/>
          <a:lstStyle/>
          <a:p/>
        </p:txBody>
      </p:sp>
      <p:sp>
        <p:nvSpPr>
          <p:cNvPr id="46" name="object 46"/>
          <p:cNvSpPr/>
          <p:nvPr/>
        </p:nvSpPr>
        <p:spPr>
          <a:xfrm>
            <a:off x="6381871" y="3070648"/>
            <a:ext cx="0" cy="0"/>
          </a:xfrm>
          <a:custGeom>
            <a:avLst/>
            <a:gdLst/>
            <a:ahLst/>
            <a:cxnLst/>
            <a:rect l="l" t="t" r="r" b="b"/>
            <a:pathLst>
              <a:path w="0" h="0">
                <a:moveTo>
                  <a:pt x="0" y="0"/>
                </a:moveTo>
                <a:lnTo>
                  <a:pt x="5" y="0"/>
                </a:lnTo>
              </a:path>
            </a:pathLst>
          </a:custGeom>
          <a:ln w="3175">
            <a:solidFill>
              <a:srgbClr val="D5D5D5"/>
            </a:solidFill>
          </a:ln>
        </p:spPr>
        <p:txBody>
          <a:bodyPr wrap="square" lIns="0" tIns="0" rIns="0" bIns="0" rtlCol="0"/>
          <a:lstStyle/>
          <a:p/>
        </p:txBody>
      </p:sp>
      <p:sp>
        <p:nvSpPr>
          <p:cNvPr id="47" name="object 47"/>
          <p:cNvSpPr/>
          <p:nvPr/>
        </p:nvSpPr>
        <p:spPr>
          <a:xfrm>
            <a:off x="6381874" y="3070652"/>
            <a:ext cx="0" cy="9525"/>
          </a:xfrm>
          <a:custGeom>
            <a:avLst/>
            <a:gdLst/>
            <a:ahLst/>
            <a:cxnLst/>
            <a:rect l="l" t="t" r="r" b="b"/>
            <a:pathLst>
              <a:path w="0" h="9525">
                <a:moveTo>
                  <a:pt x="0" y="9502"/>
                </a:moveTo>
                <a:lnTo>
                  <a:pt x="2" y="0"/>
                </a:lnTo>
                <a:lnTo>
                  <a:pt x="0" y="9502"/>
                </a:lnTo>
                <a:close/>
              </a:path>
            </a:pathLst>
          </a:custGeom>
          <a:solidFill>
            <a:srgbClr val="D5D5D5"/>
          </a:solidFill>
        </p:spPr>
        <p:txBody>
          <a:bodyPr wrap="square" lIns="0" tIns="0" rIns="0" bIns="0" rtlCol="0"/>
          <a:lstStyle/>
          <a:p/>
        </p:txBody>
      </p:sp>
      <p:sp>
        <p:nvSpPr>
          <p:cNvPr id="48" name="object 48"/>
          <p:cNvSpPr/>
          <p:nvPr/>
        </p:nvSpPr>
        <p:spPr>
          <a:xfrm>
            <a:off x="6381872" y="3260695"/>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49" name="object 49"/>
          <p:cNvSpPr/>
          <p:nvPr/>
        </p:nvSpPr>
        <p:spPr>
          <a:xfrm>
            <a:off x="6381874" y="3260699"/>
            <a:ext cx="0" cy="9525"/>
          </a:xfrm>
          <a:custGeom>
            <a:avLst/>
            <a:gdLst/>
            <a:ahLst/>
            <a:cxnLst/>
            <a:rect l="l" t="t" r="r" b="b"/>
            <a:pathLst>
              <a:path w="0" h="9525">
                <a:moveTo>
                  <a:pt x="0" y="9502"/>
                </a:moveTo>
                <a:lnTo>
                  <a:pt x="1" y="0"/>
                </a:lnTo>
                <a:lnTo>
                  <a:pt x="0" y="9502"/>
                </a:lnTo>
                <a:close/>
              </a:path>
            </a:pathLst>
          </a:custGeom>
          <a:solidFill>
            <a:srgbClr val="D5D5D5"/>
          </a:solidFill>
        </p:spPr>
        <p:txBody>
          <a:bodyPr wrap="square" lIns="0" tIns="0" rIns="0" bIns="0" rtlCol="0"/>
          <a:lstStyle/>
          <a:p/>
        </p:txBody>
      </p:sp>
      <p:sp>
        <p:nvSpPr>
          <p:cNvPr id="50" name="object 50"/>
          <p:cNvSpPr/>
          <p:nvPr/>
        </p:nvSpPr>
        <p:spPr>
          <a:xfrm>
            <a:off x="6381872" y="3450741"/>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1" name="object 51"/>
          <p:cNvSpPr/>
          <p:nvPr/>
        </p:nvSpPr>
        <p:spPr>
          <a:xfrm>
            <a:off x="6381875" y="3450745"/>
            <a:ext cx="0" cy="9525"/>
          </a:xfrm>
          <a:custGeom>
            <a:avLst/>
            <a:gdLst/>
            <a:ahLst/>
            <a:cxnLst/>
            <a:rect l="l" t="t" r="r" b="b"/>
            <a:pathLst>
              <a:path w="0" h="9525">
                <a:moveTo>
                  <a:pt x="0" y="9502"/>
                </a:moveTo>
                <a:lnTo>
                  <a:pt x="1" y="0"/>
                </a:lnTo>
                <a:lnTo>
                  <a:pt x="0" y="9502"/>
                </a:lnTo>
                <a:close/>
              </a:path>
            </a:pathLst>
          </a:custGeom>
          <a:solidFill>
            <a:srgbClr val="D5D5D5"/>
          </a:solidFill>
        </p:spPr>
        <p:txBody>
          <a:bodyPr wrap="square" lIns="0" tIns="0" rIns="0" bIns="0" rtlCol="0"/>
          <a:lstStyle/>
          <a:p/>
        </p:txBody>
      </p:sp>
      <p:graphicFrame>
        <p:nvGraphicFramePr>
          <p:cNvPr id="52" name="object 52"/>
          <p:cNvGraphicFramePr>
            <a:graphicFrameLocks noGrp="1"/>
          </p:cNvGraphicFramePr>
          <p:nvPr/>
        </p:nvGraphicFramePr>
        <p:xfrm>
          <a:off x="1388250" y="1364994"/>
          <a:ext cx="4991735" cy="2309495"/>
        </p:xfrm>
        <a:graphic>
          <a:graphicData uri="http://schemas.openxmlformats.org/drawingml/2006/table">
            <a:tbl>
              <a:tblPr firstRow="1" bandRow="1">
                <a:tableStyleId>{2D5ABB26-0587-4C30-8999-92F81FD0307C}</a:tableStyleId>
              </a:tblPr>
              <a:tblGrid>
                <a:gridCol w="1206500"/>
                <a:gridCol w="2001520"/>
                <a:gridCol w="1783714"/>
              </a:tblGrid>
              <a:tr h="183793">
                <a:tc>
                  <a:txBody>
                    <a:bodyPr/>
                    <a:lstStyle/>
                    <a:p>
                      <a:pPr marL="20955">
                        <a:lnSpc>
                          <a:spcPct val="100000"/>
                        </a:lnSpc>
                        <a:spcBef>
                          <a:spcPts val="35"/>
                        </a:spcBef>
                      </a:pPr>
                      <a:r>
                        <a:rPr dirty="0" sz="900" spc="20">
                          <a:latin typeface="Arial"/>
                          <a:cs typeface="Arial"/>
                        </a:rPr>
                        <a:t>English</a:t>
                      </a:r>
                      <a:r>
                        <a:rPr dirty="0" sz="900" spc="-10">
                          <a:latin typeface="Arial"/>
                          <a:cs typeface="Arial"/>
                        </a:rPr>
                        <a:t> </a:t>
                      </a:r>
                      <a:r>
                        <a:rPr dirty="0" sz="900" spc="15">
                          <a:latin typeface="Arial"/>
                          <a:cs typeface="Arial"/>
                        </a:rPr>
                        <a:t>only</a:t>
                      </a:r>
                      <a:endParaRPr sz="900">
                        <a:latin typeface="Arial"/>
                        <a:cs typeface="Arial"/>
                      </a:endParaRPr>
                    </a:p>
                  </a:txBody>
                  <a:tcPr marL="0" marR="0" marB="0" marT="4445">
                    <a:lnT w="9525">
                      <a:solidFill>
                        <a:srgbClr val="000000"/>
                      </a:solidFill>
                      <a:prstDash val="solid"/>
                    </a:lnT>
                  </a:tcPr>
                </a:tc>
                <a:tc>
                  <a:txBody>
                    <a:bodyPr/>
                    <a:lstStyle/>
                    <a:p>
                      <a:pPr marL="202565">
                        <a:lnSpc>
                          <a:spcPct val="100000"/>
                        </a:lnSpc>
                        <a:spcBef>
                          <a:spcPts val="35"/>
                        </a:spcBef>
                      </a:pPr>
                      <a:r>
                        <a:rPr dirty="0" sz="900">
                          <a:latin typeface="Arial"/>
                          <a:cs typeface="Arial"/>
                        </a:rPr>
                        <a:t>French</a:t>
                      </a:r>
                      <a:r>
                        <a:rPr dirty="0" sz="900" spc="-10">
                          <a:latin typeface="Arial"/>
                          <a:cs typeface="Arial"/>
                        </a:rPr>
                        <a:t> </a:t>
                      </a:r>
                      <a:r>
                        <a:rPr dirty="0" sz="900" spc="15">
                          <a:latin typeface="Arial"/>
                          <a:cs typeface="Arial"/>
                        </a:rPr>
                        <a:t>only</a:t>
                      </a:r>
                      <a:endParaRPr sz="900">
                        <a:latin typeface="Arial"/>
                        <a:cs typeface="Arial"/>
                      </a:endParaRPr>
                    </a:p>
                  </a:txBody>
                  <a:tcPr marL="0" marR="0" marB="0" marT="4445">
                    <a:lnT w="9525">
                      <a:solidFill>
                        <a:srgbClr val="000000"/>
                      </a:solidFill>
                      <a:prstDash val="solid"/>
                    </a:lnT>
                  </a:tcPr>
                </a:tc>
                <a:tc>
                  <a:txBody>
                    <a:bodyPr/>
                    <a:lstStyle/>
                    <a:p>
                      <a:pPr algn="r" marR="731520">
                        <a:lnSpc>
                          <a:spcPct val="100000"/>
                        </a:lnSpc>
                        <a:spcBef>
                          <a:spcPts val="185"/>
                        </a:spcBef>
                      </a:pPr>
                      <a:r>
                        <a:rPr dirty="0" sz="900" spc="-30">
                          <a:latin typeface="Arial"/>
                          <a:cs typeface="Arial"/>
                        </a:rPr>
                        <a:t>.</a:t>
                      </a:r>
                      <a:r>
                        <a:rPr dirty="0" sz="900" spc="20">
                          <a:latin typeface="Arial"/>
                          <a:cs typeface="Arial"/>
                        </a:rPr>
                        <a:t>001</a:t>
                      </a:r>
                      <a:endParaRPr sz="900">
                        <a:latin typeface="Arial"/>
                        <a:cs typeface="Arial"/>
                      </a:endParaRPr>
                    </a:p>
                  </a:txBody>
                  <a:tcPr marL="0" marR="0" marB="0" marT="23495">
                    <a:lnT w="9525">
                      <a:solidFill>
                        <a:srgbClr val="000000"/>
                      </a:solidFill>
                      <a:prstDash val="solid"/>
                    </a:lnT>
                  </a:tcPr>
                </a:tc>
              </a:tr>
              <a:tr h="190047">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spc="-5">
                          <a:latin typeface="Arial"/>
                          <a:cs typeface="Arial"/>
                        </a:rPr>
                        <a:t>Other</a:t>
                      </a:r>
                      <a:r>
                        <a:rPr dirty="0" sz="900" spc="-35">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199</a:t>
                      </a:r>
                      <a:endParaRPr sz="900">
                        <a:latin typeface="Arial"/>
                        <a:cs typeface="Arial"/>
                      </a:endParaRPr>
                    </a:p>
                  </a:txBody>
                  <a:tcPr marL="0" marR="0" marB="0" marT="29844"/>
                </a:tc>
              </a:tr>
              <a:tr h="190048">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a:latin typeface="Arial"/>
                          <a:cs typeface="Arial"/>
                        </a:rPr>
                        <a:t>Multiple</a:t>
                      </a:r>
                      <a:r>
                        <a:rPr dirty="0" sz="900" spc="-10">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844"/>
                </a:tc>
              </a:tr>
              <a:tr h="190048">
                <a:tc>
                  <a:txBody>
                    <a:bodyPr/>
                    <a:lstStyle/>
                    <a:p>
                      <a:pPr marL="20955">
                        <a:lnSpc>
                          <a:spcPct val="100000"/>
                        </a:lnSpc>
                        <a:spcBef>
                          <a:spcPts val="85"/>
                        </a:spcBef>
                      </a:pPr>
                      <a:r>
                        <a:rPr dirty="0" sz="900">
                          <a:latin typeface="Arial"/>
                          <a:cs typeface="Arial"/>
                        </a:rPr>
                        <a:t>French</a:t>
                      </a:r>
                      <a:r>
                        <a:rPr dirty="0" sz="900" spc="-10">
                          <a:latin typeface="Arial"/>
                          <a:cs typeface="Arial"/>
                        </a:rPr>
                        <a:t> </a:t>
                      </a:r>
                      <a:r>
                        <a:rPr dirty="0" sz="900" spc="15">
                          <a:latin typeface="Arial"/>
                          <a:cs typeface="Arial"/>
                        </a:rPr>
                        <a:t>only</a:t>
                      </a:r>
                      <a:endParaRPr sz="900">
                        <a:latin typeface="Arial"/>
                        <a:cs typeface="Arial"/>
                      </a:endParaRPr>
                    </a:p>
                  </a:txBody>
                  <a:tcPr marL="0" marR="0" marB="0" marT="10795"/>
                </a:tc>
                <a:tc>
                  <a:txBody>
                    <a:bodyPr/>
                    <a:lstStyle/>
                    <a:p>
                      <a:pPr marL="202565">
                        <a:lnSpc>
                          <a:spcPct val="100000"/>
                        </a:lnSpc>
                        <a:spcBef>
                          <a:spcPts val="85"/>
                        </a:spcBef>
                      </a:pPr>
                      <a:r>
                        <a:rPr dirty="0" sz="900" spc="20">
                          <a:latin typeface="Arial"/>
                          <a:cs typeface="Arial"/>
                        </a:rPr>
                        <a:t>English</a:t>
                      </a:r>
                      <a:r>
                        <a:rPr dirty="0" sz="900" spc="-10">
                          <a:latin typeface="Arial"/>
                          <a:cs typeface="Arial"/>
                        </a:rPr>
                        <a:t> </a:t>
                      </a:r>
                      <a:r>
                        <a:rPr dirty="0" sz="900" spc="15">
                          <a:latin typeface="Arial"/>
                          <a:cs typeface="Arial"/>
                        </a:rPr>
                        <a:t>only</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001</a:t>
                      </a:r>
                      <a:endParaRPr sz="900">
                        <a:latin typeface="Arial"/>
                        <a:cs typeface="Arial"/>
                      </a:endParaRPr>
                    </a:p>
                  </a:txBody>
                  <a:tcPr marL="0" marR="0" marB="0" marT="29844"/>
                </a:tc>
              </a:tr>
              <a:tr h="190047">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spc="-5">
                          <a:latin typeface="Arial"/>
                          <a:cs typeface="Arial"/>
                        </a:rPr>
                        <a:t>Other</a:t>
                      </a:r>
                      <a:r>
                        <a:rPr dirty="0" sz="900" spc="-35">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844"/>
                </a:tc>
              </a:tr>
              <a:tr h="190047">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a:latin typeface="Arial"/>
                          <a:cs typeface="Arial"/>
                        </a:rPr>
                        <a:t>Multiple</a:t>
                      </a:r>
                      <a:r>
                        <a:rPr dirty="0" sz="900" spc="-10">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844"/>
                </a:tc>
              </a:tr>
              <a:tr h="190047">
                <a:tc>
                  <a:txBody>
                    <a:bodyPr/>
                    <a:lstStyle/>
                    <a:p>
                      <a:pPr marL="20955">
                        <a:lnSpc>
                          <a:spcPct val="100000"/>
                        </a:lnSpc>
                        <a:spcBef>
                          <a:spcPts val="85"/>
                        </a:spcBef>
                      </a:pPr>
                      <a:r>
                        <a:rPr dirty="0" sz="900" spc="-5">
                          <a:latin typeface="Arial"/>
                          <a:cs typeface="Arial"/>
                        </a:rPr>
                        <a:t>Other</a:t>
                      </a:r>
                      <a:r>
                        <a:rPr dirty="0" sz="900" spc="-35">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marL="202565">
                        <a:lnSpc>
                          <a:spcPct val="100000"/>
                        </a:lnSpc>
                        <a:spcBef>
                          <a:spcPts val="85"/>
                        </a:spcBef>
                      </a:pPr>
                      <a:r>
                        <a:rPr dirty="0" sz="900" spc="20">
                          <a:latin typeface="Arial"/>
                          <a:cs typeface="Arial"/>
                        </a:rPr>
                        <a:t>English</a:t>
                      </a:r>
                      <a:r>
                        <a:rPr dirty="0" sz="900" spc="-10">
                          <a:latin typeface="Arial"/>
                          <a:cs typeface="Arial"/>
                        </a:rPr>
                        <a:t> </a:t>
                      </a:r>
                      <a:r>
                        <a:rPr dirty="0" sz="900" spc="15">
                          <a:latin typeface="Arial"/>
                          <a:cs typeface="Arial"/>
                        </a:rPr>
                        <a:t>only</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199</a:t>
                      </a:r>
                      <a:endParaRPr sz="900">
                        <a:latin typeface="Arial"/>
                        <a:cs typeface="Arial"/>
                      </a:endParaRPr>
                    </a:p>
                  </a:txBody>
                  <a:tcPr marL="0" marR="0" marB="0" marT="29844"/>
                </a:tc>
              </a:tr>
              <a:tr h="190047">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a:latin typeface="Arial"/>
                          <a:cs typeface="Arial"/>
                        </a:rPr>
                        <a:t>French</a:t>
                      </a:r>
                      <a:r>
                        <a:rPr dirty="0" sz="900" spc="-10">
                          <a:latin typeface="Arial"/>
                          <a:cs typeface="Arial"/>
                        </a:rPr>
                        <a:t> </a:t>
                      </a:r>
                      <a:r>
                        <a:rPr dirty="0" sz="900" spc="15">
                          <a:latin typeface="Arial"/>
                          <a:cs typeface="Arial"/>
                        </a:rPr>
                        <a:t>only</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844"/>
                </a:tc>
              </a:tr>
              <a:tr h="190048">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a:latin typeface="Arial"/>
                          <a:cs typeface="Arial"/>
                        </a:rPr>
                        <a:t>Multiple</a:t>
                      </a:r>
                      <a:r>
                        <a:rPr dirty="0" sz="900" spc="-10">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026</a:t>
                      </a:r>
                      <a:endParaRPr sz="900">
                        <a:latin typeface="Arial"/>
                        <a:cs typeface="Arial"/>
                      </a:endParaRPr>
                    </a:p>
                  </a:txBody>
                  <a:tcPr marL="0" marR="0" marB="0" marT="29844"/>
                </a:tc>
              </a:tr>
              <a:tr h="190048">
                <a:tc>
                  <a:txBody>
                    <a:bodyPr/>
                    <a:lstStyle/>
                    <a:p>
                      <a:pPr marL="20955">
                        <a:lnSpc>
                          <a:spcPct val="100000"/>
                        </a:lnSpc>
                        <a:spcBef>
                          <a:spcPts val="85"/>
                        </a:spcBef>
                      </a:pPr>
                      <a:r>
                        <a:rPr dirty="0" sz="900">
                          <a:latin typeface="Arial"/>
                          <a:cs typeface="Arial"/>
                        </a:rPr>
                        <a:t>Multiple</a:t>
                      </a:r>
                      <a:r>
                        <a:rPr dirty="0" sz="900" spc="-15">
                          <a:latin typeface="Arial"/>
                          <a:cs typeface="Arial"/>
                        </a:rPr>
                        <a:t> </a:t>
                      </a:r>
                      <a:r>
                        <a:rPr dirty="0" sz="900" spc="15">
                          <a:latin typeface="Arial"/>
                          <a:cs typeface="Arial"/>
                        </a:rPr>
                        <a:t>languages</a:t>
                      </a:r>
                      <a:endParaRPr sz="900">
                        <a:latin typeface="Arial"/>
                        <a:cs typeface="Arial"/>
                      </a:endParaRPr>
                    </a:p>
                  </a:txBody>
                  <a:tcPr marL="0" marR="0" marB="0" marT="10795"/>
                </a:tc>
                <a:tc>
                  <a:txBody>
                    <a:bodyPr/>
                    <a:lstStyle/>
                    <a:p>
                      <a:pPr marL="202565">
                        <a:lnSpc>
                          <a:spcPct val="100000"/>
                        </a:lnSpc>
                        <a:spcBef>
                          <a:spcPts val="85"/>
                        </a:spcBef>
                      </a:pPr>
                      <a:r>
                        <a:rPr dirty="0" sz="900" spc="20">
                          <a:latin typeface="Arial"/>
                          <a:cs typeface="Arial"/>
                        </a:rPr>
                        <a:t>English</a:t>
                      </a:r>
                      <a:r>
                        <a:rPr dirty="0" sz="900" spc="-10">
                          <a:latin typeface="Arial"/>
                          <a:cs typeface="Arial"/>
                        </a:rPr>
                        <a:t> </a:t>
                      </a:r>
                      <a:r>
                        <a:rPr dirty="0" sz="900" spc="15">
                          <a:latin typeface="Arial"/>
                          <a:cs typeface="Arial"/>
                        </a:rPr>
                        <a:t>only</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844"/>
                </a:tc>
              </a:tr>
              <a:tr h="190047">
                <a:tc>
                  <a:txBody>
                    <a:bodyPr/>
                    <a:lstStyle/>
                    <a:p>
                      <a:pPr>
                        <a:lnSpc>
                          <a:spcPct val="100000"/>
                        </a:lnSpc>
                      </a:pPr>
                      <a:endParaRPr sz="900">
                        <a:latin typeface="Times New Roman"/>
                        <a:cs typeface="Times New Roman"/>
                      </a:endParaRPr>
                    </a:p>
                  </a:txBody>
                  <a:tcPr marL="0" marR="0" marB="0" marT="0"/>
                </a:tc>
                <a:tc>
                  <a:txBody>
                    <a:bodyPr/>
                    <a:lstStyle/>
                    <a:p>
                      <a:pPr marL="202565">
                        <a:lnSpc>
                          <a:spcPct val="100000"/>
                        </a:lnSpc>
                        <a:spcBef>
                          <a:spcPts val="85"/>
                        </a:spcBef>
                      </a:pPr>
                      <a:r>
                        <a:rPr dirty="0" sz="900">
                          <a:latin typeface="Arial"/>
                          <a:cs typeface="Arial"/>
                        </a:rPr>
                        <a:t>French</a:t>
                      </a:r>
                      <a:r>
                        <a:rPr dirty="0" sz="900" spc="-10">
                          <a:latin typeface="Arial"/>
                          <a:cs typeface="Arial"/>
                        </a:rPr>
                        <a:t> </a:t>
                      </a:r>
                      <a:r>
                        <a:rPr dirty="0" sz="900" spc="15">
                          <a:latin typeface="Arial"/>
                          <a:cs typeface="Arial"/>
                        </a:rPr>
                        <a:t>only</a:t>
                      </a:r>
                      <a:endParaRPr sz="900">
                        <a:latin typeface="Arial"/>
                        <a:cs typeface="Arial"/>
                      </a:endParaRPr>
                    </a:p>
                  </a:txBody>
                  <a:tcPr marL="0" marR="0" marB="0" marT="10795"/>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844"/>
                </a:tc>
              </a:tr>
              <a:tr h="215300">
                <a:tc>
                  <a:txBody>
                    <a:bodyPr/>
                    <a:lstStyle/>
                    <a:p>
                      <a:pPr>
                        <a:lnSpc>
                          <a:spcPct val="100000"/>
                        </a:lnSpc>
                      </a:pPr>
                      <a:endParaRPr sz="900">
                        <a:latin typeface="Times New Roman"/>
                        <a:cs typeface="Times New Roman"/>
                      </a:endParaRPr>
                    </a:p>
                  </a:txBody>
                  <a:tcPr marL="0" marR="0" marB="0" marT="0">
                    <a:lnB w="9525">
                      <a:solidFill>
                        <a:srgbClr val="000000"/>
                      </a:solidFill>
                      <a:prstDash val="solid"/>
                    </a:lnB>
                  </a:tcPr>
                </a:tc>
                <a:tc>
                  <a:txBody>
                    <a:bodyPr/>
                    <a:lstStyle/>
                    <a:p>
                      <a:pPr marL="202565">
                        <a:lnSpc>
                          <a:spcPct val="100000"/>
                        </a:lnSpc>
                        <a:spcBef>
                          <a:spcPts val="85"/>
                        </a:spcBef>
                      </a:pPr>
                      <a:r>
                        <a:rPr dirty="0" sz="900" spc="-5">
                          <a:latin typeface="Arial"/>
                          <a:cs typeface="Arial"/>
                        </a:rPr>
                        <a:t>Other</a:t>
                      </a:r>
                      <a:r>
                        <a:rPr dirty="0" sz="900" spc="-35">
                          <a:latin typeface="Arial"/>
                          <a:cs typeface="Arial"/>
                        </a:rPr>
                        <a:t> </a:t>
                      </a:r>
                      <a:r>
                        <a:rPr dirty="0" sz="900" spc="15">
                          <a:latin typeface="Arial"/>
                          <a:cs typeface="Arial"/>
                        </a:rPr>
                        <a:t>languages</a:t>
                      </a:r>
                      <a:endParaRPr sz="900">
                        <a:latin typeface="Arial"/>
                        <a:cs typeface="Arial"/>
                      </a:endParaRPr>
                    </a:p>
                  </a:txBody>
                  <a:tcPr marL="0" marR="0" marB="0" marT="10795">
                    <a:lnB w="9525">
                      <a:solidFill>
                        <a:srgbClr val="000000"/>
                      </a:solidFill>
                      <a:prstDash val="solid"/>
                    </a:lnB>
                  </a:tcPr>
                </a:tc>
                <a:tc>
                  <a:txBody>
                    <a:bodyPr/>
                    <a:lstStyle/>
                    <a:p>
                      <a:pPr algn="r" marR="731520">
                        <a:lnSpc>
                          <a:spcPct val="100000"/>
                        </a:lnSpc>
                        <a:spcBef>
                          <a:spcPts val="234"/>
                        </a:spcBef>
                      </a:pPr>
                      <a:r>
                        <a:rPr dirty="0" sz="900" spc="-30">
                          <a:latin typeface="Arial"/>
                          <a:cs typeface="Arial"/>
                        </a:rPr>
                        <a:t>.</a:t>
                      </a:r>
                      <a:r>
                        <a:rPr dirty="0" sz="900" spc="20">
                          <a:latin typeface="Arial"/>
                          <a:cs typeface="Arial"/>
                        </a:rPr>
                        <a:t>026</a:t>
                      </a:r>
                      <a:endParaRPr sz="900">
                        <a:latin typeface="Arial"/>
                        <a:cs typeface="Arial"/>
                      </a:endParaRPr>
                    </a:p>
                  </a:txBody>
                  <a:tcPr marL="0" marR="0" marB="0" marT="29844">
                    <a:lnB w="9525">
                      <a:solidFill>
                        <a:srgbClr val="000000"/>
                      </a:solidFill>
                      <a:prstDash val="solid"/>
                    </a:lnB>
                  </a:tcPr>
                </a:tc>
              </a:tr>
            </a:tbl>
          </a:graphicData>
        </a:graphic>
      </p:graphicFrame>
      <p:sp>
        <p:nvSpPr>
          <p:cNvPr id="53" name="object 53"/>
          <p:cNvSpPr/>
          <p:nvPr/>
        </p:nvSpPr>
        <p:spPr>
          <a:xfrm>
            <a:off x="6381872" y="3849839"/>
            <a:ext cx="0" cy="0"/>
          </a:xfrm>
          <a:custGeom>
            <a:avLst/>
            <a:gdLst/>
            <a:ahLst/>
            <a:cxnLst/>
            <a:rect l="l" t="t" r="r" b="b"/>
            <a:pathLst>
              <a:path w="0" h="0">
                <a:moveTo>
                  <a:pt x="0" y="0"/>
                </a:moveTo>
                <a:lnTo>
                  <a:pt x="4" y="0"/>
                </a:lnTo>
              </a:path>
            </a:pathLst>
          </a:custGeom>
          <a:ln w="3175">
            <a:solidFill>
              <a:srgbClr val="D5D5D5"/>
            </a:solidFill>
          </a:ln>
        </p:spPr>
        <p:txBody>
          <a:bodyPr wrap="square" lIns="0" tIns="0" rIns="0" bIns="0" rtlCol="0"/>
          <a:lstStyle/>
          <a:p/>
        </p:txBody>
      </p:sp>
      <p:sp>
        <p:nvSpPr>
          <p:cNvPr id="54" name="object 54"/>
          <p:cNvSpPr/>
          <p:nvPr/>
        </p:nvSpPr>
        <p:spPr>
          <a:xfrm>
            <a:off x="6381875" y="3849843"/>
            <a:ext cx="0" cy="9525"/>
          </a:xfrm>
          <a:custGeom>
            <a:avLst/>
            <a:gdLst/>
            <a:ahLst/>
            <a:cxnLst/>
            <a:rect l="l" t="t" r="r" b="b"/>
            <a:pathLst>
              <a:path w="0" h="9525">
                <a:moveTo>
                  <a:pt x="0" y="9502"/>
                </a:moveTo>
                <a:lnTo>
                  <a:pt x="1" y="0"/>
                </a:lnTo>
                <a:lnTo>
                  <a:pt x="0" y="9502"/>
                </a:lnTo>
                <a:close/>
              </a:path>
            </a:pathLst>
          </a:custGeom>
          <a:solidFill>
            <a:srgbClr val="D5D5D5"/>
          </a:solidFill>
        </p:spPr>
        <p:txBody>
          <a:bodyPr wrap="square" lIns="0" tIns="0" rIns="0" bIns="0" rtlCol="0"/>
          <a:lstStyle/>
          <a:p/>
        </p:txBody>
      </p:sp>
      <p:sp>
        <p:nvSpPr>
          <p:cNvPr id="55" name="object 55"/>
          <p:cNvSpPr/>
          <p:nvPr/>
        </p:nvSpPr>
        <p:spPr>
          <a:xfrm>
            <a:off x="1457312" y="5764785"/>
            <a:ext cx="4841875" cy="0"/>
          </a:xfrm>
          <a:custGeom>
            <a:avLst/>
            <a:gdLst/>
            <a:ahLst/>
            <a:cxnLst/>
            <a:rect l="l" t="t" r="r" b="b"/>
            <a:pathLst>
              <a:path w="4841875" h="0">
                <a:moveTo>
                  <a:pt x="0" y="0"/>
                </a:moveTo>
                <a:lnTo>
                  <a:pt x="4841828" y="0"/>
                </a:lnTo>
              </a:path>
            </a:pathLst>
          </a:custGeom>
          <a:ln w="3175">
            <a:solidFill>
              <a:srgbClr val="000000"/>
            </a:solidFill>
          </a:ln>
        </p:spPr>
        <p:txBody>
          <a:bodyPr wrap="square" lIns="0" tIns="0" rIns="0" bIns="0" rtlCol="0"/>
          <a:lstStyle/>
          <a:p/>
        </p:txBody>
      </p:sp>
      <p:sp>
        <p:nvSpPr>
          <p:cNvPr id="56" name="object 56"/>
          <p:cNvSpPr/>
          <p:nvPr/>
        </p:nvSpPr>
        <p:spPr>
          <a:xfrm>
            <a:off x="1457314" y="5769518"/>
            <a:ext cx="4841875" cy="0"/>
          </a:xfrm>
          <a:custGeom>
            <a:avLst/>
            <a:gdLst/>
            <a:ahLst/>
            <a:cxnLst/>
            <a:rect l="l" t="t" r="r" b="b"/>
            <a:pathLst>
              <a:path w="4841875" h="0">
                <a:moveTo>
                  <a:pt x="0" y="0"/>
                </a:moveTo>
                <a:lnTo>
                  <a:pt x="4841828" y="0"/>
                </a:lnTo>
              </a:path>
            </a:pathLst>
          </a:custGeom>
          <a:ln w="9473">
            <a:solidFill>
              <a:srgbClr val="000000"/>
            </a:solidFill>
          </a:ln>
        </p:spPr>
        <p:txBody>
          <a:bodyPr wrap="square" lIns="0" tIns="0" rIns="0" bIns="0" rtlCol="0"/>
          <a:lstStyle/>
          <a:p/>
        </p:txBody>
      </p:sp>
      <p:graphicFrame>
        <p:nvGraphicFramePr>
          <p:cNvPr id="57" name="object 57"/>
          <p:cNvGraphicFramePr>
            <a:graphicFrameLocks noGrp="1"/>
          </p:cNvGraphicFramePr>
          <p:nvPr/>
        </p:nvGraphicFramePr>
        <p:xfrm>
          <a:off x="1454934" y="4822200"/>
          <a:ext cx="4846955" cy="1099820"/>
        </p:xfrm>
        <a:graphic>
          <a:graphicData uri="http://schemas.openxmlformats.org/drawingml/2006/table">
            <a:tbl>
              <a:tblPr firstRow="1" bandRow="1">
                <a:tableStyleId>{2D5ABB26-0587-4C30-8999-92F81FD0307C}</a:tableStyleId>
              </a:tblPr>
              <a:tblGrid>
                <a:gridCol w="3428365"/>
                <a:gridCol w="1418589"/>
              </a:tblGrid>
              <a:tr h="189458">
                <a:tc>
                  <a:txBody>
                    <a:bodyPr/>
                    <a:lstStyle/>
                    <a:p>
                      <a:pPr marL="20955">
                        <a:lnSpc>
                          <a:spcPct val="100000"/>
                        </a:lnSpc>
                        <a:spcBef>
                          <a:spcPts val="180"/>
                        </a:spcBef>
                      </a:pPr>
                      <a:r>
                        <a:rPr dirty="0" sz="900" spc="5">
                          <a:latin typeface="Arial"/>
                          <a:cs typeface="Arial"/>
                        </a:rPr>
                        <a:t>Between </a:t>
                      </a:r>
                      <a:r>
                        <a:rPr dirty="0" sz="900" spc="25">
                          <a:latin typeface="Arial"/>
                          <a:cs typeface="Arial"/>
                        </a:rPr>
                        <a:t>means </a:t>
                      </a:r>
                      <a:r>
                        <a:rPr dirty="0" sz="900" spc="5">
                          <a:latin typeface="Arial"/>
                          <a:cs typeface="Arial"/>
                        </a:rPr>
                        <a:t>of Aboriginal </a:t>
                      </a:r>
                      <a:r>
                        <a:rPr dirty="0" sz="900" spc="10">
                          <a:latin typeface="Arial"/>
                          <a:cs typeface="Arial"/>
                        </a:rPr>
                        <a:t>and</a:t>
                      </a:r>
                      <a:r>
                        <a:rPr dirty="0" sz="900" spc="-75">
                          <a:latin typeface="Arial"/>
                          <a:cs typeface="Arial"/>
                        </a:rPr>
                        <a:t> </a:t>
                      </a:r>
                      <a:r>
                        <a:rPr dirty="0" sz="900" spc="10">
                          <a:latin typeface="Arial"/>
                          <a:cs typeface="Arial"/>
                        </a:rPr>
                        <a:t>non-Aboriginal</a:t>
                      </a:r>
                      <a:endParaRPr sz="900">
                        <a:latin typeface="Arial"/>
                        <a:cs typeface="Arial"/>
                      </a:endParaRPr>
                    </a:p>
                  </a:txBody>
                  <a:tcPr marL="0" marR="0" marB="0" marT="22860">
                    <a:lnT w="9525">
                      <a:solidFill>
                        <a:srgbClr val="000000"/>
                      </a:solidFill>
                      <a:prstDash val="solid"/>
                    </a:lnT>
                    <a:lnB w="9525">
                      <a:solidFill>
                        <a:srgbClr val="000000"/>
                      </a:solidFill>
                      <a:prstDash val="solid"/>
                    </a:lnB>
                  </a:tcPr>
                </a:tc>
                <a:tc>
                  <a:txBody>
                    <a:bodyPr/>
                    <a:lstStyle/>
                    <a:p>
                      <a:pPr algn="r" marR="504825">
                        <a:lnSpc>
                          <a:spcPct val="100000"/>
                        </a:lnSpc>
                        <a:spcBef>
                          <a:spcPts val="180"/>
                        </a:spcBef>
                      </a:pPr>
                      <a:r>
                        <a:rPr dirty="0" sz="900">
                          <a:latin typeface="Arial"/>
                          <a:cs typeface="Arial"/>
                        </a:rPr>
                        <a:t>S</a:t>
                      </a:r>
                      <a:r>
                        <a:rPr dirty="0" sz="900" spc="25">
                          <a:latin typeface="Arial"/>
                          <a:cs typeface="Arial"/>
                        </a:rPr>
                        <a:t>i</a:t>
                      </a:r>
                      <a:r>
                        <a:rPr dirty="0" sz="900" spc="20">
                          <a:latin typeface="Arial"/>
                          <a:cs typeface="Arial"/>
                        </a:rPr>
                        <a:t>g</a:t>
                      </a:r>
                      <a:r>
                        <a:rPr dirty="0" sz="900">
                          <a:latin typeface="Arial"/>
                          <a:cs typeface="Arial"/>
                        </a:rPr>
                        <a:t>.</a:t>
                      </a:r>
                      <a:endParaRPr sz="900">
                        <a:latin typeface="Arial"/>
                        <a:cs typeface="Arial"/>
                      </a:endParaRPr>
                    </a:p>
                  </a:txBody>
                  <a:tcPr marL="0" marR="0" marB="0" marT="22860">
                    <a:lnT w="9525">
                      <a:solidFill>
                        <a:srgbClr val="000000"/>
                      </a:solidFill>
                      <a:prstDash val="solid"/>
                    </a:lnT>
                    <a:lnB w="9525">
                      <a:solidFill>
                        <a:srgbClr val="000000"/>
                      </a:solidFill>
                      <a:prstDash val="solid"/>
                    </a:lnB>
                  </a:tcPr>
                </a:tc>
              </a:tr>
              <a:tr h="183234">
                <a:tc>
                  <a:txBody>
                    <a:bodyPr/>
                    <a:lstStyle/>
                    <a:p>
                      <a:pPr marL="20955">
                        <a:lnSpc>
                          <a:spcPct val="100000"/>
                        </a:lnSpc>
                        <a:spcBef>
                          <a:spcPts val="30"/>
                        </a:spcBef>
                      </a:pPr>
                      <a:r>
                        <a:rPr dirty="0" sz="900" spc="20">
                          <a:latin typeface="Arial"/>
                          <a:cs typeface="Arial"/>
                        </a:rPr>
                        <a:t>Sense </a:t>
                      </a:r>
                      <a:r>
                        <a:rPr dirty="0" sz="900" spc="5">
                          <a:latin typeface="Arial"/>
                          <a:cs typeface="Arial"/>
                        </a:rPr>
                        <a:t>of </a:t>
                      </a:r>
                      <a:r>
                        <a:rPr dirty="0" sz="900" spc="15">
                          <a:latin typeface="Arial"/>
                          <a:cs typeface="Arial"/>
                        </a:rPr>
                        <a:t>belonging </a:t>
                      </a:r>
                      <a:r>
                        <a:rPr dirty="0" sz="900" spc="-5">
                          <a:latin typeface="Arial"/>
                          <a:cs typeface="Arial"/>
                        </a:rPr>
                        <a:t>- </a:t>
                      </a:r>
                      <a:r>
                        <a:rPr dirty="0" sz="900" spc="10">
                          <a:latin typeface="Arial"/>
                          <a:cs typeface="Arial"/>
                        </a:rPr>
                        <a:t>Local</a:t>
                      </a:r>
                      <a:r>
                        <a:rPr dirty="0" sz="900" spc="-140">
                          <a:latin typeface="Arial"/>
                          <a:cs typeface="Arial"/>
                        </a:rPr>
                        <a:t> </a:t>
                      </a:r>
                      <a:r>
                        <a:rPr dirty="0" sz="900" spc="20">
                          <a:latin typeface="Arial"/>
                          <a:cs typeface="Arial"/>
                        </a:rPr>
                        <a:t>community</a:t>
                      </a:r>
                      <a:endParaRPr sz="900">
                        <a:latin typeface="Arial"/>
                        <a:cs typeface="Arial"/>
                      </a:endParaRPr>
                    </a:p>
                  </a:txBody>
                  <a:tcPr marL="0" marR="0" marB="0" marT="3810">
                    <a:lnT w="9525">
                      <a:solidFill>
                        <a:srgbClr val="000000"/>
                      </a:solidFill>
                      <a:prstDash val="solid"/>
                    </a:lnT>
                  </a:tcPr>
                </a:tc>
                <a:tc>
                  <a:txBody>
                    <a:bodyPr/>
                    <a:lstStyle/>
                    <a:p>
                      <a:pPr algn="r" marR="488950">
                        <a:lnSpc>
                          <a:spcPct val="100000"/>
                        </a:lnSpc>
                        <a:spcBef>
                          <a:spcPts val="180"/>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2860">
                    <a:lnT w="9525">
                      <a:solidFill>
                        <a:srgbClr val="000000"/>
                      </a:solidFill>
                      <a:prstDash val="solid"/>
                    </a:lnT>
                  </a:tcPr>
                </a:tc>
              </a:tr>
              <a:tr h="189464">
                <a:tc>
                  <a:txBody>
                    <a:bodyPr/>
                    <a:lstStyle/>
                    <a:p>
                      <a:pPr marL="20955">
                        <a:lnSpc>
                          <a:spcPct val="100000"/>
                        </a:lnSpc>
                        <a:spcBef>
                          <a:spcPts val="80"/>
                        </a:spcBef>
                      </a:pPr>
                      <a:r>
                        <a:rPr dirty="0" sz="900" spc="20">
                          <a:latin typeface="Arial"/>
                          <a:cs typeface="Arial"/>
                        </a:rPr>
                        <a:t>Sense </a:t>
                      </a:r>
                      <a:r>
                        <a:rPr dirty="0" sz="900" spc="5">
                          <a:latin typeface="Arial"/>
                          <a:cs typeface="Arial"/>
                        </a:rPr>
                        <a:t>of </a:t>
                      </a:r>
                      <a:r>
                        <a:rPr dirty="0" sz="900" spc="15">
                          <a:latin typeface="Arial"/>
                          <a:cs typeface="Arial"/>
                        </a:rPr>
                        <a:t>belonging </a:t>
                      </a:r>
                      <a:r>
                        <a:rPr dirty="0" sz="900" spc="-5">
                          <a:latin typeface="Arial"/>
                          <a:cs typeface="Arial"/>
                        </a:rPr>
                        <a:t>-</a:t>
                      </a:r>
                      <a:r>
                        <a:rPr dirty="0" sz="900" spc="-140">
                          <a:latin typeface="Arial"/>
                          <a:cs typeface="Arial"/>
                        </a:rPr>
                        <a:t> </a:t>
                      </a:r>
                      <a:r>
                        <a:rPr dirty="0" sz="900" spc="-5">
                          <a:latin typeface="Arial"/>
                          <a:cs typeface="Arial"/>
                        </a:rPr>
                        <a:t>Province</a:t>
                      </a:r>
                      <a:endParaRPr sz="900">
                        <a:latin typeface="Arial"/>
                        <a:cs typeface="Arial"/>
                      </a:endParaRPr>
                    </a:p>
                  </a:txBody>
                  <a:tcPr marL="0" marR="0" marB="0" marT="10160"/>
                </a:tc>
                <a:tc>
                  <a:txBody>
                    <a:bodyPr/>
                    <a:lstStyle/>
                    <a:p>
                      <a:pPr algn="r" marR="488950">
                        <a:lnSpc>
                          <a:spcPct val="100000"/>
                        </a:lnSpc>
                        <a:spcBef>
                          <a:spcPts val="229"/>
                        </a:spcBef>
                      </a:pPr>
                      <a:r>
                        <a:rPr dirty="0" sz="900" spc="-30">
                          <a:latin typeface="Arial"/>
                          <a:cs typeface="Arial"/>
                        </a:rPr>
                        <a:t>.</a:t>
                      </a:r>
                      <a:r>
                        <a:rPr dirty="0" sz="900" spc="20">
                          <a:latin typeface="Arial"/>
                          <a:cs typeface="Arial"/>
                        </a:rPr>
                        <a:t>001</a:t>
                      </a:r>
                      <a:endParaRPr sz="900">
                        <a:latin typeface="Arial"/>
                        <a:cs typeface="Arial"/>
                      </a:endParaRPr>
                    </a:p>
                  </a:txBody>
                  <a:tcPr marL="0" marR="0" marB="0" marT="29209"/>
                </a:tc>
              </a:tr>
              <a:tr h="189464">
                <a:tc>
                  <a:txBody>
                    <a:bodyPr/>
                    <a:lstStyle/>
                    <a:p>
                      <a:pPr marL="20955">
                        <a:lnSpc>
                          <a:spcPct val="100000"/>
                        </a:lnSpc>
                        <a:spcBef>
                          <a:spcPts val="80"/>
                        </a:spcBef>
                      </a:pPr>
                      <a:r>
                        <a:rPr dirty="0" sz="900" spc="20">
                          <a:latin typeface="Arial"/>
                          <a:cs typeface="Arial"/>
                        </a:rPr>
                        <a:t>Sense </a:t>
                      </a:r>
                      <a:r>
                        <a:rPr dirty="0" sz="900" spc="5">
                          <a:latin typeface="Arial"/>
                          <a:cs typeface="Arial"/>
                        </a:rPr>
                        <a:t>of </a:t>
                      </a:r>
                      <a:r>
                        <a:rPr dirty="0" sz="900" spc="15">
                          <a:latin typeface="Arial"/>
                          <a:cs typeface="Arial"/>
                        </a:rPr>
                        <a:t>belonging </a:t>
                      </a:r>
                      <a:r>
                        <a:rPr dirty="0" sz="900" spc="-5">
                          <a:latin typeface="Arial"/>
                          <a:cs typeface="Arial"/>
                        </a:rPr>
                        <a:t>-</a:t>
                      </a:r>
                      <a:r>
                        <a:rPr dirty="0" sz="900" spc="-140">
                          <a:latin typeface="Arial"/>
                          <a:cs typeface="Arial"/>
                        </a:rPr>
                        <a:t> </a:t>
                      </a:r>
                      <a:r>
                        <a:rPr dirty="0" sz="900" spc="20">
                          <a:latin typeface="Arial"/>
                          <a:cs typeface="Arial"/>
                        </a:rPr>
                        <a:t>Canada</a:t>
                      </a:r>
                      <a:endParaRPr sz="900">
                        <a:latin typeface="Arial"/>
                        <a:cs typeface="Arial"/>
                      </a:endParaRPr>
                    </a:p>
                  </a:txBody>
                  <a:tcPr marL="0" marR="0" marB="0" marT="10160"/>
                </a:tc>
                <a:tc>
                  <a:txBody>
                    <a:bodyPr/>
                    <a:lstStyle/>
                    <a:p>
                      <a:pPr algn="r" marR="488950">
                        <a:lnSpc>
                          <a:spcPct val="100000"/>
                        </a:lnSpc>
                        <a:spcBef>
                          <a:spcPts val="229"/>
                        </a:spcBef>
                      </a:pPr>
                      <a:r>
                        <a:rPr dirty="0" sz="900" spc="-30">
                          <a:latin typeface="Arial"/>
                          <a:cs typeface="Arial"/>
                        </a:rPr>
                        <a:t>.</a:t>
                      </a:r>
                      <a:r>
                        <a:rPr dirty="0" sz="900" spc="20">
                          <a:latin typeface="Arial"/>
                          <a:cs typeface="Arial"/>
                        </a:rPr>
                        <a:t>084</a:t>
                      </a:r>
                      <a:endParaRPr sz="900">
                        <a:latin typeface="Arial"/>
                        <a:cs typeface="Arial"/>
                      </a:endParaRPr>
                    </a:p>
                  </a:txBody>
                  <a:tcPr marL="0" marR="0" marB="0" marT="29209"/>
                </a:tc>
              </a:tr>
              <a:tr h="214642">
                <a:tc>
                  <a:txBody>
                    <a:bodyPr/>
                    <a:lstStyle/>
                    <a:p>
                      <a:pPr marL="20955">
                        <a:lnSpc>
                          <a:spcPct val="100000"/>
                        </a:lnSpc>
                        <a:spcBef>
                          <a:spcPts val="80"/>
                        </a:spcBef>
                      </a:pPr>
                      <a:r>
                        <a:rPr dirty="0" sz="900" spc="20">
                          <a:latin typeface="Arial"/>
                          <a:cs typeface="Arial"/>
                        </a:rPr>
                        <a:t>Sense </a:t>
                      </a:r>
                      <a:r>
                        <a:rPr dirty="0" sz="900" spc="5">
                          <a:latin typeface="Arial"/>
                          <a:cs typeface="Arial"/>
                        </a:rPr>
                        <a:t>of </a:t>
                      </a:r>
                      <a:r>
                        <a:rPr dirty="0" sz="900" spc="15">
                          <a:latin typeface="Arial"/>
                          <a:cs typeface="Arial"/>
                        </a:rPr>
                        <a:t>belonging </a:t>
                      </a:r>
                      <a:r>
                        <a:rPr dirty="0" sz="900" spc="-20">
                          <a:latin typeface="Arial"/>
                          <a:cs typeface="Arial"/>
                        </a:rPr>
                        <a:t>to </a:t>
                      </a:r>
                      <a:r>
                        <a:rPr dirty="0" sz="900" spc="-10">
                          <a:latin typeface="Arial"/>
                          <a:cs typeface="Arial"/>
                        </a:rPr>
                        <a:t>your </a:t>
                      </a:r>
                      <a:r>
                        <a:rPr dirty="0" sz="900">
                          <a:latin typeface="Arial"/>
                          <a:cs typeface="Arial"/>
                        </a:rPr>
                        <a:t>town </a:t>
                      </a:r>
                      <a:r>
                        <a:rPr dirty="0" sz="900" spc="5">
                          <a:latin typeface="Arial"/>
                          <a:cs typeface="Arial"/>
                        </a:rPr>
                        <a:t>or</a:t>
                      </a:r>
                      <a:r>
                        <a:rPr dirty="0" sz="900" spc="-150">
                          <a:latin typeface="Arial"/>
                          <a:cs typeface="Arial"/>
                        </a:rPr>
                        <a:t> </a:t>
                      </a:r>
                      <a:r>
                        <a:rPr dirty="0" sz="900" spc="-5">
                          <a:latin typeface="Arial"/>
                          <a:cs typeface="Arial"/>
                        </a:rPr>
                        <a:t>city</a:t>
                      </a:r>
                      <a:endParaRPr sz="900">
                        <a:latin typeface="Arial"/>
                        <a:cs typeface="Arial"/>
                      </a:endParaRPr>
                    </a:p>
                  </a:txBody>
                  <a:tcPr marL="0" marR="0" marB="0" marT="10160">
                    <a:lnB w="9525">
                      <a:solidFill>
                        <a:srgbClr val="000000"/>
                      </a:solidFill>
                      <a:prstDash val="solid"/>
                    </a:lnB>
                  </a:tcPr>
                </a:tc>
                <a:tc>
                  <a:txBody>
                    <a:bodyPr/>
                    <a:lstStyle/>
                    <a:p>
                      <a:pPr algn="r" marR="488950">
                        <a:lnSpc>
                          <a:spcPct val="100000"/>
                        </a:lnSpc>
                        <a:spcBef>
                          <a:spcPts val="229"/>
                        </a:spcBef>
                      </a:pPr>
                      <a:r>
                        <a:rPr dirty="0" sz="900" spc="-30">
                          <a:latin typeface="Arial"/>
                          <a:cs typeface="Arial"/>
                        </a:rPr>
                        <a:t>.</a:t>
                      </a:r>
                      <a:r>
                        <a:rPr dirty="0" sz="900" spc="20">
                          <a:latin typeface="Arial"/>
                          <a:cs typeface="Arial"/>
                        </a:rPr>
                        <a:t>000</a:t>
                      </a:r>
                      <a:endParaRPr sz="900">
                        <a:latin typeface="Arial"/>
                        <a:cs typeface="Arial"/>
                      </a:endParaRPr>
                    </a:p>
                  </a:txBody>
                  <a:tcPr marL="0" marR="0" marB="0" marT="29209">
                    <a:lnB w="9525">
                      <a:solidFill>
                        <a:srgbClr val="000000"/>
                      </a:solidFill>
                      <a:prstDash val="solid"/>
                    </a:lnB>
                  </a:tcPr>
                </a:tc>
              </a:tr>
              <a:tr h="133036">
                <a:tc>
                  <a:txBody>
                    <a:bodyPr/>
                    <a:lstStyle/>
                    <a:p>
                      <a:pPr marL="20955">
                        <a:lnSpc>
                          <a:spcPts val="950"/>
                        </a:lnSpc>
                      </a:pPr>
                      <a:r>
                        <a:rPr dirty="0" sz="900" spc="5">
                          <a:latin typeface="Arial"/>
                          <a:cs typeface="Arial"/>
                        </a:rPr>
                        <a:t>Source</a:t>
                      </a:r>
                      <a:r>
                        <a:rPr dirty="0" sz="900" spc="-5">
                          <a:latin typeface="Arial"/>
                          <a:cs typeface="Arial"/>
                        </a:rPr>
                        <a:t> </a:t>
                      </a:r>
                      <a:r>
                        <a:rPr dirty="0" sz="900" spc="5">
                          <a:latin typeface="Arial"/>
                          <a:cs typeface="Arial"/>
                        </a:rPr>
                        <a:t>of</a:t>
                      </a:r>
                      <a:r>
                        <a:rPr dirty="0" sz="900" spc="-55">
                          <a:latin typeface="Arial"/>
                          <a:cs typeface="Arial"/>
                        </a:rPr>
                        <a:t> </a:t>
                      </a:r>
                      <a:r>
                        <a:rPr dirty="0" sz="900" spc="5">
                          <a:latin typeface="Arial"/>
                          <a:cs typeface="Arial"/>
                        </a:rPr>
                        <a:t>Data:</a:t>
                      </a:r>
                      <a:r>
                        <a:rPr dirty="0" sz="900" spc="-55">
                          <a:latin typeface="Arial"/>
                          <a:cs typeface="Arial"/>
                        </a:rPr>
                        <a:t> </a:t>
                      </a:r>
                      <a:r>
                        <a:rPr dirty="0" sz="900">
                          <a:latin typeface="Arial"/>
                          <a:cs typeface="Arial"/>
                        </a:rPr>
                        <a:t>Statistics</a:t>
                      </a:r>
                      <a:r>
                        <a:rPr dirty="0" sz="900" spc="45">
                          <a:latin typeface="Arial"/>
                          <a:cs typeface="Arial"/>
                        </a:rPr>
                        <a:t> </a:t>
                      </a:r>
                      <a:r>
                        <a:rPr dirty="0" sz="900" spc="15">
                          <a:latin typeface="Arial"/>
                          <a:cs typeface="Arial"/>
                        </a:rPr>
                        <a:t>Canada:</a:t>
                      </a:r>
                      <a:r>
                        <a:rPr dirty="0" sz="900" spc="-55">
                          <a:latin typeface="Arial"/>
                          <a:cs typeface="Arial"/>
                        </a:rPr>
                        <a:t> </a:t>
                      </a:r>
                      <a:r>
                        <a:rPr dirty="0" sz="900" spc="-15">
                          <a:latin typeface="Arial"/>
                          <a:cs typeface="Arial"/>
                        </a:rPr>
                        <a:t>GSS</a:t>
                      </a:r>
                      <a:r>
                        <a:rPr dirty="0" sz="900" spc="-30">
                          <a:latin typeface="Arial"/>
                          <a:cs typeface="Arial"/>
                        </a:rPr>
                        <a:t> </a:t>
                      </a:r>
                      <a:r>
                        <a:rPr dirty="0" sz="900" spc="5">
                          <a:latin typeface="Arial"/>
                          <a:cs typeface="Arial"/>
                        </a:rPr>
                        <a:t>27</a:t>
                      </a:r>
                      <a:r>
                        <a:rPr dirty="0" sz="900" spc="-5">
                          <a:latin typeface="Arial"/>
                          <a:cs typeface="Arial"/>
                        </a:rPr>
                        <a:t> SI</a:t>
                      </a:r>
                      <a:r>
                        <a:rPr dirty="0" sz="900" spc="-55">
                          <a:latin typeface="Arial"/>
                          <a:cs typeface="Arial"/>
                        </a:rPr>
                        <a:t> </a:t>
                      </a:r>
                      <a:r>
                        <a:rPr dirty="0" sz="900" spc="15">
                          <a:latin typeface="Arial"/>
                          <a:cs typeface="Arial"/>
                        </a:rPr>
                        <a:t>(2013)</a:t>
                      </a:r>
                      <a:endParaRPr sz="900">
                        <a:latin typeface="Arial"/>
                        <a:cs typeface="Arial"/>
                      </a:endParaRPr>
                    </a:p>
                  </a:txBody>
                  <a:tcPr marL="0" marR="0" marB="0" marT="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r>
            </a:tbl>
          </a:graphicData>
        </a:graphic>
      </p:graphicFrame>
      <p:sp>
        <p:nvSpPr>
          <p:cNvPr id="58" name="object 58"/>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869282"/>
            <a:ext cx="5969000" cy="1561465"/>
          </a:xfrm>
          <a:prstGeom prst="rect">
            <a:avLst/>
          </a:prstGeom>
        </p:spPr>
        <p:txBody>
          <a:bodyPr wrap="square" lIns="0" tIns="36830" rIns="0" bIns="0" rtlCol="0" vert="horz">
            <a:spAutoFit/>
          </a:bodyPr>
          <a:lstStyle/>
          <a:p>
            <a:pPr marL="48895">
              <a:lnSpc>
                <a:spcPct val="100000"/>
              </a:lnSpc>
              <a:spcBef>
                <a:spcPts val="290"/>
              </a:spcBef>
            </a:pPr>
            <a:r>
              <a:rPr dirty="0" sz="1300" spc="-15" b="0">
                <a:latin typeface="Calibri Light"/>
                <a:cs typeface="Calibri Light"/>
              </a:rPr>
              <a:t>Annex </a:t>
            </a:r>
            <a:r>
              <a:rPr dirty="0" sz="1300" spc="-10" b="0">
                <a:latin typeface="Calibri Light"/>
                <a:cs typeface="Calibri Light"/>
              </a:rPr>
              <a:t>II: </a:t>
            </a:r>
            <a:r>
              <a:rPr dirty="0" sz="1300" spc="-15" b="0">
                <a:latin typeface="Calibri Light"/>
                <a:cs typeface="Calibri Light"/>
              </a:rPr>
              <a:t>Extended Methodology </a:t>
            </a:r>
            <a:r>
              <a:rPr dirty="0" sz="1300" b="0">
                <a:latin typeface="Calibri Light"/>
                <a:cs typeface="Calibri Light"/>
              </a:rPr>
              <a:t>– </a:t>
            </a:r>
            <a:r>
              <a:rPr dirty="0" sz="1300" spc="-15" b="0">
                <a:latin typeface="Calibri Light"/>
                <a:cs typeface="Calibri Light"/>
              </a:rPr>
              <a:t>Weights </a:t>
            </a:r>
            <a:r>
              <a:rPr dirty="0" sz="1300" spc="-10" b="0">
                <a:latin typeface="Calibri Light"/>
                <a:cs typeface="Calibri Light"/>
              </a:rPr>
              <a:t>and </a:t>
            </a:r>
            <a:r>
              <a:rPr dirty="0" sz="1300" spc="-15" b="0">
                <a:latin typeface="Calibri Light"/>
                <a:cs typeface="Calibri Light"/>
              </a:rPr>
              <a:t>variables used </a:t>
            </a:r>
            <a:r>
              <a:rPr dirty="0" sz="1300" spc="-5" b="0">
                <a:latin typeface="Calibri Light"/>
                <a:cs typeface="Calibri Light"/>
              </a:rPr>
              <a:t>in </a:t>
            </a:r>
            <a:r>
              <a:rPr dirty="0" sz="1300" spc="-15" b="0">
                <a:latin typeface="Calibri Light"/>
                <a:cs typeface="Calibri Light"/>
              </a:rPr>
              <a:t>regression</a:t>
            </a:r>
            <a:r>
              <a:rPr dirty="0" sz="1300" spc="-55" b="0">
                <a:latin typeface="Calibri Light"/>
                <a:cs typeface="Calibri Light"/>
              </a:rPr>
              <a:t> </a:t>
            </a:r>
            <a:r>
              <a:rPr dirty="0" sz="1300" spc="-15" b="0">
                <a:latin typeface="Calibri Light"/>
                <a:cs typeface="Calibri Light"/>
              </a:rPr>
              <a:t>analyses</a:t>
            </a:r>
            <a:endParaRPr sz="1300">
              <a:latin typeface="Calibri Light"/>
              <a:cs typeface="Calibri Light"/>
            </a:endParaRPr>
          </a:p>
          <a:p>
            <a:pPr marL="12700">
              <a:lnSpc>
                <a:spcPct val="100000"/>
              </a:lnSpc>
              <a:spcBef>
                <a:spcPts val="160"/>
              </a:spcBef>
            </a:pPr>
            <a:r>
              <a:rPr dirty="0" sz="1100" spc="-5">
                <a:latin typeface="Calibri"/>
                <a:cs typeface="Calibri"/>
              </a:rPr>
              <a:t>The following  tables  present sample  frequencies  as  well as</a:t>
            </a:r>
            <a:r>
              <a:rPr dirty="0" sz="1100" spc="-15">
                <a:latin typeface="Calibri"/>
                <a:cs typeface="Calibri"/>
              </a:rPr>
              <a:t> </a:t>
            </a:r>
            <a:r>
              <a:rPr dirty="0" sz="1100" spc="-5">
                <a:latin typeface="Calibri"/>
                <a:cs typeface="Calibri"/>
              </a:rPr>
              <a:t>means and standard deviations of variables</a:t>
            </a:r>
            <a:endParaRPr sz="1100">
              <a:latin typeface="Calibri"/>
              <a:cs typeface="Calibri"/>
            </a:endParaRPr>
          </a:p>
          <a:p>
            <a:pPr marL="12700" marR="5080">
              <a:lnSpc>
                <a:spcPct val="152700"/>
              </a:lnSpc>
            </a:pPr>
            <a:r>
              <a:rPr dirty="0" sz="1100" spc="-5">
                <a:latin typeface="Calibri"/>
                <a:cs typeface="Calibri"/>
              </a:rPr>
              <a:t>used in regression analyses. Figure </a:t>
            </a:r>
            <a:r>
              <a:rPr dirty="0" sz="1100">
                <a:latin typeface="Calibri"/>
                <a:cs typeface="Calibri"/>
              </a:rPr>
              <a:t>17 </a:t>
            </a:r>
            <a:r>
              <a:rPr dirty="0" sz="1100" spc="-5">
                <a:latin typeface="Calibri"/>
                <a:cs typeface="Calibri"/>
              </a:rPr>
              <a:t>describes the sources of observations by reporting on the  frequencies and proportions of non-responses, refusals, other forms of non-responses and responses</a:t>
            </a:r>
            <a:r>
              <a:rPr dirty="0" sz="1100" spc="165">
                <a:latin typeface="Calibri"/>
                <a:cs typeface="Calibri"/>
              </a:rPr>
              <a:t> </a:t>
            </a:r>
            <a:r>
              <a:rPr dirty="0" sz="1100" spc="-5">
                <a:latin typeface="Calibri"/>
                <a:cs typeface="Calibri"/>
              </a:rPr>
              <a:t>for</a:t>
            </a:r>
            <a:endParaRPr sz="1100">
              <a:latin typeface="Calibri"/>
              <a:cs typeface="Calibri"/>
            </a:endParaRPr>
          </a:p>
          <a:p>
            <a:pPr marL="12700">
              <a:lnSpc>
                <a:spcPct val="100000"/>
              </a:lnSpc>
              <a:spcBef>
                <a:spcPts val="700"/>
              </a:spcBef>
            </a:pPr>
            <a:r>
              <a:rPr dirty="0" sz="1100" spc="-5">
                <a:latin typeface="Calibri"/>
                <a:cs typeface="Calibri"/>
              </a:rPr>
              <a:t>the sample and</a:t>
            </a:r>
            <a:r>
              <a:rPr dirty="0" sz="1100" spc="-10">
                <a:latin typeface="Calibri"/>
                <a:cs typeface="Calibri"/>
              </a:rPr>
              <a:t> </a:t>
            </a:r>
            <a:r>
              <a:rPr dirty="0" sz="1100" spc="-5">
                <a:latin typeface="Calibri"/>
                <a:cs typeface="Calibri"/>
              </a:rPr>
              <a:t>subsamples.</a:t>
            </a:r>
            <a:endParaRPr sz="1100">
              <a:latin typeface="Calibri"/>
              <a:cs typeface="Calibri"/>
            </a:endParaRPr>
          </a:p>
          <a:p>
            <a:pPr>
              <a:lnSpc>
                <a:spcPct val="100000"/>
              </a:lnSpc>
              <a:spcBef>
                <a:spcPts val="50"/>
              </a:spcBef>
            </a:pPr>
            <a:endParaRPr sz="1250">
              <a:latin typeface="Times New Roman"/>
              <a:cs typeface="Times New Roman"/>
            </a:endParaRPr>
          </a:p>
          <a:p>
            <a:pPr marL="12700">
              <a:lnSpc>
                <a:spcPct val="100000"/>
              </a:lnSpc>
            </a:pPr>
            <a:r>
              <a:rPr dirty="0" sz="1100" spc="-5">
                <a:latin typeface="Calibri"/>
                <a:cs typeface="Calibri"/>
              </a:rPr>
              <a:t>Table 9: Sampling and Oversampling frequencies </a:t>
            </a:r>
            <a:r>
              <a:rPr dirty="0" sz="1100">
                <a:latin typeface="Calibri"/>
                <a:cs typeface="Calibri"/>
              </a:rPr>
              <a:t>and</a:t>
            </a:r>
            <a:r>
              <a:rPr dirty="0" sz="1100" spc="20">
                <a:latin typeface="Calibri"/>
                <a:cs typeface="Calibri"/>
              </a:rPr>
              <a:t> </a:t>
            </a:r>
            <a:r>
              <a:rPr dirty="0" sz="1100" spc="-5">
                <a:latin typeface="Calibri"/>
                <a:cs typeface="Calibri"/>
              </a:rPr>
              <a:t>proportions</a:t>
            </a:r>
            <a:endParaRPr sz="1100">
              <a:latin typeface="Calibri"/>
              <a:cs typeface="Calibri"/>
            </a:endParaRPr>
          </a:p>
        </p:txBody>
      </p:sp>
      <p:sp>
        <p:nvSpPr>
          <p:cNvPr id="3" name="object 3"/>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4" name="object 4"/>
          <p:cNvSpPr txBox="1"/>
          <p:nvPr/>
        </p:nvSpPr>
        <p:spPr>
          <a:xfrm>
            <a:off x="901700" y="8969756"/>
            <a:ext cx="1689100" cy="178435"/>
          </a:xfrm>
          <a:prstGeom prst="rect">
            <a:avLst/>
          </a:prstGeom>
        </p:spPr>
        <p:txBody>
          <a:bodyPr wrap="square" lIns="0" tIns="12700" rIns="0" bIns="0" rtlCol="0" vert="horz">
            <a:spAutoFit/>
          </a:bodyPr>
          <a:lstStyle/>
          <a:p>
            <a:pPr marL="12700">
              <a:lnSpc>
                <a:spcPct val="100000"/>
              </a:lnSpc>
              <a:spcBef>
                <a:spcPts val="100"/>
              </a:spcBef>
            </a:pPr>
            <a:r>
              <a:rPr dirty="0" baseline="29914" sz="975" spc="-7">
                <a:latin typeface="Calibri"/>
                <a:cs typeface="Calibri"/>
              </a:rPr>
              <a:t>16 </a:t>
            </a:r>
            <a:r>
              <a:rPr dirty="0" sz="1000" spc="-5">
                <a:latin typeface="Calibri"/>
                <a:cs typeface="Calibri"/>
              </a:rPr>
              <a:t>Statistics Canada (2015), </a:t>
            </a:r>
            <a:r>
              <a:rPr dirty="0" sz="1000">
                <a:latin typeface="Calibri"/>
                <a:cs typeface="Calibri"/>
              </a:rPr>
              <a:t>p.</a:t>
            </a:r>
            <a:r>
              <a:rPr dirty="0" sz="1000" spc="-60">
                <a:latin typeface="Calibri"/>
                <a:cs typeface="Calibri"/>
              </a:rPr>
              <a:t> </a:t>
            </a:r>
            <a:r>
              <a:rPr dirty="0" sz="1000" spc="-5">
                <a:latin typeface="Calibri"/>
                <a:cs typeface="Calibri"/>
              </a:rPr>
              <a:t>19</a:t>
            </a:r>
            <a:endParaRPr sz="1000">
              <a:latin typeface="Calibri"/>
              <a:cs typeface="Calibri"/>
            </a:endParaRPr>
          </a:p>
        </p:txBody>
      </p:sp>
      <p:sp>
        <p:nvSpPr>
          <p:cNvPr id="5" name="object 5"/>
          <p:cNvSpPr/>
          <p:nvPr/>
        </p:nvSpPr>
        <p:spPr>
          <a:xfrm>
            <a:off x="914397" y="2512485"/>
            <a:ext cx="8255" cy="0"/>
          </a:xfrm>
          <a:custGeom>
            <a:avLst/>
            <a:gdLst/>
            <a:ahLst/>
            <a:cxnLst/>
            <a:rect l="l" t="t" r="r" b="b"/>
            <a:pathLst>
              <a:path w="8255" h="0">
                <a:moveTo>
                  <a:pt x="0" y="0"/>
                </a:moveTo>
                <a:lnTo>
                  <a:pt x="8152" y="0"/>
                </a:lnTo>
              </a:path>
            </a:pathLst>
          </a:custGeom>
          <a:solidFill>
            <a:srgbClr val="D5D5D5"/>
          </a:solidFill>
        </p:spPr>
        <p:txBody>
          <a:bodyPr wrap="square" lIns="0" tIns="0" rIns="0" bIns="0" rtlCol="0"/>
          <a:lstStyle/>
          <a:p/>
        </p:txBody>
      </p:sp>
      <p:sp>
        <p:nvSpPr>
          <p:cNvPr id="6" name="object 6"/>
          <p:cNvSpPr txBox="1"/>
          <p:nvPr/>
        </p:nvSpPr>
        <p:spPr>
          <a:xfrm>
            <a:off x="901699" y="3815081"/>
            <a:ext cx="5970270" cy="4364355"/>
          </a:xfrm>
          <a:prstGeom prst="rect">
            <a:avLst/>
          </a:prstGeom>
        </p:spPr>
        <p:txBody>
          <a:bodyPr wrap="square" lIns="0" tIns="13335" rIns="0" bIns="0" rtlCol="0" vert="horz">
            <a:spAutoFit/>
          </a:bodyPr>
          <a:lstStyle/>
          <a:p>
            <a:pPr marL="12700">
              <a:lnSpc>
                <a:spcPct val="100000"/>
              </a:lnSpc>
              <a:spcBef>
                <a:spcPts val="105"/>
              </a:spcBef>
              <a:tabLst>
                <a:tab pos="5947410" algn="l"/>
              </a:tabLst>
            </a:pPr>
            <a:r>
              <a:rPr dirty="0" u="sng" sz="950" spc="-30">
                <a:uFill>
                  <a:solidFill>
                    <a:srgbClr val="000000"/>
                  </a:solidFill>
                </a:uFill>
                <a:latin typeface="Calibri"/>
                <a:cs typeface="Calibri"/>
              </a:rPr>
              <a:t> </a:t>
            </a:r>
            <a:r>
              <a:rPr dirty="0" u="sng" sz="950" spc="5">
                <a:uFill>
                  <a:solidFill>
                    <a:srgbClr val="000000"/>
                  </a:solidFill>
                </a:uFill>
                <a:latin typeface="Calibri"/>
                <a:cs typeface="Calibri"/>
              </a:rPr>
              <a:t>Source: </a:t>
            </a:r>
            <a:r>
              <a:rPr dirty="0" u="sng" sz="950" spc="-5">
                <a:uFill>
                  <a:solidFill>
                    <a:srgbClr val="000000"/>
                  </a:solidFill>
                </a:uFill>
                <a:latin typeface="Calibri"/>
                <a:cs typeface="Calibri"/>
              </a:rPr>
              <a:t>GSS </a:t>
            </a:r>
            <a:r>
              <a:rPr dirty="0" u="sng" sz="950">
                <a:uFill>
                  <a:solidFill>
                    <a:srgbClr val="000000"/>
                  </a:solidFill>
                </a:uFill>
                <a:latin typeface="Calibri"/>
                <a:cs typeface="Calibri"/>
              </a:rPr>
              <a:t>User </a:t>
            </a:r>
            <a:r>
              <a:rPr dirty="0" u="sng" sz="950" spc="5">
                <a:uFill>
                  <a:solidFill>
                    <a:srgbClr val="000000"/>
                  </a:solidFill>
                </a:uFill>
                <a:latin typeface="Calibri"/>
                <a:cs typeface="Calibri"/>
              </a:rPr>
              <a:t>Guide </a:t>
            </a:r>
            <a:r>
              <a:rPr dirty="0" u="sng" sz="950" spc="-25">
                <a:uFill>
                  <a:solidFill>
                    <a:srgbClr val="000000"/>
                  </a:solidFill>
                </a:uFill>
                <a:latin typeface="Calibri"/>
                <a:cs typeface="Calibri"/>
              </a:rPr>
              <a:t>2013</a:t>
            </a:r>
            <a:r>
              <a:rPr dirty="0" u="sng" sz="950" spc="-170">
                <a:uFill>
                  <a:solidFill>
                    <a:srgbClr val="000000"/>
                  </a:solidFill>
                </a:uFill>
                <a:latin typeface="Calibri"/>
                <a:cs typeface="Calibri"/>
              </a:rPr>
              <a:t> </a:t>
            </a:r>
            <a:r>
              <a:rPr dirty="0" u="sng" sz="950" spc="-5">
                <a:uFill>
                  <a:solidFill>
                    <a:srgbClr val="000000"/>
                  </a:solidFill>
                </a:uFill>
                <a:latin typeface="Calibri"/>
                <a:cs typeface="Calibri"/>
              </a:rPr>
              <a:t>p.17	</a:t>
            </a:r>
            <a:endParaRPr sz="950">
              <a:latin typeface="Calibri"/>
              <a:cs typeface="Calibri"/>
            </a:endParaRPr>
          </a:p>
          <a:p>
            <a:pPr>
              <a:lnSpc>
                <a:spcPct val="100000"/>
              </a:lnSpc>
              <a:spcBef>
                <a:spcPts val="50"/>
              </a:spcBef>
            </a:pPr>
            <a:endParaRPr sz="750">
              <a:latin typeface="Times New Roman"/>
              <a:cs typeface="Times New Roman"/>
            </a:endParaRPr>
          </a:p>
          <a:p>
            <a:pPr algn="just" marL="12700" marR="5080">
              <a:lnSpc>
                <a:spcPct val="152700"/>
              </a:lnSpc>
            </a:pPr>
            <a:r>
              <a:rPr dirty="0" sz="1100" spc="-5">
                <a:latin typeface="Calibri"/>
                <a:cs typeface="Calibri"/>
              </a:rPr>
              <a:t>Statistics Canada employs a sophisticated sampling method that involves multiple waves and stratums  (Statistics Canada, 2015). The use of oversampling methods in the sample design, permits finer analyses  on the immigrant, youth and other subsamples. However, oversampling also results in responses rates  not being representative of the Canadian population. This can be corrected using the appropriate  weighting scheme, by assigning multipliers to observations. Another useful function of weights is its  capacity to adjust the data to provide population estimates for Canada. The data used to generate all  figures were first weighted by the population weights pre-defined by Statistics Canada. However, in the  context of regression analyses, weights can impede the reliability of interferences, estimation </a:t>
            </a:r>
            <a:r>
              <a:rPr dirty="0" sz="1100">
                <a:latin typeface="Calibri"/>
                <a:cs typeface="Calibri"/>
              </a:rPr>
              <a:t>and  </a:t>
            </a:r>
            <a:r>
              <a:rPr dirty="0" sz="1100" spc="-5">
                <a:latin typeface="Calibri"/>
                <a:cs typeface="Calibri"/>
              </a:rPr>
              <a:t>variance calculation methods (Statistics Canada, 2015). Moreover, survey user guidelines for the </a:t>
            </a:r>
            <a:r>
              <a:rPr dirty="0" sz="1100" spc="-10">
                <a:latin typeface="Calibri"/>
                <a:cs typeface="Calibri"/>
              </a:rPr>
              <a:t>GSS  </a:t>
            </a:r>
            <a:r>
              <a:rPr dirty="0" sz="1100" spc="-5">
                <a:latin typeface="Calibri"/>
                <a:cs typeface="Calibri"/>
              </a:rPr>
              <a:t>indicate that:</a:t>
            </a:r>
            <a:endParaRPr sz="1100">
              <a:latin typeface="Calibri"/>
              <a:cs typeface="Calibri"/>
            </a:endParaRPr>
          </a:p>
          <a:p>
            <a:pPr marL="469900" marR="107314">
              <a:lnSpc>
                <a:spcPct val="154300"/>
              </a:lnSpc>
              <a:spcBef>
                <a:spcPts val="840"/>
              </a:spcBef>
            </a:pPr>
            <a:r>
              <a:rPr dirty="0" sz="1000" spc="-5">
                <a:latin typeface="Calibri"/>
                <a:cs typeface="Calibri"/>
              </a:rPr>
              <a:t>“For many analysis techniques (for example linear regression, logistic regression, estimation of rates and  proportions, and analysis of variance), </a:t>
            </a:r>
            <a:r>
              <a:rPr dirty="0" sz="1000">
                <a:latin typeface="Calibri"/>
                <a:cs typeface="Calibri"/>
              </a:rPr>
              <a:t>a </a:t>
            </a:r>
            <a:r>
              <a:rPr dirty="0" sz="1000" spc="-5">
                <a:latin typeface="Calibri"/>
                <a:cs typeface="Calibri"/>
              </a:rPr>
              <a:t>method exists which can make </a:t>
            </a:r>
            <a:r>
              <a:rPr dirty="0" sz="1000">
                <a:latin typeface="Calibri"/>
                <a:cs typeface="Calibri"/>
              </a:rPr>
              <a:t>the </a:t>
            </a:r>
            <a:r>
              <a:rPr dirty="0" sz="1000" spc="-5">
                <a:latin typeface="Calibri"/>
                <a:cs typeface="Calibri"/>
              </a:rPr>
              <a:t>variances calculated by the  standard packages more meaningful. If </a:t>
            </a:r>
            <a:r>
              <a:rPr dirty="0" sz="1000">
                <a:latin typeface="Calibri"/>
                <a:cs typeface="Calibri"/>
              </a:rPr>
              <a:t>the </a:t>
            </a:r>
            <a:r>
              <a:rPr dirty="0" sz="1000" spc="-5">
                <a:latin typeface="Calibri"/>
                <a:cs typeface="Calibri"/>
              </a:rPr>
              <a:t>weights on the data, or on the subset of the </a:t>
            </a:r>
            <a:r>
              <a:rPr dirty="0" sz="1000">
                <a:latin typeface="Calibri"/>
                <a:cs typeface="Calibri"/>
              </a:rPr>
              <a:t>data </a:t>
            </a:r>
            <a:r>
              <a:rPr dirty="0" sz="1000" spc="-5">
                <a:latin typeface="Calibri"/>
                <a:cs typeface="Calibri"/>
              </a:rPr>
              <a:t>that is of  interest, are rescaled so that </a:t>
            </a:r>
            <a:r>
              <a:rPr dirty="0" sz="1000">
                <a:latin typeface="Calibri"/>
                <a:cs typeface="Calibri"/>
              </a:rPr>
              <a:t>the </a:t>
            </a:r>
            <a:r>
              <a:rPr dirty="0" sz="1000" spc="-5">
                <a:latin typeface="Calibri"/>
                <a:cs typeface="Calibri"/>
              </a:rPr>
              <a:t>average weight is one (1), then the variances produced by the standard  packages will be more reasonable; they still will not </a:t>
            </a:r>
            <a:r>
              <a:rPr dirty="0" sz="1000">
                <a:latin typeface="Calibri"/>
                <a:cs typeface="Calibri"/>
              </a:rPr>
              <a:t>take </a:t>
            </a:r>
            <a:r>
              <a:rPr dirty="0" sz="1000" spc="-5">
                <a:latin typeface="Calibri"/>
                <a:cs typeface="Calibri"/>
              </a:rPr>
              <a:t>into account the stratification and clustering of  </a:t>
            </a:r>
            <a:r>
              <a:rPr dirty="0" sz="1000">
                <a:latin typeface="Calibri"/>
                <a:cs typeface="Calibri"/>
              </a:rPr>
              <a:t>the </a:t>
            </a:r>
            <a:r>
              <a:rPr dirty="0" sz="1000" spc="-5">
                <a:latin typeface="Calibri"/>
                <a:cs typeface="Calibri"/>
              </a:rPr>
              <a:t>sample's design, </a:t>
            </a:r>
            <a:r>
              <a:rPr dirty="0" sz="1000">
                <a:latin typeface="Calibri"/>
                <a:cs typeface="Calibri"/>
              </a:rPr>
              <a:t>but </a:t>
            </a:r>
            <a:r>
              <a:rPr dirty="0" sz="1000" spc="-5">
                <a:latin typeface="Calibri"/>
                <a:cs typeface="Calibri"/>
              </a:rPr>
              <a:t>they will </a:t>
            </a:r>
            <a:r>
              <a:rPr dirty="0" sz="1000">
                <a:latin typeface="Calibri"/>
                <a:cs typeface="Calibri"/>
              </a:rPr>
              <a:t>take </a:t>
            </a:r>
            <a:r>
              <a:rPr dirty="0" sz="1000" spc="-5">
                <a:latin typeface="Calibri"/>
                <a:cs typeface="Calibri"/>
              </a:rPr>
              <a:t>into account </a:t>
            </a:r>
            <a:r>
              <a:rPr dirty="0" sz="1000">
                <a:latin typeface="Calibri"/>
                <a:cs typeface="Calibri"/>
              </a:rPr>
              <a:t>the </a:t>
            </a:r>
            <a:r>
              <a:rPr dirty="0" sz="1000" spc="-5">
                <a:latin typeface="Calibri"/>
                <a:cs typeface="Calibri"/>
              </a:rPr>
              <a:t>unequal probabilities of</a:t>
            </a:r>
            <a:r>
              <a:rPr dirty="0" sz="1000" spc="10">
                <a:latin typeface="Calibri"/>
                <a:cs typeface="Calibri"/>
              </a:rPr>
              <a:t> </a:t>
            </a:r>
            <a:r>
              <a:rPr dirty="0" sz="1000">
                <a:latin typeface="Calibri"/>
                <a:cs typeface="Calibri"/>
              </a:rPr>
              <a:t>selection.”</a:t>
            </a:r>
            <a:r>
              <a:rPr dirty="0" baseline="31746" sz="1050">
                <a:latin typeface="Calibri"/>
                <a:cs typeface="Calibri"/>
                <a:hlinkClick r:id="rId2" action="ppaction://hlinksldjump"/>
              </a:rPr>
              <a:t>16</a:t>
            </a:r>
            <a:endParaRPr baseline="31746" sz="1050">
              <a:latin typeface="Calibri"/>
              <a:cs typeface="Calibri"/>
            </a:endParaRPr>
          </a:p>
        </p:txBody>
      </p:sp>
      <p:graphicFrame>
        <p:nvGraphicFramePr>
          <p:cNvPr id="7" name="object 7"/>
          <p:cNvGraphicFramePr>
            <a:graphicFrameLocks noGrp="1"/>
          </p:cNvGraphicFramePr>
          <p:nvPr/>
        </p:nvGraphicFramePr>
        <p:xfrm>
          <a:off x="910335" y="2512485"/>
          <a:ext cx="5943600" cy="503555"/>
        </p:xfrm>
        <a:graphic>
          <a:graphicData uri="http://schemas.openxmlformats.org/drawingml/2006/table">
            <a:tbl>
              <a:tblPr firstRow="1" bandRow="1">
                <a:tableStyleId>{2D5ABB26-0587-4C30-8999-92F81FD0307C}</a:tableStyleId>
              </a:tblPr>
              <a:tblGrid>
                <a:gridCol w="1757045"/>
                <a:gridCol w="521969"/>
                <a:gridCol w="521969"/>
                <a:gridCol w="521969"/>
                <a:gridCol w="521970"/>
                <a:gridCol w="521970"/>
                <a:gridCol w="521970"/>
                <a:gridCol w="521970"/>
                <a:gridCol w="521970"/>
              </a:tblGrid>
              <a:tr h="332881">
                <a:tc rowSpan="2">
                  <a:txBody>
                    <a:bodyPr/>
                    <a:lstStyle/>
                    <a:p>
                      <a:pPr>
                        <a:lnSpc>
                          <a:spcPct val="100000"/>
                        </a:lnSpc>
                      </a:pPr>
                      <a:endParaRPr sz="900">
                        <a:latin typeface="Times New Roman"/>
                        <a:cs typeface="Times New Roman"/>
                      </a:endParaRPr>
                    </a:p>
                    <a:p>
                      <a:pPr>
                        <a:lnSpc>
                          <a:spcPct val="100000"/>
                        </a:lnSpc>
                      </a:pPr>
                      <a:endParaRPr sz="900">
                        <a:latin typeface="Times New Roman"/>
                        <a:cs typeface="Times New Roman"/>
                      </a:endParaRPr>
                    </a:p>
                    <a:p>
                      <a:pPr marL="24130">
                        <a:lnSpc>
                          <a:spcPts val="1140"/>
                        </a:lnSpc>
                        <a:spcBef>
                          <a:spcPts val="590"/>
                        </a:spcBef>
                      </a:pPr>
                      <a:r>
                        <a:rPr dirty="0" sz="950" spc="-5">
                          <a:latin typeface="Calibri"/>
                          <a:cs typeface="Calibri"/>
                        </a:rPr>
                        <a:t>Source</a:t>
                      </a:r>
                      <a:endParaRPr sz="950">
                        <a:latin typeface="Calibri"/>
                        <a:cs typeface="Calibri"/>
                      </a:endParaRPr>
                    </a:p>
                  </a:txBody>
                  <a:tcPr marL="0" marR="0" marB="0" marT="0">
                    <a:lnR w="9525">
                      <a:solidFill>
                        <a:srgbClr val="000000"/>
                      </a:solidFill>
                      <a:prstDash val="solid"/>
                    </a:lnR>
                    <a:lnT w="9525">
                      <a:solidFill>
                        <a:srgbClr val="000000"/>
                      </a:solidFill>
                      <a:prstDash val="solid"/>
                    </a:lnT>
                    <a:lnB w="9525">
                      <a:solidFill>
                        <a:srgbClr val="000000"/>
                      </a:solidFill>
                      <a:prstDash val="solid"/>
                    </a:lnB>
                  </a:tcPr>
                </a:tc>
                <a:tc gridSpan="2">
                  <a:txBody>
                    <a:bodyPr/>
                    <a:lstStyle/>
                    <a:p>
                      <a:pPr marL="126364">
                        <a:lnSpc>
                          <a:spcPct val="100000"/>
                        </a:lnSpc>
                        <a:spcBef>
                          <a:spcPts val="40"/>
                        </a:spcBef>
                      </a:pPr>
                      <a:r>
                        <a:rPr dirty="0" sz="950" spc="10">
                          <a:latin typeface="Calibri"/>
                          <a:cs typeface="Calibri"/>
                        </a:rPr>
                        <a:t>Regular</a:t>
                      </a:r>
                      <a:r>
                        <a:rPr dirty="0" sz="950" spc="-55">
                          <a:latin typeface="Calibri"/>
                          <a:cs typeface="Calibri"/>
                        </a:rPr>
                        <a:t> </a:t>
                      </a:r>
                      <a:r>
                        <a:rPr dirty="0" sz="950" spc="10">
                          <a:latin typeface="Calibri"/>
                          <a:cs typeface="Calibri"/>
                        </a:rPr>
                        <a:t>Sample</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pPr/>
                    </a:p>
                  </a:txBody>
                  <a:tcPr marL="0" marR="0" marB="0" marT="0"/>
                </a:tc>
                <a:tc gridSpan="2">
                  <a:txBody>
                    <a:bodyPr/>
                    <a:lstStyle/>
                    <a:p>
                      <a:pPr algn="ctr">
                        <a:lnSpc>
                          <a:spcPct val="100000"/>
                        </a:lnSpc>
                        <a:spcBef>
                          <a:spcPts val="40"/>
                        </a:spcBef>
                      </a:pPr>
                      <a:r>
                        <a:rPr dirty="0" sz="950" spc="10">
                          <a:latin typeface="Calibri"/>
                          <a:cs typeface="Calibri"/>
                        </a:rPr>
                        <a:t>Oversample</a:t>
                      </a:r>
                      <a:r>
                        <a:rPr dirty="0" sz="950" spc="-5">
                          <a:latin typeface="Calibri"/>
                          <a:cs typeface="Calibri"/>
                        </a:rPr>
                        <a:t> </a:t>
                      </a:r>
                      <a:r>
                        <a:rPr dirty="0" sz="950" spc="5">
                          <a:latin typeface="Calibri"/>
                          <a:cs typeface="Calibri"/>
                        </a:rPr>
                        <a:t>of</a:t>
                      </a:r>
                      <a:endParaRPr sz="950">
                        <a:latin typeface="Calibri"/>
                        <a:cs typeface="Calibri"/>
                      </a:endParaRPr>
                    </a:p>
                    <a:p>
                      <a:pPr algn="ctr" marL="6985">
                        <a:lnSpc>
                          <a:spcPct val="100000"/>
                        </a:lnSpc>
                        <a:spcBef>
                          <a:spcPts val="140"/>
                        </a:spcBef>
                      </a:pPr>
                      <a:r>
                        <a:rPr dirty="0" sz="950" spc="5">
                          <a:latin typeface="Calibri"/>
                          <a:cs typeface="Calibri"/>
                        </a:rPr>
                        <a:t>Immigrants</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pPr/>
                    </a:p>
                  </a:txBody>
                  <a:tcPr marL="0" marR="0" marB="0" marT="0"/>
                </a:tc>
                <a:tc gridSpan="2">
                  <a:txBody>
                    <a:bodyPr/>
                    <a:lstStyle/>
                    <a:p>
                      <a:pPr algn="ctr">
                        <a:lnSpc>
                          <a:spcPct val="100000"/>
                        </a:lnSpc>
                        <a:spcBef>
                          <a:spcPts val="40"/>
                        </a:spcBef>
                      </a:pPr>
                      <a:r>
                        <a:rPr dirty="0" sz="950" spc="10">
                          <a:latin typeface="Calibri"/>
                          <a:cs typeface="Calibri"/>
                        </a:rPr>
                        <a:t>Oversample</a:t>
                      </a:r>
                      <a:r>
                        <a:rPr dirty="0" sz="950" spc="-5">
                          <a:latin typeface="Calibri"/>
                          <a:cs typeface="Calibri"/>
                        </a:rPr>
                        <a:t> </a:t>
                      </a:r>
                      <a:r>
                        <a:rPr dirty="0" sz="950" spc="5">
                          <a:latin typeface="Calibri"/>
                          <a:cs typeface="Calibri"/>
                        </a:rPr>
                        <a:t>of</a:t>
                      </a:r>
                      <a:endParaRPr sz="950">
                        <a:latin typeface="Calibri"/>
                        <a:cs typeface="Calibri"/>
                      </a:endParaRPr>
                    </a:p>
                    <a:p>
                      <a:pPr algn="ctr" marL="6985">
                        <a:lnSpc>
                          <a:spcPct val="100000"/>
                        </a:lnSpc>
                        <a:spcBef>
                          <a:spcPts val="140"/>
                        </a:spcBef>
                      </a:pPr>
                      <a:r>
                        <a:rPr dirty="0" sz="950">
                          <a:latin typeface="Calibri"/>
                          <a:cs typeface="Calibri"/>
                        </a:rPr>
                        <a:t>Youth</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pPr/>
                    </a:p>
                  </a:txBody>
                  <a:tcPr marL="0" marR="0" marB="0" marT="0"/>
                </a:tc>
                <a:tc gridSpan="2">
                  <a:txBody>
                    <a:bodyPr/>
                    <a:lstStyle/>
                    <a:p>
                      <a:pPr marL="191135">
                        <a:lnSpc>
                          <a:spcPct val="100000"/>
                        </a:lnSpc>
                        <a:spcBef>
                          <a:spcPts val="40"/>
                        </a:spcBef>
                      </a:pPr>
                      <a:r>
                        <a:rPr dirty="0" sz="950" spc="-5">
                          <a:latin typeface="Calibri"/>
                          <a:cs typeface="Calibri"/>
                        </a:rPr>
                        <a:t>Total</a:t>
                      </a:r>
                      <a:r>
                        <a:rPr dirty="0" sz="950">
                          <a:latin typeface="Calibri"/>
                          <a:cs typeface="Calibri"/>
                        </a:rPr>
                        <a:t> </a:t>
                      </a:r>
                      <a:r>
                        <a:rPr dirty="0" sz="950" spc="10">
                          <a:latin typeface="Calibri"/>
                          <a:cs typeface="Calibri"/>
                        </a:rPr>
                        <a:t>Sample</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hMerge="1">
                  <a:txBody>
                    <a:bodyPr/>
                    <a:lstStyle/>
                    <a:p>
                      <a:pPr/>
                    </a:p>
                  </a:txBody>
                  <a:tcPr marL="0" marR="0" marB="0" marT="0"/>
                </a:tc>
              </a:tr>
              <a:tr h="162384">
                <a:tc vMerge="1">
                  <a:txBody>
                    <a:bodyPr/>
                    <a:lstStyle/>
                    <a:p>
                      <a:pPr/>
                    </a:p>
                  </a:txBody>
                  <a:tcPr marL="0" marR="0" marB="0" marT="0">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52705">
                        <a:lnSpc>
                          <a:spcPts val="1140"/>
                        </a:lnSpc>
                        <a:spcBef>
                          <a:spcPts val="40"/>
                        </a:spcBef>
                      </a:pPr>
                      <a:r>
                        <a:rPr dirty="0" sz="950" spc="15">
                          <a:latin typeface="Calibri"/>
                          <a:cs typeface="Calibri"/>
                        </a:rPr>
                        <a:t>Number</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a:latin typeface="Calibri"/>
                          <a:cs typeface="Calibri"/>
                        </a:rPr>
                        <a:t>%</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52705">
                        <a:lnSpc>
                          <a:spcPts val="1140"/>
                        </a:lnSpc>
                        <a:spcBef>
                          <a:spcPts val="40"/>
                        </a:spcBef>
                      </a:pPr>
                      <a:r>
                        <a:rPr dirty="0" sz="950" spc="15">
                          <a:latin typeface="Calibri"/>
                          <a:cs typeface="Calibri"/>
                        </a:rPr>
                        <a:t>Number</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a:latin typeface="Calibri"/>
                          <a:cs typeface="Calibri"/>
                        </a:rPr>
                        <a:t>%</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52705">
                        <a:lnSpc>
                          <a:spcPts val="1140"/>
                        </a:lnSpc>
                        <a:spcBef>
                          <a:spcPts val="40"/>
                        </a:spcBef>
                      </a:pPr>
                      <a:r>
                        <a:rPr dirty="0" sz="950" spc="15">
                          <a:latin typeface="Calibri"/>
                          <a:cs typeface="Calibri"/>
                        </a:rPr>
                        <a:t>Number</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a:latin typeface="Calibri"/>
                          <a:cs typeface="Calibri"/>
                        </a:rPr>
                        <a:t>%</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marL="52705">
                        <a:lnSpc>
                          <a:spcPts val="1140"/>
                        </a:lnSpc>
                        <a:spcBef>
                          <a:spcPts val="40"/>
                        </a:spcBef>
                      </a:pPr>
                      <a:r>
                        <a:rPr dirty="0" sz="950" spc="15">
                          <a:latin typeface="Calibri"/>
                          <a:cs typeface="Calibri"/>
                        </a:rPr>
                        <a:t>Number</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a:latin typeface="Calibri"/>
                          <a:cs typeface="Calibri"/>
                        </a:rPr>
                        <a:t>%</a:t>
                      </a:r>
                      <a:endParaRPr sz="950">
                        <a:latin typeface="Calibri"/>
                        <a:cs typeface="Calibri"/>
                      </a:endParaRPr>
                    </a:p>
                  </a:txBody>
                  <a:tcPr marL="0" marR="0" marB="0" marT="5080">
                    <a:lnL w="9525">
                      <a:solidFill>
                        <a:srgbClr val="000000"/>
                      </a:solidFill>
                      <a:prstDash val="solid"/>
                    </a:lnL>
                    <a:lnR w="9525">
                      <a:solidFill>
                        <a:srgbClr val="000000"/>
                      </a:solidFill>
                      <a:prstDash val="solid"/>
                    </a:lnR>
                    <a:lnT w="9525">
                      <a:solidFill>
                        <a:srgbClr val="000000"/>
                      </a:solidFill>
                      <a:prstDash val="solid"/>
                    </a:lnT>
                    <a:lnB w="9525">
                      <a:solidFill>
                        <a:srgbClr val="000000"/>
                      </a:solidFill>
                      <a:prstDash val="solid"/>
                    </a:lnB>
                  </a:tcPr>
                </a:tc>
              </a:tr>
            </a:tbl>
          </a:graphicData>
        </a:graphic>
      </p:graphicFrame>
      <p:graphicFrame>
        <p:nvGraphicFramePr>
          <p:cNvPr id="8" name="object 8"/>
          <p:cNvGraphicFramePr>
            <a:graphicFrameLocks noGrp="1"/>
          </p:cNvGraphicFramePr>
          <p:nvPr/>
        </p:nvGraphicFramePr>
        <p:xfrm>
          <a:off x="914394" y="2516545"/>
          <a:ext cx="5934710" cy="1315720"/>
        </p:xfrm>
        <a:graphic>
          <a:graphicData uri="http://schemas.openxmlformats.org/drawingml/2006/table">
            <a:tbl>
              <a:tblPr firstRow="1" bandRow="1">
                <a:tableStyleId>{2D5ABB26-0587-4C30-8999-92F81FD0307C}</a:tableStyleId>
              </a:tblPr>
              <a:tblGrid>
                <a:gridCol w="1757045"/>
                <a:gridCol w="550544"/>
                <a:gridCol w="467360"/>
                <a:gridCol w="576579"/>
                <a:gridCol w="479425"/>
                <a:gridCol w="548004"/>
                <a:gridCol w="483870"/>
                <a:gridCol w="576579"/>
                <a:gridCol w="496570"/>
              </a:tblGrid>
              <a:tr h="332881">
                <a:tc rowSpan="2">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rowSpan="2">
                  <a:txBody>
                    <a:bodyPr/>
                    <a:lstStyle/>
                    <a:p>
                      <a:pPr>
                        <a:lnSpc>
                          <a:spcPct val="100000"/>
                        </a:lnSpc>
                      </a:pPr>
                      <a:endParaRPr sz="1000">
                        <a:latin typeface="Times New Roman"/>
                        <a:cs typeface="Times New Roman"/>
                      </a:endParaRPr>
                    </a:p>
                  </a:txBody>
                  <a:tcPr marL="0" marR="0" marB="0" marT="0"/>
                </a:tc>
              </a:tr>
              <a:tr h="162384">
                <a:tc vMerge="1">
                  <a:txBody>
                    <a:bodyPr/>
                    <a:lstStyle/>
                    <a:p>
                      <a:p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vMerge="1">
                  <a:txBody>
                    <a:bodyPr/>
                    <a:lstStyle/>
                    <a:p>
                      <a:pPr/>
                    </a:p>
                  </a:txBody>
                  <a:tcPr marL="0" marR="0" marB="0" marT="0"/>
                </a:tc>
              </a:tr>
              <a:tr h="176589">
                <a:tc>
                  <a:txBody>
                    <a:bodyPr/>
                    <a:lstStyle/>
                    <a:p>
                      <a:pPr marL="24130">
                        <a:lnSpc>
                          <a:spcPct val="100000"/>
                        </a:lnSpc>
                        <a:spcBef>
                          <a:spcPts val="40"/>
                        </a:spcBef>
                      </a:pPr>
                      <a:r>
                        <a:rPr dirty="0" sz="950" spc="5">
                          <a:latin typeface="Calibri"/>
                          <a:cs typeface="Calibri"/>
                        </a:rPr>
                        <a:t>1.Household</a:t>
                      </a:r>
                      <a:r>
                        <a:rPr dirty="0" sz="950" spc="-25">
                          <a:latin typeface="Calibri"/>
                          <a:cs typeface="Calibri"/>
                        </a:rPr>
                        <a:t> </a:t>
                      </a:r>
                      <a:r>
                        <a:rPr dirty="0" sz="950" spc="10">
                          <a:latin typeface="Calibri"/>
                          <a:cs typeface="Calibri"/>
                        </a:rPr>
                        <a:t>non-response</a:t>
                      </a:r>
                      <a:endParaRPr sz="950">
                        <a:latin typeface="Calibri"/>
                        <a:cs typeface="Calibri"/>
                      </a:endParaRPr>
                    </a:p>
                  </a:txBody>
                  <a:tcPr marL="0" marR="0" marB="0" marT="5080"/>
                </a:tc>
                <a:tc>
                  <a:txBody>
                    <a:bodyPr/>
                    <a:lstStyle/>
                    <a:p>
                      <a:pPr marL="101600">
                        <a:lnSpc>
                          <a:spcPct val="100000"/>
                        </a:lnSpc>
                        <a:spcBef>
                          <a:spcPts val="40"/>
                        </a:spcBef>
                      </a:pPr>
                      <a:r>
                        <a:rPr dirty="0" sz="950" spc="-25">
                          <a:latin typeface="Calibri"/>
                          <a:cs typeface="Calibri"/>
                        </a:rPr>
                        <a:t>15,661</a:t>
                      </a:r>
                      <a:endParaRPr sz="950">
                        <a:latin typeface="Calibri"/>
                        <a:cs typeface="Calibri"/>
                      </a:endParaRPr>
                    </a:p>
                  </a:txBody>
                  <a:tcPr marL="0" marR="0" marB="0" marT="5080"/>
                </a:tc>
                <a:tc>
                  <a:txBody>
                    <a:bodyPr/>
                    <a:lstStyle/>
                    <a:p>
                      <a:pPr algn="ctr" marL="1905">
                        <a:lnSpc>
                          <a:spcPct val="100000"/>
                        </a:lnSpc>
                        <a:spcBef>
                          <a:spcPts val="40"/>
                        </a:spcBef>
                      </a:pPr>
                      <a:r>
                        <a:rPr dirty="0" sz="950" spc="-15">
                          <a:latin typeface="Calibri"/>
                          <a:cs typeface="Calibri"/>
                        </a:rPr>
                        <a:t>36.1</a:t>
                      </a:r>
                      <a:endParaRPr sz="950">
                        <a:latin typeface="Calibri"/>
                        <a:cs typeface="Calibri"/>
                      </a:endParaRPr>
                    </a:p>
                  </a:txBody>
                  <a:tcPr marL="0" marR="0" marB="0" marT="5080"/>
                </a:tc>
                <a:tc>
                  <a:txBody>
                    <a:bodyPr/>
                    <a:lstStyle/>
                    <a:p>
                      <a:pPr algn="ctr" marR="2540">
                        <a:lnSpc>
                          <a:spcPct val="100000"/>
                        </a:lnSpc>
                        <a:spcBef>
                          <a:spcPts val="40"/>
                        </a:spcBef>
                      </a:pPr>
                      <a:r>
                        <a:rPr dirty="0" sz="950" spc="-25">
                          <a:latin typeface="Calibri"/>
                          <a:cs typeface="Calibri"/>
                        </a:rPr>
                        <a:t>3,928</a:t>
                      </a:r>
                      <a:endParaRPr sz="950">
                        <a:latin typeface="Calibri"/>
                        <a:cs typeface="Calibri"/>
                      </a:endParaRPr>
                    </a:p>
                  </a:txBody>
                  <a:tcPr marL="0" marR="0" marB="0" marT="5080"/>
                </a:tc>
                <a:tc>
                  <a:txBody>
                    <a:bodyPr/>
                    <a:lstStyle/>
                    <a:p>
                      <a:pPr algn="ctr" marR="1905">
                        <a:lnSpc>
                          <a:spcPct val="100000"/>
                        </a:lnSpc>
                        <a:spcBef>
                          <a:spcPts val="40"/>
                        </a:spcBef>
                      </a:pPr>
                      <a:r>
                        <a:rPr dirty="0" sz="950" spc="-15">
                          <a:latin typeface="Calibri"/>
                          <a:cs typeface="Calibri"/>
                        </a:rPr>
                        <a:t>37.7</a:t>
                      </a:r>
                      <a:endParaRPr sz="950">
                        <a:latin typeface="Calibri"/>
                        <a:cs typeface="Calibri"/>
                      </a:endParaRPr>
                    </a:p>
                  </a:txBody>
                  <a:tcPr marL="0" marR="0" marB="0" marT="5080"/>
                </a:tc>
                <a:tc>
                  <a:txBody>
                    <a:bodyPr/>
                    <a:lstStyle/>
                    <a:p>
                      <a:pPr algn="ctr">
                        <a:lnSpc>
                          <a:spcPct val="100000"/>
                        </a:lnSpc>
                        <a:spcBef>
                          <a:spcPts val="40"/>
                        </a:spcBef>
                      </a:pPr>
                      <a:r>
                        <a:rPr dirty="0" sz="950" spc="-25">
                          <a:latin typeface="Calibri"/>
                          <a:cs typeface="Calibri"/>
                        </a:rPr>
                        <a:t>1,208</a:t>
                      </a:r>
                      <a:endParaRPr sz="950">
                        <a:latin typeface="Calibri"/>
                        <a:cs typeface="Calibri"/>
                      </a:endParaRPr>
                    </a:p>
                  </a:txBody>
                  <a:tcPr marL="0" marR="0" marB="0" marT="5080"/>
                </a:tc>
                <a:tc>
                  <a:txBody>
                    <a:bodyPr/>
                    <a:lstStyle/>
                    <a:p>
                      <a:pPr algn="ctr" marL="18415">
                        <a:lnSpc>
                          <a:spcPct val="100000"/>
                        </a:lnSpc>
                        <a:spcBef>
                          <a:spcPts val="40"/>
                        </a:spcBef>
                      </a:pPr>
                      <a:r>
                        <a:rPr dirty="0" sz="950" spc="-15">
                          <a:latin typeface="Calibri"/>
                          <a:cs typeface="Calibri"/>
                        </a:rPr>
                        <a:t>32.2</a:t>
                      </a:r>
                      <a:endParaRPr sz="950">
                        <a:latin typeface="Calibri"/>
                        <a:cs typeface="Calibri"/>
                      </a:endParaRPr>
                    </a:p>
                  </a:txBody>
                  <a:tcPr marL="0" marR="0" marB="0" marT="5080"/>
                </a:tc>
                <a:tc>
                  <a:txBody>
                    <a:bodyPr/>
                    <a:lstStyle/>
                    <a:p>
                      <a:pPr marL="127635">
                        <a:lnSpc>
                          <a:spcPct val="100000"/>
                        </a:lnSpc>
                        <a:spcBef>
                          <a:spcPts val="40"/>
                        </a:spcBef>
                      </a:pPr>
                      <a:r>
                        <a:rPr dirty="0" sz="950" spc="-25">
                          <a:latin typeface="Calibri"/>
                          <a:cs typeface="Calibri"/>
                        </a:rPr>
                        <a:t>20,797</a:t>
                      </a:r>
                      <a:endParaRPr sz="950">
                        <a:latin typeface="Calibri"/>
                        <a:cs typeface="Calibri"/>
                      </a:endParaRPr>
                    </a:p>
                  </a:txBody>
                  <a:tcPr marL="0" marR="0" marB="0" marT="5080"/>
                </a:tc>
                <a:tc>
                  <a:txBody>
                    <a:bodyPr/>
                    <a:lstStyle/>
                    <a:p>
                      <a:pPr marL="130175">
                        <a:lnSpc>
                          <a:spcPct val="100000"/>
                        </a:lnSpc>
                        <a:spcBef>
                          <a:spcPts val="40"/>
                        </a:spcBef>
                      </a:pPr>
                      <a:r>
                        <a:rPr dirty="0" sz="950" spc="-15">
                          <a:latin typeface="Calibri"/>
                          <a:cs typeface="Calibri"/>
                        </a:rPr>
                        <a:t>36.1</a:t>
                      </a:r>
                      <a:endParaRPr sz="950">
                        <a:latin typeface="Calibri"/>
                        <a:cs typeface="Calibri"/>
                      </a:endParaRPr>
                    </a:p>
                  </a:txBody>
                  <a:tcPr marL="0" marR="0" marB="0" marT="5080"/>
                </a:tc>
              </a:tr>
              <a:tr h="162382">
                <a:tc>
                  <a:txBody>
                    <a:bodyPr/>
                    <a:lstStyle/>
                    <a:p>
                      <a:pPr marL="24130">
                        <a:lnSpc>
                          <a:spcPts val="1070"/>
                        </a:lnSpc>
                      </a:pPr>
                      <a:r>
                        <a:rPr dirty="0" sz="950" spc="5">
                          <a:latin typeface="Calibri"/>
                          <a:cs typeface="Calibri"/>
                        </a:rPr>
                        <a:t>2.Refusal by </a:t>
                      </a:r>
                      <a:r>
                        <a:rPr dirty="0" sz="950" spc="15">
                          <a:latin typeface="Calibri"/>
                          <a:cs typeface="Calibri"/>
                        </a:rPr>
                        <a:t>selected</a:t>
                      </a:r>
                      <a:r>
                        <a:rPr dirty="0" sz="950" spc="-40">
                          <a:latin typeface="Calibri"/>
                          <a:cs typeface="Calibri"/>
                        </a:rPr>
                        <a:t> </a:t>
                      </a:r>
                      <a:r>
                        <a:rPr dirty="0" sz="950" spc="10">
                          <a:latin typeface="Calibri"/>
                          <a:cs typeface="Calibri"/>
                        </a:rPr>
                        <a:t>person</a:t>
                      </a:r>
                      <a:endParaRPr sz="950">
                        <a:latin typeface="Calibri"/>
                        <a:cs typeface="Calibri"/>
                      </a:endParaRPr>
                    </a:p>
                  </a:txBody>
                  <a:tcPr marL="0" marR="0" marB="0" marT="0"/>
                </a:tc>
                <a:tc>
                  <a:txBody>
                    <a:bodyPr/>
                    <a:lstStyle/>
                    <a:p>
                      <a:pPr marL="126364">
                        <a:lnSpc>
                          <a:spcPts val="1070"/>
                        </a:lnSpc>
                      </a:pPr>
                      <a:r>
                        <a:rPr dirty="0" sz="950" spc="-25">
                          <a:latin typeface="Calibri"/>
                          <a:cs typeface="Calibri"/>
                        </a:rPr>
                        <a:t>2,848</a:t>
                      </a:r>
                      <a:endParaRPr sz="950">
                        <a:latin typeface="Calibri"/>
                        <a:cs typeface="Calibri"/>
                      </a:endParaRPr>
                    </a:p>
                  </a:txBody>
                  <a:tcPr marL="0" marR="0" marB="0" marT="0"/>
                </a:tc>
                <a:tc>
                  <a:txBody>
                    <a:bodyPr/>
                    <a:lstStyle/>
                    <a:p>
                      <a:pPr algn="ctr">
                        <a:lnSpc>
                          <a:spcPts val="1070"/>
                        </a:lnSpc>
                      </a:pPr>
                      <a:r>
                        <a:rPr dirty="0" sz="950" spc="-5">
                          <a:latin typeface="Calibri"/>
                          <a:cs typeface="Calibri"/>
                        </a:rPr>
                        <a:t>6.6</a:t>
                      </a:r>
                      <a:endParaRPr sz="950">
                        <a:latin typeface="Calibri"/>
                        <a:cs typeface="Calibri"/>
                      </a:endParaRPr>
                    </a:p>
                  </a:txBody>
                  <a:tcPr marL="0" marR="0" marB="0" marT="0"/>
                </a:tc>
                <a:tc>
                  <a:txBody>
                    <a:bodyPr/>
                    <a:lstStyle/>
                    <a:p>
                      <a:pPr algn="ctr">
                        <a:lnSpc>
                          <a:spcPts val="1070"/>
                        </a:lnSpc>
                      </a:pPr>
                      <a:r>
                        <a:rPr dirty="0" sz="950" spc="-35">
                          <a:latin typeface="Calibri"/>
                          <a:cs typeface="Calibri"/>
                        </a:rPr>
                        <a:t>538</a:t>
                      </a:r>
                      <a:endParaRPr sz="950">
                        <a:latin typeface="Calibri"/>
                        <a:cs typeface="Calibri"/>
                      </a:endParaRPr>
                    </a:p>
                  </a:txBody>
                  <a:tcPr marL="0" marR="0" marB="0" marT="0"/>
                </a:tc>
                <a:tc>
                  <a:txBody>
                    <a:bodyPr/>
                    <a:lstStyle/>
                    <a:p>
                      <a:pPr algn="ctr" marR="10160">
                        <a:lnSpc>
                          <a:spcPts val="1070"/>
                        </a:lnSpc>
                      </a:pPr>
                      <a:r>
                        <a:rPr dirty="0" sz="950" spc="-5">
                          <a:latin typeface="Calibri"/>
                          <a:cs typeface="Calibri"/>
                        </a:rPr>
                        <a:t>5.2</a:t>
                      </a:r>
                      <a:endParaRPr sz="950">
                        <a:latin typeface="Calibri"/>
                        <a:cs typeface="Calibri"/>
                      </a:endParaRPr>
                    </a:p>
                  </a:txBody>
                  <a:tcPr marL="0" marR="0" marB="0" marT="0"/>
                </a:tc>
                <a:tc>
                  <a:txBody>
                    <a:bodyPr/>
                    <a:lstStyle/>
                    <a:p>
                      <a:pPr algn="ctr" marL="1270">
                        <a:lnSpc>
                          <a:spcPts val="1070"/>
                        </a:lnSpc>
                      </a:pPr>
                      <a:r>
                        <a:rPr dirty="0" sz="950" spc="-35">
                          <a:latin typeface="Calibri"/>
                          <a:cs typeface="Calibri"/>
                        </a:rPr>
                        <a:t>279</a:t>
                      </a:r>
                      <a:endParaRPr sz="950">
                        <a:latin typeface="Calibri"/>
                        <a:cs typeface="Calibri"/>
                      </a:endParaRPr>
                    </a:p>
                  </a:txBody>
                  <a:tcPr marL="0" marR="0" marB="0" marT="0"/>
                </a:tc>
                <a:tc>
                  <a:txBody>
                    <a:bodyPr/>
                    <a:lstStyle/>
                    <a:p>
                      <a:pPr algn="ctr" marL="10160">
                        <a:lnSpc>
                          <a:spcPts val="1070"/>
                        </a:lnSpc>
                      </a:pPr>
                      <a:r>
                        <a:rPr dirty="0" sz="950" spc="-5">
                          <a:latin typeface="Calibri"/>
                          <a:cs typeface="Calibri"/>
                        </a:rPr>
                        <a:t>7.4</a:t>
                      </a:r>
                      <a:endParaRPr sz="950">
                        <a:latin typeface="Calibri"/>
                        <a:cs typeface="Calibri"/>
                      </a:endParaRPr>
                    </a:p>
                  </a:txBody>
                  <a:tcPr marL="0" marR="0" marB="0" marT="0"/>
                </a:tc>
                <a:tc>
                  <a:txBody>
                    <a:bodyPr/>
                    <a:lstStyle/>
                    <a:p>
                      <a:pPr marL="152400">
                        <a:lnSpc>
                          <a:spcPts val="1070"/>
                        </a:lnSpc>
                      </a:pPr>
                      <a:r>
                        <a:rPr dirty="0" sz="950" spc="-25">
                          <a:latin typeface="Calibri"/>
                          <a:cs typeface="Calibri"/>
                        </a:rPr>
                        <a:t>3,665</a:t>
                      </a:r>
                      <a:endParaRPr sz="950">
                        <a:latin typeface="Calibri"/>
                        <a:cs typeface="Calibri"/>
                      </a:endParaRPr>
                    </a:p>
                  </a:txBody>
                  <a:tcPr marL="0" marR="0" marB="0" marT="0"/>
                </a:tc>
                <a:tc>
                  <a:txBody>
                    <a:bodyPr/>
                    <a:lstStyle/>
                    <a:p>
                      <a:pPr marL="154305">
                        <a:lnSpc>
                          <a:spcPts val="1070"/>
                        </a:lnSpc>
                      </a:pPr>
                      <a:r>
                        <a:rPr dirty="0" sz="950" spc="-5">
                          <a:latin typeface="Calibri"/>
                          <a:cs typeface="Calibri"/>
                        </a:rPr>
                        <a:t>6.4</a:t>
                      </a:r>
                      <a:endParaRPr sz="950">
                        <a:latin typeface="Calibri"/>
                        <a:cs typeface="Calibri"/>
                      </a:endParaRPr>
                    </a:p>
                  </a:txBody>
                  <a:tcPr marL="0" marR="0" marB="0" marT="0"/>
                </a:tc>
              </a:tr>
              <a:tr h="162381">
                <a:tc>
                  <a:txBody>
                    <a:bodyPr/>
                    <a:lstStyle/>
                    <a:p>
                      <a:pPr marL="24130">
                        <a:lnSpc>
                          <a:spcPts val="1070"/>
                        </a:lnSpc>
                      </a:pPr>
                      <a:r>
                        <a:rPr dirty="0" sz="950" spc="5">
                          <a:latin typeface="Calibri"/>
                          <a:cs typeface="Calibri"/>
                        </a:rPr>
                        <a:t>3.Other non- </a:t>
                      </a:r>
                      <a:r>
                        <a:rPr dirty="0" sz="950" spc="10">
                          <a:latin typeface="Calibri"/>
                          <a:cs typeface="Calibri"/>
                        </a:rPr>
                        <a:t>response </a:t>
                      </a:r>
                      <a:r>
                        <a:rPr dirty="0" sz="950" spc="5">
                          <a:latin typeface="Calibri"/>
                          <a:cs typeface="Calibri"/>
                        </a:rPr>
                        <a:t>by</a:t>
                      </a:r>
                      <a:r>
                        <a:rPr dirty="0" sz="950" spc="-90">
                          <a:latin typeface="Calibri"/>
                          <a:cs typeface="Calibri"/>
                        </a:rPr>
                        <a:t> </a:t>
                      </a:r>
                      <a:r>
                        <a:rPr dirty="0" sz="950" spc="10">
                          <a:latin typeface="Calibri"/>
                          <a:cs typeface="Calibri"/>
                        </a:rPr>
                        <a:t>person</a:t>
                      </a:r>
                      <a:endParaRPr sz="950">
                        <a:latin typeface="Calibri"/>
                        <a:cs typeface="Calibri"/>
                      </a:endParaRPr>
                    </a:p>
                  </a:txBody>
                  <a:tcPr marL="0" marR="0" marB="0" marT="0"/>
                </a:tc>
                <a:tc>
                  <a:txBody>
                    <a:bodyPr/>
                    <a:lstStyle/>
                    <a:p>
                      <a:pPr marL="126364">
                        <a:lnSpc>
                          <a:spcPts val="1070"/>
                        </a:lnSpc>
                      </a:pPr>
                      <a:r>
                        <a:rPr dirty="0" sz="950" spc="-25">
                          <a:latin typeface="Calibri"/>
                          <a:cs typeface="Calibri"/>
                        </a:rPr>
                        <a:t>3,652</a:t>
                      </a:r>
                      <a:endParaRPr sz="950">
                        <a:latin typeface="Calibri"/>
                        <a:cs typeface="Calibri"/>
                      </a:endParaRPr>
                    </a:p>
                  </a:txBody>
                  <a:tcPr marL="0" marR="0" marB="0" marT="0"/>
                </a:tc>
                <a:tc>
                  <a:txBody>
                    <a:bodyPr/>
                    <a:lstStyle/>
                    <a:p>
                      <a:pPr algn="ctr">
                        <a:lnSpc>
                          <a:spcPts val="1070"/>
                        </a:lnSpc>
                      </a:pPr>
                      <a:r>
                        <a:rPr dirty="0" sz="950" spc="-5">
                          <a:latin typeface="Calibri"/>
                          <a:cs typeface="Calibri"/>
                        </a:rPr>
                        <a:t>8.4</a:t>
                      </a:r>
                      <a:endParaRPr sz="950">
                        <a:latin typeface="Calibri"/>
                        <a:cs typeface="Calibri"/>
                      </a:endParaRPr>
                    </a:p>
                  </a:txBody>
                  <a:tcPr marL="0" marR="0" marB="0" marT="0"/>
                </a:tc>
                <a:tc>
                  <a:txBody>
                    <a:bodyPr/>
                    <a:lstStyle/>
                    <a:p>
                      <a:pPr algn="ctr" marR="2540">
                        <a:lnSpc>
                          <a:spcPts val="1070"/>
                        </a:lnSpc>
                      </a:pPr>
                      <a:r>
                        <a:rPr dirty="0" sz="950" spc="-25">
                          <a:latin typeface="Calibri"/>
                          <a:cs typeface="Calibri"/>
                        </a:rPr>
                        <a:t>1,270</a:t>
                      </a:r>
                      <a:endParaRPr sz="950">
                        <a:latin typeface="Calibri"/>
                        <a:cs typeface="Calibri"/>
                      </a:endParaRPr>
                    </a:p>
                  </a:txBody>
                  <a:tcPr marL="0" marR="0" marB="0" marT="0"/>
                </a:tc>
                <a:tc>
                  <a:txBody>
                    <a:bodyPr/>
                    <a:lstStyle/>
                    <a:p>
                      <a:pPr algn="ctr" marR="1905">
                        <a:lnSpc>
                          <a:spcPts val="1070"/>
                        </a:lnSpc>
                      </a:pPr>
                      <a:r>
                        <a:rPr dirty="0" sz="950" spc="-15">
                          <a:latin typeface="Calibri"/>
                          <a:cs typeface="Calibri"/>
                        </a:rPr>
                        <a:t>12.2</a:t>
                      </a:r>
                      <a:endParaRPr sz="950">
                        <a:latin typeface="Calibri"/>
                        <a:cs typeface="Calibri"/>
                      </a:endParaRPr>
                    </a:p>
                  </a:txBody>
                  <a:tcPr marL="0" marR="0" marB="0" marT="0"/>
                </a:tc>
                <a:tc>
                  <a:txBody>
                    <a:bodyPr/>
                    <a:lstStyle/>
                    <a:p>
                      <a:pPr algn="ctr" marL="1270">
                        <a:lnSpc>
                          <a:spcPts val="1070"/>
                        </a:lnSpc>
                      </a:pPr>
                      <a:r>
                        <a:rPr dirty="0" sz="950" spc="-35">
                          <a:latin typeface="Calibri"/>
                          <a:cs typeface="Calibri"/>
                        </a:rPr>
                        <a:t>456</a:t>
                      </a:r>
                      <a:endParaRPr sz="950">
                        <a:latin typeface="Calibri"/>
                        <a:cs typeface="Calibri"/>
                      </a:endParaRPr>
                    </a:p>
                  </a:txBody>
                  <a:tcPr marL="0" marR="0" marB="0" marT="0"/>
                </a:tc>
                <a:tc>
                  <a:txBody>
                    <a:bodyPr/>
                    <a:lstStyle/>
                    <a:p>
                      <a:pPr algn="ctr" marL="18415">
                        <a:lnSpc>
                          <a:spcPts val="1070"/>
                        </a:lnSpc>
                      </a:pPr>
                      <a:r>
                        <a:rPr dirty="0" sz="950" spc="-15">
                          <a:latin typeface="Calibri"/>
                          <a:cs typeface="Calibri"/>
                        </a:rPr>
                        <a:t>12.2</a:t>
                      </a:r>
                      <a:endParaRPr sz="950">
                        <a:latin typeface="Calibri"/>
                        <a:cs typeface="Calibri"/>
                      </a:endParaRPr>
                    </a:p>
                  </a:txBody>
                  <a:tcPr marL="0" marR="0" marB="0" marT="0"/>
                </a:tc>
                <a:tc>
                  <a:txBody>
                    <a:bodyPr/>
                    <a:lstStyle/>
                    <a:p>
                      <a:pPr marL="152400">
                        <a:lnSpc>
                          <a:spcPts val="1070"/>
                        </a:lnSpc>
                      </a:pPr>
                      <a:r>
                        <a:rPr dirty="0" sz="950" spc="-25">
                          <a:latin typeface="Calibri"/>
                          <a:cs typeface="Calibri"/>
                        </a:rPr>
                        <a:t>5,378</a:t>
                      </a:r>
                      <a:endParaRPr sz="950">
                        <a:latin typeface="Calibri"/>
                        <a:cs typeface="Calibri"/>
                      </a:endParaRPr>
                    </a:p>
                  </a:txBody>
                  <a:tcPr marL="0" marR="0" marB="0" marT="0"/>
                </a:tc>
                <a:tc>
                  <a:txBody>
                    <a:bodyPr/>
                    <a:lstStyle/>
                    <a:p>
                      <a:pPr marL="154305">
                        <a:lnSpc>
                          <a:spcPts val="1070"/>
                        </a:lnSpc>
                      </a:pPr>
                      <a:r>
                        <a:rPr dirty="0" sz="950" spc="-5">
                          <a:latin typeface="Calibri"/>
                          <a:cs typeface="Calibri"/>
                        </a:rPr>
                        <a:t>9.3</a:t>
                      </a:r>
                      <a:endParaRPr sz="950">
                        <a:latin typeface="Calibri"/>
                        <a:cs typeface="Calibri"/>
                      </a:endParaRPr>
                    </a:p>
                  </a:txBody>
                  <a:tcPr marL="0" marR="0" marB="0" marT="0"/>
                </a:tc>
              </a:tr>
              <a:tr h="148175">
                <a:tc>
                  <a:txBody>
                    <a:bodyPr/>
                    <a:lstStyle/>
                    <a:p>
                      <a:pPr marL="24130">
                        <a:lnSpc>
                          <a:spcPts val="1065"/>
                        </a:lnSpc>
                      </a:pPr>
                      <a:r>
                        <a:rPr dirty="0" sz="950" spc="-20">
                          <a:latin typeface="Calibri"/>
                          <a:cs typeface="Calibri"/>
                        </a:rPr>
                        <a:t>4.</a:t>
                      </a:r>
                      <a:r>
                        <a:rPr dirty="0" sz="950" spc="-15">
                          <a:latin typeface="Calibri"/>
                          <a:cs typeface="Calibri"/>
                        </a:rPr>
                        <a:t> </a:t>
                      </a:r>
                      <a:r>
                        <a:rPr dirty="0" sz="950" spc="10">
                          <a:latin typeface="Calibri"/>
                          <a:cs typeface="Calibri"/>
                        </a:rPr>
                        <a:t>Response</a:t>
                      </a:r>
                      <a:endParaRPr sz="950">
                        <a:latin typeface="Calibri"/>
                        <a:cs typeface="Calibri"/>
                      </a:endParaRPr>
                    </a:p>
                  </a:txBody>
                  <a:tcPr marL="0" marR="0" marB="0" marT="0">
                    <a:lnB w="9525">
                      <a:solidFill>
                        <a:srgbClr val="000000"/>
                      </a:solidFill>
                      <a:prstDash val="solid"/>
                    </a:lnB>
                  </a:tcPr>
                </a:tc>
                <a:tc>
                  <a:txBody>
                    <a:bodyPr/>
                    <a:lstStyle/>
                    <a:p>
                      <a:pPr marL="101600">
                        <a:lnSpc>
                          <a:spcPts val="1065"/>
                        </a:lnSpc>
                      </a:pPr>
                      <a:r>
                        <a:rPr dirty="0" sz="950" spc="-25">
                          <a:latin typeface="Calibri"/>
                          <a:cs typeface="Calibri"/>
                        </a:rPr>
                        <a:t>21,200</a:t>
                      </a:r>
                      <a:endParaRPr sz="950">
                        <a:latin typeface="Calibri"/>
                        <a:cs typeface="Calibri"/>
                      </a:endParaRPr>
                    </a:p>
                  </a:txBody>
                  <a:tcPr marL="0" marR="0" marB="0" marT="0">
                    <a:lnB w="9525">
                      <a:solidFill>
                        <a:srgbClr val="000000"/>
                      </a:solidFill>
                      <a:prstDash val="solid"/>
                    </a:lnB>
                  </a:tcPr>
                </a:tc>
                <a:tc>
                  <a:txBody>
                    <a:bodyPr/>
                    <a:lstStyle/>
                    <a:p>
                      <a:pPr algn="ctr" marL="1905">
                        <a:lnSpc>
                          <a:spcPts val="1065"/>
                        </a:lnSpc>
                      </a:pPr>
                      <a:r>
                        <a:rPr dirty="0" sz="950" spc="-15">
                          <a:latin typeface="Calibri"/>
                          <a:cs typeface="Calibri"/>
                        </a:rPr>
                        <a:t>48.9</a:t>
                      </a:r>
                      <a:endParaRPr sz="950">
                        <a:latin typeface="Calibri"/>
                        <a:cs typeface="Calibri"/>
                      </a:endParaRPr>
                    </a:p>
                  </a:txBody>
                  <a:tcPr marL="0" marR="0" marB="0" marT="0">
                    <a:lnB w="9525">
                      <a:solidFill>
                        <a:srgbClr val="000000"/>
                      </a:solidFill>
                      <a:prstDash val="solid"/>
                    </a:lnB>
                  </a:tcPr>
                </a:tc>
                <a:tc>
                  <a:txBody>
                    <a:bodyPr/>
                    <a:lstStyle/>
                    <a:p>
                      <a:pPr algn="ctr" marR="2540">
                        <a:lnSpc>
                          <a:spcPts val="1065"/>
                        </a:lnSpc>
                      </a:pPr>
                      <a:r>
                        <a:rPr dirty="0" sz="950" spc="-25">
                          <a:latin typeface="Calibri"/>
                          <a:cs typeface="Calibri"/>
                        </a:rPr>
                        <a:t>4,692</a:t>
                      </a:r>
                      <a:endParaRPr sz="950">
                        <a:latin typeface="Calibri"/>
                        <a:cs typeface="Calibri"/>
                      </a:endParaRPr>
                    </a:p>
                  </a:txBody>
                  <a:tcPr marL="0" marR="0" marB="0" marT="0">
                    <a:lnB w="9525">
                      <a:solidFill>
                        <a:srgbClr val="000000"/>
                      </a:solidFill>
                      <a:prstDash val="solid"/>
                    </a:lnB>
                  </a:tcPr>
                </a:tc>
                <a:tc>
                  <a:txBody>
                    <a:bodyPr/>
                    <a:lstStyle/>
                    <a:p>
                      <a:pPr algn="ctr" marR="1905">
                        <a:lnSpc>
                          <a:spcPts val="1065"/>
                        </a:lnSpc>
                      </a:pPr>
                      <a:r>
                        <a:rPr dirty="0" sz="950" spc="-15">
                          <a:latin typeface="Calibri"/>
                          <a:cs typeface="Calibri"/>
                        </a:rPr>
                        <a:t>45.0</a:t>
                      </a:r>
                      <a:endParaRPr sz="950">
                        <a:latin typeface="Calibri"/>
                        <a:cs typeface="Calibri"/>
                      </a:endParaRPr>
                    </a:p>
                  </a:txBody>
                  <a:tcPr marL="0" marR="0" marB="0" marT="0">
                    <a:lnB w="9525">
                      <a:solidFill>
                        <a:srgbClr val="000000"/>
                      </a:solidFill>
                      <a:prstDash val="solid"/>
                    </a:lnB>
                  </a:tcPr>
                </a:tc>
                <a:tc>
                  <a:txBody>
                    <a:bodyPr/>
                    <a:lstStyle/>
                    <a:p>
                      <a:pPr algn="ctr">
                        <a:lnSpc>
                          <a:spcPts val="1065"/>
                        </a:lnSpc>
                      </a:pPr>
                      <a:r>
                        <a:rPr dirty="0" sz="950" spc="-25">
                          <a:latin typeface="Calibri"/>
                          <a:cs typeface="Calibri"/>
                        </a:rPr>
                        <a:t>1,803</a:t>
                      </a:r>
                      <a:endParaRPr sz="950">
                        <a:latin typeface="Calibri"/>
                        <a:cs typeface="Calibri"/>
                      </a:endParaRPr>
                    </a:p>
                  </a:txBody>
                  <a:tcPr marL="0" marR="0" marB="0" marT="0">
                    <a:lnB w="9525">
                      <a:solidFill>
                        <a:srgbClr val="000000"/>
                      </a:solidFill>
                      <a:prstDash val="solid"/>
                    </a:lnB>
                  </a:tcPr>
                </a:tc>
                <a:tc>
                  <a:txBody>
                    <a:bodyPr/>
                    <a:lstStyle/>
                    <a:p>
                      <a:pPr algn="ctr" marL="18415">
                        <a:lnSpc>
                          <a:spcPts val="1065"/>
                        </a:lnSpc>
                      </a:pPr>
                      <a:r>
                        <a:rPr dirty="0" sz="950" spc="-15">
                          <a:latin typeface="Calibri"/>
                          <a:cs typeface="Calibri"/>
                        </a:rPr>
                        <a:t>48.1</a:t>
                      </a:r>
                      <a:endParaRPr sz="950">
                        <a:latin typeface="Calibri"/>
                        <a:cs typeface="Calibri"/>
                      </a:endParaRPr>
                    </a:p>
                  </a:txBody>
                  <a:tcPr marL="0" marR="0" marB="0" marT="0">
                    <a:lnB w="9525">
                      <a:solidFill>
                        <a:srgbClr val="000000"/>
                      </a:solidFill>
                      <a:prstDash val="solid"/>
                    </a:lnB>
                  </a:tcPr>
                </a:tc>
                <a:tc>
                  <a:txBody>
                    <a:bodyPr/>
                    <a:lstStyle/>
                    <a:p>
                      <a:pPr marL="127635">
                        <a:lnSpc>
                          <a:spcPts val="1065"/>
                        </a:lnSpc>
                      </a:pPr>
                      <a:r>
                        <a:rPr dirty="0" sz="950" spc="-25">
                          <a:latin typeface="Calibri"/>
                          <a:cs typeface="Calibri"/>
                        </a:rPr>
                        <a:t>27,695</a:t>
                      </a:r>
                      <a:endParaRPr sz="950">
                        <a:latin typeface="Calibri"/>
                        <a:cs typeface="Calibri"/>
                      </a:endParaRPr>
                    </a:p>
                  </a:txBody>
                  <a:tcPr marL="0" marR="0" marB="0" marT="0">
                    <a:lnB w="9525">
                      <a:solidFill>
                        <a:srgbClr val="000000"/>
                      </a:solidFill>
                      <a:prstDash val="solid"/>
                    </a:lnB>
                  </a:tcPr>
                </a:tc>
                <a:tc>
                  <a:txBody>
                    <a:bodyPr/>
                    <a:lstStyle/>
                    <a:p>
                      <a:pPr marL="130175">
                        <a:lnSpc>
                          <a:spcPts val="1065"/>
                        </a:lnSpc>
                      </a:pPr>
                      <a:r>
                        <a:rPr dirty="0" sz="950" spc="-15">
                          <a:latin typeface="Calibri"/>
                          <a:cs typeface="Calibri"/>
                        </a:rPr>
                        <a:t>48.1</a:t>
                      </a:r>
                      <a:endParaRPr sz="950">
                        <a:latin typeface="Calibri"/>
                        <a:cs typeface="Calibri"/>
                      </a:endParaRPr>
                    </a:p>
                  </a:txBody>
                  <a:tcPr marL="0" marR="0" marB="0" marT="0">
                    <a:lnB w="9525">
                      <a:solidFill>
                        <a:srgbClr val="000000"/>
                      </a:solidFill>
                      <a:prstDash val="solid"/>
                    </a:lnB>
                  </a:tcPr>
                </a:tc>
              </a:tr>
              <a:tr h="162382">
                <a:tc>
                  <a:txBody>
                    <a:bodyPr/>
                    <a:lstStyle/>
                    <a:p>
                      <a:pPr marL="24130">
                        <a:lnSpc>
                          <a:spcPts val="1140"/>
                        </a:lnSpc>
                        <a:spcBef>
                          <a:spcPts val="40"/>
                        </a:spcBef>
                      </a:pPr>
                      <a:r>
                        <a:rPr dirty="0" sz="950" spc="-5">
                          <a:latin typeface="Calibri"/>
                          <a:cs typeface="Calibri"/>
                        </a:rPr>
                        <a:t>Total</a:t>
                      </a:r>
                      <a:r>
                        <a:rPr dirty="0" sz="950" spc="5">
                          <a:latin typeface="Calibri"/>
                          <a:cs typeface="Calibri"/>
                        </a:rPr>
                        <a:t> </a:t>
                      </a:r>
                      <a:r>
                        <a:rPr dirty="0" sz="950" spc="10">
                          <a:latin typeface="Calibri"/>
                          <a:cs typeface="Calibri"/>
                        </a:rPr>
                        <a:t>Households</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marL="101600">
                        <a:lnSpc>
                          <a:spcPts val="1140"/>
                        </a:lnSpc>
                        <a:spcBef>
                          <a:spcPts val="40"/>
                        </a:spcBef>
                      </a:pPr>
                      <a:r>
                        <a:rPr dirty="0" sz="950" spc="-25">
                          <a:latin typeface="Calibri"/>
                          <a:cs typeface="Calibri"/>
                        </a:rPr>
                        <a:t>43,361</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spc="-35">
                          <a:latin typeface="Calibri"/>
                          <a:cs typeface="Calibri"/>
                        </a:rPr>
                        <a:t>100</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spc="-25">
                          <a:latin typeface="Calibri"/>
                          <a:cs typeface="Calibri"/>
                        </a:rPr>
                        <a:t>10,428</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algn="ctr" marR="6350">
                        <a:lnSpc>
                          <a:spcPts val="1140"/>
                        </a:lnSpc>
                        <a:spcBef>
                          <a:spcPts val="40"/>
                        </a:spcBef>
                      </a:pPr>
                      <a:r>
                        <a:rPr dirty="0" sz="950" spc="-35">
                          <a:latin typeface="Calibri"/>
                          <a:cs typeface="Calibri"/>
                        </a:rPr>
                        <a:t>100</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algn="ctr">
                        <a:lnSpc>
                          <a:spcPts val="1140"/>
                        </a:lnSpc>
                        <a:spcBef>
                          <a:spcPts val="40"/>
                        </a:spcBef>
                      </a:pPr>
                      <a:r>
                        <a:rPr dirty="0" sz="950" spc="-25">
                          <a:latin typeface="Calibri"/>
                          <a:cs typeface="Calibri"/>
                        </a:rPr>
                        <a:t>3,746</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algn="ctr" marL="13970">
                        <a:lnSpc>
                          <a:spcPts val="1140"/>
                        </a:lnSpc>
                        <a:spcBef>
                          <a:spcPts val="40"/>
                        </a:spcBef>
                      </a:pPr>
                      <a:r>
                        <a:rPr dirty="0" sz="950" spc="-35">
                          <a:latin typeface="Calibri"/>
                          <a:cs typeface="Calibri"/>
                        </a:rPr>
                        <a:t>100</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marL="127635">
                        <a:lnSpc>
                          <a:spcPts val="1140"/>
                        </a:lnSpc>
                        <a:spcBef>
                          <a:spcPts val="40"/>
                        </a:spcBef>
                      </a:pPr>
                      <a:r>
                        <a:rPr dirty="0" sz="950" spc="-25">
                          <a:latin typeface="Calibri"/>
                          <a:cs typeface="Calibri"/>
                        </a:rPr>
                        <a:t>57,535</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c>
                  <a:txBody>
                    <a:bodyPr/>
                    <a:lstStyle/>
                    <a:p>
                      <a:pPr marL="146685">
                        <a:lnSpc>
                          <a:spcPts val="1140"/>
                        </a:lnSpc>
                        <a:spcBef>
                          <a:spcPts val="40"/>
                        </a:spcBef>
                      </a:pPr>
                      <a:r>
                        <a:rPr dirty="0" sz="950" spc="-35">
                          <a:latin typeface="Calibri"/>
                          <a:cs typeface="Calibri"/>
                        </a:rPr>
                        <a:t>100</a:t>
                      </a:r>
                      <a:endParaRPr sz="950">
                        <a:latin typeface="Calibri"/>
                        <a:cs typeface="Calibri"/>
                      </a:endParaRPr>
                    </a:p>
                  </a:txBody>
                  <a:tcPr marL="0" marR="0" marB="0" marT="5080">
                    <a:lnT w="9525">
                      <a:solidFill>
                        <a:srgbClr val="000000"/>
                      </a:solidFill>
                      <a:prstDash val="solid"/>
                    </a:lnT>
                    <a:lnB w="9525">
                      <a:solidFill>
                        <a:srgbClr val="000000"/>
                      </a:solidFill>
                      <a:prstDash val="solid"/>
                    </a:lnB>
                  </a:tcPr>
                </a:tc>
              </a:tr>
            </a:tbl>
          </a:graphicData>
        </a:graphic>
      </p:graphicFrame>
      <p:sp>
        <p:nvSpPr>
          <p:cNvPr id="9" name="object 9"/>
          <p:cNvSpPr/>
          <p:nvPr/>
        </p:nvSpPr>
        <p:spPr>
          <a:xfrm>
            <a:off x="914394" y="3986106"/>
            <a:ext cx="5935980" cy="0"/>
          </a:xfrm>
          <a:custGeom>
            <a:avLst/>
            <a:gdLst/>
            <a:ahLst/>
            <a:cxnLst/>
            <a:rect l="l" t="t" r="r" b="b"/>
            <a:pathLst>
              <a:path w="5935980" h="0">
                <a:moveTo>
                  <a:pt x="0" y="0"/>
                </a:moveTo>
                <a:lnTo>
                  <a:pt x="5935351" y="0"/>
                </a:lnTo>
              </a:path>
            </a:pathLst>
          </a:custGeom>
          <a:ln w="8119">
            <a:solidFill>
              <a:srgbClr val="000000"/>
            </a:solidFill>
          </a:ln>
        </p:spPr>
        <p:txBody>
          <a:bodyPr wrap="square" lIns="0" tIns="0" rIns="0" bIns="0" rtlCol="0"/>
          <a:lstStyle/>
          <a:p/>
        </p:txBody>
      </p:sp>
      <p:sp>
        <p:nvSpPr>
          <p:cNvPr id="10" name="object 10"/>
          <p:cNvSpPr/>
          <p:nvPr/>
        </p:nvSpPr>
        <p:spPr>
          <a:xfrm>
            <a:off x="914394" y="3990166"/>
            <a:ext cx="8255" cy="635"/>
          </a:xfrm>
          <a:custGeom>
            <a:avLst/>
            <a:gdLst/>
            <a:ahLst/>
            <a:cxnLst/>
            <a:rect l="l" t="t" r="r" b="b"/>
            <a:pathLst>
              <a:path w="8255" h="635">
                <a:moveTo>
                  <a:pt x="0" y="0"/>
                </a:moveTo>
                <a:lnTo>
                  <a:pt x="8152" y="0"/>
                </a:lnTo>
                <a:lnTo>
                  <a:pt x="0" y="8"/>
                </a:lnTo>
                <a:close/>
              </a:path>
            </a:pathLst>
          </a:custGeom>
          <a:solidFill>
            <a:srgbClr val="D5D5D5"/>
          </a:solidFill>
        </p:spPr>
        <p:txBody>
          <a:bodyPr wrap="square" lIns="0" tIns="0" rIns="0" bIns="0" rtlCol="0"/>
          <a:lstStyle/>
          <a:p/>
        </p:txBody>
      </p:sp>
      <p:sp>
        <p:nvSpPr>
          <p:cNvPr id="11" name="object 11"/>
          <p:cNvSpPr/>
          <p:nvPr/>
        </p:nvSpPr>
        <p:spPr>
          <a:xfrm>
            <a:off x="2667280" y="3990166"/>
            <a:ext cx="8255" cy="635"/>
          </a:xfrm>
          <a:custGeom>
            <a:avLst/>
            <a:gdLst/>
            <a:ahLst/>
            <a:cxnLst/>
            <a:rect l="l" t="t" r="r" b="b"/>
            <a:pathLst>
              <a:path w="8255" h="635">
                <a:moveTo>
                  <a:pt x="0" y="0"/>
                </a:moveTo>
                <a:lnTo>
                  <a:pt x="8152" y="0"/>
                </a:lnTo>
                <a:lnTo>
                  <a:pt x="0" y="8"/>
                </a:lnTo>
                <a:close/>
              </a:path>
            </a:pathLst>
          </a:custGeom>
          <a:solidFill>
            <a:srgbClr val="D5D5D5"/>
          </a:solidFill>
        </p:spPr>
        <p:txBody>
          <a:bodyPr wrap="square" lIns="0" tIns="0" rIns="0" bIns="0" rtlCol="0"/>
          <a:lstStyle/>
          <a:p/>
        </p:txBody>
      </p:sp>
      <p:sp>
        <p:nvSpPr>
          <p:cNvPr id="12" name="object 12"/>
          <p:cNvSpPr/>
          <p:nvPr/>
        </p:nvSpPr>
        <p:spPr>
          <a:xfrm>
            <a:off x="3189069" y="3990166"/>
            <a:ext cx="8255" cy="635"/>
          </a:xfrm>
          <a:custGeom>
            <a:avLst/>
            <a:gdLst/>
            <a:ahLst/>
            <a:cxnLst/>
            <a:rect l="l" t="t" r="r" b="b"/>
            <a:pathLst>
              <a:path w="8255" h="635">
                <a:moveTo>
                  <a:pt x="0" y="0"/>
                </a:moveTo>
                <a:lnTo>
                  <a:pt x="8152" y="0"/>
                </a:lnTo>
                <a:lnTo>
                  <a:pt x="0" y="8"/>
                </a:lnTo>
                <a:close/>
              </a:path>
            </a:pathLst>
          </a:custGeom>
          <a:solidFill>
            <a:srgbClr val="D5D5D5"/>
          </a:solidFill>
        </p:spPr>
        <p:txBody>
          <a:bodyPr wrap="square" lIns="0" tIns="0" rIns="0" bIns="0" rtlCol="0"/>
          <a:lstStyle/>
          <a:p/>
        </p:txBody>
      </p:sp>
      <p:sp>
        <p:nvSpPr>
          <p:cNvPr id="13" name="object 13"/>
          <p:cNvSpPr/>
          <p:nvPr/>
        </p:nvSpPr>
        <p:spPr>
          <a:xfrm>
            <a:off x="3710858" y="3990166"/>
            <a:ext cx="8255" cy="635"/>
          </a:xfrm>
          <a:custGeom>
            <a:avLst/>
            <a:gdLst/>
            <a:ahLst/>
            <a:cxnLst/>
            <a:rect l="l" t="t" r="r" b="b"/>
            <a:pathLst>
              <a:path w="8254" h="635">
                <a:moveTo>
                  <a:pt x="0" y="0"/>
                </a:moveTo>
                <a:lnTo>
                  <a:pt x="8161" y="0"/>
                </a:lnTo>
                <a:lnTo>
                  <a:pt x="0" y="8"/>
                </a:lnTo>
                <a:close/>
              </a:path>
            </a:pathLst>
          </a:custGeom>
          <a:solidFill>
            <a:srgbClr val="D5D5D5"/>
          </a:solidFill>
        </p:spPr>
        <p:txBody>
          <a:bodyPr wrap="square" lIns="0" tIns="0" rIns="0" bIns="0" rtlCol="0"/>
          <a:lstStyle/>
          <a:p/>
        </p:txBody>
      </p:sp>
      <p:sp>
        <p:nvSpPr>
          <p:cNvPr id="14" name="object 14"/>
          <p:cNvSpPr/>
          <p:nvPr/>
        </p:nvSpPr>
        <p:spPr>
          <a:xfrm>
            <a:off x="4232655" y="3990166"/>
            <a:ext cx="8255" cy="635"/>
          </a:xfrm>
          <a:custGeom>
            <a:avLst/>
            <a:gdLst/>
            <a:ahLst/>
            <a:cxnLst/>
            <a:rect l="l" t="t" r="r" b="b"/>
            <a:pathLst>
              <a:path w="8254" h="635">
                <a:moveTo>
                  <a:pt x="0" y="0"/>
                </a:moveTo>
                <a:lnTo>
                  <a:pt x="8152" y="0"/>
                </a:lnTo>
                <a:lnTo>
                  <a:pt x="0" y="8"/>
                </a:lnTo>
                <a:close/>
              </a:path>
            </a:pathLst>
          </a:custGeom>
          <a:solidFill>
            <a:srgbClr val="D5D5D5"/>
          </a:solidFill>
        </p:spPr>
        <p:txBody>
          <a:bodyPr wrap="square" lIns="0" tIns="0" rIns="0" bIns="0" rtlCol="0"/>
          <a:lstStyle/>
          <a:p/>
        </p:txBody>
      </p:sp>
      <p:sp>
        <p:nvSpPr>
          <p:cNvPr id="15" name="object 15"/>
          <p:cNvSpPr/>
          <p:nvPr/>
        </p:nvSpPr>
        <p:spPr>
          <a:xfrm>
            <a:off x="4754445" y="3990166"/>
            <a:ext cx="8255" cy="635"/>
          </a:xfrm>
          <a:custGeom>
            <a:avLst/>
            <a:gdLst/>
            <a:ahLst/>
            <a:cxnLst/>
            <a:rect l="l" t="t" r="r" b="b"/>
            <a:pathLst>
              <a:path w="8254" h="635">
                <a:moveTo>
                  <a:pt x="0" y="0"/>
                </a:moveTo>
                <a:lnTo>
                  <a:pt x="8152" y="0"/>
                </a:lnTo>
                <a:lnTo>
                  <a:pt x="0" y="8"/>
                </a:lnTo>
                <a:close/>
              </a:path>
            </a:pathLst>
          </a:custGeom>
          <a:solidFill>
            <a:srgbClr val="D5D5D5"/>
          </a:solidFill>
        </p:spPr>
        <p:txBody>
          <a:bodyPr wrap="square" lIns="0" tIns="0" rIns="0" bIns="0" rtlCol="0"/>
          <a:lstStyle/>
          <a:p/>
        </p:txBody>
      </p:sp>
      <p:sp>
        <p:nvSpPr>
          <p:cNvPr id="16" name="object 16"/>
          <p:cNvSpPr/>
          <p:nvPr/>
        </p:nvSpPr>
        <p:spPr>
          <a:xfrm>
            <a:off x="5276234" y="3990166"/>
            <a:ext cx="8255" cy="635"/>
          </a:xfrm>
          <a:custGeom>
            <a:avLst/>
            <a:gdLst/>
            <a:ahLst/>
            <a:cxnLst/>
            <a:rect l="l" t="t" r="r" b="b"/>
            <a:pathLst>
              <a:path w="8254" h="635">
                <a:moveTo>
                  <a:pt x="0" y="0"/>
                </a:moveTo>
                <a:lnTo>
                  <a:pt x="8152" y="0"/>
                </a:lnTo>
                <a:lnTo>
                  <a:pt x="0" y="8"/>
                </a:lnTo>
                <a:close/>
              </a:path>
            </a:pathLst>
          </a:custGeom>
          <a:solidFill>
            <a:srgbClr val="D5D5D5"/>
          </a:solidFill>
        </p:spPr>
        <p:txBody>
          <a:bodyPr wrap="square" lIns="0" tIns="0" rIns="0" bIns="0" rtlCol="0"/>
          <a:lstStyle/>
          <a:p/>
        </p:txBody>
      </p:sp>
      <p:sp>
        <p:nvSpPr>
          <p:cNvPr id="17" name="object 17"/>
          <p:cNvSpPr/>
          <p:nvPr/>
        </p:nvSpPr>
        <p:spPr>
          <a:xfrm>
            <a:off x="5798023" y="3990166"/>
            <a:ext cx="8255" cy="635"/>
          </a:xfrm>
          <a:custGeom>
            <a:avLst/>
            <a:gdLst/>
            <a:ahLst/>
            <a:cxnLst/>
            <a:rect l="l" t="t" r="r" b="b"/>
            <a:pathLst>
              <a:path w="8254" h="635">
                <a:moveTo>
                  <a:pt x="0" y="0"/>
                </a:moveTo>
                <a:lnTo>
                  <a:pt x="8152" y="0"/>
                </a:lnTo>
                <a:lnTo>
                  <a:pt x="0" y="8"/>
                </a:lnTo>
                <a:close/>
              </a:path>
            </a:pathLst>
          </a:custGeom>
          <a:solidFill>
            <a:srgbClr val="D5D5D5"/>
          </a:solidFill>
        </p:spPr>
        <p:txBody>
          <a:bodyPr wrap="square" lIns="0" tIns="0" rIns="0" bIns="0" rtlCol="0"/>
          <a:lstStyle/>
          <a:p/>
        </p:txBody>
      </p:sp>
      <p:sp>
        <p:nvSpPr>
          <p:cNvPr id="18" name="object 18"/>
          <p:cNvSpPr/>
          <p:nvPr/>
        </p:nvSpPr>
        <p:spPr>
          <a:xfrm>
            <a:off x="6319812" y="3990166"/>
            <a:ext cx="8255" cy="635"/>
          </a:xfrm>
          <a:custGeom>
            <a:avLst/>
            <a:gdLst/>
            <a:ahLst/>
            <a:cxnLst/>
            <a:rect l="l" t="t" r="r" b="b"/>
            <a:pathLst>
              <a:path w="8254" h="635">
                <a:moveTo>
                  <a:pt x="0" y="0"/>
                </a:moveTo>
                <a:lnTo>
                  <a:pt x="8152" y="0"/>
                </a:lnTo>
                <a:lnTo>
                  <a:pt x="0" y="8"/>
                </a:lnTo>
                <a:close/>
              </a:path>
            </a:pathLst>
          </a:custGeom>
          <a:solidFill>
            <a:srgbClr val="D5D5D5"/>
          </a:solidFill>
        </p:spPr>
        <p:txBody>
          <a:bodyPr wrap="square" lIns="0" tIns="0" rIns="0" bIns="0" rtlCol="0"/>
          <a:lstStyle/>
          <a:p/>
        </p:txBody>
      </p:sp>
      <p:sp>
        <p:nvSpPr>
          <p:cNvPr id="19" name="object 19"/>
          <p:cNvSpPr/>
          <p:nvPr/>
        </p:nvSpPr>
        <p:spPr>
          <a:xfrm>
            <a:off x="6841601" y="3990166"/>
            <a:ext cx="8255" cy="635"/>
          </a:xfrm>
          <a:custGeom>
            <a:avLst/>
            <a:gdLst/>
            <a:ahLst/>
            <a:cxnLst/>
            <a:rect l="l" t="t" r="r" b="b"/>
            <a:pathLst>
              <a:path w="8254" h="635">
                <a:moveTo>
                  <a:pt x="0" y="0"/>
                </a:moveTo>
                <a:lnTo>
                  <a:pt x="8152" y="0"/>
                </a:lnTo>
                <a:lnTo>
                  <a:pt x="0" y="8"/>
                </a:lnTo>
                <a:close/>
              </a:path>
            </a:pathLst>
          </a:custGeom>
          <a:solidFill>
            <a:srgbClr val="D5D5D5"/>
          </a:solidFill>
        </p:spPr>
        <p:txBody>
          <a:bodyPr wrap="square" lIns="0" tIns="0" rIns="0" bIns="0" rtlCol="0"/>
          <a:lstStyle/>
          <a:p/>
        </p:txBody>
      </p:sp>
      <p:sp>
        <p:nvSpPr>
          <p:cNvPr id="20" name="object 20"/>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06103"/>
            <a:ext cx="5969635" cy="2329180"/>
          </a:xfrm>
          <a:prstGeom prst="rect">
            <a:avLst/>
          </a:prstGeom>
        </p:spPr>
        <p:txBody>
          <a:bodyPr wrap="square" lIns="0" tIns="12700" rIns="0" bIns="0" rtlCol="0" vert="horz">
            <a:spAutoFit/>
          </a:bodyPr>
          <a:lstStyle/>
          <a:p>
            <a:pPr algn="just" marL="12700" marR="5080">
              <a:lnSpc>
                <a:spcPct val="152700"/>
              </a:lnSpc>
              <a:spcBef>
                <a:spcPts val="100"/>
              </a:spcBef>
            </a:pPr>
            <a:r>
              <a:rPr dirty="0" sz="1100" spc="-5">
                <a:latin typeface="Calibri"/>
                <a:cs typeface="Calibri"/>
              </a:rPr>
              <a:t>Consequently, in the context of regression analyses, weights </a:t>
            </a:r>
            <a:r>
              <a:rPr dirty="0" sz="1100">
                <a:latin typeface="Calibri"/>
                <a:cs typeface="Calibri"/>
              </a:rPr>
              <a:t>were </a:t>
            </a:r>
            <a:r>
              <a:rPr dirty="0" sz="1100" spc="-5">
                <a:latin typeface="Calibri"/>
                <a:cs typeface="Calibri"/>
              </a:rPr>
              <a:t>standardized such that the weight  mean equals 1. Variables names, symbols, numbers </a:t>
            </a:r>
            <a:r>
              <a:rPr dirty="0" sz="1100">
                <a:latin typeface="Calibri"/>
                <a:cs typeface="Calibri"/>
              </a:rPr>
              <a:t>of </a:t>
            </a:r>
            <a:r>
              <a:rPr dirty="0" sz="1100" spc="-5">
                <a:latin typeface="Calibri"/>
                <a:cs typeface="Calibri"/>
              </a:rPr>
              <a:t>observations, means and standard deviations are  reported </a:t>
            </a:r>
            <a:r>
              <a:rPr dirty="0" sz="1100">
                <a:latin typeface="Calibri"/>
                <a:cs typeface="Calibri"/>
              </a:rPr>
              <a:t>in </a:t>
            </a:r>
            <a:r>
              <a:rPr dirty="0" sz="1100" spc="-5">
                <a:latin typeface="Calibri"/>
                <a:cs typeface="Calibri"/>
              </a:rPr>
              <a:t>the following two tables. Whether variables are categorical, continuous or binary is indicated  in parentheses beside variable names. For binary variables here, the direction of the dichotomy is always  such</a:t>
            </a:r>
            <a:r>
              <a:rPr dirty="0" sz="1100" spc="-45">
                <a:latin typeface="Calibri"/>
                <a:cs typeface="Calibri"/>
              </a:rPr>
              <a:t> </a:t>
            </a:r>
            <a:r>
              <a:rPr dirty="0" sz="1100" spc="-5">
                <a:latin typeface="Calibri"/>
                <a:cs typeface="Calibri"/>
              </a:rPr>
              <a:t>that</a:t>
            </a:r>
            <a:r>
              <a:rPr dirty="0" sz="1100" spc="-40">
                <a:latin typeface="Calibri"/>
                <a:cs typeface="Calibri"/>
              </a:rPr>
              <a:t> </a:t>
            </a:r>
            <a:r>
              <a:rPr dirty="0" sz="1100" spc="-5">
                <a:latin typeface="Calibri"/>
                <a:cs typeface="Calibri"/>
              </a:rPr>
              <a:t>positive</a:t>
            </a:r>
            <a:r>
              <a:rPr dirty="0" sz="1100" spc="-50">
                <a:latin typeface="Calibri"/>
                <a:cs typeface="Calibri"/>
              </a:rPr>
              <a:t> </a:t>
            </a:r>
            <a:r>
              <a:rPr dirty="0" sz="1100" spc="-5">
                <a:latin typeface="Calibri"/>
                <a:cs typeface="Calibri"/>
              </a:rPr>
              <a:t>statements</a:t>
            </a:r>
            <a:r>
              <a:rPr dirty="0" sz="1100" spc="-40">
                <a:latin typeface="Calibri"/>
                <a:cs typeface="Calibri"/>
              </a:rPr>
              <a:t> </a:t>
            </a:r>
            <a:r>
              <a:rPr dirty="0" sz="1100" spc="-5">
                <a:latin typeface="Calibri"/>
                <a:cs typeface="Calibri"/>
              </a:rPr>
              <a:t>are</a:t>
            </a:r>
            <a:r>
              <a:rPr dirty="0" sz="1100" spc="-40">
                <a:latin typeface="Calibri"/>
                <a:cs typeface="Calibri"/>
              </a:rPr>
              <a:t> </a:t>
            </a:r>
            <a:r>
              <a:rPr dirty="0" sz="1100" spc="-5">
                <a:latin typeface="Calibri"/>
                <a:cs typeface="Calibri"/>
              </a:rPr>
              <a:t>coded</a:t>
            </a:r>
            <a:r>
              <a:rPr dirty="0" sz="1100" spc="-45">
                <a:latin typeface="Calibri"/>
                <a:cs typeface="Calibri"/>
              </a:rPr>
              <a:t> </a:t>
            </a:r>
            <a:r>
              <a:rPr dirty="0" sz="1100" spc="-5">
                <a:latin typeface="Calibri"/>
                <a:cs typeface="Calibri"/>
              </a:rPr>
              <a:t>as</a:t>
            </a:r>
            <a:r>
              <a:rPr dirty="0" sz="1100" spc="-40">
                <a:latin typeface="Calibri"/>
                <a:cs typeface="Calibri"/>
              </a:rPr>
              <a:t> </a:t>
            </a:r>
            <a:r>
              <a:rPr dirty="0" sz="1100" spc="-5">
                <a:latin typeface="Calibri"/>
                <a:cs typeface="Calibri"/>
              </a:rPr>
              <a:t>1s</a:t>
            </a:r>
            <a:r>
              <a:rPr dirty="0" sz="1100" spc="-40">
                <a:latin typeface="Calibri"/>
                <a:cs typeface="Calibri"/>
              </a:rPr>
              <a:t> </a:t>
            </a:r>
            <a:r>
              <a:rPr dirty="0" sz="1100" spc="-5">
                <a:latin typeface="Calibri"/>
                <a:cs typeface="Calibri"/>
              </a:rPr>
              <a:t>and</a:t>
            </a:r>
            <a:r>
              <a:rPr dirty="0" sz="1100" spc="-35">
                <a:latin typeface="Calibri"/>
                <a:cs typeface="Calibri"/>
              </a:rPr>
              <a:t> </a:t>
            </a:r>
            <a:r>
              <a:rPr dirty="0" sz="1100" spc="-5">
                <a:latin typeface="Calibri"/>
                <a:cs typeface="Calibri"/>
              </a:rPr>
              <a:t>negative</a:t>
            </a:r>
            <a:r>
              <a:rPr dirty="0" sz="1100" spc="-45">
                <a:latin typeface="Calibri"/>
                <a:cs typeface="Calibri"/>
              </a:rPr>
              <a:t> </a:t>
            </a:r>
            <a:r>
              <a:rPr dirty="0" sz="1100" spc="-5">
                <a:latin typeface="Calibri"/>
                <a:cs typeface="Calibri"/>
              </a:rPr>
              <a:t>statements</a:t>
            </a:r>
            <a:r>
              <a:rPr dirty="0" sz="1100" spc="-40">
                <a:latin typeface="Calibri"/>
                <a:cs typeface="Calibri"/>
              </a:rPr>
              <a:t> </a:t>
            </a:r>
            <a:r>
              <a:rPr dirty="0" sz="1100" spc="-5">
                <a:latin typeface="Calibri"/>
                <a:cs typeface="Calibri"/>
              </a:rPr>
              <a:t>are</a:t>
            </a:r>
            <a:r>
              <a:rPr dirty="0" sz="1100" spc="-45">
                <a:latin typeface="Calibri"/>
                <a:cs typeface="Calibri"/>
              </a:rPr>
              <a:t> </a:t>
            </a:r>
            <a:r>
              <a:rPr dirty="0" sz="1100" spc="-5">
                <a:latin typeface="Calibri"/>
                <a:cs typeface="Calibri"/>
              </a:rPr>
              <a:t>coded</a:t>
            </a:r>
            <a:r>
              <a:rPr dirty="0" sz="1100" spc="-40">
                <a:latin typeface="Calibri"/>
                <a:cs typeface="Calibri"/>
              </a:rPr>
              <a:t> </a:t>
            </a:r>
            <a:r>
              <a:rPr dirty="0" sz="1100" spc="-5">
                <a:latin typeface="Calibri"/>
                <a:cs typeface="Calibri"/>
              </a:rPr>
              <a:t>as</a:t>
            </a:r>
            <a:r>
              <a:rPr dirty="0" sz="1100" spc="-40">
                <a:latin typeface="Calibri"/>
                <a:cs typeface="Calibri"/>
              </a:rPr>
              <a:t> </a:t>
            </a:r>
            <a:r>
              <a:rPr dirty="0" sz="1100" spc="-5">
                <a:latin typeface="Calibri"/>
                <a:cs typeface="Calibri"/>
              </a:rPr>
              <a:t>0s.</a:t>
            </a:r>
            <a:r>
              <a:rPr dirty="0" sz="1100" spc="-35">
                <a:latin typeface="Calibri"/>
                <a:cs typeface="Calibri"/>
              </a:rPr>
              <a:t> </a:t>
            </a:r>
            <a:r>
              <a:rPr dirty="0" sz="1100" spc="-5">
                <a:latin typeface="Calibri"/>
                <a:cs typeface="Calibri"/>
              </a:rPr>
              <a:t>Table</a:t>
            </a:r>
            <a:r>
              <a:rPr dirty="0" sz="1100" spc="-40">
                <a:latin typeface="Calibri"/>
                <a:cs typeface="Calibri"/>
              </a:rPr>
              <a:t> </a:t>
            </a:r>
            <a:r>
              <a:rPr dirty="0" sz="1100" spc="-5">
                <a:latin typeface="Calibri"/>
                <a:cs typeface="Calibri"/>
              </a:rPr>
              <a:t>10</a:t>
            </a:r>
            <a:r>
              <a:rPr dirty="0" sz="1100" spc="-35">
                <a:latin typeface="Calibri"/>
                <a:cs typeface="Calibri"/>
              </a:rPr>
              <a:t> </a:t>
            </a:r>
            <a:r>
              <a:rPr dirty="0" sz="1100" spc="-5">
                <a:latin typeface="Calibri"/>
                <a:cs typeface="Calibri"/>
              </a:rPr>
              <a:t>describes  variables under the standardized weighting scheme, while Table 11 reports these figures over the  unweighted sample. Note that fewer variables were used in regression analyses when standardized  weights were off, due to differences </a:t>
            </a:r>
            <a:r>
              <a:rPr dirty="0" sz="1100">
                <a:latin typeface="Calibri"/>
                <a:cs typeface="Calibri"/>
              </a:rPr>
              <a:t>in </a:t>
            </a:r>
            <a:r>
              <a:rPr dirty="0" sz="1100" spc="-5">
                <a:latin typeface="Calibri"/>
                <a:cs typeface="Calibri"/>
              </a:rPr>
              <a:t>variance and statistical significance, which has impacted model  specifications.</a:t>
            </a:r>
            <a:endParaRPr sz="1100">
              <a:latin typeface="Calibri"/>
              <a:cs typeface="Calibri"/>
            </a:endParaRPr>
          </a:p>
        </p:txBody>
      </p:sp>
      <p:sp>
        <p:nvSpPr>
          <p:cNvPr id="3" name="object 3"/>
          <p:cNvSpPr txBox="1"/>
          <p:nvPr/>
        </p:nvSpPr>
        <p:spPr>
          <a:xfrm>
            <a:off x="901777" y="3298980"/>
            <a:ext cx="5311140" cy="43307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 10: Mean and Standard Deviation of Weighted Variables Used in Logistic</a:t>
            </a:r>
            <a:r>
              <a:rPr dirty="0" sz="1100" spc="80">
                <a:latin typeface="Calibri"/>
                <a:cs typeface="Calibri"/>
              </a:rPr>
              <a:t> </a:t>
            </a:r>
            <a:r>
              <a:rPr dirty="0" sz="1100" spc="-5">
                <a:latin typeface="Calibri"/>
                <a:cs typeface="Calibri"/>
              </a:rPr>
              <a:t>Regressions</a:t>
            </a:r>
            <a:endParaRPr sz="1100">
              <a:latin typeface="Calibri"/>
              <a:cs typeface="Calibri"/>
            </a:endParaRPr>
          </a:p>
          <a:p>
            <a:pPr marL="1280160">
              <a:lnSpc>
                <a:spcPct val="100000"/>
              </a:lnSpc>
              <a:spcBef>
                <a:spcPts val="810"/>
              </a:spcBef>
              <a:tabLst>
                <a:tab pos="3694429" algn="l"/>
                <a:tab pos="4618990" algn="l"/>
                <a:tab pos="5031105" algn="l"/>
              </a:tabLst>
            </a:pPr>
            <a:r>
              <a:rPr dirty="0" sz="900" spc="15">
                <a:latin typeface="Calibri"/>
                <a:cs typeface="Calibri"/>
              </a:rPr>
              <a:t>N</a:t>
            </a:r>
            <a:r>
              <a:rPr dirty="0" sz="900" spc="-15">
                <a:latin typeface="Calibri"/>
                <a:cs typeface="Calibri"/>
              </a:rPr>
              <a:t>a</a:t>
            </a:r>
            <a:r>
              <a:rPr dirty="0" sz="900">
                <a:latin typeface="Calibri"/>
                <a:cs typeface="Calibri"/>
              </a:rPr>
              <a:t>me</a:t>
            </a:r>
            <a:r>
              <a:rPr dirty="0" sz="900" spc="5">
                <a:latin typeface="Calibri"/>
                <a:cs typeface="Calibri"/>
              </a:rPr>
              <a:t> </a:t>
            </a:r>
            <a:r>
              <a:rPr dirty="0" sz="900" spc="5">
                <a:latin typeface="Calibri"/>
                <a:cs typeface="Calibri"/>
              </a:rPr>
              <a:t>o</a:t>
            </a:r>
            <a:r>
              <a:rPr dirty="0" sz="900">
                <a:latin typeface="Calibri"/>
                <a:cs typeface="Calibri"/>
              </a:rPr>
              <a:t>f</a:t>
            </a:r>
            <a:r>
              <a:rPr dirty="0" sz="900">
                <a:latin typeface="Calibri"/>
                <a:cs typeface="Calibri"/>
              </a:rPr>
              <a:t> </a:t>
            </a:r>
            <a:r>
              <a:rPr dirty="0" sz="900" spc="25">
                <a:latin typeface="Calibri"/>
                <a:cs typeface="Calibri"/>
              </a:rPr>
              <a:t>V</a:t>
            </a:r>
            <a:r>
              <a:rPr dirty="0" sz="900" spc="-15">
                <a:latin typeface="Calibri"/>
                <a:cs typeface="Calibri"/>
              </a:rPr>
              <a:t>ar</a:t>
            </a:r>
            <a:r>
              <a:rPr dirty="0" sz="900" spc="30">
                <a:latin typeface="Calibri"/>
                <a:cs typeface="Calibri"/>
              </a:rPr>
              <a:t>i</a:t>
            </a:r>
            <a:r>
              <a:rPr dirty="0" sz="900" spc="-15">
                <a:latin typeface="Calibri"/>
                <a:cs typeface="Calibri"/>
              </a:rPr>
              <a:t>a</a:t>
            </a:r>
            <a:r>
              <a:rPr dirty="0" sz="900" spc="5">
                <a:latin typeface="Calibri"/>
                <a:cs typeface="Calibri"/>
              </a:rPr>
              <a:t>b</a:t>
            </a:r>
            <a:r>
              <a:rPr dirty="0" sz="900" spc="30">
                <a:latin typeface="Calibri"/>
                <a:cs typeface="Calibri"/>
              </a:rPr>
              <a:t>l</a:t>
            </a:r>
            <a:r>
              <a:rPr dirty="0" sz="900">
                <a:latin typeface="Calibri"/>
                <a:cs typeface="Calibri"/>
              </a:rPr>
              <a:t>e</a:t>
            </a:r>
            <a:r>
              <a:rPr dirty="0" sz="900">
                <a:latin typeface="Calibri"/>
                <a:cs typeface="Calibri"/>
              </a:rPr>
              <a:t>	</a:t>
            </a:r>
            <a:r>
              <a:rPr dirty="0" sz="900" spc="5">
                <a:latin typeface="Calibri"/>
                <a:cs typeface="Calibri"/>
              </a:rPr>
              <a:t>S</a:t>
            </a:r>
            <a:r>
              <a:rPr dirty="0" sz="900" spc="10">
                <a:latin typeface="Calibri"/>
                <a:cs typeface="Calibri"/>
              </a:rPr>
              <a:t>y</a:t>
            </a:r>
            <a:r>
              <a:rPr dirty="0" sz="900">
                <a:latin typeface="Calibri"/>
                <a:cs typeface="Calibri"/>
              </a:rPr>
              <a:t>m</a:t>
            </a:r>
            <a:r>
              <a:rPr dirty="0" sz="900" spc="5">
                <a:latin typeface="Calibri"/>
                <a:cs typeface="Calibri"/>
              </a:rPr>
              <a:t>bo</a:t>
            </a:r>
            <a:r>
              <a:rPr dirty="0" sz="900">
                <a:latin typeface="Calibri"/>
                <a:cs typeface="Calibri"/>
              </a:rPr>
              <a:t>l</a:t>
            </a:r>
            <a:r>
              <a:rPr dirty="0" sz="900">
                <a:latin typeface="Calibri"/>
                <a:cs typeface="Calibri"/>
              </a:rPr>
              <a:t>	</a:t>
            </a:r>
            <a:r>
              <a:rPr dirty="0" sz="900">
                <a:latin typeface="Calibri"/>
                <a:cs typeface="Calibri"/>
              </a:rPr>
              <a:t>n</a:t>
            </a:r>
            <a:r>
              <a:rPr dirty="0" sz="900">
                <a:latin typeface="Calibri"/>
                <a:cs typeface="Calibri"/>
              </a:rPr>
              <a:t>	</a:t>
            </a:r>
            <a:r>
              <a:rPr dirty="0" sz="900" spc="-50">
                <a:latin typeface="Calibri"/>
                <a:cs typeface="Calibri"/>
              </a:rPr>
              <a:t>M</a:t>
            </a:r>
            <a:r>
              <a:rPr dirty="0" sz="900" spc="30">
                <a:latin typeface="Calibri"/>
                <a:cs typeface="Calibri"/>
              </a:rPr>
              <a:t>e</a:t>
            </a:r>
            <a:r>
              <a:rPr dirty="0" sz="900" spc="-15">
                <a:latin typeface="Calibri"/>
                <a:cs typeface="Calibri"/>
              </a:rPr>
              <a:t>a</a:t>
            </a:r>
            <a:r>
              <a:rPr dirty="0" sz="900">
                <a:latin typeface="Calibri"/>
                <a:cs typeface="Calibri"/>
              </a:rPr>
              <a:t>n</a:t>
            </a:r>
            <a:endParaRPr sz="900">
              <a:latin typeface="Calibri"/>
              <a:cs typeface="Calibri"/>
            </a:endParaRPr>
          </a:p>
        </p:txBody>
      </p:sp>
      <p:sp>
        <p:nvSpPr>
          <p:cNvPr id="4" name="object 4"/>
          <p:cNvSpPr txBox="1"/>
          <p:nvPr/>
        </p:nvSpPr>
        <p:spPr>
          <a:xfrm>
            <a:off x="6379226" y="3568915"/>
            <a:ext cx="413384" cy="163195"/>
          </a:xfrm>
          <a:prstGeom prst="rect">
            <a:avLst/>
          </a:prstGeom>
        </p:spPr>
        <p:txBody>
          <a:bodyPr wrap="square" lIns="0" tIns="12700" rIns="0" bIns="0" rtlCol="0" vert="horz">
            <a:spAutoFit/>
          </a:bodyPr>
          <a:lstStyle/>
          <a:p>
            <a:pPr marL="12700">
              <a:lnSpc>
                <a:spcPct val="100000"/>
              </a:lnSpc>
              <a:spcBef>
                <a:spcPts val="100"/>
              </a:spcBef>
            </a:pPr>
            <a:r>
              <a:rPr dirty="0" sz="900">
                <a:latin typeface="Calibri"/>
                <a:cs typeface="Calibri"/>
              </a:rPr>
              <a:t>Std.</a:t>
            </a:r>
            <a:r>
              <a:rPr dirty="0" sz="900" spc="-70">
                <a:latin typeface="Calibri"/>
                <a:cs typeface="Calibri"/>
              </a:rPr>
              <a:t> </a:t>
            </a:r>
            <a:r>
              <a:rPr dirty="0" sz="900" spc="5">
                <a:latin typeface="Calibri"/>
                <a:cs typeface="Calibri"/>
              </a:rPr>
              <a:t>Dev</a:t>
            </a:r>
            <a:endParaRPr sz="900">
              <a:latin typeface="Calibri"/>
              <a:cs typeface="Calibri"/>
            </a:endParaRPr>
          </a:p>
        </p:txBody>
      </p:sp>
      <p:sp>
        <p:nvSpPr>
          <p:cNvPr id="5" name="object 5"/>
          <p:cNvSpPr/>
          <p:nvPr/>
        </p:nvSpPr>
        <p:spPr>
          <a:xfrm>
            <a:off x="914400" y="3573981"/>
            <a:ext cx="5935980" cy="0"/>
          </a:xfrm>
          <a:custGeom>
            <a:avLst/>
            <a:gdLst/>
            <a:ahLst/>
            <a:cxnLst/>
            <a:rect l="l" t="t" r="r" b="b"/>
            <a:pathLst>
              <a:path w="5935980" h="0">
                <a:moveTo>
                  <a:pt x="0" y="0"/>
                </a:moveTo>
                <a:lnTo>
                  <a:pt x="5935848" y="0"/>
                </a:lnTo>
              </a:path>
            </a:pathLst>
          </a:custGeom>
          <a:ln w="3175">
            <a:solidFill>
              <a:srgbClr val="000000"/>
            </a:solidFill>
          </a:ln>
        </p:spPr>
        <p:txBody>
          <a:bodyPr wrap="square" lIns="0" tIns="0" rIns="0" bIns="0" rtlCol="0"/>
          <a:lstStyle/>
          <a:p/>
        </p:txBody>
      </p:sp>
      <p:sp>
        <p:nvSpPr>
          <p:cNvPr id="6" name="object 6"/>
          <p:cNvSpPr txBox="1"/>
          <p:nvPr/>
        </p:nvSpPr>
        <p:spPr>
          <a:xfrm>
            <a:off x="901701" y="8462522"/>
            <a:ext cx="5961380" cy="163195"/>
          </a:xfrm>
          <a:prstGeom prst="rect">
            <a:avLst/>
          </a:prstGeom>
        </p:spPr>
        <p:txBody>
          <a:bodyPr wrap="square" lIns="0" tIns="12700" rIns="0" bIns="0" rtlCol="0" vert="horz">
            <a:spAutoFit/>
          </a:bodyPr>
          <a:lstStyle/>
          <a:p>
            <a:pPr marL="12700">
              <a:lnSpc>
                <a:spcPct val="100000"/>
              </a:lnSpc>
              <a:spcBef>
                <a:spcPts val="100"/>
              </a:spcBef>
              <a:tabLst>
                <a:tab pos="5948045" algn="l"/>
              </a:tabLst>
            </a:pPr>
            <a:r>
              <a:rPr dirty="0" u="sng" sz="900" spc="-25">
                <a:uFill>
                  <a:solidFill>
                    <a:srgbClr val="000000"/>
                  </a:solidFill>
                </a:uFill>
                <a:latin typeface="Calibri"/>
                <a:cs typeface="Calibri"/>
              </a:rPr>
              <a:t> </a:t>
            </a:r>
            <a:r>
              <a:rPr dirty="0" u="sng" sz="900" spc="-5">
                <a:uFill>
                  <a:solidFill>
                    <a:srgbClr val="000000"/>
                  </a:solidFill>
                </a:uFill>
                <a:latin typeface="Calibri"/>
                <a:cs typeface="Calibri"/>
              </a:rPr>
              <a:t>Source </a:t>
            </a:r>
            <a:r>
              <a:rPr dirty="0" u="sng" sz="900">
                <a:uFill>
                  <a:solidFill>
                    <a:srgbClr val="000000"/>
                  </a:solidFill>
                </a:uFill>
                <a:latin typeface="Calibri"/>
                <a:cs typeface="Calibri"/>
              </a:rPr>
              <a:t>of </a:t>
            </a:r>
            <a:r>
              <a:rPr dirty="0" u="sng" sz="900" spc="-10">
                <a:uFill>
                  <a:solidFill>
                    <a:srgbClr val="000000"/>
                  </a:solidFill>
                </a:uFill>
                <a:latin typeface="Calibri"/>
                <a:cs typeface="Calibri"/>
              </a:rPr>
              <a:t>Data: </a:t>
            </a:r>
            <a:r>
              <a:rPr dirty="0" u="sng" sz="900">
                <a:uFill>
                  <a:solidFill>
                    <a:srgbClr val="000000"/>
                  </a:solidFill>
                </a:uFill>
                <a:latin typeface="Calibri"/>
                <a:cs typeface="Calibri"/>
              </a:rPr>
              <a:t>Statistics </a:t>
            </a:r>
            <a:r>
              <a:rPr dirty="0" u="sng" sz="900" spc="-5">
                <a:uFill>
                  <a:solidFill>
                    <a:srgbClr val="000000"/>
                  </a:solidFill>
                </a:uFill>
                <a:latin typeface="Calibri"/>
                <a:cs typeface="Calibri"/>
              </a:rPr>
              <a:t>Canada: </a:t>
            </a:r>
            <a:r>
              <a:rPr dirty="0" u="sng" sz="900" spc="-15">
                <a:uFill>
                  <a:solidFill>
                    <a:srgbClr val="000000"/>
                  </a:solidFill>
                </a:uFill>
                <a:latin typeface="Calibri"/>
                <a:cs typeface="Calibri"/>
              </a:rPr>
              <a:t>GSS27 </a:t>
            </a:r>
            <a:r>
              <a:rPr dirty="0" u="sng" sz="900">
                <a:uFill>
                  <a:solidFill>
                    <a:srgbClr val="000000"/>
                  </a:solidFill>
                </a:uFill>
                <a:latin typeface="Calibri"/>
                <a:cs typeface="Calibri"/>
              </a:rPr>
              <a:t>SI</a:t>
            </a:r>
            <a:r>
              <a:rPr dirty="0" u="sng" sz="900" spc="-95">
                <a:uFill>
                  <a:solidFill>
                    <a:srgbClr val="000000"/>
                  </a:solidFill>
                </a:uFill>
                <a:latin typeface="Calibri"/>
                <a:cs typeface="Calibri"/>
              </a:rPr>
              <a:t> </a:t>
            </a:r>
            <a:r>
              <a:rPr dirty="0" u="sng" sz="900" spc="-25">
                <a:uFill>
                  <a:solidFill>
                    <a:srgbClr val="000000"/>
                  </a:solidFill>
                </a:uFill>
                <a:latin typeface="Calibri"/>
                <a:cs typeface="Calibri"/>
              </a:rPr>
              <a:t>(2013)	</a:t>
            </a:r>
            <a:endParaRPr sz="900">
              <a:latin typeface="Calibri"/>
              <a:cs typeface="Calibri"/>
            </a:endParaRPr>
          </a:p>
        </p:txBody>
      </p:sp>
      <p:sp>
        <p:nvSpPr>
          <p:cNvPr id="7" name="object 7"/>
          <p:cNvSpPr/>
          <p:nvPr/>
        </p:nvSpPr>
        <p:spPr>
          <a:xfrm>
            <a:off x="914403" y="3577797"/>
            <a:ext cx="5935980" cy="0"/>
          </a:xfrm>
          <a:custGeom>
            <a:avLst/>
            <a:gdLst/>
            <a:ahLst/>
            <a:cxnLst/>
            <a:rect l="l" t="t" r="r" b="b"/>
            <a:pathLst>
              <a:path w="5935980" h="0">
                <a:moveTo>
                  <a:pt x="0" y="0"/>
                </a:moveTo>
                <a:lnTo>
                  <a:pt x="5935848" y="0"/>
                </a:lnTo>
              </a:path>
            </a:pathLst>
          </a:custGeom>
          <a:ln w="7634">
            <a:solidFill>
              <a:srgbClr val="000000"/>
            </a:solidFill>
          </a:ln>
        </p:spPr>
        <p:txBody>
          <a:bodyPr wrap="square" lIns="0" tIns="0" rIns="0" bIns="0" rtlCol="0"/>
          <a:lstStyle/>
          <a:p/>
        </p:txBody>
      </p:sp>
      <p:graphicFrame>
        <p:nvGraphicFramePr>
          <p:cNvPr id="8" name="object 8"/>
          <p:cNvGraphicFramePr>
            <a:graphicFrameLocks noGrp="1"/>
          </p:cNvGraphicFramePr>
          <p:nvPr/>
        </p:nvGraphicFramePr>
        <p:xfrm>
          <a:off x="910583" y="3726666"/>
          <a:ext cx="5947410" cy="4749165"/>
        </p:xfrm>
        <a:graphic>
          <a:graphicData uri="http://schemas.openxmlformats.org/drawingml/2006/table">
            <a:tbl>
              <a:tblPr firstRow="1" bandRow="1">
                <a:tableStyleId>{2D5ABB26-0587-4C30-8999-92F81FD0307C}</a:tableStyleId>
              </a:tblPr>
              <a:tblGrid>
                <a:gridCol w="3349625"/>
                <a:gridCol w="1053464"/>
                <a:gridCol w="491489"/>
                <a:gridCol w="508000"/>
                <a:gridCol w="532764"/>
              </a:tblGrid>
              <a:tr h="166028">
                <a:tc>
                  <a:txBody>
                    <a:bodyPr/>
                    <a:lstStyle/>
                    <a:p>
                      <a:pPr algn="r" marR="14604">
                        <a:lnSpc>
                          <a:spcPct val="100000"/>
                        </a:lnSpc>
                        <a:spcBef>
                          <a:spcPts val="30"/>
                        </a:spcBef>
                      </a:pPr>
                      <a:r>
                        <a:rPr dirty="0" sz="900" spc="5">
                          <a:latin typeface="Calibri"/>
                          <a:cs typeface="Calibri"/>
                        </a:rPr>
                        <a:t>Household </a:t>
                      </a:r>
                      <a:r>
                        <a:rPr dirty="0" sz="900">
                          <a:latin typeface="Calibri"/>
                          <a:cs typeface="Calibri"/>
                        </a:rPr>
                        <a:t>income </a:t>
                      </a:r>
                      <a:r>
                        <a:rPr dirty="0" sz="900" spc="-5">
                          <a:latin typeface="Calibri"/>
                          <a:cs typeface="Calibri"/>
                        </a:rPr>
                        <a:t>categorical </a:t>
                      </a:r>
                      <a:r>
                        <a:rPr dirty="0" sz="900">
                          <a:latin typeface="Calibri"/>
                          <a:cs typeface="Calibri"/>
                        </a:rPr>
                        <a:t>variable </a:t>
                      </a:r>
                      <a:r>
                        <a:rPr dirty="0" sz="900" spc="-5">
                          <a:latin typeface="Calibri"/>
                          <a:cs typeface="Calibri"/>
                        </a:rPr>
                        <a:t>(13 </a:t>
                      </a:r>
                      <a:r>
                        <a:rPr dirty="0" sz="900">
                          <a:latin typeface="Calibri"/>
                          <a:cs typeface="Calibri"/>
                        </a:rPr>
                        <a:t>categories)</a:t>
                      </a:r>
                      <a:endParaRPr sz="900">
                        <a:latin typeface="Calibri"/>
                        <a:cs typeface="Calibri"/>
                      </a:endParaRPr>
                    </a:p>
                  </a:txBody>
                  <a:tcPr marL="0" marR="0" marB="0" marT="3810">
                    <a:lnR w="9525">
                      <a:solidFill>
                        <a:srgbClr val="000000"/>
                      </a:solidFill>
                      <a:prstDash val="solid"/>
                    </a:lnR>
                    <a:lnT w="9525">
                      <a:solidFill>
                        <a:srgbClr val="000000"/>
                      </a:solidFill>
                      <a:prstDash val="solid"/>
                    </a:lnT>
                  </a:tcPr>
                </a:tc>
                <a:tc>
                  <a:txBody>
                    <a:bodyPr/>
                    <a:lstStyle/>
                    <a:p>
                      <a:pPr marL="19050">
                        <a:lnSpc>
                          <a:spcPct val="100000"/>
                        </a:lnSpc>
                        <a:spcBef>
                          <a:spcPts val="30"/>
                        </a:spcBef>
                      </a:pPr>
                      <a:r>
                        <a:rPr dirty="0" sz="900" spc="5">
                          <a:latin typeface="Calibri"/>
                          <a:cs typeface="Calibri"/>
                        </a:rPr>
                        <a:t>Household</a:t>
                      </a:r>
                      <a:r>
                        <a:rPr dirty="0" sz="900" spc="-30">
                          <a:latin typeface="Calibri"/>
                          <a:cs typeface="Calibri"/>
                        </a:rPr>
                        <a:t> </a:t>
                      </a:r>
                      <a:r>
                        <a:rPr dirty="0" sz="900">
                          <a:latin typeface="Calibri"/>
                          <a:cs typeface="Calibri"/>
                        </a:rPr>
                        <a:t>Income</a:t>
                      </a:r>
                      <a:endParaRPr sz="900">
                        <a:latin typeface="Calibri"/>
                        <a:cs typeface="Calibri"/>
                      </a:endParaRPr>
                    </a:p>
                  </a:txBody>
                  <a:tcPr marL="0" marR="0" marB="0" marT="3810">
                    <a:lnL w="9525">
                      <a:solidFill>
                        <a:srgbClr val="000000"/>
                      </a:solidFill>
                      <a:prstDash val="solid"/>
                    </a:lnL>
                    <a:lnT w="9525">
                      <a:solidFill>
                        <a:srgbClr val="000000"/>
                      </a:solidFill>
                      <a:prstDash val="solid"/>
                    </a:lnT>
                  </a:tcPr>
                </a:tc>
                <a:tc>
                  <a:txBody>
                    <a:bodyPr/>
                    <a:lstStyle/>
                    <a:p>
                      <a:pPr marL="80645">
                        <a:lnSpc>
                          <a:spcPct val="100000"/>
                        </a:lnSpc>
                        <a:spcBef>
                          <a:spcPts val="30"/>
                        </a:spcBef>
                      </a:pPr>
                      <a:r>
                        <a:rPr dirty="0" sz="900" spc="-30">
                          <a:latin typeface="Calibri"/>
                          <a:cs typeface="Calibri"/>
                        </a:rPr>
                        <a:t>21,871</a:t>
                      </a:r>
                      <a:endParaRPr sz="900">
                        <a:latin typeface="Calibri"/>
                        <a:cs typeface="Calibri"/>
                      </a:endParaRPr>
                    </a:p>
                  </a:txBody>
                  <a:tcPr marL="0" marR="0" marB="0" marT="3810">
                    <a:lnT w="9525">
                      <a:solidFill>
                        <a:srgbClr val="000000"/>
                      </a:solidFill>
                      <a:prstDash val="solid"/>
                    </a:lnT>
                  </a:tcPr>
                </a:tc>
                <a:tc>
                  <a:txBody>
                    <a:bodyPr/>
                    <a:lstStyle/>
                    <a:p>
                      <a:pPr algn="ctr" marL="6985">
                        <a:lnSpc>
                          <a:spcPct val="100000"/>
                        </a:lnSpc>
                        <a:spcBef>
                          <a:spcPts val="30"/>
                        </a:spcBef>
                      </a:pPr>
                      <a:r>
                        <a:rPr dirty="0" sz="900" spc="-35">
                          <a:latin typeface="Calibri"/>
                          <a:cs typeface="Calibri"/>
                        </a:rPr>
                        <a:t>9.8695</a:t>
                      </a:r>
                      <a:endParaRPr sz="900">
                        <a:latin typeface="Calibri"/>
                        <a:cs typeface="Calibri"/>
                      </a:endParaRPr>
                    </a:p>
                  </a:txBody>
                  <a:tcPr marL="0" marR="0" marB="0" marT="3810">
                    <a:lnT w="9525">
                      <a:solidFill>
                        <a:srgbClr val="000000"/>
                      </a:solidFill>
                      <a:prstDash val="solid"/>
                    </a:lnT>
                  </a:tcPr>
                </a:tc>
                <a:tc>
                  <a:txBody>
                    <a:bodyPr/>
                    <a:lstStyle/>
                    <a:p>
                      <a:pPr algn="ctr" marL="12700">
                        <a:lnSpc>
                          <a:spcPct val="100000"/>
                        </a:lnSpc>
                        <a:spcBef>
                          <a:spcPts val="30"/>
                        </a:spcBef>
                      </a:pPr>
                      <a:r>
                        <a:rPr dirty="0" sz="900" spc="-35">
                          <a:latin typeface="Calibri"/>
                          <a:cs typeface="Calibri"/>
                        </a:rPr>
                        <a:t>2.67028</a:t>
                      </a:r>
                      <a:endParaRPr sz="900">
                        <a:latin typeface="Calibri"/>
                        <a:cs typeface="Calibri"/>
                      </a:endParaRPr>
                    </a:p>
                  </a:txBody>
                  <a:tcPr marL="0" marR="0" marB="0" marT="3810">
                    <a:lnT w="9525">
                      <a:solidFill>
                        <a:srgbClr val="000000"/>
                      </a:solidFill>
                      <a:prstDash val="solid"/>
                    </a:lnT>
                  </a:tcPr>
                </a:tc>
              </a:tr>
              <a:tr h="152647">
                <a:tc>
                  <a:txBody>
                    <a:bodyPr/>
                    <a:lstStyle/>
                    <a:p>
                      <a:pPr algn="r" marR="19050">
                        <a:lnSpc>
                          <a:spcPts val="1005"/>
                        </a:lnSpc>
                      </a:pPr>
                      <a:r>
                        <a:rPr dirty="0" sz="900" spc="10">
                          <a:latin typeface="Calibri"/>
                          <a:cs typeface="Calibri"/>
                        </a:rPr>
                        <a:t>Number </a:t>
                      </a:r>
                      <a:r>
                        <a:rPr dirty="0" sz="900">
                          <a:latin typeface="Calibri"/>
                          <a:cs typeface="Calibri"/>
                        </a:rPr>
                        <a:t>of close </a:t>
                      </a:r>
                      <a:r>
                        <a:rPr dirty="0" sz="900" spc="10">
                          <a:latin typeface="Calibri"/>
                          <a:cs typeface="Calibri"/>
                        </a:rPr>
                        <a:t>friends</a:t>
                      </a:r>
                      <a:r>
                        <a:rPr dirty="0" sz="900" spc="-95">
                          <a:latin typeface="Calibri"/>
                          <a:cs typeface="Calibri"/>
                        </a:rPr>
                        <a:t> </a:t>
                      </a:r>
                      <a:r>
                        <a:rPr dirty="0" sz="900" spc="-25">
                          <a:latin typeface="Calibri"/>
                          <a:cs typeface="Calibri"/>
                        </a:rPr>
                        <a:t>(0-200)</a:t>
                      </a:r>
                      <a:endParaRPr sz="900">
                        <a:latin typeface="Calibri"/>
                        <a:cs typeface="Calibri"/>
                      </a:endParaRPr>
                    </a:p>
                  </a:txBody>
                  <a:tcPr marL="0" marR="0" marB="0" marT="0">
                    <a:lnR w="9525">
                      <a:solidFill>
                        <a:srgbClr val="000000"/>
                      </a:solidFill>
                      <a:prstDash val="solid"/>
                    </a:lnR>
                  </a:tcPr>
                </a:tc>
                <a:tc>
                  <a:txBody>
                    <a:bodyPr/>
                    <a:lstStyle/>
                    <a:p>
                      <a:pPr marL="18415">
                        <a:lnSpc>
                          <a:spcPts val="1005"/>
                        </a:lnSpc>
                      </a:pPr>
                      <a:r>
                        <a:rPr dirty="0" sz="900" spc="10">
                          <a:latin typeface="Calibri"/>
                          <a:cs typeface="Calibri"/>
                        </a:rPr>
                        <a:t>Friends</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27,166</a:t>
                      </a:r>
                      <a:endParaRPr sz="900">
                        <a:latin typeface="Calibri"/>
                        <a:cs typeface="Calibri"/>
                      </a:endParaRPr>
                    </a:p>
                  </a:txBody>
                  <a:tcPr marL="0" marR="0" marB="0" marT="0"/>
                </a:tc>
                <a:tc>
                  <a:txBody>
                    <a:bodyPr/>
                    <a:lstStyle/>
                    <a:p>
                      <a:pPr algn="ctr" marL="6350">
                        <a:lnSpc>
                          <a:spcPts val="1005"/>
                        </a:lnSpc>
                      </a:pPr>
                      <a:r>
                        <a:rPr dirty="0" sz="900" spc="-35">
                          <a:latin typeface="Calibri"/>
                          <a:cs typeface="Calibri"/>
                        </a:rPr>
                        <a:t>6.5393</a:t>
                      </a:r>
                      <a:endParaRPr sz="900">
                        <a:latin typeface="Calibri"/>
                        <a:cs typeface="Calibri"/>
                      </a:endParaRPr>
                    </a:p>
                  </a:txBody>
                  <a:tcPr marL="0" marR="0" marB="0" marT="0"/>
                </a:tc>
                <a:tc>
                  <a:txBody>
                    <a:bodyPr/>
                    <a:lstStyle/>
                    <a:p>
                      <a:pPr algn="ctr" marL="12700">
                        <a:lnSpc>
                          <a:spcPts val="1005"/>
                        </a:lnSpc>
                      </a:pPr>
                      <a:r>
                        <a:rPr dirty="0" sz="900" spc="-35">
                          <a:latin typeface="Calibri"/>
                          <a:cs typeface="Calibri"/>
                        </a:rPr>
                        <a:t>8.93443</a:t>
                      </a:r>
                      <a:endParaRPr sz="900">
                        <a:latin typeface="Calibri"/>
                        <a:cs typeface="Calibri"/>
                      </a:endParaRPr>
                    </a:p>
                  </a:txBody>
                  <a:tcPr marL="0" marR="0" marB="0" marT="0"/>
                </a:tc>
              </a:tr>
              <a:tr h="152648">
                <a:tc>
                  <a:txBody>
                    <a:bodyPr/>
                    <a:lstStyle/>
                    <a:p>
                      <a:pPr algn="r" marR="15240">
                        <a:lnSpc>
                          <a:spcPts val="1005"/>
                        </a:lnSpc>
                      </a:pPr>
                      <a:r>
                        <a:rPr dirty="0" sz="900" spc="-5">
                          <a:latin typeface="Calibri"/>
                          <a:cs typeface="Calibri"/>
                        </a:rPr>
                        <a:t>Educational </a:t>
                      </a:r>
                      <a:r>
                        <a:rPr dirty="0" sz="900" spc="5">
                          <a:latin typeface="Calibri"/>
                          <a:cs typeface="Calibri"/>
                        </a:rPr>
                        <a:t>Attainment </a:t>
                      </a:r>
                      <a:r>
                        <a:rPr dirty="0" sz="900" spc="10">
                          <a:latin typeface="Calibri"/>
                          <a:cs typeface="Calibri"/>
                        </a:rPr>
                        <a:t>(4</a:t>
                      </a:r>
                      <a:r>
                        <a:rPr dirty="0" sz="900" spc="-70">
                          <a:latin typeface="Calibri"/>
                          <a:cs typeface="Calibri"/>
                        </a:rPr>
                        <a:t> </a:t>
                      </a:r>
                      <a:r>
                        <a:rPr dirty="0" sz="900">
                          <a:latin typeface="Calibri"/>
                          <a:cs typeface="Calibri"/>
                        </a:rPr>
                        <a:t>categories)</a:t>
                      </a:r>
                      <a:endParaRPr sz="900">
                        <a:latin typeface="Calibri"/>
                        <a:cs typeface="Calibri"/>
                      </a:endParaRPr>
                    </a:p>
                  </a:txBody>
                  <a:tcPr marL="0" marR="0" marB="0" marT="0">
                    <a:lnR w="9525">
                      <a:solidFill>
                        <a:srgbClr val="000000"/>
                      </a:solidFill>
                      <a:prstDash val="solid"/>
                    </a:lnR>
                  </a:tcPr>
                </a:tc>
                <a:tc>
                  <a:txBody>
                    <a:bodyPr/>
                    <a:lstStyle/>
                    <a:p>
                      <a:pPr marL="18415">
                        <a:lnSpc>
                          <a:spcPts val="1005"/>
                        </a:lnSpc>
                      </a:pPr>
                      <a:r>
                        <a:rPr dirty="0" sz="900" spc="-5">
                          <a:latin typeface="Calibri"/>
                          <a:cs typeface="Calibri"/>
                        </a:rPr>
                        <a:t>Educ</a:t>
                      </a:r>
                      <a:endParaRPr sz="900">
                        <a:latin typeface="Calibri"/>
                        <a:cs typeface="Calibri"/>
                      </a:endParaRPr>
                    </a:p>
                  </a:txBody>
                  <a:tcPr marL="0" marR="0" marB="0" marT="0">
                    <a:lnL w="9525">
                      <a:solidFill>
                        <a:srgbClr val="000000"/>
                      </a:solidFill>
                      <a:prstDash val="solid"/>
                    </a:lnL>
                  </a:tcPr>
                </a:tc>
                <a:tc>
                  <a:txBody>
                    <a:bodyPr/>
                    <a:lstStyle/>
                    <a:p>
                      <a:pPr marL="80010">
                        <a:lnSpc>
                          <a:spcPts val="1005"/>
                        </a:lnSpc>
                      </a:pPr>
                      <a:r>
                        <a:rPr dirty="0" sz="900" spc="-30">
                          <a:latin typeface="Calibri"/>
                          <a:cs typeface="Calibri"/>
                        </a:rPr>
                        <a:t>27,342</a:t>
                      </a:r>
                      <a:endParaRPr sz="900">
                        <a:latin typeface="Calibri"/>
                        <a:cs typeface="Calibri"/>
                      </a:endParaRPr>
                    </a:p>
                  </a:txBody>
                  <a:tcPr marL="0" marR="0" marB="0" marT="0"/>
                </a:tc>
                <a:tc>
                  <a:txBody>
                    <a:bodyPr/>
                    <a:lstStyle/>
                    <a:p>
                      <a:pPr algn="ctr" marL="6350">
                        <a:lnSpc>
                          <a:spcPts val="1005"/>
                        </a:lnSpc>
                      </a:pPr>
                      <a:r>
                        <a:rPr dirty="0" sz="900" spc="-35">
                          <a:latin typeface="Calibri"/>
                          <a:cs typeface="Calibri"/>
                        </a:rPr>
                        <a:t>2.7005</a:t>
                      </a:r>
                      <a:endParaRPr sz="900">
                        <a:latin typeface="Calibri"/>
                        <a:cs typeface="Calibri"/>
                      </a:endParaRPr>
                    </a:p>
                  </a:txBody>
                  <a:tcPr marL="0" marR="0" marB="0" marT="0"/>
                </a:tc>
                <a:tc>
                  <a:txBody>
                    <a:bodyPr/>
                    <a:lstStyle/>
                    <a:p>
                      <a:pPr algn="ctr" marL="12700">
                        <a:lnSpc>
                          <a:spcPts val="1005"/>
                        </a:lnSpc>
                      </a:pPr>
                      <a:r>
                        <a:rPr dirty="0" sz="900" spc="-35">
                          <a:latin typeface="Calibri"/>
                          <a:cs typeface="Calibri"/>
                        </a:rPr>
                        <a:t>1.01885</a:t>
                      </a:r>
                      <a:endParaRPr sz="900">
                        <a:latin typeface="Calibri"/>
                        <a:cs typeface="Calibri"/>
                      </a:endParaRPr>
                    </a:p>
                  </a:txBody>
                  <a:tcPr marL="0" marR="0" marB="0" marT="0"/>
                </a:tc>
              </a:tr>
              <a:tr h="152648">
                <a:tc>
                  <a:txBody>
                    <a:bodyPr/>
                    <a:lstStyle/>
                    <a:p>
                      <a:pPr algn="r" marR="15875">
                        <a:lnSpc>
                          <a:spcPts val="1005"/>
                        </a:lnSpc>
                      </a:pPr>
                      <a:r>
                        <a:rPr dirty="0" sz="900" spc="10">
                          <a:latin typeface="Calibri"/>
                          <a:cs typeface="Calibri"/>
                        </a:rPr>
                        <a:t>Sense </a:t>
                      </a:r>
                      <a:r>
                        <a:rPr dirty="0" sz="900">
                          <a:latin typeface="Calibri"/>
                          <a:cs typeface="Calibri"/>
                        </a:rPr>
                        <a:t>of </a:t>
                      </a:r>
                      <a:r>
                        <a:rPr dirty="0" sz="900" spc="10">
                          <a:latin typeface="Calibri"/>
                          <a:cs typeface="Calibri"/>
                        </a:rPr>
                        <a:t>belonging </a:t>
                      </a:r>
                      <a:r>
                        <a:rPr dirty="0" sz="900" spc="-5">
                          <a:latin typeface="Calibri"/>
                          <a:cs typeface="Calibri"/>
                        </a:rPr>
                        <a:t>to Canada </a:t>
                      </a:r>
                      <a:r>
                        <a:rPr dirty="0" sz="900" spc="5">
                          <a:latin typeface="Calibri"/>
                          <a:cs typeface="Calibri"/>
                        </a:rPr>
                        <a:t>(dummy</a:t>
                      </a:r>
                      <a:r>
                        <a:rPr dirty="0" sz="900" spc="-12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8415">
                        <a:lnSpc>
                          <a:spcPts val="1005"/>
                        </a:lnSpc>
                      </a:pPr>
                      <a:r>
                        <a:rPr dirty="0" sz="900">
                          <a:latin typeface="Calibri"/>
                          <a:cs typeface="Calibri"/>
                        </a:rPr>
                        <a:t>SB</a:t>
                      </a:r>
                      <a:r>
                        <a:rPr dirty="0" sz="900" spc="-40">
                          <a:latin typeface="Calibri"/>
                          <a:cs typeface="Calibri"/>
                        </a:rPr>
                        <a:t> </a:t>
                      </a:r>
                      <a:r>
                        <a:rPr dirty="0" sz="900" spc="-5">
                          <a:latin typeface="Calibri"/>
                          <a:cs typeface="Calibri"/>
                        </a:rPr>
                        <a:t>Canada</a:t>
                      </a:r>
                      <a:endParaRPr sz="900">
                        <a:latin typeface="Calibri"/>
                        <a:cs typeface="Calibri"/>
                      </a:endParaRPr>
                    </a:p>
                  </a:txBody>
                  <a:tcPr marL="0" marR="0" marB="0" marT="0">
                    <a:lnL w="9525">
                      <a:solidFill>
                        <a:srgbClr val="000000"/>
                      </a:solidFill>
                      <a:prstDash val="solid"/>
                    </a:lnL>
                  </a:tcPr>
                </a:tc>
                <a:tc>
                  <a:txBody>
                    <a:bodyPr/>
                    <a:lstStyle/>
                    <a:p>
                      <a:pPr marL="80010">
                        <a:lnSpc>
                          <a:spcPts val="1005"/>
                        </a:lnSpc>
                      </a:pPr>
                      <a:r>
                        <a:rPr dirty="0" sz="900" spc="-30">
                          <a:latin typeface="Calibri"/>
                          <a:cs typeface="Calibri"/>
                        </a:rPr>
                        <a:t>26,864</a:t>
                      </a:r>
                      <a:endParaRPr sz="900">
                        <a:latin typeface="Calibri"/>
                        <a:cs typeface="Calibri"/>
                      </a:endParaRPr>
                    </a:p>
                  </a:txBody>
                  <a:tcPr marL="0" marR="0" marB="0" marT="0"/>
                </a:tc>
                <a:tc>
                  <a:txBody>
                    <a:bodyPr/>
                    <a:lstStyle/>
                    <a:p>
                      <a:pPr algn="ctr" marL="13970">
                        <a:lnSpc>
                          <a:spcPts val="1005"/>
                        </a:lnSpc>
                      </a:pPr>
                      <a:r>
                        <a:rPr dirty="0" sz="900" spc="-30">
                          <a:latin typeface="Calibri"/>
                          <a:cs typeface="Calibri"/>
                        </a:rPr>
                        <a:t>.9269</a:t>
                      </a:r>
                      <a:endParaRPr sz="900">
                        <a:latin typeface="Calibri"/>
                        <a:cs typeface="Calibri"/>
                      </a:endParaRPr>
                    </a:p>
                  </a:txBody>
                  <a:tcPr marL="0" marR="0" marB="0" marT="0"/>
                </a:tc>
                <a:tc>
                  <a:txBody>
                    <a:bodyPr/>
                    <a:lstStyle/>
                    <a:p>
                      <a:pPr algn="ctr" marL="4445">
                        <a:lnSpc>
                          <a:spcPts val="1005"/>
                        </a:lnSpc>
                      </a:pPr>
                      <a:r>
                        <a:rPr dirty="0" sz="900" spc="-35">
                          <a:latin typeface="Calibri"/>
                          <a:cs typeface="Calibri"/>
                        </a:rPr>
                        <a:t>.26032</a:t>
                      </a:r>
                      <a:endParaRPr sz="900">
                        <a:latin typeface="Calibri"/>
                        <a:cs typeface="Calibri"/>
                      </a:endParaRPr>
                    </a:p>
                  </a:txBody>
                  <a:tcPr marL="0" marR="0" marB="0" marT="0"/>
                </a:tc>
              </a:tr>
              <a:tr h="152823">
                <a:tc>
                  <a:txBody>
                    <a:bodyPr/>
                    <a:lstStyle/>
                    <a:p>
                      <a:pPr algn="r" marR="15875">
                        <a:lnSpc>
                          <a:spcPts val="1005"/>
                        </a:lnSpc>
                      </a:pPr>
                      <a:r>
                        <a:rPr dirty="0" sz="900" spc="10">
                          <a:latin typeface="Calibri"/>
                          <a:cs typeface="Calibri"/>
                        </a:rPr>
                        <a:t>Sense </a:t>
                      </a:r>
                      <a:r>
                        <a:rPr dirty="0" sz="900">
                          <a:latin typeface="Calibri"/>
                          <a:cs typeface="Calibri"/>
                        </a:rPr>
                        <a:t>of </a:t>
                      </a:r>
                      <a:r>
                        <a:rPr dirty="0" sz="900" spc="10">
                          <a:latin typeface="Calibri"/>
                          <a:cs typeface="Calibri"/>
                        </a:rPr>
                        <a:t>belonging </a:t>
                      </a:r>
                      <a:r>
                        <a:rPr dirty="0" sz="900" spc="-5">
                          <a:latin typeface="Calibri"/>
                          <a:cs typeface="Calibri"/>
                        </a:rPr>
                        <a:t>to </a:t>
                      </a:r>
                      <a:r>
                        <a:rPr dirty="0" sz="900">
                          <a:latin typeface="Calibri"/>
                          <a:cs typeface="Calibri"/>
                        </a:rPr>
                        <a:t>province </a:t>
                      </a:r>
                      <a:r>
                        <a:rPr dirty="0" sz="900" spc="5">
                          <a:latin typeface="Calibri"/>
                          <a:cs typeface="Calibri"/>
                        </a:rPr>
                        <a:t>(dummy</a:t>
                      </a:r>
                      <a:r>
                        <a:rPr dirty="0" sz="900" spc="-8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10"/>
                        </a:lnSpc>
                      </a:pPr>
                      <a:r>
                        <a:rPr dirty="0" sz="900">
                          <a:latin typeface="Calibri"/>
                          <a:cs typeface="Calibri"/>
                        </a:rPr>
                        <a:t>SB</a:t>
                      </a:r>
                      <a:r>
                        <a:rPr dirty="0" sz="900" spc="-40">
                          <a:latin typeface="Calibri"/>
                          <a:cs typeface="Calibri"/>
                        </a:rPr>
                        <a:t> </a:t>
                      </a:r>
                      <a:r>
                        <a:rPr dirty="0" sz="900">
                          <a:latin typeface="Calibri"/>
                          <a:cs typeface="Calibri"/>
                        </a:rPr>
                        <a:t>Province</a:t>
                      </a:r>
                      <a:endParaRPr sz="900">
                        <a:latin typeface="Calibri"/>
                        <a:cs typeface="Calibri"/>
                      </a:endParaRPr>
                    </a:p>
                  </a:txBody>
                  <a:tcPr marL="0" marR="0" marB="0" marT="0">
                    <a:lnL w="9525">
                      <a:solidFill>
                        <a:srgbClr val="000000"/>
                      </a:solidFill>
                      <a:prstDash val="solid"/>
                    </a:lnL>
                  </a:tcPr>
                </a:tc>
                <a:tc>
                  <a:txBody>
                    <a:bodyPr/>
                    <a:lstStyle/>
                    <a:p>
                      <a:pPr marL="80645">
                        <a:lnSpc>
                          <a:spcPts val="1010"/>
                        </a:lnSpc>
                      </a:pPr>
                      <a:r>
                        <a:rPr dirty="0" sz="900" spc="-30">
                          <a:latin typeface="Calibri"/>
                          <a:cs typeface="Calibri"/>
                        </a:rPr>
                        <a:t>26,549</a:t>
                      </a:r>
                      <a:endParaRPr sz="900">
                        <a:latin typeface="Calibri"/>
                        <a:cs typeface="Calibri"/>
                      </a:endParaRPr>
                    </a:p>
                  </a:txBody>
                  <a:tcPr marL="0" marR="0" marB="0" marT="0"/>
                </a:tc>
                <a:tc>
                  <a:txBody>
                    <a:bodyPr/>
                    <a:lstStyle/>
                    <a:p>
                      <a:pPr algn="ctr" marL="14604">
                        <a:lnSpc>
                          <a:spcPts val="1010"/>
                        </a:lnSpc>
                      </a:pPr>
                      <a:r>
                        <a:rPr dirty="0" sz="900" spc="-30">
                          <a:latin typeface="Calibri"/>
                          <a:cs typeface="Calibri"/>
                        </a:rPr>
                        <a:t>.8780</a:t>
                      </a:r>
                      <a:endParaRPr sz="900">
                        <a:latin typeface="Calibri"/>
                        <a:cs typeface="Calibri"/>
                      </a:endParaRPr>
                    </a:p>
                  </a:txBody>
                  <a:tcPr marL="0" marR="0" marB="0" marT="0"/>
                </a:tc>
                <a:tc>
                  <a:txBody>
                    <a:bodyPr/>
                    <a:lstStyle/>
                    <a:p>
                      <a:pPr algn="ctr" marL="5080">
                        <a:lnSpc>
                          <a:spcPts val="1010"/>
                        </a:lnSpc>
                      </a:pPr>
                      <a:r>
                        <a:rPr dirty="0" sz="900" spc="-35">
                          <a:latin typeface="Calibri"/>
                          <a:cs typeface="Calibri"/>
                        </a:rPr>
                        <a:t>.32729</a:t>
                      </a:r>
                      <a:endParaRPr sz="900">
                        <a:latin typeface="Calibri"/>
                        <a:cs typeface="Calibri"/>
                      </a:endParaRPr>
                    </a:p>
                  </a:txBody>
                  <a:tcPr marL="0" marR="0" marB="0" marT="0"/>
                </a:tc>
              </a:tr>
              <a:tr h="152667">
                <a:tc>
                  <a:txBody>
                    <a:bodyPr/>
                    <a:lstStyle/>
                    <a:p>
                      <a:pPr algn="r" marR="15240">
                        <a:lnSpc>
                          <a:spcPts val="1005"/>
                        </a:lnSpc>
                      </a:pPr>
                      <a:r>
                        <a:rPr dirty="0" sz="900" spc="10">
                          <a:latin typeface="Calibri"/>
                          <a:cs typeface="Calibri"/>
                        </a:rPr>
                        <a:t>Sense </a:t>
                      </a:r>
                      <a:r>
                        <a:rPr dirty="0" sz="900">
                          <a:latin typeface="Calibri"/>
                          <a:cs typeface="Calibri"/>
                        </a:rPr>
                        <a:t>of </a:t>
                      </a:r>
                      <a:r>
                        <a:rPr dirty="0" sz="900" spc="10">
                          <a:latin typeface="Calibri"/>
                          <a:cs typeface="Calibri"/>
                        </a:rPr>
                        <a:t>belonging </a:t>
                      </a:r>
                      <a:r>
                        <a:rPr dirty="0" sz="900" spc="-5">
                          <a:latin typeface="Calibri"/>
                          <a:cs typeface="Calibri"/>
                        </a:rPr>
                        <a:t>to </a:t>
                      </a:r>
                      <a:r>
                        <a:rPr dirty="0" sz="900">
                          <a:latin typeface="Calibri"/>
                          <a:cs typeface="Calibri"/>
                        </a:rPr>
                        <a:t>community </a:t>
                      </a:r>
                      <a:r>
                        <a:rPr dirty="0" sz="900" spc="5">
                          <a:latin typeface="Calibri"/>
                          <a:cs typeface="Calibri"/>
                        </a:rPr>
                        <a:t>(dummy</a:t>
                      </a:r>
                      <a:r>
                        <a:rPr dirty="0" sz="900" spc="-9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a:latin typeface="Calibri"/>
                          <a:cs typeface="Calibri"/>
                        </a:rPr>
                        <a:t>SB</a:t>
                      </a:r>
                      <a:r>
                        <a:rPr dirty="0" sz="900" spc="-40">
                          <a:latin typeface="Calibri"/>
                          <a:cs typeface="Calibri"/>
                        </a:rPr>
                        <a:t> </a:t>
                      </a:r>
                      <a:r>
                        <a:rPr dirty="0" sz="900" spc="5">
                          <a:latin typeface="Calibri"/>
                          <a:cs typeface="Calibri"/>
                        </a:rPr>
                        <a:t>Community</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26,491</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.8210</a:t>
                      </a:r>
                      <a:endParaRPr sz="900">
                        <a:latin typeface="Calibri"/>
                        <a:cs typeface="Calibri"/>
                      </a:endParaRPr>
                    </a:p>
                  </a:txBody>
                  <a:tcPr marL="0" marR="0" marB="0" marT="0"/>
                </a:tc>
                <a:tc>
                  <a:txBody>
                    <a:bodyPr/>
                    <a:lstStyle/>
                    <a:p>
                      <a:pPr algn="ctr" marL="5715">
                        <a:lnSpc>
                          <a:spcPts val="1005"/>
                        </a:lnSpc>
                      </a:pPr>
                      <a:r>
                        <a:rPr dirty="0" sz="900" spc="-35">
                          <a:latin typeface="Calibri"/>
                          <a:cs typeface="Calibri"/>
                        </a:rPr>
                        <a:t>.38336</a:t>
                      </a:r>
                      <a:endParaRPr sz="900">
                        <a:latin typeface="Calibri"/>
                        <a:cs typeface="Calibri"/>
                      </a:endParaRPr>
                    </a:p>
                  </a:txBody>
                  <a:tcPr marL="0" marR="0" marB="0" marT="0"/>
                </a:tc>
              </a:tr>
              <a:tr h="160339">
                <a:tc>
                  <a:txBody>
                    <a:bodyPr/>
                    <a:lstStyle/>
                    <a:p>
                      <a:pPr algn="r" marR="15240">
                        <a:lnSpc>
                          <a:spcPts val="1065"/>
                        </a:lnSpc>
                      </a:pPr>
                      <a:r>
                        <a:rPr dirty="0" sz="900" spc="5">
                          <a:latin typeface="Calibri"/>
                          <a:cs typeface="Calibri"/>
                        </a:rPr>
                        <a:t>confidence </a:t>
                      </a:r>
                      <a:r>
                        <a:rPr dirty="0" sz="900" spc="15">
                          <a:latin typeface="Calibri"/>
                          <a:cs typeface="Calibri"/>
                        </a:rPr>
                        <a:t>in </a:t>
                      </a:r>
                      <a:r>
                        <a:rPr dirty="0" sz="900" spc="5">
                          <a:latin typeface="Calibri"/>
                          <a:cs typeface="Calibri"/>
                        </a:rPr>
                        <a:t>police (dummy</a:t>
                      </a:r>
                      <a:r>
                        <a:rPr dirty="0" sz="900" spc="-8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65"/>
                        </a:lnSpc>
                      </a:pPr>
                      <a:r>
                        <a:rPr dirty="0" sz="900" spc="5">
                          <a:latin typeface="Calibri"/>
                          <a:cs typeface="Calibri"/>
                        </a:rPr>
                        <a:t>Conf.</a:t>
                      </a:r>
                      <a:r>
                        <a:rPr dirty="0" sz="900" spc="-20">
                          <a:latin typeface="Calibri"/>
                          <a:cs typeface="Calibri"/>
                        </a:rPr>
                        <a:t> </a:t>
                      </a:r>
                      <a:r>
                        <a:rPr dirty="0" sz="900" spc="10">
                          <a:latin typeface="Calibri"/>
                          <a:cs typeface="Calibri"/>
                        </a:rPr>
                        <a:t>Police</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27,111</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.7589</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.42773</a:t>
                      </a:r>
                      <a:endParaRPr sz="900">
                        <a:latin typeface="Calibri"/>
                        <a:cs typeface="Calibri"/>
                      </a:endParaRPr>
                    </a:p>
                  </a:txBody>
                  <a:tcPr marL="0" marR="0" marB="0" marT="0"/>
                </a:tc>
              </a:tr>
              <a:tr h="152667">
                <a:tc>
                  <a:txBody>
                    <a:bodyPr/>
                    <a:lstStyle/>
                    <a:p>
                      <a:pPr algn="r" marR="15240">
                        <a:lnSpc>
                          <a:spcPts val="1005"/>
                        </a:lnSpc>
                      </a:pPr>
                      <a:r>
                        <a:rPr dirty="0" sz="900" spc="-5">
                          <a:latin typeface="Calibri"/>
                          <a:cs typeface="Calibri"/>
                        </a:rPr>
                        <a:t>Importance </a:t>
                      </a:r>
                      <a:r>
                        <a:rPr dirty="0" sz="900">
                          <a:latin typeface="Calibri"/>
                          <a:cs typeface="Calibri"/>
                        </a:rPr>
                        <a:t>of </a:t>
                      </a:r>
                      <a:r>
                        <a:rPr dirty="0" sz="900" spc="10">
                          <a:latin typeface="Calibri"/>
                          <a:cs typeface="Calibri"/>
                        </a:rPr>
                        <a:t>religion </a:t>
                      </a:r>
                      <a:r>
                        <a:rPr dirty="0" sz="900" spc="5">
                          <a:latin typeface="Calibri"/>
                          <a:cs typeface="Calibri"/>
                        </a:rPr>
                        <a:t>(dummy</a:t>
                      </a:r>
                      <a:r>
                        <a:rPr dirty="0" sz="900" spc="-4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Importance </a:t>
                      </a:r>
                      <a:r>
                        <a:rPr dirty="0" sz="900" spc="10">
                          <a:latin typeface="Calibri"/>
                          <a:cs typeface="Calibri"/>
                        </a:rPr>
                        <a:t>Religion</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26,869</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.6492</a:t>
                      </a:r>
                      <a:endParaRPr sz="900">
                        <a:latin typeface="Calibri"/>
                        <a:cs typeface="Calibri"/>
                      </a:endParaRPr>
                    </a:p>
                  </a:txBody>
                  <a:tcPr marL="0" marR="0" marB="0" marT="0"/>
                </a:tc>
                <a:tc>
                  <a:txBody>
                    <a:bodyPr/>
                    <a:lstStyle/>
                    <a:p>
                      <a:pPr algn="ctr" marL="5715">
                        <a:lnSpc>
                          <a:spcPts val="1005"/>
                        </a:lnSpc>
                      </a:pPr>
                      <a:r>
                        <a:rPr dirty="0" sz="900" spc="-35">
                          <a:latin typeface="Calibri"/>
                          <a:cs typeface="Calibri"/>
                        </a:rPr>
                        <a:t>.47722</a:t>
                      </a:r>
                      <a:endParaRPr sz="900">
                        <a:latin typeface="Calibri"/>
                        <a:cs typeface="Calibri"/>
                      </a:endParaRPr>
                    </a:p>
                  </a:txBody>
                  <a:tcPr marL="0" marR="0" marB="0" marT="0"/>
                </a:tc>
              </a:tr>
              <a:tr h="152648">
                <a:tc>
                  <a:txBody>
                    <a:bodyPr/>
                    <a:lstStyle/>
                    <a:p>
                      <a:pPr algn="r" marR="15875">
                        <a:lnSpc>
                          <a:spcPts val="1005"/>
                        </a:lnSpc>
                      </a:pPr>
                      <a:r>
                        <a:rPr dirty="0" sz="900" spc="5">
                          <a:latin typeface="Calibri"/>
                          <a:cs typeface="Calibri"/>
                        </a:rPr>
                        <a:t>Confidence </a:t>
                      </a:r>
                      <a:r>
                        <a:rPr dirty="0" sz="900" spc="15">
                          <a:latin typeface="Calibri"/>
                          <a:cs typeface="Calibri"/>
                        </a:rPr>
                        <a:t>in </a:t>
                      </a:r>
                      <a:r>
                        <a:rPr dirty="0" sz="900" spc="-5">
                          <a:latin typeface="Calibri"/>
                          <a:cs typeface="Calibri"/>
                        </a:rPr>
                        <a:t>local merchants and </a:t>
                      </a:r>
                      <a:r>
                        <a:rPr dirty="0" sz="900" spc="10">
                          <a:latin typeface="Calibri"/>
                          <a:cs typeface="Calibri"/>
                        </a:rPr>
                        <a:t>business people </a:t>
                      </a:r>
                      <a:r>
                        <a:rPr dirty="0" sz="900" spc="5">
                          <a:latin typeface="Calibri"/>
                          <a:cs typeface="Calibri"/>
                        </a:rPr>
                        <a:t>(dummy</a:t>
                      </a:r>
                      <a:r>
                        <a:rPr dirty="0" sz="900" spc="-1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8415">
                        <a:lnSpc>
                          <a:spcPts val="1005"/>
                        </a:lnSpc>
                      </a:pPr>
                      <a:r>
                        <a:rPr dirty="0" sz="900">
                          <a:latin typeface="Calibri"/>
                          <a:cs typeface="Calibri"/>
                        </a:rPr>
                        <a:t>Conf</a:t>
                      </a:r>
                      <a:r>
                        <a:rPr dirty="0" sz="900" spc="-5">
                          <a:latin typeface="Calibri"/>
                          <a:cs typeface="Calibri"/>
                        </a:rPr>
                        <a:t> </a:t>
                      </a:r>
                      <a:r>
                        <a:rPr dirty="0" sz="900" spc="-10">
                          <a:latin typeface="Calibri"/>
                          <a:cs typeface="Calibri"/>
                        </a:rPr>
                        <a:t>Merchants</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26,915</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.6327</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.48207</a:t>
                      </a:r>
                      <a:endParaRPr sz="900">
                        <a:latin typeface="Calibri"/>
                        <a:cs typeface="Calibri"/>
                      </a:endParaRPr>
                    </a:p>
                  </a:txBody>
                  <a:tcPr marL="0" marR="0" marB="0" marT="0"/>
                </a:tc>
              </a:tr>
              <a:tr h="152648">
                <a:tc>
                  <a:txBody>
                    <a:bodyPr/>
                    <a:lstStyle/>
                    <a:p>
                      <a:pPr algn="r" marR="15240">
                        <a:lnSpc>
                          <a:spcPts val="1005"/>
                        </a:lnSpc>
                      </a:pPr>
                      <a:r>
                        <a:rPr dirty="0" sz="900" spc="5">
                          <a:latin typeface="Calibri"/>
                          <a:cs typeface="Calibri"/>
                        </a:rPr>
                        <a:t>Confidence </a:t>
                      </a:r>
                      <a:r>
                        <a:rPr dirty="0" sz="900" spc="15">
                          <a:latin typeface="Calibri"/>
                          <a:cs typeface="Calibri"/>
                        </a:rPr>
                        <a:t>in </a:t>
                      </a:r>
                      <a:r>
                        <a:rPr dirty="0" sz="900">
                          <a:latin typeface="Calibri"/>
                          <a:cs typeface="Calibri"/>
                        </a:rPr>
                        <a:t>school </a:t>
                      </a:r>
                      <a:r>
                        <a:rPr dirty="0" sz="900" spc="5">
                          <a:latin typeface="Calibri"/>
                          <a:cs typeface="Calibri"/>
                        </a:rPr>
                        <a:t>system (dummy</a:t>
                      </a:r>
                      <a:r>
                        <a:rPr dirty="0" sz="900" spc="-7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a:latin typeface="Calibri"/>
                          <a:cs typeface="Calibri"/>
                        </a:rPr>
                        <a:t>Conf</a:t>
                      </a:r>
                      <a:r>
                        <a:rPr dirty="0" sz="900" spc="-5">
                          <a:latin typeface="Calibri"/>
                          <a:cs typeface="Calibri"/>
                        </a:rPr>
                        <a:t> </a:t>
                      </a:r>
                      <a:r>
                        <a:rPr dirty="0" sz="900">
                          <a:latin typeface="Calibri"/>
                          <a:cs typeface="Calibri"/>
                        </a:rPr>
                        <a:t>School</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26,801</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.6100</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.48776</a:t>
                      </a:r>
                      <a:endParaRPr sz="900">
                        <a:latin typeface="Calibri"/>
                        <a:cs typeface="Calibri"/>
                      </a:endParaRPr>
                    </a:p>
                  </a:txBody>
                  <a:tcPr marL="0" marR="0" marB="0" marT="0"/>
                </a:tc>
              </a:tr>
              <a:tr h="152648">
                <a:tc>
                  <a:txBody>
                    <a:bodyPr/>
                    <a:lstStyle/>
                    <a:p>
                      <a:pPr algn="r" marR="15240">
                        <a:lnSpc>
                          <a:spcPts val="1005"/>
                        </a:lnSpc>
                      </a:pPr>
                      <a:r>
                        <a:rPr dirty="0" sz="900" spc="5">
                          <a:latin typeface="Calibri"/>
                          <a:cs typeface="Calibri"/>
                        </a:rPr>
                        <a:t>Confidence </a:t>
                      </a:r>
                      <a:r>
                        <a:rPr dirty="0" sz="900" spc="15">
                          <a:latin typeface="Calibri"/>
                          <a:cs typeface="Calibri"/>
                        </a:rPr>
                        <a:t>in </a:t>
                      </a:r>
                      <a:r>
                        <a:rPr dirty="0" sz="900" spc="-5">
                          <a:latin typeface="Calibri"/>
                          <a:cs typeface="Calibri"/>
                        </a:rPr>
                        <a:t>Banks </a:t>
                      </a:r>
                      <a:r>
                        <a:rPr dirty="0" sz="900" spc="5">
                          <a:latin typeface="Calibri"/>
                          <a:cs typeface="Calibri"/>
                        </a:rPr>
                        <a:t>(dummy</a:t>
                      </a:r>
                      <a:r>
                        <a:rPr dirty="0" sz="900" spc="-7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8415">
                        <a:lnSpc>
                          <a:spcPts val="1005"/>
                        </a:lnSpc>
                      </a:pPr>
                      <a:r>
                        <a:rPr dirty="0" sz="900">
                          <a:latin typeface="Calibri"/>
                          <a:cs typeface="Calibri"/>
                        </a:rPr>
                        <a:t>Conf</a:t>
                      </a:r>
                      <a:r>
                        <a:rPr dirty="0" sz="900" spc="-5">
                          <a:latin typeface="Calibri"/>
                          <a:cs typeface="Calibri"/>
                        </a:rPr>
                        <a:t> Banks</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27,057</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.5942</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.49105</a:t>
                      </a:r>
                      <a:endParaRPr sz="900">
                        <a:latin typeface="Calibri"/>
                        <a:cs typeface="Calibri"/>
                      </a:endParaRPr>
                    </a:p>
                  </a:txBody>
                  <a:tcPr marL="0" marR="0" marB="0" marT="0"/>
                </a:tc>
              </a:tr>
              <a:tr h="152822">
                <a:tc>
                  <a:txBody>
                    <a:bodyPr/>
                    <a:lstStyle/>
                    <a:p>
                      <a:pPr algn="r" marR="15240">
                        <a:lnSpc>
                          <a:spcPts val="1005"/>
                        </a:lnSpc>
                      </a:pPr>
                      <a:r>
                        <a:rPr dirty="0" sz="900">
                          <a:latin typeface="Calibri"/>
                          <a:cs typeface="Calibri"/>
                        </a:rPr>
                        <a:t>vote </a:t>
                      </a:r>
                      <a:r>
                        <a:rPr dirty="0" sz="900" spc="-10">
                          <a:latin typeface="Calibri"/>
                          <a:cs typeface="Calibri"/>
                        </a:rPr>
                        <a:t>at </a:t>
                      </a:r>
                      <a:r>
                        <a:rPr dirty="0" sz="900">
                          <a:latin typeface="Calibri"/>
                          <a:cs typeface="Calibri"/>
                        </a:rPr>
                        <a:t>the municipal </a:t>
                      </a:r>
                      <a:r>
                        <a:rPr dirty="0" sz="900" spc="10">
                          <a:latin typeface="Calibri"/>
                          <a:cs typeface="Calibri"/>
                        </a:rPr>
                        <a:t>election </a:t>
                      </a:r>
                      <a:r>
                        <a:rPr dirty="0" sz="900" spc="5">
                          <a:latin typeface="Calibri"/>
                          <a:cs typeface="Calibri"/>
                        </a:rPr>
                        <a:t>(dummy</a:t>
                      </a:r>
                      <a:r>
                        <a:rPr dirty="0" sz="900" spc="-2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10"/>
                        </a:lnSpc>
                      </a:pPr>
                      <a:r>
                        <a:rPr dirty="0" sz="900" spc="5">
                          <a:latin typeface="Calibri"/>
                          <a:cs typeface="Calibri"/>
                        </a:rPr>
                        <a:t>Vote</a:t>
                      </a:r>
                      <a:r>
                        <a:rPr dirty="0" sz="900">
                          <a:latin typeface="Calibri"/>
                          <a:cs typeface="Calibri"/>
                        </a:rPr>
                        <a:t> </a:t>
                      </a:r>
                      <a:r>
                        <a:rPr dirty="0" sz="900" spc="-5">
                          <a:latin typeface="Calibri"/>
                          <a:cs typeface="Calibri"/>
                        </a:rPr>
                        <a:t>Municipal</a:t>
                      </a:r>
                      <a:endParaRPr sz="900">
                        <a:latin typeface="Calibri"/>
                        <a:cs typeface="Calibri"/>
                      </a:endParaRPr>
                    </a:p>
                  </a:txBody>
                  <a:tcPr marL="0" marR="0" marB="0" marT="0">
                    <a:lnL w="9525">
                      <a:solidFill>
                        <a:srgbClr val="000000"/>
                      </a:solidFill>
                      <a:prstDash val="solid"/>
                    </a:lnL>
                  </a:tcPr>
                </a:tc>
                <a:tc>
                  <a:txBody>
                    <a:bodyPr/>
                    <a:lstStyle/>
                    <a:p>
                      <a:pPr marL="80645">
                        <a:lnSpc>
                          <a:spcPts val="1010"/>
                        </a:lnSpc>
                      </a:pPr>
                      <a:r>
                        <a:rPr dirty="0" sz="900" spc="-30">
                          <a:latin typeface="Calibri"/>
                          <a:cs typeface="Calibri"/>
                        </a:rPr>
                        <a:t>25,822</a:t>
                      </a:r>
                      <a:endParaRPr sz="900">
                        <a:latin typeface="Calibri"/>
                        <a:cs typeface="Calibri"/>
                      </a:endParaRPr>
                    </a:p>
                  </a:txBody>
                  <a:tcPr marL="0" marR="0" marB="0" marT="0"/>
                </a:tc>
                <a:tc>
                  <a:txBody>
                    <a:bodyPr/>
                    <a:lstStyle/>
                    <a:p>
                      <a:pPr algn="ctr" marL="14604">
                        <a:lnSpc>
                          <a:spcPts val="1010"/>
                        </a:lnSpc>
                      </a:pPr>
                      <a:r>
                        <a:rPr dirty="0" sz="900" spc="-30">
                          <a:latin typeface="Calibri"/>
                          <a:cs typeface="Calibri"/>
                        </a:rPr>
                        <a:t>.5834</a:t>
                      </a:r>
                      <a:endParaRPr sz="900">
                        <a:latin typeface="Calibri"/>
                        <a:cs typeface="Calibri"/>
                      </a:endParaRPr>
                    </a:p>
                  </a:txBody>
                  <a:tcPr marL="0" marR="0" marB="0" marT="0"/>
                </a:tc>
                <a:tc>
                  <a:txBody>
                    <a:bodyPr/>
                    <a:lstStyle/>
                    <a:p>
                      <a:pPr algn="ctr" marL="5080">
                        <a:lnSpc>
                          <a:spcPts val="1010"/>
                        </a:lnSpc>
                      </a:pPr>
                      <a:r>
                        <a:rPr dirty="0" sz="900" spc="-35">
                          <a:latin typeface="Calibri"/>
                          <a:cs typeface="Calibri"/>
                        </a:rPr>
                        <a:t>.49300</a:t>
                      </a:r>
                      <a:endParaRPr sz="900">
                        <a:latin typeface="Calibri"/>
                        <a:cs typeface="Calibri"/>
                      </a:endParaRPr>
                    </a:p>
                  </a:txBody>
                  <a:tcPr marL="0" marR="0" marB="0" marT="0"/>
                </a:tc>
              </a:tr>
              <a:tr h="152686">
                <a:tc>
                  <a:txBody>
                    <a:bodyPr/>
                    <a:lstStyle/>
                    <a:p>
                      <a:pPr algn="r" marR="15875">
                        <a:lnSpc>
                          <a:spcPts val="1005"/>
                        </a:lnSpc>
                      </a:pPr>
                      <a:r>
                        <a:rPr dirty="0" sz="900" spc="5">
                          <a:latin typeface="Calibri"/>
                          <a:cs typeface="Calibri"/>
                        </a:rPr>
                        <a:t>Confidence </a:t>
                      </a:r>
                      <a:r>
                        <a:rPr dirty="0" sz="900" spc="15">
                          <a:latin typeface="Calibri"/>
                          <a:cs typeface="Calibri"/>
                        </a:rPr>
                        <a:t>in </a:t>
                      </a:r>
                      <a:r>
                        <a:rPr dirty="0" sz="900">
                          <a:latin typeface="Calibri"/>
                          <a:cs typeface="Calibri"/>
                        </a:rPr>
                        <a:t>the Justice </a:t>
                      </a:r>
                      <a:r>
                        <a:rPr dirty="0" sz="900" spc="5">
                          <a:latin typeface="Calibri"/>
                          <a:cs typeface="Calibri"/>
                        </a:rPr>
                        <a:t>system </a:t>
                      </a:r>
                      <a:r>
                        <a:rPr dirty="0" sz="900" spc="-5">
                          <a:latin typeface="Calibri"/>
                          <a:cs typeface="Calibri"/>
                        </a:rPr>
                        <a:t>and courts </a:t>
                      </a:r>
                      <a:r>
                        <a:rPr dirty="0" sz="900" spc="5">
                          <a:latin typeface="Calibri"/>
                          <a:cs typeface="Calibri"/>
                        </a:rPr>
                        <a:t>(dummy</a:t>
                      </a:r>
                      <a:r>
                        <a:rPr dirty="0" sz="900" spc="-6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a:latin typeface="Calibri"/>
                          <a:cs typeface="Calibri"/>
                        </a:rPr>
                        <a:t>Conf</a:t>
                      </a:r>
                      <a:r>
                        <a:rPr dirty="0" sz="900" spc="-5">
                          <a:latin typeface="Calibri"/>
                          <a:cs typeface="Calibri"/>
                        </a:rPr>
                        <a:t> </a:t>
                      </a:r>
                      <a:r>
                        <a:rPr dirty="0" sz="900">
                          <a:latin typeface="Calibri"/>
                          <a:cs typeface="Calibri"/>
                        </a:rPr>
                        <a:t>Justice</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26,852</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.5735</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.49458</a:t>
                      </a:r>
                      <a:endParaRPr sz="900">
                        <a:latin typeface="Calibri"/>
                        <a:cs typeface="Calibri"/>
                      </a:endParaRPr>
                    </a:p>
                  </a:txBody>
                  <a:tcPr marL="0" marR="0" marB="0" marT="0"/>
                </a:tc>
              </a:tr>
              <a:tr h="152666">
                <a:tc>
                  <a:txBody>
                    <a:bodyPr/>
                    <a:lstStyle/>
                    <a:p>
                      <a:pPr algn="r" marR="15240">
                        <a:lnSpc>
                          <a:spcPts val="1005"/>
                        </a:lnSpc>
                      </a:pPr>
                      <a:r>
                        <a:rPr dirty="0" sz="900" spc="-5">
                          <a:latin typeface="Calibri"/>
                          <a:cs typeface="Calibri"/>
                        </a:rPr>
                        <a:t>Trust </a:t>
                      </a:r>
                      <a:r>
                        <a:rPr dirty="0" sz="900" spc="15">
                          <a:latin typeface="Calibri"/>
                          <a:cs typeface="Calibri"/>
                        </a:rPr>
                        <a:t>in </a:t>
                      </a:r>
                      <a:r>
                        <a:rPr dirty="0" sz="900" spc="10">
                          <a:latin typeface="Calibri"/>
                          <a:cs typeface="Calibri"/>
                        </a:rPr>
                        <a:t>people </a:t>
                      </a:r>
                      <a:r>
                        <a:rPr dirty="0" sz="900" spc="15">
                          <a:latin typeface="Calibri"/>
                          <a:cs typeface="Calibri"/>
                        </a:rPr>
                        <a:t>in </a:t>
                      </a:r>
                      <a:r>
                        <a:rPr dirty="0" sz="900" spc="5">
                          <a:latin typeface="Calibri"/>
                          <a:cs typeface="Calibri"/>
                        </a:rPr>
                        <a:t>general (dummy</a:t>
                      </a:r>
                      <a:r>
                        <a:rPr dirty="0" sz="900" spc="-14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Trust</a:t>
                      </a:r>
                      <a:r>
                        <a:rPr dirty="0" sz="900" spc="-30">
                          <a:latin typeface="Calibri"/>
                          <a:cs typeface="Calibri"/>
                        </a:rPr>
                        <a:t> </a:t>
                      </a:r>
                      <a:r>
                        <a:rPr dirty="0" sz="900">
                          <a:latin typeface="Calibri"/>
                          <a:cs typeface="Calibri"/>
                        </a:rPr>
                        <a:t>General</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27,006</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.5353</a:t>
                      </a:r>
                      <a:endParaRPr sz="900">
                        <a:latin typeface="Calibri"/>
                        <a:cs typeface="Calibri"/>
                      </a:endParaRPr>
                    </a:p>
                  </a:txBody>
                  <a:tcPr marL="0" marR="0" marB="0" marT="0"/>
                </a:tc>
                <a:tc>
                  <a:txBody>
                    <a:bodyPr/>
                    <a:lstStyle/>
                    <a:p>
                      <a:pPr algn="ctr" marL="5715">
                        <a:lnSpc>
                          <a:spcPts val="1005"/>
                        </a:lnSpc>
                      </a:pPr>
                      <a:r>
                        <a:rPr dirty="0" sz="900" spc="-35">
                          <a:latin typeface="Calibri"/>
                          <a:cs typeface="Calibri"/>
                        </a:rPr>
                        <a:t>.49876</a:t>
                      </a:r>
                      <a:endParaRPr sz="900">
                        <a:latin typeface="Calibri"/>
                        <a:cs typeface="Calibri"/>
                      </a:endParaRPr>
                    </a:p>
                  </a:txBody>
                  <a:tcPr marL="0" marR="0" marB="0" marT="0"/>
                </a:tc>
              </a:tr>
              <a:tr h="152648">
                <a:tc>
                  <a:txBody>
                    <a:bodyPr/>
                    <a:lstStyle/>
                    <a:p>
                      <a:pPr algn="r" marR="14604">
                        <a:lnSpc>
                          <a:spcPts val="1005"/>
                        </a:lnSpc>
                      </a:pPr>
                      <a:r>
                        <a:rPr dirty="0" sz="900" spc="5">
                          <a:latin typeface="Calibri"/>
                          <a:cs typeface="Calibri"/>
                        </a:rPr>
                        <a:t>Female (dummy</a:t>
                      </a:r>
                      <a:r>
                        <a:rPr dirty="0" sz="900" spc="-6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Female</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27,534</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.5061</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.49997</a:t>
                      </a:r>
                      <a:endParaRPr sz="900">
                        <a:latin typeface="Calibri"/>
                        <a:cs typeface="Calibri"/>
                      </a:endParaRPr>
                    </a:p>
                  </a:txBody>
                  <a:tcPr marL="0" marR="0" marB="0" marT="0"/>
                </a:tc>
              </a:tr>
              <a:tr h="152648">
                <a:tc>
                  <a:txBody>
                    <a:bodyPr/>
                    <a:lstStyle/>
                    <a:p>
                      <a:pPr algn="r" marR="14604">
                        <a:lnSpc>
                          <a:spcPts val="1005"/>
                        </a:lnSpc>
                      </a:pPr>
                      <a:r>
                        <a:rPr dirty="0" sz="900" spc="-5">
                          <a:latin typeface="Calibri"/>
                          <a:cs typeface="Calibri"/>
                        </a:rPr>
                        <a:t>Married </a:t>
                      </a:r>
                      <a:r>
                        <a:rPr dirty="0" sz="900" spc="5">
                          <a:latin typeface="Calibri"/>
                          <a:cs typeface="Calibri"/>
                        </a:rPr>
                        <a:t>(dummy</a:t>
                      </a:r>
                      <a:r>
                        <a:rPr dirty="0" sz="900" spc="-9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15">
                          <a:latin typeface="Calibri"/>
                          <a:cs typeface="Calibri"/>
                        </a:rPr>
                        <a:t>MarStat</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27,507</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.5032</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.50000</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Searched </a:t>
                      </a:r>
                      <a:r>
                        <a:rPr dirty="0" sz="900" spc="10">
                          <a:latin typeface="Calibri"/>
                          <a:cs typeface="Calibri"/>
                        </a:rPr>
                        <a:t>for </a:t>
                      </a:r>
                      <a:r>
                        <a:rPr dirty="0" sz="900" spc="5">
                          <a:latin typeface="Calibri"/>
                          <a:cs typeface="Calibri"/>
                        </a:rPr>
                        <a:t>information (dummy</a:t>
                      </a:r>
                      <a:r>
                        <a:rPr dirty="0" sz="900" spc="-13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10">
                          <a:latin typeface="Calibri"/>
                          <a:cs typeface="Calibri"/>
                        </a:rPr>
                        <a:t>Pol.</a:t>
                      </a:r>
                      <a:r>
                        <a:rPr dirty="0" sz="900" spc="-20">
                          <a:latin typeface="Calibri"/>
                          <a:cs typeface="Calibri"/>
                        </a:rPr>
                        <a:t> </a:t>
                      </a:r>
                      <a:r>
                        <a:rPr dirty="0" sz="900">
                          <a:latin typeface="Calibri"/>
                          <a:cs typeface="Calibri"/>
                        </a:rPr>
                        <a:t>Searched</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27,429</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.3938</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.48860</a:t>
                      </a:r>
                      <a:endParaRPr sz="900">
                        <a:latin typeface="Calibri"/>
                        <a:cs typeface="Calibri"/>
                      </a:endParaRPr>
                    </a:p>
                  </a:txBody>
                  <a:tcPr marL="0" marR="0" marB="0" marT="0"/>
                </a:tc>
              </a:tr>
              <a:tr h="152648">
                <a:tc>
                  <a:txBody>
                    <a:bodyPr/>
                    <a:lstStyle/>
                    <a:p>
                      <a:pPr algn="r" marR="15240">
                        <a:lnSpc>
                          <a:spcPts val="1005"/>
                        </a:lnSpc>
                      </a:pPr>
                      <a:r>
                        <a:rPr dirty="0" sz="900" spc="5">
                          <a:latin typeface="Calibri"/>
                          <a:cs typeface="Calibri"/>
                        </a:rPr>
                        <a:t>Confidence </a:t>
                      </a:r>
                      <a:r>
                        <a:rPr dirty="0" sz="900" spc="15">
                          <a:latin typeface="Calibri"/>
                          <a:cs typeface="Calibri"/>
                        </a:rPr>
                        <a:t>in </a:t>
                      </a:r>
                      <a:r>
                        <a:rPr dirty="0" sz="900" spc="5">
                          <a:latin typeface="Calibri"/>
                          <a:cs typeface="Calibri"/>
                        </a:rPr>
                        <a:t>federal parliament (dummy</a:t>
                      </a:r>
                      <a:r>
                        <a:rPr dirty="0" sz="900" spc="-5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a:latin typeface="Calibri"/>
                          <a:cs typeface="Calibri"/>
                        </a:rPr>
                        <a:t>Conf</a:t>
                      </a:r>
                      <a:r>
                        <a:rPr dirty="0" sz="900" spc="-10">
                          <a:latin typeface="Calibri"/>
                          <a:cs typeface="Calibri"/>
                        </a:rPr>
                        <a:t> </a:t>
                      </a:r>
                      <a:r>
                        <a:rPr dirty="0" sz="900" spc="5">
                          <a:latin typeface="Calibri"/>
                          <a:cs typeface="Calibri"/>
                        </a:rPr>
                        <a:t>Parliament</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26,464</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.3756</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.48428</a:t>
                      </a:r>
                      <a:endParaRPr sz="900">
                        <a:latin typeface="Calibri"/>
                        <a:cs typeface="Calibri"/>
                      </a:endParaRPr>
                    </a:p>
                  </a:txBody>
                  <a:tcPr marL="0" marR="0" marB="0" marT="0"/>
                </a:tc>
              </a:tr>
              <a:tr h="152648">
                <a:tc>
                  <a:txBody>
                    <a:bodyPr/>
                    <a:lstStyle/>
                    <a:p>
                      <a:pPr algn="r" marR="13970">
                        <a:lnSpc>
                          <a:spcPts val="1005"/>
                        </a:lnSpc>
                      </a:pPr>
                      <a:r>
                        <a:rPr dirty="0" sz="900">
                          <a:latin typeface="Calibri"/>
                          <a:cs typeface="Calibri"/>
                        </a:rPr>
                        <a:t>Participant </a:t>
                      </a:r>
                      <a:r>
                        <a:rPr dirty="0" sz="900" spc="15">
                          <a:latin typeface="Calibri"/>
                          <a:cs typeface="Calibri"/>
                        </a:rPr>
                        <a:t>in </a:t>
                      </a:r>
                      <a:r>
                        <a:rPr dirty="0" sz="900">
                          <a:latin typeface="Calibri"/>
                          <a:cs typeface="Calibri"/>
                        </a:rPr>
                        <a:t>a sports/recreational association </a:t>
                      </a:r>
                      <a:r>
                        <a:rPr dirty="0" sz="900" spc="5">
                          <a:latin typeface="Calibri"/>
                          <a:cs typeface="Calibri"/>
                        </a:rPr>
                        <a:t>(dummy</a:t>
                      </a:r>
                      <a:r>
                        <a:rPr dirty="0" sz="900" spc="-10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Part.</a:t>
                      </a:r>
                      <a:r>
                        <a:rPr dirty="0" sz="900" spc="-20">
                          <a:latin typeface="Calibri"/>
                          <a:cs typeface="Calibri"/>
                        </a:rPr>
                        <a:t> </a:t>
                      </a:r>
                      <a:r>
                        <a:rPr dirty="0" sz="900">
                          <a:latin typeface="Calibri"/>
                          <a:cs typeface="Calibri"/>
                        </a:rPr>
                        <a:t>Sport</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27,520</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.3091</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.46213</a:t>
                      </a:r>
                      <a:endParaRPr sz="900">
                        <a:latin typeface="Calibri"/>
                        <a:cs typeface="Calibri"/>
                      </a:endParaRPr>
                    </a:p>
                  </a:txBody>
                  <a:tcPr marL="0" marR="0" marB="0" marT="0"/>
                </a:tc>
              </a:tr>
              <a:tr h="152648">
                <a:tc>
                  <a:txBody>
                    <a:bodyPr/>
                    <a:lstStyle/>
                    <a:p>
                      <a:pPr algn="r" marR="15240">
                        <a:lnSpc>
                          <a:spcPts val="1005"/>
                        </a:lnSpc>
                      </a:pPr>
                      <a:r>
                        <a:rPr dirty="0" sz="900" spc="-5">
                          <a:latin typeface="Calibri"/>
                          <a:cs typeface="Calibri"/>
                        </a:rPr>
                        <a:t>Born </a:t>
                      </a:r>
                      <a:r>
                        <a:rPr dirty="0" sz="900" spc="5">
                          <a:latin typeface="Calibri"/>
                          <a:cs typeface="Calibri"/>
                        </a:rPr>
                        <a:t>Outside </a:t>
                      </a:r>
                      <a:r>
                        <a:rPr dirty="0" sz="900" spc="-5">
                          <a:latin typeface="Calibri"/>
                          <a:cs typeface="Calibri"/>
                        </a:rPr>
                        <a:t>Canada </a:t>
                      </a:r>
                      <a:r>
                        <a:rPr dirty="0" sz="900" spc="5">
                          <a:latin typeface="Calibri"/>
                          <a:cs typeface="Calibri"/>
                        </a:rPr>
                        <a:t>(dummy</a:t>
                      </a:r>
                      <a:r>
                        <a:rPr dirty="0" sz="900" spc="-9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8415">
                        <a:lnSpc>
                          <a:spcPts val="1005"/>
                        </a:lnSpc>
                      </a:pPr>
                      <a:r>
                        <a:rPr dirty="0" sz="900" spc="-5">
                          <a:latin typeface="Calibri"/>
                          <a:cs typeface="Calibri"/>
                        </a:rPr>
                        <a:t>Born </a:t>
                      </a:r>
                      <a:r>
                        <a:rPr dirty="0" sz="900" spc="5">
                          <a:latin typeface="Calibri"/>
                          <a:cs typeface="Calibri"/>
                        </a:rPr>
                        <a:t>Outside</a:t>
                      </a:r>
                      <a:r>
                        <a:rPr dirty="0" sz="900" spc="-25">
                          <a:latin typeface="Calibri"/>
                          <a:cs typeface="Calibri"/>
                        </a:rPr>
                        <a:t> </a:t>
                      </a:r>
                      <a:r>
                        <a:rPr dirty="0" sz="900" spc="-5">
                          <a:latin typeface="Calibri"/>
                          <a:cs typeface="Calibri"/>
                        </a:rPr>
                        <a:t>Can</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27,412</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.2360</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.42463</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Bought </a:t>
                      </a:r>
                      <a:r>
                        <a:rPr dirty="0" sz="900" spc="-5">
                          <a:latin typeface="Calibri"/>
                          <a:cs typeface="Calibri"/>
                        </a:rPr>
                        <a:t>products </a:t>
                      </a:r>
                      <a:r>
                        <a:rPr dirty="0" sz="900" spc="10">
                          <a:latin typeface="Calibri"/>
                          <a:cs typeface="Calibri"/>
                        </a:rPr>
                        <a:t>for </a:t>
                      </a:r>
                      <a:r>
                        <a:rPr dirty="0" sz="900">
                          <a:latin typeface="Calibri"/>
                          <a:cs typeface="Calibri"/>
                        </a:rPr>
                        <a:t>ethical reasons </a:t>
                      </a:r>
                      <a:r>
                        <a:rPr dirty="0" sz="900" spc="5">
                          <a:latin typeface="Calibri"/>
                          <a:cs typeface="Calibri"/>
                        </a:rPr>
                        <a:t>(dummy</a:t>
                      </a:r>
                      <a:r>
                        <a:rPr dirty="0" sz="900" spc="-10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10">
                          <a:latin typeface="Calibri"/>
                          <a:cs typeface="Calibri"/>
                        </a:rPr>
                        <a:t>Pol.</a:t>
                      </a:r>
                      <a:r>
                        <a:rPr dirty="0" sz="900" spc="-20">
                          <a:latin typeface="Calibri"/>
                          <a:cs typeface="Calibri"/>
                        </a:rPr>
                        <a:t> </a:t>
                      </a:r>
                      <a:r>
                        <a:rPr dirty="0" sz="900" spc="-5">
                          <a:latin typeface="Calibri"/>
                          <a:cs typeface="Calibri"/>
                        </a:rPr>
                        <a:t>Ethical</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27,322</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.2244</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.41720</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Participant </a:t>
                      </a:r>
                      <a:r>
                        <a:rPr dirty="0" sz="900" spc="15">
                          <a:latin typeface="Calibri"/>
                          <a:cs typeface="Calibri"/>
                        </a:rPr>
                        <a:t>in </a:t>
                      </a:r>
                      <a:r>
                        <a:rPr dirty="0" sz="900">
                          <a:latin typeface="Calibri"/>
                          <a:cs typeface="Calibri"/>
                        </a:rPr>
                        <a:t>a cultural/educational </a:t>
                      </a:r>
                      <a:r>
                        <a:rPr dirty="0" sz="900" spc="-5">
                          <a:latin typeface="Calibri"/>
                          <a:cs typeface="Calibri"/>
                        </a:rPr>
                        <a:t>group </a:t>
                      </a:r>
                      <a:r>
                        <a:rPr dirty="0" sz="900" spc="5">
                          <a:latin typeface="Calibri"/>
                          <a:cs typeface="Calibri"/>
                        </a:rPr>
                        <a:t>(dummy</a:t>
                      </a:r>
                      <a:r>
                        <a:rPr dirty="0" sz="900" spc="-8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Part.</a:t>
                      </a:r>
                      <a:r>
                        <a:rPr dirty="0" sz="900" spc="-20">
                          <a:latin typeface="Calibri"/>
                          <a:cs typeface="Calibri"/>
                        </a:rPr>
                        <a:t> </a:t>
                      </a:r>
                      <a:r>
                        <a:rPr dirty="0" sz="900">
                          <a:latin typeface="Calibri"/>
                          <a:cs typeface="Calibri"/>
                        </a:rPr>
                        <a:t>Cultural</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27,514</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.2038</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.40283</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Participant </a:t>
                      </a:r>
                      <a:r>
                        <a:rPr dirty="0" sz="900" spc="15">
                          <a:latin typeface="Calibri"/>
                          <a:cs typeface="Calibri"/>
                        </a:rPr>
                        <a:t>in</a:t>
                      </a:r>
                      <a:r>
                        <a:rPr dirty="0" sz="900" spc="-150">
                          <a:latin typeface="Calibri"/>
                          <a:cs typeface="Calibri"/>
                        </a:rPr>
                        <a:t> </a:t>
                      </a:r>
                      <a:r>
                        <a:rPr dirty="0" sz="900">
                          <a:latin typeface="Calibri"/>
                          <a:cs typeface="Calibri"/>
                        </a:rPr>
                        <a:t>a </a:t>
                      </a:r>
                      <a:r>
                        <a:rPr dirty="0" sz="900" spc="5">
                          <a:latin typeface="Calibri"/>
                          <a:cs typeface="Calibri"/>
                        </a:rPr>
                        <a:t>School/Community </a:t>
                      </a:r>
                      <a:r>
                        <a:rPr dirty="0" sz="900" spc="-5">
                          <a:latin typeface="Calibri"/>
                          <a:cs typeface="Calibri"/>
                        </a:rPr>
                        <a:t>group </a:t>
                      </a:r>
                      <a:r>
                        <a:rPr dirty="0" sz="900" spc="5">
                          <a:latin typeface="Calibri"/>
                          <a:cs typeface="Calibri"/>
                        </a:rPr>
                        <a:t>(dummy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Part.</a:t>
                      </a:r>
                      <a:r>
                        <a:rPr dirty="0" sz="900" spc="-20">
                          <a:latin typeface="Calibri"/>
                          <a:cs typeface="Calibri"/>
                        </a:rPr>
                        <a:t> </a:t>
                      </a:r>
                      <a:r>
                        <a:rPr dirty="0" sz="900">
                          <a:latin typeface="Calibri"/>
                          <a:cs typeface="Calibri"/>
                        </a:rPr>
                        <a:t>School</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27,517</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.1749</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.37993</a:t>
                      </a:r>
                      <a:endParaRPr sz="900">
                        <a:latin typeface="Calibri"/>
                        <a:cs typeface="Calibri"/>
                      </a:endParaRPr>
                    </a:p>
                  </a:txBody>
                  <a:tcPr marL="0" marR="0" marB="0" marT="0"/>
                </a:tc>
              </a:tr>
              <a:tr h="152648">
                <a:tc>
                  <a:txBody>
                    <a:bodyPr/>
                    <a:lstStyle/>
                    <a:p>
                      <a:pPr algn="r" marR="14604">
                        <a:lnSpc>
                          <a:spcPts val="1005"/>
                        </a:lnSpc>
                      </a:pPr>
                      <a:r>
                        <a:rPr dirty="0" sz="900" spc="-10">
                          <a:latin typeface="Calibri"/>
                          <a:cs typeface="Calibri"/>
                        </a:rPr>
                        <a:t>Rural </a:t>
                      </a:r>
                      <a:r>
                        <a:rPr dirty="0" sz="900" spc="5">
                          <a:latin typeface="Calibri"/>
                          <a:cs typeface="Calibri"/>
                        </a:rPr>
                        <a:t>(dummy</a:t>
                      </a:r>
                      <a:r>
                        <a:rPr dirty="0" sz="900" spc="-4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10">
                          <a:latin typeface="Calibri"/>
                          <a:cs typeface="Calibri"/>
                        </a:rPr>
                        <a:t>Rural</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27,420</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.1575</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.36425</a:t>
                      </a:r>
                      <a:endParaRPr sz="900">
                        <a:latin typeface="Calibri"/>
                        <a:cs typeface="Calibri"/>
                      </a:endParaRPr>
                    </a:p>
                  </a:txBody>
                  <a:tcPr marL="0" marR="0" marB="0" marT="0"/>
                </a:tc>
              </a:tr>
              <a:tr h="152648">
                <a:tc>
                  <a:txBody>
                    <a:bodyPr/>
                    <a:lstStyle/>
                    <a:p>
                      <a:pPr algn="r" marR="14604">
                        <a:lnSpc>
                          <a:spcPts val="1005"/>
                        </a:lnSpc>
                      </a:pPr>
                      <a:r>
                        <a:rPr dirty="0" sz="900" spc="-5">
                          <a:latin typeface="Calibri"/>
                          <a:cs typeface="Calibri"/>
                        </a:rPr>
                        <a:t>Youth </a:t>
                      </a:r>
                      <a:r>
                        <a:rPr dirty="0" sz="900" spc="5">
                          <a:latin typeface="Calibri"/>
                          <a:cs typeface="Calibri"/>
                        </a:rPr>
                        <a:t>(dummy</a:t>
                      </a:r>
                      <a:r>
                        <a:rPr dirty="0" sz="900" spc="-8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Youth</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27,534</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.1558</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.36263</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Participant </a:t>
                      </a:r>
                      <a:r>
                        <a:rPr dirty="0" sz="900" spc="15">
                          <a:latin typeface="Calibri"/>
                          <a:cs typeface="Calibri"/>
                        </a:rPr>
                        <a:t>in </a:t>
                      </a:r>
                      <a:r>
                        <a:rPr dirty="0" sz="900">
                          <a:latin typeface="Calibri"/>
                          <a:cs typeface="Calibri"/>
                        </a:rPr>
                        <a:t>a </a:t>
                      </a:r>
                      <a:r>
                        <a:rPr dirty="0" sz="900" spc="10">
                          <a:latin typeface="Calibri"/>
                          <a:cs typeface="Calibri"/>
                        </a:rPr>
                        <a:t>religious</a:t>
                      </a:r>
                      <a:r>
                        <a:rPr dirty="0" sz="900" spc="-150">
                          <a:latin typeface="Calibri"/>
                          <a:cs typeface="Calibri"/>
                        </a:rPr>
                        <a:t> </a:t>
                      </a:r>
                      <a:r>
                        <a:rPr dirty="0" sz="900" spc="-5">
                          <a:latin typeface="Calibri"/>
                          <a:cs typeface="Calibri"/>
                        </a:rPr>
                        <a:t>group </a:t>
                      </a:r>
                      <a:r>
                        <a:rPr dirty="0" sz="900" spc="5">
                          <a:latin typeface="Calibri"/>
                          <a:cs typeface="Calibri"/>
                        </a:rPr>
                        <a:t>(dummy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Part.</a:t>
                      </a:r>
                      <a:r>
                        <a:rPr dirty="0" sz="900" spc="-20">
                          <a:latin typeface="Calibri"/>
                          <a:cs typeface="Calibri"/>
                        </a:rPr>
                        <a:t> </a:t>
                      </a:r>
                      <a:r>
                        <a:rPr dirty="0" sz="900" spc="10">
                          <a:latin typeface="Calibri"/>
                          <a:cs typeface="Calibri"/>
                        </a:rPr>
                        <a:t>Religious</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27,509</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.1442</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.35128</a:t>
                      </a:r>
                      <a:endParaRPr sz="900">
                        <a:latin typeface="Calibri"/>
                        <a:cs typeface="Calibri"/>
                      </a:endParaRPr>
                    </a:p>
                  </a:txBody>
                  <a:tcPr marL="0" marR="0" marB="0" marT="0"/>
                </a:tc>
              </a:tr>
              <a:tr h="152648">
                <a:tc>
                  <a:txBody>
                    <a:bodyPr/>
                    <a:lstStyle/>
                    <a:p>
                      <a:pPr algn="r" marR="15240">
                        <a:lnSpc>
                          <a:spcPts val="1005"/>
                        </a:lnSpc>
                      </a:pPr>
                      <a:r>
                        <a:rPr dirty="0" sz="900" spc="5">
                          <a:latin typeface="Calibri"/>
                          <a:cs typeface="Calibri"/>
                        </a:rPr>
                        <a:t>Student (dummy</a:t>
                      </a:r>
                      <a:r>
                        <a:rPr dirty="0" sz="900" spc="-10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Student</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27,458</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.1248</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.33045</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Participant </a:t>
                      </a:r>
                      <a:r>
                        <a:rPr dirty="0" sz="900" spc="15">
                          <a:latin typeface="Calibri"/>
                          <a:cs typeface="Calibri"/>
                        </a:rPr>
                        <a:t>in</a:t>
                      </a:r>
                      <a:r>
                        <a:rPr dirty="0" sz="900" spc="-145">
                          <a:latin typeface="Calibri"/>
                          <a:cs typeface="Calibri"/>
                        </a:rPr>
                        <a:t> </a:t>
                      </a:r>
                      <a:r>
                        <a:rPr dirty="0" sz="900">
                          <a:latin typeface="Calibri"/>
                          <a:cs typeface="Calibri"/>
                        </a:rPr>
                        <a:t>a </a:t>
                      </a:r>
                      <a:r>
                        <a:rPr dirty="0" sz="900" spc="5">
                          <a:latin typeface="Calibri"/>
                          <a:cs typeface="Calibri"/>
                        </a:rPr>
                        <a:t>service </a:t>
                      </a:r>
                      <a:r>
                        <a:rPr dirty="0" sz="900">
                          <a:latin typeface="Calibri"/>
                          <a:cs typeface="Calibri"/>
                        </a:rPr>
                        <a:t>club </a:t>
                      </a:r>
                      <a:r>
                        <a:rPr dirty="0" sz="900" spc="5">
                          <a:latin typeface="Calibri"/>
                          <a:cs typeface="Calibri"/>
                        </a:rPr>
                        <a:t>(dummy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Part.</a:t>
                      </a:r>
                      <a:r>
                        <a:rPr dirty="0" sz="900" spc="-20">
                          <a:latin typeface="Calibri"/>
                          <a:cs typeface="Calibri"/>
                        </a:rPr>
                        <a:t> </a:t>
                      </a:r>
                      <a:r>
                        <a:rPr dirty="0" sz="900" spc="5">
                          <a:latin typeface="Calibri"/>
                          <a:cs typeface="Calibri"/>
                        </a:rPr>
                        <a:t>Service</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27,510</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.0642</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.24506</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Participated </a:t>
                      </a:r>
                      <a:r>
                        <a:rPr dirty="0" sz="900" spc="15">
                          <a:latin typeface="Calibri"/>
                          <a:cs typeface="Calibri"/>
                        </a:rPr>
                        <a:t>in </a:t>
                      </a:r>
                      <a:r>
                        <a:rPr dirty="0" sz="900">
                          <a:latin typeface="Calibri"/>
                          <a:cs typeface="Calibri"/>
                        </a:rPr>
                        <a:t>a demonstration or </a:t>
                      </a:r>
                      <a:r>
                        <a:rPr dirty="0" sz="900" spc="-10">
                          <a:latin typeface="Calibri"/>
                          <a:cs typeface="Calibri"/>
                        </a:rPr>
                        <a:t>march </a:t>
                      </a:r>
                      <a:r>
                        <a:rPr dirty="0" sz="900" spc="5">
                          <a:latin typeface="Calibri"/>
                          <a:cs typeface="Calibri"/>
                        </a:rPr>
                        <a:t>(dummy</a:t>
                      </a:r>
                      <a:r>
                        <a:rPr dirty="0" sz="900" spc="-13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10">
                          <a:latin typeface="Calibri"/>
                          <a:cs typeface="Calibri"/>
                        </a:rPr>
                        <a:t>Pol.</a:t>
                      </a:r>
                      <a:r>
                        <a:rPr dirty="0" sz="900" spc="-20">
                          <a:latin typeface="Calibri"/>
                          <a:cs typeface="Calibri"/>
                        </a:rPr>
                        <a:t> March</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27,394</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.0468</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.21128</a:t>
                      </a:r>
                      <a:endParaRPr sz="900">
                        <a:latin typeface="Calibri"/>
                        <a:cs typeface="Calibri"/>
                      </a:endParaRPr>
                    </a:p>
                  </a:txBody>
                  <a:tcPr marL="0" marR="0" marB="0" marT="0"/>
                </a:tc>
              </a:tr>
              <a:tr h="152648">
                <a:tc>
                  <a:txBody>
                    <a:bodyPr/>
                    <a:lstStyle/>
                    <a:p>
                      <a:pPr algn="r" marR="15240">
                        <a:lnSpc>
                          <a:spcPts val="1005"/>
                        </a:lnSpc>
                      </a:pPr>
                      <a:r>
                        <a:rPr dirty="0" sz="900">
                          <a:latin typeface="Calibri"/>
                          <a:cs typeface="Calibri"/>
                        </a:rPr>
                        <a:t>Participant </a:t>
                      </a:r>
                      <a:r>
                        <a:rPr dirty="0" sz="900" spc="15">
                          <a:latin typeface="Calibri"/>
                          <a:cs typeface="Calibri"/>
                        </a:rPr>
                        <a:t>in </a:t>
                      </a:r>
                      <a:r>
                        <a:rPr dirty="0" sz="900">
                          <a:latin typeface="Calibri"/>
                          <a:cs typeface="Calibri"/>
                        </a:rPr>
                        <a:t>a </a:t>
                      </a:r>
                      <a:r>
                        <a:rPr dirty="0" sz="900" spc="5">
                          <a:latin typeface="Calibri"/>
                          <a:cs typeface="Calibri"/>
                        </a:rPr>
                        <a:t>political </a:t>
                      </a:r>
                      <a:r>
                        <a:rPr dirty="0" sz="900" spc="-5">
                          <a:latin typeface="Calibri"/>
                          <a:cs typeface="Calibri"/>
                        </a:rPr>
                        <a:t>party group </a:t>
                      </a:r>
                      <a:r>
                        <a:rPr dirty="0" sz="900" spc="5">
                          <a:latin typeface="Calibri"/>
                          <a:cs typeface="Calibri"/>
                        </a:rPr>
                        <a:t>(dummy</a:t>
                      </a:r>
                      <a:r>
                        <a:rPr dirty="0" sz="900" spc="-140">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tcPr>
                </a:tc>
                <a:tc>
                  <a:txBody>
                    <a:bodyPr/>
                    <a:lstStyle/>
                    <a:p>
                      <a:pPr marL="19050">
                        <a:lnSpc>
                          <a:spcPts val="1005"/>
                        </a:lnSpc>
                      </a:pPr>
                      <a:r>
                        <a:rPr dirty="0" sz="900" spc="-5">
                          <a:latin typeface="Calibri"/>
                          <a:cs typeface="Calibri"/>
                        </a:rPr>
                        <a:t>Part.</a:t>
                      </a:r>
                      <a:r>
                        <a:rPr dirty="0" sz="900" spc="-20">
                          <a:latin typeface="Calibri"/>
                          <a:cs typeface="Calibri"/>
                        </a:rPr>
                        <a:t> </a:t>
                      </a:r>
                      <a:r>
                        <a:rPr dirty="0" sz="900">
                          <a:latin typeface="Calibri"/>
                          <a:cs typeface="Calibri"/>
                        </a:rPr>
                        <a:t>Pol.Group</a:t>
                      </a:r>
                      <a:endParaRPr sz="900">
                        <a:latin typeface="Calibri"/>
                        <a:cs typeface="Calibri"/>
                      </a:endParaRPr>
                    </a:p>
                  </a:txBody>
                  <a:tcPr marL="0" marR="0" marB="0" marT="0">
                    <a:lnL w="9525">
                      <a:solidFill>
                        <a:srgbClr val="000000"/>
                      </a:solidFill>
                      <a:prstDash val="solid"/>
                    </a:lnL>
                  </a:tcPr>
                </a:tc>
                <a:tc>
                  <a:txBody>
                    <a:bodyPr/>
                    <a:lstStyle/>
                    <a:p>
                      <a:pPr marL="80645">
                        <a:lnSpc>
                          <a:spcPts val="1005"/>
                        </a:lnSpc>
                      </a:pPr>
                      <a:r>
                        <a:rPr dirty="0" sz="900" spc="-30">
                          <a:latin typeface="Calibri"/>
                          <a:cs typeface="Calibri"/>
                        </a:rPr>
                        <a:t>27,503</a:t>
                      </a:r>
                      <a:endParaRPr sz="900">
                        <a:latin typeface="Calibri"/>
                        <a:cs typeface="Calibri"/>
                      </a:endParaRPr>
                    </a:p>
                  </a:txBody>
                  <a:tcPr marL="0" marR="0" marB="0" marT="0"/>
                </a:tc>
                <a:tc>
                  <a:txBody>
                    <a:bodyPr/>
                    <a:lstStyle/>
                    <a:p>
                      <a:pPr algn="ctr" marL="14604">
                        <a:lnSpc>
                          <a:spcPts val="1005"/>
                        </a:lnSpc>
                      </a:pPr>
                      <a:r>
                        <a:rPr dirty="0" sz="900" spc="-30">
                          <a:latin typeface="Calibri"/>
                          <a:cs typeface="Calibri"/>
                        </a:rPr>
                        <a:t>.0426</a:t>
                      </a:r>
                      <a:endParaRPr sz="900">
                        <a:latin typeface="Calibri"/>
                        <a:cs typeface="Calibri"/>
                      </a:endParaRPr>
                    </a:p>
                  </a:txBody>
                  <a:tcPr marL="0" marR="0" marB="0" marT="0"/>
                </a:tc>
                <a:tc>
                  <a:txBody>
                    <a:bodyPr/>
                    <a:lstStyle/>
                    <a:p>
                      <a:pPr algn="ctr" marL="5080">
                        <a:lnSpc>
                          <a:spcPts val="1005"/>
                        </a:lnSpc>
                      </a:pPr>
                      <a:r>
                        <a:rPr dirty="0" sz="900" spc="-35">
                          <a:latin typeface="Calibri"/>
                          <a:cs typeface="Calibri"/>
                        </a:rPr>
                        <a:t>.20199</a:t>
                      </a:r>
                      <a:endParaRPr sz="900">
                        <a:latin typeface="Calibri"/>
                        <a:cs typeface="Calibri"/>
                      </a:endParaRPr>
                    </a:p>
                  </a:txBody>
                  <a:tcPr marL="0" marR="0" marB="0" marT="0"/>
                </a:tc>
              </a:tr>
              <a:tr h="139961">
                <a:tc>
                  <a:txBody>
                    <a:bodyPr/>
                    <a:lstStyle/>
                    <a:p>
                      <a:pPr algn="r" marR="15240">
                        <a:lnSpc>
                          <a:spcPts val="1000"/>
                        </a:lnSpc>
                      </a:pPr>
                      <a:r>
                        <a:rPr dirty="0" sz="900" spc="10">
                          <a:latin typeface="Calibri"/>
                          <a:cs typeface="Calibri"/>
                        </a:rPr>
                        <a:t>Volunteered for </a:t>
                      </a:r>
                      <a:r>
                        <a:rPr dirty="0" sz="900">
                          <a:latin typeface="Calibri"/>
                          <a:cs typeface="Calibri"/>
                        </a:rPr>
                        <a:t>a </a:t>
                      </a:r>
                      <a:r>
                        <a:rPr dirty="0" sz="900" spc="5">
                          <a:latin typeface="Calibri"/>
                          <a:cs typeface="Calibri"/>
                        </a:rPr>
                        <a:t>political </a:t>
                      </a:r>
                      <a:r>
                        <a:rPr dirty="0" sz="900" spc="-5">
                          <a:latin typeface="Calibri"/>
                          <a:cs typeface="Calibri"/>
                        </a:rPr>
                        <a:t>party </a:t>
                      </a:r>
                      <a:r>
                        <a:rPr dirty="0" sz="900" spc="5">
                          <a:latin typeface="Calibri"/>
                          <a:cs typeface="Calibri"/>
                        </a:rPr>
                        <a:t>(dummy</a:t>
                      </a:r>
                      <a:r>
                        <a:rPr dirty="0" sz="900" spc="-145">
                          <a:latin typeface="Calibri"/>
                          <a:cs typeface="Calibri"/>
                        </a:rPr>
                        <a:t> </a:t>
                      </a:r>
                      <a:r>
                        <a:rPr dirty="0" sz="900" spc="-5">
                          <a:latin typeface="Calibri"/>
                          <a:cs typeface="Calibri"/>
                        </a:rPr>
                        <a:t>var.)</a:t>
                      </a:r>
                      <a:endParaRPr sz="900">
                        <a:latin typeface="Calibri"/>
                        <a:cs typeface="Calibri"/>
                      </a:endParaRPr>
                    </a:p>
                  </a:txBody>
                  <a:tcPr marL="0" marR="0" marB="0" marT="0">
                    <a:lnR w="9525">
                      <a:solidFill>
                        <a:srgbClr val="000000"/>
                      </a:solidFill>
                      <a:prstDash val="solid"/>
                    </a:lnR>
                    <a:lnB w="9525">
                      <a:solidFill>
                        <a:srgbClr val="000000"/>
                      </a:solidFill>
                      <a:prstDash val="solid"/>
                    </a:lnB>
                  </a:tcPr>
                </a:tc>
                <a:tc>
                  <a:txBody>
                    <a:bodyPr/>
                    <a:lstStyle/>
                    <a:p>
                      <a:pPr marL="18415">
                        <a:lnSpc>
                          <a:spcPts val="1000"/>
                        </a:lnSpc>
                      </a:pPr>
                      <a:r>
                        <a:rPr dirty="0" sz="900" spc="10">
                          <a:latin typeface="Calibri"/>
                          <a:cs typeface="Calibri"/>
                        </a:rPr>
                        <a:t>Volunteered</a:t>
                      </a:r>
                      <a:r>
                        <a:rPr dirty="0" sz="900" spc="-30">
                          <a:latin typeface="Calibri"/>
                          <a:cs typeface="Calibri"/>
                        </a:rPr>
                        <a:t> </a:t>
                      </a:r>
                      <a:r>
                        <a:rPr dirty="0" sz="900" spc="-5">
                          <a:latin typeface="Calibri"/>
                          <a:cs typeface="Calibri"/>
                        </a:rPr>
                        <a:t>Party</a:t>
                      </a:r>
                      <a:endParaRPr sz="900">
                        <a:latin typeface="Calibri"/>
                        <a:cs typeface="Calibri"/>
                      </a:endParaRPr>
                    </a:p>
                  </a:txBody>
                  <a:tcPr marL="0" marR="0" marB="0" marT="0">
                    <a:lnL w="9525">
                      <a:solidFill>
                        <a:srgbClr val="000000"/>
                      </a:solidFill>
                      <a:prstDash val="solid"/>
                    </a:lnL>
                    <a:lnB w="9525">
                      <a:solidFill>
                        <a:srgbClr val="000000"/>
                      </a:solidFill>
                      <a:prstDash val="solid"/>
                    </a:lnB>
                  </a:tcPr>
                </a:tc>
                <a:tc>
                  <a:txBody>
                    <a:bodyPr/>
                    <a:lstStyle/>
                    <a:p>
                      <a:pPr marL="80645">
                        <a:lnSpc>
                          <a:spcPts val="1000"/>
                        </a:lnSpc>
                      </a:pPr>
                      <a:r>
                        <a:rPr dirty="0" sz="900" spc="-30">
                          <a:latin typeface="Calibri"/>
                          <a:cs typeface="Calibri"/>
                        </a:rPr>
                        <a:t>27,432</a:t>
                      </a:r>
                      <a:endParaRPr sz="900">
                        <a:latin typeface="Calibri"/>
                        <a:cs typeface="Calibri"/>
                      </a:endParaRPr>
                    </a:p>
                  </a:txBody>
                  <a:tcPr marL="0" marR="0" marB="0" marT="0">
                    <a:lnB w="9525">
                      <a:solidFill>
                        <a:srgbClr val="000000"/>
                      </a:solidFill>
                      <a:prstDash val="solid"/>
                    </a:lnB>
                  </a:tcPr>
                </a:tc>
                <a:tc>
                  <a:txBody>
                    <a:bodyPr/>
                    <a:lstStyle/>
                    <a:p>
                      <a:pPr algn="ctr" marL="14604">
                        <a:lnSpc>
                          <a:spcPts val="1000"/>
                        </a:lnSpc>
                      </a:pPr>
                      <a:r>
                        <a:rPr dirty="0" sz="900" spc="-30">
                          <a:latin typeface="Calibri"/>
                          <a:cs typeface="Calibri"/>
                        </a:rPr>
                        <a:t>.0193</a:t>
                      </a:r>
                      <a:endParaRPr sz="900">
                        <a:latin typeface="Calibri"/>
                        <a:cs typeface="Calibri"/>
                      </a:endParaRPr>
                    </a:p>
                  </a:txBody>
                  <a:tcPr marL="0" marR="0" marB="0" marT="0">
                    <a:lnB w="9525">
                      <a:solidFill>
                        <a:srgbClr val="000000"/>
                      </a:solidFill>
                      <a:prstDash val="solid"/>
                    </a:lnB>
                  </a:tcPr>
                </a:tc>
                <a:tc>
                  <a:txBody>
                    <a:bodyPr/>
                    <a:lstStyle/>
                    <a:p>
                      <a:pPr algn="ctr" marL="5080">
                        <a:lnSpc>
                          <a:spcPts val="1000"/>
                        </a:lnSpc>
                      </a:pPr>
                      <a:r>
                        <a:rPr dirty="0" sz="900" spc="-35">
                          <a:latin typeface="Calibri"/>
                          <a:cs typeface="Calibri"/>
                        </a:rPr>
                        <a:t>.13744</a:t>
                      </a:r>
                      <a:endParaRPr sz="900">
                        <a:latin typeface="Calibri"/>
                        <a:cs typeface="Calibri"/>
                      </a:endParaRPr>
                    </a:p>
                  </a:txBody>
                  <a:tcPr marL="0" marR="0" marB="0" marT="0">
                    <a:lnB w="9525">
                      <a:solidFill>
                        <a:srgbClr val="000000"/>
                      </a:solidFill>
                      <a:prstDash val="solid"/>
                    </a:lnB>
                  </a:tcPr>
                </a:tc>
              </a:tr>
            </a:tbl>
          </a:graphicData>
        </a:graphic>
      </p:graphicFrame>
      <p:sp>
        <p:nvSpPr>
          <p:cNvPr id="9" name="object 9"/>
          <p:cNvSpPr/>
          <p:nvPr/>
        </p:nvSpPr>
        <p:spPr>
          <a:xfrm>
            <a:off x="914404" y="8624088"/>
            <a:ext cx="5935980" cy="0"/>
          </a:xfrm>
          <a:custGeom>
            <a:avLst/>
            <a:gdLst/>
            <a:ahLst/>
            <a:cxnLst/>
            <a:rect l="l" t="t" r="r" b="b"/>
            <a:pathLst>
              <a:path w="5935980" h="0">
                <a:moveTo>
                  <a:pt x="0" y="0"/>
                </a:moveTo>
                <a:lnTo>
                  <a:pt x="5935848" y="0"/>
                </a:lnTo>
              </a:path>
            </a:pathLst>
          </a:custGeom>
          <a:ln w="7634">
            <a:solidFill>
              <a:srgbClr val="000000"/>
            </a:solidFill>
          </a:ln>
        </p:spPr>
        <p:txBody>
          <a:bodyPr wrap="square" lIns="0" tIns="0" rIns="0" bIns="0" rtlCol="0"/>
          <a:lstStyle/>
          <a:p/>
        </p:txBody>
      </p:sp>
      <p:sp>
        <p:nvSpPr>
          <p:cNvPr id="10" name="object 10"/>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638" y="894791"/>
            <a:ext cx="5313680" cy="422275"/>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 11: Mean and Standard Deviation of Unweighted Variables Used </a:t>
            </a:r>
            <a:r>
              <a:rPr dirty="0" sz="1100">
                <a:latin typeface="Calibri"/>
                <a:cs typeface="Calibri"/>
              </a:rPr>
              <a:t>in </a:t>
            </a:r>
            <a:r>
              <a:rPr dirty="0" sz="1100" spc="-5">
                <a:latin typeface="Calibri"/>
                <a:cs typeface="Calibri"/>
              </a:rPr>
              <a:t>Logistic</a:t>
            </a:r>
            <a:r>
              <a:rPr dirty="0" sz="1100" spc="110">
                <a:latin typeface="Calibri"/>
                <a:cs typeface="Calibri"/>
              </a:rPr>
              <a:t> </a:t>
            </a:r>
            <a:r>
              <a:rPr dirty="0" sz="1100" spc="-5">
                <a:latin typeface="Calibri"/>
                <a:cs typeface="Calibri"/>
              </a:rPr>
              <a:t>Regressions</a:t>
            </a:r>
            <a:endParaRPr sz="1100">
              <a:latin typeface="Calibri"/>
              <a:cs typeface="Calibri"/>
            </a:endParaRPr>
          </a:p>
          <a:p>
            <a:pPr marL="1186815">
              <a:lnSpc>
                <a:spcPct val="100000"/>
              </a:lnSpc>
              <a:spcBef>
                <a:spcPts val="840"/>
              </a:spcBef>
              <a:tabLst>
                <a:tab pos="3451860" algn="l"/>
                <a:tab pos="4394200" algn="l"/>
                <a:tab pos="4914900" algn="l"/>
              </a:tabLst>
            </a:pPr>
            <a:r>
              <a:rPr dirty="0" sz="800" spc="15">
                <a:latin typeface="Calibri"/>
                <a:cs typeface="Calibri"/>
              </a:rPr>
              <a:t>Name</a:t>
            </a:r>
            <a:r>
              <a:rPr dirty="0" sz="800" spc="25">
                <a:latin typeface="Calibri"/>
                <a:cs typeface="Calibri"/>
              </a:rPr>
              <a:t> </a:t>
            </a:r>
            <a:r>
              <a:rPr dirty="0" sz="800" spc="15">
                <a:latin typeface="Calibri"/>
                <a:cs typeface="Calibri"/>
              </a:rPr>
              <a:t>of</a:t>
            </a:r>
            <a:r>
              <a:rPr dirty="0" sz="800" spc="20">
                <a:latin typeface="Calibri"/>
                <a:cs typeface="Calibri"/>
              </a:rPr>
              <a:t> </a:t>
            </a:r>
            <a:r>
              <a:rPr dirty="0" sz="800" spc="15">
                <a:latin typeface="Calibri"/>
                <a:cs typeface="Calibri"/>
              </a:rPr>
              <a:t>Variable	Symbol	n	</a:t>
            </a:r>
            <a:r>
              <a:rPr dirty="0" sz="800" spc="5">
                <a:latin typeface="Calibri"/>
                <a:cs typeface="Calibri"/>
              </a:rPr>
              <a:t>Mean</a:t>
            </a:r>
            <a:endParaRPr sz="800">
              <a:latin typeface="Calibri"/>
              <a:cs typeface="Calibri"/>
            </a:endParaRPr>
          </a:p>
        </p:txBody>
      </p:sp>
      <p:sp>
        <p:nvSpPr>
          <p:cNvPr id="3" name="object 3"/>
          <p:cNvSpPr txBox="1"/>
          <p:nvPr/>
        </p:nvSpPr>
        <p:spPr>
          <a:xfrm>
            <a:off x="6352838" y="1164543"/>
            <a:ext cx="382905" cy="152400"/>
          </a:xfrm>
          <a:prstGeom prst="rect">
            <a:avLst/>
          </a:prstGeom>
        </p:spPr>
        <p:txBody>
          <a:bodyPr wrap="square" lIns="0" tIns="16510" rIns="0" bIns="0" rtlCol="0" vert="horz">
            <a:spAutoFit/>
          </a:bodyPr>
          <a:lstStyle/>
          <a:p>
            <a:pPr marL="12700">
              <a:lnSpc>
                <a:spcPct val="100000"/>
              </a:lnSpc>
              <a:spcBef>
                <a:spcPts val="130"/>
              </a:spcBef>
            </a:pPr>
            <a:r>
              <a:rPr dirty="0" sz="800" spc="10">
                <a:latin typeface="Calibri"/>
                <a:cs typeface="Calibri"/>
              </a:rPr>
              <a:t>Std.</a:t>
            </a:r>
            <a:r>
              <a:rPr dirty="0" sz="800" spc="-50">
                <a:latin typeface="Calibri"/>
                <a:cs typeface="Calibri"/>
              </a:rPr>
              <a:t> </a:t>
            </a:r>
            <a:r>
              <a:rPr dirty="0" sz="800" spc="15">
                <a:latin typeface="Calibri"/>
                <a:cs typeface="Calibri"/>
              </a:rPr>
              <a:t>Dev</a:t>
            </a:r>
            <a:endParaRPr sz="800">
              <a:latin typeface="Calibri"/>
              <a:cs typeface="Calibri"/>
            </a:endParaRPr>
          </a:p>
        </p:txBody>
      </p:sp>
      <p:sp>
        <p:nvSpPr>
          <p:cNvPr id="4" name="object 4"/>
          <p:cNvSpPr/>
          <p:nvPr/>
        </p:nvSpPr>
        <p:spPr>
          <a:xfrm>
            <a:off x="914400" y="1170200"/>
            <a:ext cx="7620" cy="0"/>
          </a:xfrm>
          <a:custGeom>
            <a:avLst/>
            <a:gdLst/>
            <a:ahLst/>
            <a:cxnLst/>
            <a:rect l="l" t="t" r="r" b="b"/>
            <a:pathLst>
              <a:path w="7619" h="0">
                <a:moveTo>
                  <a:pt x="0" y="0"/>
                </a:moveTo>
                <a:lnTo>
                  <a:pt x="7033" y="0"/>
                </a:lnTo>
                <a:lnTo>
                  <a:pt x="0" y="0"/>
                </a:lnTo>
                <a:close/>
              </a:path>
            </a:pathLst>
          </a:custGeom>
          <a:solidFill>
            <a:srgbClr val="D5D5D5"/>
          </a:solidFill>
        </p:spPr>
        <p:txBody>
          <a:bodyPr wrap="square" lIns="0" tIns="0" rIns="0" bIns="0" rtlCol="0"/>
          <a:lstStyle/>
          <a:p/>
        </p:txBody>
      </p:sp>
      <p:sp>
        <p:nvSpPr>
          <p:cNvPr id="5" name="object 5"/>
          <p:cNvSpPr txBox="1"/>
          <p:nvPr/>
        </p:nvSpPr>
        <p:spPr>
          <a:xfrm>
            <a:off x="901700" y="5389750"/>
            <a:ext cx="5962015" cy="152400"/>
          </a:xfrm>
          <a:prstGeom prst="rect">
            <a:avLst/>
          </a:prstGeom>
        </p:spPr>
        <p:txBody>
          <a:bodyPr wrap="square" lIns="0" tIns="16510" rIns="0" bIns="0" rtlCol="0" vert="horz">
            <a:spAutoFit/>
          </a:bodyPr>
          <a:lstStyle/>
          <a:p>
            <a:pPr marL="12700">
              <a:lnSpc>
                <a:spcPct val="100000"/>
              </a:lnSpc>
              <a:spcBef>
                <a:spcPts val="130"/>
              </a:spcBef>
              <a:tabLst>
                <a:tab pos="5948680" algn="l"/>
              </a:tabLst>
            </a:pPr>
            <a:r>
              <a:rPr dirty="0" u="sng" sz="800" spc="-20">
                <a:uFill>
                  <a:solidFill>
                    <a:srgbClr val="000000"/>
                  </a:solidFill>
                </a:uFill>
                <a:latin typeface="Calibri"/>
                <a:cs typeface="Calibri"/>
              </a:rPr>
              <a:t> </a:t>
            </a:r>
            <a:r>
              <a:rPr dirty="0" u="sng" sz="800" spc="10">
                <a:uFill>
                  <a:solidFill>
                    <a:srgbClr val="000000"/>
                  </a:solidFill>
                </a:uFill>
                <a:latin typeface="Calibri"/>
                <a:cs typeface="Calibri"/>
              </a:rPr>
              <a:t>Source of </a:t>
            </a:r>
            <a:r>
              <a:rPr dirty="0" u="sng" sz="800">
                <a:uFill>
                  <a:solidFill>
                    <a:srgbClr val="000000"/>
                  </a:solidFill>
                </a:uFill>
                <a:latin typeface="Calibri"/>
                <a:cs typeface="Calibri"/>
              </a:rPr>
              <a:t>Data: </a:t>
            </a:r>
            <a:r>
              <a:rPr dirty="0" u="sng" sz="800" spc="10">
                <a:uFill>
                  <a:solidFill>
                    <a:srgbClr val="000000"/>
                  </a:solidFill>
                </a:uFill>
                <a:latin typeface="Calibri"/>
                <a:cs typeface="Calibri"/>
              </a:rPr>
              <a:t>Statistics </a:t>
            </a:r>
            <a:r>
              <a:rPr dirty="0" u="sng" sz="800" spc="5">
                <a:uFill>
                  <a:solidFill>
                    <a:srgbClr val="000000"/>
                  </a:solidFill>
                </a:uFill>
                <a:latin typeface="Calibri"/>
                <a:cs typeface="Calibri"/>
              </a:rPr>
              <a:t>Canada: </a:t>
            </a:r>
            <a:r>
              <a:rPr dirty="0" u="sng" sz="800">
                <a:uFill>
                  <a:solidFill>
                    <a:srgbClr val="000000"/>
                  </a:solidFill>
                </a:uFill>
                <a:latin typeface="Calibri"/>
                <a:cs typeface="Calibri"/>
              </a:rPr>
              <a:t>GSS27 </a:t>
            </a:r>
            <a:r>
              <a:rPr dirty="0" u="sng" sz="800" spc="10">
                <a:uFill>
                  <a:solidFill>
                    <a:srgbClr val="000000"/>
                  </a:solidFill>
                </a:uFill>
                <a:latin typeface="Calibri"/>
                <a:cs typeface="Calibri"/>
              </a:rPr>
              <a:t>SI</a:t>
            </a:r>
            <a:r>
              <a:rPr dirty="0" u="sng" sz="800" spc="-80">
                <a:uFill>
                  <a:solidFill>
                    <a:srgbClr val="000000"/>
                  </a:solidFill>
                </a:uFill>
                <a:latin typeface="Calibri"/>
                <a:cs typeface="Calibri"/>
              </a:rPr>
              <a:t> </a:t>
            </a:r>
            <a:r>
              <a:rPr dirty="0" u="sng" sz="800" spc="-10">
                <a:uFill>
                  <a:solidFill>
                    <a:srgbClr val="000000"/>
                  </a:solidFill>
                </a:uFill>
                <a:latin typeface="Calibri"/>
                <a:cs typeface="Calibri"/>
              </a:rPr>
              <a:t>(2013)	</a:t>
            </a:r>
            <a:endParaRPr sz="800">
              <a:latin typeface="Calibri"/>
              <a:cs typeface="Calibri"/>
            </a:endParaRPr>
          </a:p>
        </p:txBody>
      </p:sp>
      <p:sp>
        <p:nvSpPr>
          <p:cNvPr id="6" name="object 6"/>
          <p:cNvSpPr/>
          <p:nvPr/>
        </p:nvSpPr>
        <p:spPr>
          <a:xfrm>
            <a:off x="4016301" y="1170202"/>
            <a:ext cx="7620" cy="0"/>
          </a:xfrm>
          <a:custGeom>
            <a:avLst/>
            <a:gdLst/>
            <a:ahLst/>
            <a:cxnLst/>
            <a:rect l="l" t="t" r="r" b="b"/>
            <a:pathLst>
              <a:path w="7620" h="0">
                <a:moveTo>
                  <a:pt x="0" y="0"/>
                </a:moveTo>
                <a:lnTo>
                  <a:pt x="7033" y="0"/>
                </a:lnTo>
                <a:lnTo>
                  <a:pt x="0" y="0"/>
                </a:lnTo>
                <a:close/>
              </a:path>
            </a:pathLst>
          </a:custGeom>
          <a:solidFill>
            <a:srgbClr val="D5D5D5"/>
          </a:solidFill>
        </p:spPr>
        <p:txBody>
          <a:bodyPr wrap="square" lIns="0" tIns="0" rIns="0" bIns="0" rtlCol="0"/>
          <a:lstStyle/>
          <a:p/>
        </p:txBody>
      </p:sp>
      <p:sp>
        <p:nvSpPr>
          <p:cNvPr id="7" name="object 7"/>
          <p:cNvSpPr/>
          <p:nvPr/>
        </p:nvSpPr>
        <p:spPr>
          <a:xfrm>
            <a:off x="5008066" y="1170203"/>
            <a:ext cx="7620" cy="0"/>
          </a:xfrm>
          <a:custGeom>
            <a:avLst/>
            <a:gdLst/>
            <a:ahLst/>
            <a:cxnLst/>
            <a:rect l="l" t="t" r="r" b="b"/>
            <a:pathLst>
              <a:path w="7620" h="0">
                <a:moveTo>
                  <a:pt x="0" y="0"/>
                </a:moveTo>
                <a:lnTo>
                  <a:pt x="7033" y="0"/>
                </a:lnTo>
                <a:lnTo>
                  <a:pt x="0" y="0"/>
                </a:lnTo>
                <a:close/>
              </a:path>
            </a:pathLst>
          </a:custGeom>
          <a:solidFill>
            <a:srgbClr val="D5D5D5"/>
          </a:solidFill>
        </p:spPr>
        <p:txBody>
          <a:bodyPr wrap="square" lIns="0" tIns="0" rIns="0" bIns="0" rtlCol="0"/>
          <a:lstStyle/>
          <a:p/>
        </p:txBody>
      </p:sp>
      <p:sp>
        <p:nvSpPr>
          <p:cNvPr id="8" name="object 8"/>
          <p:cNvSpPr/>
          <p:nvPr/>
        </p:nvSpPr>
        <p:spPr>
          <a:xfrm>
            <a:off x="5627039" y="1170205"/>
            <a:ext cx="7620" cy="0"/>
          </a:xfrm>
          <a:custGeom>
            <a:avLst/>
            <a:gdLst/>
            <a:ahLst/>
            <a:cxnLst/>
            <a:rect l="l" t="t" r="r" b="b"/>
            <a:pathLst>
              <a:path w="7620" h="0">
                <a:moveTo>
                  <a:pt x="0" y="0"/>
                </a:moveTo>
                <a:lnTo>
                  <a:pt x="7033" y="0"/>
                </a:lnTo>
                <a:lnTo>
                  <a:pt x="0" y="0"/>
                </a:lnTo>
                <a:close/>
              </a:path>
            </a:pathLst>
          </a:custGeom>
          <a:solidFill>
            <a:srgbClr val="D5D5D5"/>
          </a:solidFill>
        </p:spPr>
        <p:txBody>
          <a:bodyPr wrap="square" lIns="0" tIns="0" rIns="0" bIns="0" rtlCol="0"/>
          <a:lstStyle/>
          <a:p/>
        </p:txBody>
      </p:sp>
      <p:sp>
        <p:nvSpPr>
          <p:cNvPr id="9" name="object 9"/>
          <p:cNvSpPr/>
          <p:nvPr/>
        </p:nvSpPr>
        <p:spPr>
          <a:xfrm>
            <a:off x="6238979" y="1170206"/>
            <a:ext cx="7620" cy="0"/>
          </a:xfrm>
          <a:custGeom>
            <a:avLst/>
            <a:gdLst/>
            <a:ahLst/>
            <a:cxnLst/>
            <a:rect l="l" t="t" r="r" b="b"/>
            <a:pathLst>
              <a:path w="7620" h="0">
                <a:moveTo>
                  <a:pt x="0" y="0"/>
                </a:moveTo>
                <a:lnTo>
                  <a:pt x="7033" y="0"/>
                </a:lnTo>
                <a:lnTo>
                  <a:pt x="0" y="0"/>
                </a:lnTo>
                <a:close/>
              </a:path>
            </a:pathLst>
          </a:custGeom>
          <a:solidFill>
            <a:srgbClr val="D5D5D5"/>
          </a:solidFill>
        </p:spPr>
        <p:txBody>
          <a:bodyPr wrap="square" lIns="0" tIns="0" rIns="0" bIns="0" rtlCol="0"/>
          <a:lstStyle/>
          <a:p/>
        </p:txBody>
      </p:sp>
      <p:sp>
        <p:nvSpPr>
          <p:cNvPr id="10" name="object 10"/>
          <p:cNvSpPr/>
          <p:nvPr/>
        </p:nvSpPr>
        <p:spPr>
          <a:xfrm>
            <a:off x="914400" y="1170208"/>
            <a:ext cx="5936615" cy="0"/>
          </a:xfrm>
          <a:custGeom>
            <a:avLst/>
            <a:gdLst/>
            <a:ahLst/>
            <a:cxnLst/>
            <a:rect l="l" t="t" r="r" b="b"/>
            <a:pathLst>
              <a:path w="5936615" h="0">
                <a:moveTo>
                  <a:pt x="0" y="0"/>
                </a:moveTo>
                <a:lnTo>
                  <a:pt x="5936518" y="0"/>
                </a:lnTo>
              </a:path>
            </a:pathLst>
          </a:custGeom>
          <a:ln w="3175">
            <a:solidFill>
              <a:srgbClr val="000000"/>
            </a:solidFill>
          </a:ln>
        </p:spPr>
        <p:txBody>
          <a:bodyPr wrap="square" lIns="0" tIns="0" rIns="0" bIns="0" rtlCol="0"/>
          <a:lstStyle/>
          <a:p/>
        </p:txBody>
      </p:sp>
      <p:sp>
        <p:nvSpPr>
          <p:cNvPr id="11" name="object 11"/>
          <p:cNvSpPr/>
          <p:nvPr/>
        </p:nvSpPr>
        <p:spPr>
          <a:xfrm>
            <a:off x="914399" y="1173837"/>
            <a:ext cx="5936615" cy="0"/>
          </a:xfrm>
          <a:custGeom>
            <a:avLst/>
            <a:gdLst/>
            <a:ahLst/>
            <a:cxnLst/>
            <a:rect l="l" t="t" r="r" b="b"/>
            <a:pathLst>
              <a:path w="5936615" h="0">
                <a:moveTo>
                  <a:pt x="0" y="0"/>
                </a:moveTo>
                <a:lnTo>
                  <a:pt x="5936511" y="0"/>
                </a:lnTo>
              </a:path>
            </a:pathLst>
          </a:custGeom>
          <a:ln w="6816">
            <a:solidFill>
              <a:srgbClr val="000000"/>
            </a:solidFill>
          </a:ln>
        </p:spPr>
        <p:txBody>
          <a:bodyPr wrap="square" lIns="0" tIns="0" rIns="0" bIns="0" rtlCol="0"/>
          <a:lstStyle/>
          <a:p/>
        </p:txBody>
      </p:sp>
      <p:sp>
        <p:nvSpPr>
          <p:cNvPr id="12" name="object 12"/>
          <p:cNvSpPr/>
          <p:nvPr/>
        </p:nvSpPr>
        <p:spPr>
          <a:xfrm>
            <a:off x="6843885" y="1170211"/>
            <a:ext cx="7620" cy="0"/>
          </a:xfrm>
          <a:custGeom>
            <a:avLst/>
            <a:gdLst/>
            <a:ahLst/>
            <a:cxnLst/>
            <a:rect l="l" t="t" r="r" b="b"/>
            <a:pathLst>
              <a:path w="7620" h="0">
                <a:moveTo>
                  <a:pt x="0" y="0"/>
                </a:moveTo>
                <a:lnTo>
                  <a:pt x="7033" y="0"/>
                </a:lnTo>
                <a:lnTo>
                  <a:pt x="0" y="0"/>
                </a:lnTo>
                <a:close/>
              </a:path>
            </a:pathLst>
          </a:custGeom>
          <a:solidFill>
            <a:srgbClr val="D5D5D5"/>
          </a:solidFill>
        </p:spPr>
        <p:txBody>
          <a:bodyPr wrap="square" lIns="0" tIns="0" rIns="0" bIns="0" rtlCol="0"/>
          <a:lstStyle/>
          <a:p/>
        </p:txBody>
      </p:sp>
      <p:graphicFrame>
        <p:nvGraphicFramePr>
          <p:cNvPr id="13" name="object 13"/>
          <p:cNvGraphicFramePr>
            <a:graphicFrameLocks noGrp="1"/>
          </p:cNvGraphicFramePr>
          <p:nvPr/>
        </p:nvGraphicFramePr>
        <p:xfrm>
          <a:off x="910878" y="1311056"/>
          <a:ext cx="5947410" cy="4091940"/>
        </p:xfrm>
        <a:graphic>
          <a:graphicData uri="http://schemas.openxmlformats.org/drawingml/2006/table">
            <a:tbl>
              <a:tblPr firstRow="1" bandRow="1">
                <a:tableStyleId>{2D5ABB26-0587-4C30-8999-92F81FD0307C}</a:tableStyleId>
              </a:tblPr>
              <a:tblGrid>
                <a:gridCol w="3105150"/>
                <a:gridCol w="1029970"/>
                <a:gridCol w="582929"/>
                <a:gridCol w="611504"/>
                <a:gridCol w="605154"/>
              </a:tblGrid>
              <a:tr h="153098">
                <a:tc>
                  <a:txBody>
                    <a:bodyPr/>
                    <a:lstStyle/>
                    <a:p>
                      <a:pPr algn="r" marR="13335">
                        <a:lnSpc>
                          <a:spcPct val="100000"/>
                        </a:lnSpc>
                        <a:spcBef>
                          <a:spcPts val="60"/>
                        </a:spcBef>
                      </a:pPr>
                      <a:r>
                        <a:rPr dirty="0" sz="800" spc="20">
                          <a:latin typeface="Calibri"/>
                          <a:cs typeface="Calibri"/>
                        </a:rPr>
                        <a:t>Household </a:t>
                      </a:r>
                      <a:r>
                        <a:rPr dirty="0" sz="800" spc="15">
                          <a:latin typeface="Calibri"/>
                          <a:cs typeface="Calibri"/>
                        </a:rPr>
                        <a:t>income </a:t>
                      </a:r>
                      <a:r>
                        <a:rPr dirty="0" sz="800" spc="10">
                          <a:latin typeface="Calibri"/>
                          <a:cs typeface="Calibri"/>
                        </a:rPr>
                        <a:t>(13</a:t>
                      </a:r>
                      <a:r>
                        <a:rPr dirty="0" sz="800" spc="-105">
                          <a:latin typeface="Calibri"/>
                          <a:cs typeface="Calibri"/>
                        </a:rPr>
                        <a:t> </a:t>
                      </a:r>
                      <a:r>
                        <a:rPr dirty="0" sz="800" spc="10">
                          <a:latin typeface="Calibri"/>
                          <a:cs typeface="Calibri"/>
                        </a:rPr>
                        <a:t>categories)</a:t>
                      </a:r>
                      <a:endParaRPr sz="800">
                        <a:latin typeface="Calibri"/>
                        <a:cs typeface="Calibri"/>
                      </a:endParaRPr>
                    </a:p>
                  </a:txBody>
                  <a:tcPr marL="0" marR="0" marB="0" marT="7620">
                    <a:lnR w="9525">
                      <a:solidFill>
                        <a:srgbClr val="000000"/>
                      </a:solidFill>
                      <a:prstDash val="solid"/>
                    </a:lnR>
                    <a:lnT w="9525">
                      <a:solidFill>
                        <a:srgbClr val="000000"/>
                      </a:solidFill>
                      <a:prstDash val="solid"/>
                    </a:lnT>
                  </a:tcPr>
                </a:tc>
                <a:tc>
                  <a:txBody>
                    <a:bodyPr/>
                    <a:lstStyle/>
                    <a:p>
                      <a:pPr marL="17145">
                        <a:lnSpc>
                          <a:spcPct val="100000"/>
                        </a:lnSpc>
                        <a:spcBef>
                          <a:spcPts val="60"/>
                        </a:spcBef>
                      </a:pPr>
                      <a:r>
                        <a:rPr dirty="0" sz="800" spc="20">
                          <a:latin typeface="Calibri"/>
                          <a:cs typeface="Calibri"/>
                        </a:rPr>
                        <a:t>Household</a:t>
                      </a:r>
                      <a:r>
                        <a:rPr dirty="0" sz="800" spc="-20">
                          <a:latin typeface="Calibri"/>
                          <a:cs typeface="Calibri"/>
                        </a:rPr>
                        <a:t> </a:t>
                      </a:r>
                      <a:r>
                        <a:rPr dirty="0" sz="800" spc="15">
                          <a:latin typeface="Calibri"/>
                          <a:cs typeface="Calibri"/>
                        </a:rPr>
                        <a:t>Income</a:t>
                      </a:r>
                      <a:endParaRPr sz="800">
                        <a:latin typeface="Calibri"/>
                        <a:cs typeface="Calibri"/>
                      </a:endParaRPr>
                    </a:p>
                  </a:txBody>
                  <a:tcPr marL="0" marR="0" marB="0" marT="7620">
                    <a:lnL w="9525">
                      <a:solidFill>
                        <a:srgbClr val="000000"/>
                      </a:solidFill>
                      <a:prstDash val="solid"/>
                    </a:lnL>
                    <a:lnT w="9525">
                      <a:solidFill>
                        <a:srgbClr val="000000"/>
                      </a:solidFill>
                      <a:prstDash val="solid"/>
                    </a:lnT>
                  </a:tcPr>
                </a:tc>
                <a:tc>
                  <a:txBody>
                    <a:bodyPr/>
                    <a:lstStyle/>
                    <a:p>
                      <a:pPr marL="133350">
                        <a:lnSpc>
                          <a:spcPct val="100000"/>
                        </a:lnSpc>
                        <a:spcBef>
                          <a:spcPts val="60"/>
                        </a:spcBef>
                      </a:pPr>
                      <a:r>
                        <a:rPr dirty="0" sz="800" spc="-15">
                          <a:latin typeface="Calibri"/>
                          <a:cs typeface="Calibri"/>
                        </a:rPr>
                        <a:t>21,564</a:t>
                      </a:r>
                      <a:endParaRPr sz="800">
                        <a:latin typeface="Calibri"/>
                        <a:cs typeface="Calibri"/>
                      </a:endParaRPr>
                    </a:p>
                  </a:txBody>
                  <a:tcPr marL="0" marR="0" marB="0" marT="7620">
                    <a:lnT w="9525">
                      <a:solidFill>
                        <a:srgbClr val="000000"/>
                      </a:solidFill>
                      <a:prstDash val="solid"/>
                    </a:lnT>
                  </a:tcPr>
                </a:tc>
                <a:tc>
                  <a:txBody>
                    <a:bodyPr/>
                    <a:lstStyle/>
                    <a:p>
                      <a:pPr algn="ctr" marL="1905">
                        <a:lnSpc>
                          <a:spcPct val="100000"/>
                        </a:lnSpc>
                        <a:spcBef>
                          <a:spcPts val="60"/>
                        </a:spcBef>
                      </a:pPr>
                      <a:r>
                        <a:rPr dirty="0" sz="800" spc="-15">
                          <a:latin typeface="Calibri"/>
                          <a:cs typeface="Calibri"/>
                        </a:rPr>
                        <a:t>9.4376</a:t>
                      </a:r>
                      <a:endParaRPr sz="800">
                        <a:latin typeface="Calibri"/>
                        <a:cs typeface="Calibri"/>
                      </a:endParaRPr>
                    </a:p>
                  </a:txBody>
                  <a:tcPr marL="0" marR="0" marB="0" marT="7620">
                    <a:lnT w="9525">
                      <a:solidFill>
                        <a:srgbClr val="000000"/>
                      </a:solidFill>
                      <a:prstDash val="solid"/>
                    </a:lnT>
                  </a:tcPr>
                </a:tc>
                <a:tc>
                  <a:txBody>
                    <a:bodyPr/>
                    <a:lstStyle/>
                    <a:p>
                      <a:pPr algn="ctr">
                        <a:lnSpc>
                          <a:spcPct val="100000"/>
                        </a:lnSpc>
                        <a:spcBef>
                          <a:spcPts val="60"/>
                        </a:spcBef>
                      </a:pPr>
                      <a:r>
                        <a:rPr dirty="0" sz="800" spc="-15">
                          <a:latin typeface="Calibri"/>
                          <a:cs typeface="Calibri"/>
                        </a:rPr>
                        <a:t>2.7633</a:t>
                      </a:r>
                      <a:endParaRPr sz="800">
                        <a:latin typeface="Calibri"/>
                        <a:cs typeface="Calibri"/>
                      </a:endParaRPr>
                    </a:p>
                  </a:txBody>
                  <a:tcPr marL="0" marR="0" marB="0" marT="7620">
                    <a:lnT w="9525">
                      <a:solidFill>
                        <a:srgbClr val="000000"/>
                      </a:solidFill>
                      <a:prstDash val="solid"/>
                    </a:lnT>
                  </a:tcPr>
                </a:tc>
              </a:tr>
              <a:tr h="140804">
                <a:tc>
                  <a:txBody>
                    <a:bodyPr/>
                    <a:lstStyle/>
                    <a:p>
                      <a:pPr algn="r" marR="17145">
                        <a:lnSpc>
                          <a:spcPts val="919"/>
                        </a:lnSpc>
                      </a:pPr>
                      <a:r>
                        <a:rPr dirty="0" sz="800" spc="25">
                          <a:latin typeface="Calibri"/>
                          <a:cs typeface="Calibri"/>
                        </a:rPr>
                        <a:t>Number </a:t>
                      </a:r>
                      <a:r>
                        <a:rPr dirty="0" sz="800" spc="10">
                          <a:latin typeface="Calibri"/>
                          <a:cs typeface="Calibri"/>
                        </a:rPr>
                        <a:t>of </a:t>
                      </a:r>
                      <a:r>
                        <a:rPr dirty="0" sz="800" spc="15">
                          <a:latin typeface="Calibri"/>
                          <a:cs typeface="Calibri"/>
                        </a:rPr>
                        <a:t>close </a:t>
                      </a:r>
                      <a:r>
                        <a:rPr dirty="0" sz="800" spc="20">
                          <a:latin typeface="Calibri"/>
                          <a:cs typeface="Calibri"/>
                        </a:rPr>
                        <a:t>friends</a:t>
                      </a:r>
                      <a:r>
                        <a:rPr dirty="0" sz="800" spc="-110">
                          <a:latin typeface="Calibri"/>
                          <a:cs typeface="Calibri"/>
                        </a:rPr>
                        <a:t> </a:t>
                      </a:r>
                      <a:r>
                        <a:rPr dirty="0" sz="800" spc="-10">
                          <a:latin typeface="Calibri"/>
                          <a:cs typeface="Calibri"/>
                        </a:rPr>
                        <a:t>(0-200)</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20">
                          <a:latin typeface="Calibri"/>
                          <a:cs typeface="Calibri"/>
                        </a:rPr>
                        <a:t>Friends</a:t>
                      </a:r>
                      <a:endParaRPr sz="800">
                        <a:latin typeface="Calibri"/>
                        <a:cs typeface="Calibri"/>
                      </a:endParaRPr>
                    </a:p>
                  </a:txBody>
                  <a:tcPr marL="0" marR="0" marB="0" marT="0">
                    <a:lnL w="9525">
                      <a:solidFill>
                        <a:srgbClr val="000000"/>
                      </a:solidFill>
                      <a:prstDash val="solid"/>
                    </a:lnL>
                  </a:tcPr>
                </a:tc>
                <a:tc>
                  <a:txBody>
                    <a:bodyPr/>
                    <a:lstStyle/>
                    <a:p>
                      <a:pPr marL="133350">
                        <a:lnSpc>
                          <a:spcPts val="919"/>
                        </a:lnSpc>
                      </a:pPr>
                      <a:r>
                        <a:rPr dirty="0" sz="800" spc="-15">
                          <a:latin typeface="Calibri"/>
                          <a:cs typeface="Calibri"/>
                        </a:rPr>
                        <a:t>27,112</a:t>
                      </a:r>
                      <a:endParaRPr sz="800">
                        <a:latin typeface="Calibri"/>
                        <a:cs typeface="Calibri"/>
                      </a:endParaRPr>
                    </a:p>
                  </a:txBody>
                  <a:tcPr marL="0" marR="0" marB="0" marT="0"/>
                </a:tc>
                <a:tc>
                  <a:txBody>
                    <a:bodyPr/>
                    <a:lstStyle/>
                    <a:p>
                      <a:pPr algn="ctr" marL="1905">
                        <a:lnSpc>
                          <a:spcPts val="919"/>
                        </a:lnSpc>
                      </a:pPr>
                      <a:r>
                        <a:rPr dirty="0" sz="800" spc="-15">
                          <a:latin typeface="Calibri"/>
                          <a:cs typeface="Calibri"/>
                        </a:rPr>
                        <a:t>6.4755</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9.5518</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Educational </a:t>
                      </a:r>
                      <a:r>
                        <a:rPr dirty="0" sz="800" spc="15">
                          <a:latin typeface="Calibri"/>
                          <a:cs typeface="Calibri"/>
                        </a:rPr>
                        <a:t>Attainment </a:t>
                      </a:r>
                      <a:r>
                        <a:rPr dirty="0" sz="800" spc="25">
                          <a:latin typeface="Calibri"/>
                          <a:cs typeface="Calibri"/>
                        </a:rPr>
                        <a:t>(4</a:t>
                      </a:r>
                      <a:r>
                        <a:rPr dirty="0" sz="800" spc="-75">
                          <a:latin typeface="Calibri"/>
                          <a:cs typeface="Calibri"/>
                        </a:rPr>
                        <a:t> </a:t>
                      </a:r>
                      <a:r>
                        <a:rPr dirty="0" sz="800" spc="10">
                          <a:latin typeface="Calibri"/>
                          <a:cs typeface="Calibri"/>
                        </a:rPr>
                        <a:t>categories)</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10">
                          <a:latin typeface="Calibri"/>
                          <a:cs typeface="Calibri"/>
                        </a:rPr>
                        <a:t>Educ</a:t>
                      </a:r>
                      <a:endParaRPr sz="800">
                        <a:latin typeface="Calibri"/>
                        <a:cs typeface="Calibri"/>
                      </a:endParaRPr>
                    </a:p>
                  </a:txBody>
                  <a:tcPr marL="0" marR="0" marB="0" marT="0">
                    <a:lnL w="9525">
                      <a:solidFill>
                        <a:srgbClr val="000000"/>
                      </a:solidFill>
                      <a:prstDash val="solid"/>
                    </a:lnL>
                  </a:tcPr>
                </a:tc>
                <a:tc>
                  <a:txBody>
                    <a:bodyPr/>
                    <a:lstStyle/>
                    <a:p>
                      <a:pPr marL="133350">
                        <a:lnSpc>
                          <a:spcPts val="919"/>
                        </a:lnSpc>
                      </a:pPr>
                      <a:r>
                        <a:rPr dirty="0" sz="800" spc="-15">
                          <a:latin typeface="Calibri"/>
                          <a:cs typeface="Calibri"/>
                        </a:rPr>
                        <a:t>27,335</a:t>
                      </a:r>
                      <a:endParaRPr sz="800">
                        <a:latin typeface="Calibri"/>
                        <a:cs typeface="Calibri"/>
                      </a:endParaRPr>
                    </a:p>
                  </a:txBody>
                  <a:tcPr marL="0" marR="0" marB="0" marT="0"/>
                </a:tc>
                <a:tc>
                  <a:txBody>
                    <a:bodyPr/>
                    <a:lstStyle/>
                    <a:p>
                      <a:pPr algn="ctr" marL="1905">
                        <a:lnSpc>
                          <a:spcPts val="919"/>
                        </a:lnSpc>
                      </a:pPr>
                      <a:r>
                        <a:rPr dirty="0" sz="800" spc="-15">
                          <a:latin typeface="Calibri"/>
                          <a:cs typeface="Calibri"/>
                        </a:rPr>
                        <a:t>2.6990</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1.0345</a:t>
                      </a:r>
                      <a:endParaRPr sz="800">
                        <a:latin typeface="Calibri"/>
                        <a:cs typeface="Calibri"/>
                      </a:endParaRPr>
                    </a:p>
                  </a:txBody>
                  <a:tcPr marL="0" marR="0" marB="0" marT="0"/>
                </a:tc>
              </a:tr>
              <a:tr h="140804">
                <a:tc>
                  <a:txBody>
                    <a:bodyPr/>
                    <a:lstStyle/>
                    <a:p>
                      <a:pPr algn="r" marR="13335">
                        <a:lnSpc>
                          <a:spcPts val="919"/>
                        </a:lnSpc>
                      </a:pPr>
                      <a:r>
                        <a:rPr dirty="0" sz="800" spc="20">
                          <a:latin typeface="Calibri"/>
                          <a:cs typeface="Calibri"/>
                        </a:rPr>
                        <a:t>Sense </a:t>
                      </a:r>
                      <a:r>
                        <a:rPr dirty="0" sz="800" spc="10">
                          <a:latin typeface="Calibri"/>
                          <a:cs typeface="Calibri"/>
                        </a:rPr>
                        <a:t>of </a:t>
                      </a:r>
                      <a:r>
                        <a:rPr dirty="0" sz="800" spc="20">
                          <a:latin typeface="Calibri"/>
                          <a:cs typeface="Calibri"/>
                        </a:rPr>
                        <a:t>belonging </a:t>
                      </a:r>
                      <a:r>
                        <a:rPr dirty="0" sz="800" spc="10">
                          <a:latin typeface="Calibri"/>
                          <a:cs typeface="Calibri"/>
                        </a:rPr>
                        <a:t>to Canada </a:t>
                      </a:r>
                      <a:r>
                        <a:rPr dirty="0" sz="800" spc="20">
                          <a:latin typeface="Calibri"/>
                          <a:cs typeface="Calibri"/>
                        </a:rPr>
                        <a:t>(dummy</a:t>
                      </a:r>
                      <a:r>
                        <a:rPr dirty="0" sz="800" spc="-10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15">
                          <a:latin typeface="Calibri"/>
                          <a:cs typeface="Calibri"/>
                        </a:rPr>
                        <a:t>SB</a:t>
                      </a:r>
                      <a:r>
                        <a:rPr dirty="0" sz="800" spc="-30">
                          <a:latin typeface="Calibri"/>
                          <a:cs typeface="Calibri"/>
                        </a:rPr>
                        <a:t> </a:t>
                      </a:r>
                      <a:r>
                        <a:rPr dirty="0" sz="800" spc="10">
                          <a:latin typeface="Calibri"/>
                          <a:cs typeface="Calibri"/>
                        </a:rPr>
                        <a:t>Canada</a:t>
                      </a:r>
                      <a:endParaRPr sz="800">
                        <a:latin typeface="Calibri"/>
                        <a:cs typeface="Calibri"/>
                      </a:endParaRPr>
                    </a:p>
                  </a:txBody>
                  <a:tcPr marL="0" marR="0" marB="0" marT="0">
                    <a:lnL w="9525">
                      <a:solidFill>
                        <a:srgbClr val="000000"/>
                      </a:solidFill>
                      <a:prstDash val="solid"/>
                    </a:lnL>
                  </a:tcPr>
                </a:tc>
                <a:tc>
                  <a:txBody>
                    <a:bodyPr/>
                    <a:lstStyle/>
                    <a:p>
                      <a:pPr marL="133350">
                        <a:lnSpc>
                          <a:spcPts val="919"/>
                        </a:lnSpc>
                      </a:pPr>
                      <a:r>
                        <a:rPr dirty="0" sz="800" spc="-15">
                          <a:latin typeface="Calibri"/>
                          <a:cs typeface="Calibri"/>
                        </a:rPr>
                        <a:t>26,882</a:t>
                      </a:r>
                      <a:endParaRPr sz="800">
                        <a:latin typeface="Calibri"/>
                        <a:cs typeface="Calibri"/>
                      </a:endParaRPr>
                    </a:p>
                  </a:txBody>
                  <a:tcPr marL="0" marR="0" marB="0" marT="0"/>
                </a:tc>
                <a:tc>
                  <a:txBody>
                    <a:bodyPr/>
                    <a:lstStyle/>
                    <a:p>
                      <a:pPr algn="ctr" marL="1905">
                        <a:lnSpc>
                          <a:spcPts val="919"/>
                        </a:lnSpc>
                      </a:pPr>
                      <a:r>
                        <a:rPr dirty="0" sz="800" spc="-15">
                          <a:latin typeface="Calibri"/>
                          <a:cs typeface="Calibri"/>
                        </a:rPr>
                        <a:t>0.9354</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0.2459</a:t>
                      </a:r>
                      <a:endParaRPr sz="800">
                        <a:latin typeface="Calibri"/>
                        <a:cs typeface="Calibri"/>
                      </a:endParaRPr>
                    </a:p>
                  </a:txBody>
                  <a:tcPr marL="0" marR="0" marB="0" marT="0"/>
                </a:tc>
              </a:tr>
              <a:tr h="140804">
                <a:tc>
                  <a:txBody>
                    <a:bodyPr/>
                    <a:lstStyle/>
                    <a:p>
                      <a:pPr algn="r" marR="13335">
                        <a:lnSpc>
                          <a:spcPts val="919"/>
                        </a:lnSpc>
                      </a:pPr>
                      <a:r>
                        <a:rPr dirty="0" sz="800" spc="20">
                          <a:latin typeface="Calibri"/>
                          <a:cs typeface="Calibri"/>
                        </a:rPr>
                        <a:t>Sense </a:t>
                      </a:r>
                      <a:r>
                        <a:rPr dirty="0" sz="800" spc="10">
                          <a:latin typeface="Calibri"/>
                          <a:cs typeface="Calibri"/>
                        </a:rPr>
                        <a:t>of </a:t>
                      </a:r>
                      <a:r>
                        <a:rPr dirty="0" sz="800" spc="20">
                          <a:latin typeface="Calibri"/>
                          <a:cs typeface="Calibri"/>
                        </a:rPr>
                        <a:t>belonging </a:t>
                      </a:r>
                      <a:r>
                        <a:rPr dirty="0" sz="800" spc="10">
                          <a:latin typeface="Calibri"/>
                          <a:cs typeface="Calibri"/>
                        </a:rPr>
                        <a:t>to </a:t>
                      </a:r>
                      <a:r>
                        <a:rPr dirty="0" sz="800" spc="15">
                          <a:latin typeface="Calibri"/>
                          <a:cs typeface="Calibri"/>
                        </a:rPr>
                        <a:t>community </a:t>
                      </a:r>
                      <a:r>
                        <a:rPr dirty="0" sz="800" spc="20">
                          <a:latin typeface="Calibri"/>
                          <a:cs typeface="Calibri"/>
                        </a:rPr>
                        <a:t>(dummy</a:t>
                      </a:r>
                      <a:r>
                        <a:rPr dirty="0" sz="800" spc="-7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15">
                          <a:latin typeface="Calibri"/>
                          <a:cs typeface="Calibri"/>
                        </a:rPr>
                        <a:t>SB</a:t>
                      </a:r>
                      <a:r>
                        <a:rPr dirty="0" sz="800" spc="-30">
                          <a:latin typeface="Calibri"/>
                          <a:cs typeface="Calibri"/>
                        </a:rPr>
                        <a:t> </a:t>
                      </a:r>
                      <a:r>
                        <a:rPr dirty="0" sz="800" spc="20">
                          <a:latin typeface="Calibri"/>
                          <a:cs typeface="Calibri"/>
                        </a:rPr>
                        <a:t>Community</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26,531</a:t>
                      </a:r>
                      <a:endParaRPr sz="800">
                        <a:latin typeface="Calibri"/>
                        <a:cs typeface="Calibri"/>
                      </a:endParaRPr>
                    </a:p>
                  </a:txBody>
                  <a:tcPr marL="0" marR="0" marB="0" marT="0"/>
                </a:tc>
                <a:tc>
                  <a:txBody>
                    <a:bodyPr/>
                    <a:lstStyle/>
                    <a:p>
                      <a:pPr algn="ctr" marL="1905">
                        <a:lnSpc>
                          <a:spcPts val="919"/>
                        </a:lnSpc>
                      </a:pPr>
                      <a:r>
                        <a:rPr dirty="0" sz="800" spc="-15">
                          <a:latin typeface="Calibri"/>
                          <a:cs typeface="Calibri"/>
                        </a:rPr>
                        <a:t>0.8281</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0.3773</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Importance of </a:t>
                      </a:r>
                      <a:r>
                        <a:rPr dirty="0" sz="800" spc="20">
                          <a:latin typeface="Calibri"/>
                          <a:cs typeface="Calibri"/>
                        </a:rPr>
                        <a:t>religion (dummy</a:t>
                      </a:r>
                      <a:r>
                        <a:rPr dirty="0" sz="800" spc="-4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10">
                          <a:latin typeface="Calibri"/>
                          <a:cs typeface="Calibri"/>
                        </a:rPr>
                        <a:t>Importance</a:t>
                      </a:r>
                      <a:r>
                        <a:rPr dirty="0" sz="800">
                          <a:latin typeface="Calibri"/>
                          <a:cs typeface="Calibri"/>
                        </a:rPr>
                        <a:t> </a:t>
                      </a:r>
                      <a:r>
                        <a:rPr dirty="0" sz="800" spc="25">
                          <a:latin typeface="Calibri"/>
                          <a:cs typeface="Calibri"/>
                        </a:rPr>
                        <a:t>Religion</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26,901</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0.6955</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0.4602</a:t>
                      </a:r>
                      <a:endParaRPr sz="800">
                        <a:latin typeface="Calibri"/>
                        <a:cs typeface="Calibri"/>
                      </a:endParaRPr>
                    </a:p>
                  </a:txBody>
                  <a:tcPr marL="0" marR="0" marB="0" marT="0"/>
                </a:tc>
              </a:tr>
              <a:tr h="140804">
                <a:tc>
                  <a:txBody>
                    <a:bodyPr/>
                    <a:lstStyle/>
                    <a:p>
                      <a:pPr algn="r" marR="13335">
                        <a:lnSpc>
                          <a:spcPts val="919"/>
                        </a:lnSpc>
                      </a:pPr>
                      <a:r>
                        <a:rPr dirty="0" sz="800" spc="20">
                          <a:latin typeface="Calibri"/>
                          <a:cs typeface="Calibri"/>
                        </a:rPr>
                        <a:t>Confidence </a:t>
                      </a:r>
                      <a:r>
                        <a:rPr dirty="0" sz="800" spc="25">
                          <a:latin typeface="Calibri"/>
                          <a:cs typeface="Calibri"/>
                        </a:rPr>
                        <a:t>in </a:t>
                      </a:r>
                      <a:r>
                        <a:rPr dirty="0" sz="800" spc="10">
                          <a:latin typeface="Calibri"/>
                          <a:cs typeface="Calibri"/>
                        </a:rPr>
                        <a:t>school </a:t>
                      </a:r>
                      <a:r>
                        <a:rPr dirty="0" sz="800" spc="20">
                          <a:latin typeface="Calibri"/>
                          <a:cs typeface="Calibri"/>
                        </a:rPr>
                        <a:t>system (dummy</a:t>
                      </a:r>
                      <a:r>
                        <a:rPr dirty="0" sz="800" spc="-9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15">
                          <a:latin typeface="Calibri"/>
                          <a:cs typeface="Calibri"/>
                        </a:rPr>
                        <a:t>Conf</a:t>
                      </a:r>
                      <a:r>
                        <a:rPr dirty="0" sz="800">
                          <a:latin typeface="Calibri"/>
                          <a:cs typeface="Calibri"/>
                        </a:rPr>
                        <a:t> </a:t>
                      </a:r>
                      <a:r>
                        <a:rPr dirty="0" sz="800" spc="10">
                          <a:latin typeface="Calibri"/>
                          <a:cs typeface="Calibri"/>
                        </a:rPr>
                        <a:t>School</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26,726</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0.6357</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0.4812</a:t>
                      </a:r>
                      <a:endParaRPr sz="800">
                        <a:latin typeface="Calibri"/>
                        <a:cs typeface="Calibri"/>
                      </a:endParaRPr>
                    </a:p>
                  </a:txBody>
                  <a:tcPr marL="0" marR="0" marB="0" marT="0"/>
                </a:tc>
              </a:tr>
              <a:tr h="140804">
                <a:tc>
                  <a:txBody>
                    <a:bodyPr/>
                    <a:lstStyle/>
                    <a:p>
                      <a:pPr algn="r" marR="13970">
                        <a:lnSpc>
                          <a:spcPts val="919"/>
                        </a:lnSpc>
                      </a:pPr>
                      <a:r>
                        <a:rPr dirty="0" sz="800" spc="20">
                          <a:latin typeface="Calibri"/>
                          <a:cs typeface="Calibri"/>
                        </a:rPr>
                        <a:t>Confidence </a:t>
                      </a:r>
                      <a:r>
                        <a:rPr dirty="0" sz="800" spc="25">
                          <a:latin typeface="Calibri"/>
                          <a:cs typeface="Calibri"/>
                        </a:rPr>
                        <a:t>in </a:t>
                      </a:r>
                      <a:r>
                        <a:rPr dirty="0" sz="800" spc="10">
                          <a:latin typeface="Calibri"/>
                          <a:cs typeface="Calibri"/>
                        </a:rPr>
                        <a:t>local merchants and </a:t>
                      </a:r>
                      <a:r>
                        <a:rPr dirty="0" sz="800" spc="20">
                          <a:latin typeface="Calibri"/>
                          <a:cs typeface="Calibri"/>
                        </a:rPr>
                        <a:t>business </a:t>
                      </a:r>
                      <a:r>
                        <a:rPr dirty="0" sz="800" spc="25">
                          <a:latin typeface="Calibri"/>
                          <a:cs typeface="Calibri"/>
                        </a:rPr>
                        <a:t>people </a:t>
                      </a:r>
                      <a:r>
                        <a:rPr dirty="0" sz="800" spc="20">
                          <a:latin typeface="Calibri"/>
                          <a:cs typeface="Calibri"/>
                        </a:rPr>
                        <a:t>(dummy</a:t>
                      </a:r>
                      <a:r>
                        <a:rPr dirty="0" sz="800" spc="-10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15">
                          <a:latin typeface="Calibri"/>
                          <a:cs typeface="Calibri"/>
                        </a:rPr>
                        <a:t>Conf</a:t>
                      </a:r>
                      <a:r>
                        <a:rPr dirty="0" sz="800">
                          <a:latin typeface="Calibri"/>
                          <a:cs typeface="Calibri"/>
                        </a:rPr>
                        <a:t> </a:t>
                      </a:r>
                      <a:r>
                        <a:rPr dirty="0" sz="800" spc="5">
                          <a:latin typeface="Calibri"/>
                          <a:cs typeface="Calibri"/>
                        </a:rPr>
                        <a:t>Merchants</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26,895</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0.6343</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0.4816</a:t>
                      </a:r>
                      <a:endParaRPr sz="800">
                        <a:latin typeface="Calibri"/>
                        <a:cs typeface="Calibri"/>
                      </a:endParaRPr>
                    </a:p>
                  </a:txBody>
                  <a:tcPr marL="0" marR="0" marB="0" marT="0"/>
                </a:tc>
              </a:tr>
              <a:tr h="140804">
                <a:tc>
                  <a:txBody>
                    <a:bodyPr/>
                    <a:lstStyle/>
                    <a:p>
                      <a:pPr algn="r" marR="13335">
                        <a:lnSpc>
                          <a:spcPts val="919"/>
                        </a:lnSpc>
                      </a:pPr>
                      <a:r>
                        <a:rPr dirty="0" sz="800" spc="20">
                          <a:latin typeface="Calibri"/>
                          <a:cs typeface="Calibri"/>
                        </a:rPr>
                        <a:t>Confidence </a:t>
                      </a:r>
                      <a:r>
                        <a:rPr dirty="0" sz="800" spc="25">
                          <a:latin typeface="Calibri"/>
                          <a:cs typeface="Calibri"/>
                        </a:rPr>
                        <a:t>in </a:t>
                      </a:r>
                      <a:r>
                        <a:rPr dirty="0" sz="800" spc="10">
                          <a:latin typeface="Calibri"/>
                          <a:cs typeface="Calibri"/>
                        </a:rPr>
                        <a:t>Banks </a:t>
                      </a:r>
                      <a:r>
                        <a:rPr dirty="0" sz="800" spc="20">
                          <a:latin typeface="Calibri"/>
                          <a:cs typeface="Calibri"/>
                        </a:rPr>
                        <a:t>(dummy</a:t>
                      </a:r>
                      <a:r>
                        <a:rPr dirty="0" sz="800" spc="-10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15">
                          <a:latin typeface="Calibri"/>
                          <a:cs typeface="Calibri"/>
                        </a:rPr>
                        <a:t>Conf</a:t>
                      </a:r>
                      <a:r>
                        <a:rPr dirty="0" sz="800">
                          <a:latin typeface="Calibri"/>
                          <a:cs typeface="Calibri"/>
                        </a:rPr>
                        <a:t> </a:t>
                      </a:r>
                      <a:r>
                        <a:rPr dirty="0" sz="800" spc="10">
                          <a:latin typeface="Calibri"/>
                          <a:cs typeface="Calibri"/>
                        </a:rPr>
                        <a:t>Banks</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27,070</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0.6141</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0.4868</a:t>
                      </a:r>
                      <a:endParaRPr sz="800">
                        <a:latin typeface="Calibri"/>
                        <a:cs typeface="Calibri"/>
                      </a:endParaRPr>
                    </a:p>
                  </a:txBody>
                  <a:tcPr marL="0" marR="0" marB="0" marT="0"/>
                </a:tc>
              </a:tr>
              <a:tr h="140804">
                <a:tc>
                  <a:txBody>
                    <a:bodyPr/>
                    <a:lstStyle/>
                    <a:p>
                      <a:pPr algn="r" marR="12700">
                        <a:lnSpc>
                          <a:spcPts val="919"/>
                        </a:lnSpc>
                      </a:pPr>
                      <a:r>
                        <a:rPr dirty="0" sz="800" spc="20">
                          <a:latin typeface="Calibri"/>
                          <a:cs typeface="Calibri"/>
                        </a:rPr>
                        <a:t>civic </a:t>
                      </a:r>
                      <a:r>
                        <a:rPr dirty="0" sz="800" spc="10">
                          <a:latin typeface="Calibri"/>
                          <a:cs typeface="Calibri"/>
                        </a:rPr>
                        <a:t>participation </a:t>
                      </a:r>
                      <a:r>
                        <a:rPr dirty="0" sz="800" spc="20">
                          <a:latin typeface="Calibri"/>
                          <a:cs typeface="Calibri"/>
                        </a:rPr>
                        <a:t>Joint (dummy</a:t>
                      </a:r>
                      <a:r>
                        <a:rPr dirty="0" sz="800" spc="-12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20">
                          <a:latin typeface="Calibri"/>
                          <a:cs typeface="Calibri"/>
                        </a:rPr>
                        <a:t>civic</a:t>
                      </a:r>
                      <a:r>
                        <a:rPr dirty="0" sz="800" spc="-40">
                          <a:latin typeface="Calibri"/>
                          <a:cs typeface="Calibri"/>
                        </a:rPr>
                        <a:t> </a:t>
                      </a:r>
                      <a:r>
                        <a:rPr dirty="0" sz="800" spc="5">
                          <a:latin typeface="Calibri"/>
                          <a:cs typeface="Calibri"/>
                        </a:rPr>
                        <a:t>Part.</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27,523</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0.5469</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0.4978</a:t>
                      </a:r>
                      <a:endParaRPr sz="800">
                        <a:latin typeface="Calibri"/>
                        <a:cs typeface="Calibri"/>
                      </a:endParaRPr>
                    </a:p>
                  </a:txBody>
                  <a:tcPr marL="0" marR="0" marB="0" marT="0"/>
                </a:tc>
              </a:tr>
              <a:tr h="140804">
                <a:tc>
                  <a:txBody>
                    <a:bodyPr/>
                    <a:lstStyle/>
                    <a:p>
                      <a:pPr algn="r" marR="12700">
                        <a:lnSpc>
                          <a:spcPts val="919"/>
                        </a:lnSpc>
                      </a:pPr>
                      <a:r>
                        <a:rPr dirty="0" sz="800" spc="20">
                          <a:latin typeface="Calibri"/>
                          <a:cs typeface="Calibri"/>
                        </a:rPr>
                        <a:t>Female (dummy</a:t>
                      </a:r>
                      <a:r>
                        <a:rPr dirty="0" sz="800" spc="-5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20">
                          <a:latin typeface="Calibri"/>
                          <a:cs typeface="Calibri"/>
                        </a:rPr>
                        <a:t>Female</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27,534</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0.5419</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0.5419</a:t>
                      </a:r>
                      <a:endParaRPr sz="800">
                        <a:latin typeface="Calibri"/>
                        <a:cs typeface="Calibri"/>
                      </a:endParaRPr>
                    </a:p>
                  </a:txBody>
                  <a:tcPr marL="0" marR="0" marB="0" marT="0"/>
                </a:tc>
              </a:tr>
              <a:tr h="140804">
                <a:tc>
                  <a:txBody>
                    <a:bodyPr/>
                    <a:lstStyle/>
                    <a:p>
                      <a:pPr algn="r" marR="13335">
                        <a:lnSpc>
                          <a:spcPts val="919"/>
                        </a:lnSpc>
                      </a:pPr>
                      <a:r>
                        <a:rPr dirty="0" sz="800" spc="5">
                          <a:latin typeface="Calibri"/>
                          <a:cs typeface="Calibri"/>
                        </a:rPr>
                        <a:t>Trust</a:t>
                      </a:r>
                      <a:r>
                        <a:rPr dirty="0" sz="800" spc="-25">
                          <a:latin typeface="Calibri"/>
                          <a:cs typeface="Calibri"/>
                        </a:rPr>
                        <a:t> </a:t>
                      </a:r>
                      <a:r>
                        <a:rPr dirty="0" sz="800" spc="25">
                          <a:latin typeface="Calibri"/>
                          <a:cs typeface="Calibri"/>
                        </a:rPr>
                        <a:t>in</a:t>
                      </a:r>
                      <a:r>
                        <a:rPr dirty="0" sz="800" spc="-15">
                          <a:latin typeface="Calibri"/>
                          <a:cs typeface="Calibri"/>
                        </a:rPr>
                        <a:t> </a:t>
                      </a:r>
                      <a:r>
                        <a:rPr dirty="0" sz="800" spc="25">
                          <a:latin typeface="Calibri"/>
                          <a:cs typeface="Calibri"/>
                        </a:rPr>
                        <a:t>people</a:t>
                      </a:r>
                      <a:r>
                        <a:rPr dirty="0" sz="800" spc="10">
                          <a:latin typeface="Calibri"/>
                          <a:cs typeface="Calibri"/>
                        </a:rPr>
                        <a:t> </a:t>
                      </a:r>
                      <a:r>
                        <a:rPr dirty="0" sz="800" spc="25">
                          <a:latin typeface="Calibri"/>
                          <a:cs typeface="Calibri"/>
                        </a:rPr>
                        <a:t>in</a:t>
                      </a:r>
                      <a:r>
                        <a:rPr dirty="0" sz="800" spc="-15">
                          <a:latin typeface="Calibri"/>
                          <a:cs typeface="Calibri"/>
                        </a:rPr>
                        <a:t> </a:t>
                      </a:r>
                      <a:r>
                        <a:rPr dirty="0" sz="800" spc="15">
                          <a:latin typeface="Calibri"/>
                          <a:cs typeface="Calibri"/>
                        </a:rPr>
                        <a:t>general</a:t>
                      </a:r>
                      <a:r>
                        <a:rPr dirty="0" sz="800" spc="10">
                          <a:latin typeface="Calibri"/>
                          <a:cs typeface="Calibri"/>
                        </a:rPr>
                        <a:t> </a:t>
                      </a:r>
                      <a:r>
                        <a:rPr dirty="0" sz="800" spc="20">
                          <a:latin typeface="Calibri"/>
                          <a:cs typeface="Calibri"/>
                        </a:rPr>
                        <a:t>(dummy</a:t>
                      </a:r>
                      <a:r>
                        <a:rPr dirty="0" sz="800" spc="-1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Trust</a:t>
                      </a:r>
                      <a:r>
                        <a:rPr dirty="0" sz="800" spc="-25">
                          <a:latin typeface="Calibri"/>
                          <a:cs typeface="Calibri"/>
                        </a:rPr>
                        <a:t> </a:t>
                      </a:r>
                      <a:r>
                        <a:rPr dirty="0" sz="800" spc="10">
                          <a:latin typeface="Calibri"/>
                          <a:cs typeface="Calibri"/>
                        </a:rPr>
                        <a:t>General</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27,015</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0.5378</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0.4986</a:t>
                      </a:r>
                      <a:endParaRPr sz="800">
                        <a:latin typeface="Calibri"/>
                        <a:cs typeface="Calibri"/>
                      </a:endParaRPr>
                    </a:p>
                  </a:txBody>
                  <a:tcPr marL="0" marR="0" marB="0" marT="0"/>
                </a:tc>
              </a:tr>
              <a:tr h="140804">
                <a:tc>
                  <a:txBody>
                    <a:bodyPr/>
                    <a:lstStyle/>
                    <a:p>
                      <a:pPr algn="r" marR="12700">
                        <a:lnSpc>
                          <a:spcPts val="919"/>
                        </a:lnSpc>
                      </a:pPr>
                      <a:r>
                        <a:rPr dirty="0" sz="800" spc="15">
                          <a:latin typeface="Calibri"/>
                          <a:cs typeface="Calibri"/>
                        </a:rPr>
                        <a:t>political </a:t>
                      </a:r>
                      <a:r>
                        <a:rPr dirty="0" sz="800" spc="20">
                          <a:latin typeface="Calibri"/>
                          <a:cs typeface="Calibri"/>
                        </a:rPr>
                        <a:t>engagement joint (dummy</a:t>
                      </a:r>
                      <a:r>
                        <a:rPr dirty="0" sz="800" spc="-9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15">
                          <a:latin typeface="Calibri"/>
                          <a:cs typeface="Calibri"/>
                        </a:rPr>
                        <a:t>Pol.itical</a:t>
                      </a:r>
                      <a:r>
                        <a:rPr dirty="0" sz="800" spc="10">
                          <a:latin typeface="Calibri"/>
                          <a:cs typeface="Calibri"/>
                        </a:rPr>
                        <a:t> </a:t>
                      </a:r>
                      <a:r>
                        <a:rPr dirty="0" sz="800" spc="25">
                          <a:latin typeface="Calibri"/>
                          <a:cs typeface="Calibri"/>
                        </a:rPr>
                        <a:t>eng</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27,514</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0.4842</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0.4998</a:t>
                      </a:r>
                      <a:endParaRPr sz="800">
                        <a:latin typeface="Calibri"/>
                        <a:cs typeface="Calibri"/>
                      </a:endParaRPr>
                    </a:p>
                  </a:txBody>
                  <a:tcPr marL="0" marR="0" marB="0" marT="0"/>
                </a:tc>
              </a:tr>
              <a:tr h="140804">
                <a:tc>
                  <a:txBody>
                    <a:bodyPr/>
                    <a:lstStyle/>
                    <a:p>
                      <a:pPr algn="r" marR="12700">
                        <a:lnSpc>
                          <a:spcPts val="919"/>
                        </a:lnSpc>
                      </a:pPr>
                      <a:r>
                        <a:rPr dirty="0" sz="800" spc="5">
                          <a:latin typeface="Calibri"/>
                          <a:cs typeface="Calibri"/>
                        </a:rPr>
                        <a:t>Married </a:t>
                      </a:r>
                      <a:r>
                        <a:rPr dirty="0" sz="800" spc="20">
                          <a:latin typeface="Calibri"/>
                          <a:cs typeface="Calibri"/>
                        </a:rPr>
                        <a:t>(dummy</a:t>
                      </a:r>
                      <a:r>
                        <a:rPr dirty="0" sz="800" spc="-5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a:latin typeface="Calibri"/>
                          <a:cs typeface="Calibri"/>
                        </a:rPr>
                        <a:t>MarStat</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27,486</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0.4780</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0.4995</a:t>
                      </a:r>
                      <a:endParaRPr sz="800">
                        <a:latin typeface="Calibri"/>
                        <a:cs typeface="Calibri"/>
                      </a:endParaRPr>
                    </a:p>
                  </a:txBody>
                  <a:tcPr marL="0" marR="0" marB="0" marT="0"/>
                </a:tc>
              </a:tr>
              <a:tr h="140804">
                <a:tc>
                  <a:txBody>
                    <a:bodyPr/>
                    <a:lstStyle/>
                    <a:p>
                      <a:pPr algn="r" marR="13335">
                        <a:lnSpc>
                          <a:spcPts val="919"/>
                        </a:lnSpc>
                      </a:pPr>
                      <a:r>
                        <a:rPr dirty="0" sz="800" spc="20">
                          <a:latin typeface="Calibri"/>
                          <a:cs typeface="Calibri"/>
                        </a:rPr>
                        <a:t>Confidence </a:t>
                      </a:r>
                      <a:r>
                        <a:rPr dirty="0" sz="800" spc="25">
                          <a:latin typeface="Calibri"/>
                          <a:cs typeface="Calibri"/>
                        </a:rPr>
                        <a:t>in </a:t>
                      </a:r>
                      <a:r>
                        <a:rPr dirty="0" sz="800" spc="15">
                          <a:latin typeface="Calibri"/>
                          <a:cs typeface="Calibri"/>
                        </a:rPr>
                        <a:t>federal parliament </a:t>
                      </a:r>
                      <a:r>
                        <a:rPr dirty="0" sz="800" spc="20">
                          <a:latin typeface="Calibri"/>
                          <a:cs typeface="Calibri"/>
                        </a:rPr>
                        <a:t>(dummy</a:t>
                      </a:r>
                      <a:r>
                        <a:rPr dirty="0" sz="800" spc="-5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15">
                          <a:latin typeface="Calibri"/>
                          <a:cs typeface="Calibri"/>
                        </a:rPr>
                        <a:t>Conf</a:t>
                      </a:r>
                      <a:r>
                        <a:rPr dirty="0" sz="800" spc="-5">
                          <a:latin typeface="Calibri"/>
                          <a:cs typeface="Calibri"/>
                        </a:rPr>
                        <a:t> </a:t>
                      </a:r>
                      <a:r>
                        <a:rPr dirty="0" sz="800" spc="20">
                          <a:latin typeface="Calibri"/>
                          <a:cs typeface="Calibri"/>
                        </a:rPr>
                        <a:t>Parliament</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26,353</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0.3914</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0.4881</a:t>
                      </a:r>
                      <a:endParaRPr sz="800">
                        <a:latin typeface="Calibri"/>
                        <a:cs typeface="Calibri"/>
                      </a:endParaRPr>
                    </a:p>
                  </a:txBody>
                  <a:tcPr marL="0" marR="0" marB="0" marT="0"/>
                </a:tc>
              </a:tr>
              <a:tr h="140804">
                <a:tc>
                  <a:txBody>
                    <a:bodyPr/>
                    <a:lstStyle/>
                    <a:p>
                      <a:pPr algn="r" marR="13335">
                        <a:lnSpc>
                          <a:spcPts val="919"/>
                        </a:lnSpc>
                      </a:pPr>
                      <a:r>
                        <a:rPr dirty="0" sz="800" spc="15">
                          <a:latin typeface="Calibri"/>
                          <a:cs typeface="Calibri"/>
                        </a:rPr>
                        <a:t>Searched for information </a:t>
                      </a:r>
                      <a:r>
                        <a:rPr dirty="0" sz="800" spc="20">
                          <a:latin typeface="Calibri"/>
                          <a:cs typeface="Calibri"/>
                        </a:rPr>
                        <a:t>(dummy</a:t>
                      </a:r>
                      <a:r>
                        <a:rPr dirty="0" sz="800" spc="-11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20">
                          <a:latin typeface="Calibri"/>
                          <a:cs typeface="Calibri"/>
                        </a:rPr>
                        <a:t>Pol.</a:t>
                      </a:r>
                      <a:r>
                        <a:rPr dirty="0" sz="800" spc="-10">
                          <a:latin typeface="Calibri"/>
                          <a:cs typeface="Calibri"/>
                        </a:rPr>
                        <a:t> </a:t>
                      </a:r>
                      <a:r>
                        <a:rPr dirty="0" sz="800" spc="15">
                          <a:latin typeface="Calibri"/>
                          <a:cs typeface="Calibri"/>
                        </a:rPr>
                        <a:t>Searched</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27,443</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0.3718</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0.4833</a:t>
                      </a:r>
                      <a:endParaRPr sz="800">
                        <a:latin typeface="Calibri"/>
                        <a:cs typeface="Calibri"/>
                      </a:endParaRPr>
                    </a:p>
                  </a:txBody>
                  <a:tcPr marL="0" marR="0" marB="0" marT="0"/>
                </a:tc>
              </a:tr>
              <a:tr h="140804">
                <a:tc>
                  <a:txBody>
                    <a:bodyPr/>
                    <a:lstStyle/>
                    <a:p>
                      <a:pPr algn="r" marR="13970">
                        <a:lnSpc>
                          <a:spcPts val="919"/>
                        </a:lnSpc>
                      </a:pPr>
                      <a:r>
                        <a:rPr dirty="0" sz="800" spc="10">
                          <a:latin typeface="Calibri"/>
                          <a:cs typeface="Calibri"/>
                        </a:rPr>
                        <a:t>Born </a:t>
                      </a:r>
                      <a:r>
                        <a:rPr dirty="0" sz="800" spc="15">
                          <a:latin typeface="Calibri"/>
                          <a:cs typeface="Calibri"/>
                        </a:rPr>
                        <a:t>Outside </a:t>
                      </a:r>
                      <a:r>
                        <a:rPr dirty="0" sz="800" spc="10">
                          <a:latin typeface="Calibri"/>
                          <a:cs typeface="Calibri"/>
                        </a:rPr>
                        <a:t>Canada </a:t>
                      </a:r>
                      <a:r>
                        <a:rPr dirty="0" sz="800" spc="20">
                          <a:latin typeface="Calibri"/>
                          <a:cs typeface="Calibri"/>
                        </a:rPr>
                        <a:t>(dummy</a:t>
                      </a:r>
                      <a:r>
                        <a:rPr dirty="0" sz="800" spc="-8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145">
                        <a:lnSpc>
                          <a:spcPts val="919"/>
                        </a:lnSpc>
                      </a:pPr>
                      <a:r>
                        <a:rPr dirty="0" sz="800" spc="10">
                          <a:latin typeface="Calibri"/>
                          <a:cs typeface="Calibri"/>
                        </a:rPr>
                        <a:t>Born </a:t>
                      </a:r>
                      <a:r>
                        <a:rPr dirty="0" sz="800" spc="15">
                          <a:latin typeface="Calibri"/>
                          <a:cs typeface="Calibri"/>
                        </a:rPr>
                        <a:t>Outside</a:t>
                      </a:r>
                      <a:r>
                        <a:rPr dirty="0" sz="800" spc="-20">
                          <a:latin typeface="Calibri"/>
                          <a:cs typeface="Calibri"/>
                        </a:rPr>
                        <a:t> </a:t>
                      </a:r>
                      <a:r>
                        <a:rPr dirty="0" sz="800" spc="10">
                          <a:latin typeface="Calibri"/>
                          <a:cs typeface="Calibri"/>
                        </a:rPr>
                        <a:t>Can</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27,410</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0.3535</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0.4781</a:t>
                      </a:r>
                      <a:endParaRPr sz="800">
                        <a:latin typeface="Calibri"/>
                        <a:cs typeface="Calibri"/>
                      </a:endParaRPr>
                    </a:p>
                  </a:txBody>
                  <a:tcPr marL="0" marR="0" marB="0" marT="0"/>
                </a:tc>
              </a:tr>
              <a:tr h="140804">
                <a:tc>
                  <a:txBody>
                    <a:bodyPr/>
                    <a:lstStyle/>
                    <a:p>
                      <a:pPr algn="r" marR="12065">
                        <a:lnSpc>
                          <a:spcPts val="919"/>
                        </a:lnSpc>
                      </a:pPr>
                      <a:r>
                        <a:rPr dirty="0" sz="800" spc="10">
                          <a:latin typeface="Calibri"/>
                          <a:cs typeface="Calibri"/>
                        </a:rPr>
                        <a:t>Participant </a:t>
                      </a:r>
                      <a:r>
                        <a:rPr dirty="0" sz="800" spc="25">
                          <a:latin typeface="Calibri"/>
                          <a:cs typeface="Calibri"/>
                        </a:rPr>
                        <a:t>in </a:t>
                      </a:r>
                      <a:r>
                        <a:rPr dirty="0" sz="800" spc="10">
                          <a:latin typeface="Calibri"/>
                          <a:cs typeface="Calibri"/>
                        </a:rPr>
                        <a:t>a sports/recreational </a:t>
                      </a:r>
                      <a:r>
                        <a:rPr dirty="0" sz="800" spc="15">
                          <a:latin typeface="Calibri"/>
                          <a:cs typeface="Calibri"/>
                        </a:rPr>
                        <a:t>association </a:t>
                      </a:r>
                      <a:r>
                        <a:rPr dirty="0" sz="800" spc="20">
                          <a:latin typeface="Calibri"/>
                          <a:cs typeface="Calibri"/>
                        </a:rPr>
                        <a:t>(dummy</a:t>
                      </a:r>
                      <a:r>
                        <a:rPr dirty="0" sz="800" spc="-85">
                          <a:latin typeface="Calibri"/>
                          <a:cs typeface="Calibri"/>
                        </a:rPr>
                        <a:t> </a:t>
                      </a:r>
                      <a:r>
                        <a:rPr dirty="0" sz="800" spc="10">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Part.</a:t>
                      </a:r>
                      <a:r>
                        <a:rPr dirty="0" sz="800" spc="-10">
                          <a:latin typeface="Calibri"/>
                          <a:cs typeface="Calibri"/>
                        </a:rPr>
                        <a:t> </a:t>
                      </a:r>
                      <a:r>
                        <a:rPr dirty="0" sz="800" spc="10">
                          <a:latin typeface="Calibri"/>
                          <a:cs typeface="Calibri"/>
                        </a:rPr>
                        <a:t>Sport</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27,514</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0.2844</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0.4512</a:t>
                      </a:r>
                      <a:endParaRPr sz="800">
                        <a:latin typeface="Calibri"/>
                        <a:cs typeface="Calibri"/>
                      </a:endParaRPr>
                    </a:p>
                  </a:txBody>
                  <a:tcPr marL="0" marR="0" marB="0" marT="0"/>
                </a:tc>
              </a:tr>
              <a:tr h="140804">
                <a:tc>
                  <a:txBody>
                    <a:bodyPr/>
                    <a:lstStyle/>
                    <a:p>
                      <a:pPr algn="r" marR="13335">
                        <a:lnSpc>
                          <a:spcPts val="919"/>
                        </a:lnSpc>
                      </a:pPr>
                      <a:r>
                        <a:rPr dirty="0" sz="800" spc="10">
                          <a:latin typeface="Calibri"/>
                          <a:cs typeface="Calibri"/>
                        </a:rPr>
                        <a:t>Participant </a:t>
                      </a:r>
                      <a:r>
                        <a:rPr dirty="0" sz="800" spc="25">
                          <a:latin typeface="Calibri"/>
                          <a:cs typeface="Calibri"/>
                        </a:rPr>
                        <a:t>in </a:t>
                      </a:r>
                      <a:r>
                        <a:rPr dirty="0" sz="800" spc="10">
                          <a:latin typeface="Calibri"/>
                          <a:cs typeface="Calibri"/>
                        </a:rPr>
                        <a:t>a cultural/educational group </a:t>
                      </a:r>
                      <a:r>
                        <a:rPr dirty="0" sz="800" spc="20">
                          <a:latin typeface="Calibri"/>
                          <a:cs typeface="Calibri"/>
                        </a:rPr>
                        <a:t>(dummy</a:t>
                      </a:r>
                      <a:r>
                        <a:rPr dirty="0" sz="800" spc="-3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Part.</a:t>
                      </a:r>
                      <a:r>
                        <a:rPr dirty="0" sz="800" spc="-10">
                          <a:latin typeface="Calibri"/>
                          <a:cs typeface="Calibri"/>
                        </a:rPr>
                        <a:t> </a:t>
                      </a:r>
                      <a:r>
                        <a:rPr dirty="0" sz="800" spc="10">
                          <a:latin typeface="Calibri"/>
                          <a:cs typeface="Calibri"/>
                        </a:rPr>
                        <a:t>Cultural</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27,514</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0.2132</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0.4096</a:t>
                      </a:r>
                      <a:endParaRPr sz="800">
                        <a:latin typeface="Calibri"/>
                        <a:cs typeface="Calibri"/>
                      </a:endParaRPr>
                    </a:p>
                  </a:txBody>
                  <a:tcPr marL="0" marR="0" marB="0" marT="0"/>
                </a:tc>
              </a:tr>
              <a:tr h="140804">
                <a:tc>
                  <a:txBody>
                    <a:bodyPr/>
                    <a:lstStyle/>
                    <a:p>
                      <a:pPr algn="r" marR="13335">
                        <a:lnSpc>
                          <a:spcPts val="919"/>
                        </a:lnSpc>
                      </a:pPr>
                      <a:r>
                        <a:rPr dirty="0" sz="800" spc="15">
                          <a:latin typeface="Calibri"/>
                          <a:cs typeface="Calibri"/>
                        </a:rPr>
                        <a:t>Bought </a:t>
                      </a:r>
                      <a:r>
                        <a:rPr dirty="0" sz="800" spc="10">
                          <a:latin typeface="Calibri"/>
                          <a:cs typeface="Calibri"/>
                        </a:rPr>
                        <a:t>products </a:t>
                      </a:r>
                      <a:r>
                        <a:rPr dirty="0" sz="800" spc="20">
                          <a:latin typeface="Calibri"/>
                          <a:cs typeface="Calibri"/>
                        </a:rPr>
                        <a:t>for </a:t>
                      </a:r>
                      <a:r>
                        <a:rPr dirty="0" sz="800" spc="10">
                          <a:latin typeface="Calibri"/>
                          <a:cs typeface="Calibri"/>
                        </a:rPr>
                        <a:t>ethical reasons </a:t>
                      </a:r>
                      <a:r>
                        <a:rPr dirty="0" sz="800" spc="20">
                          <a:latin typeface="Calibri"/>
                          <a:cs typeface="Calibri"/>
                        </a:rPr>
                        <a:t>(dummy</a:t>
                      </a:r>
                      <a:r>
                        <a:rPr dirty="0" sz="800" spc="-11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20">
                          <a:latin typeface="Calibri"/>
                          <a:cs typeface="Calibri"/>
                        </a:rPr>
                        <a:t>Pol.</a:t>
                      </a:r>
                      <a:r>
                        <a:rPr dirty="0" sz="800" spc="-10">
                          <a:latin typeface="Calibri"/>
                          <a:cs typeface="Calibri"/>
                        </a:rPr>
                        <a:t> </a:t>
                      </a:r>
                      <a:r>
                        <a:rPr dirty="0" sz="800" spc="5">
                          <a:latin typeface="Calibri"/>
                          <a:cs typeface="Calibri"/>
                        </a:rPr>
                        <a:t>Ethical</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27,299</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0.2034</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0.4025</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Participant </a:t>
                      </a:r>
                      <a:r>
                        <a:rPr dirty="0" sz="800" spc="25">
                          <a:latin typeface="Calibri"/>
                          <a:cs typeface="Calibri"/>
                        </a:rPr>
                        <a:t>in </a:t>
                      </a:r>
                      <a:r>
                        <a:rPr dirty="0" sz="800" spc="10">
                          <a:latin typeface="Calibri"/>
                          <a:cs typeface="Calibri"/>
                        </a:rPr>
                        <a:t>a </a:t>
                      </a:r>
                      <a:r>
                        <a:rPr dirty="0" sz="800" spc="15">
                          <a:latin typeface="Calibri"/>
                          <a:cs typeface="Calibri"/>
                        </a:rPr>
                        <a:t>School/Community </a:t>
                      </a:r>
                      <a:r>
                        <a:rPr dirty="0" sz="800" spc="10">
                          <a:latin typeface="Calibri"/>
                          <a:cs typeface="Calibri"/>
                        </a:rPr>
                        <a:t>group </a:t>
                      </a:r>
                      <a:r>
                        <a:rPr dirty="0" sz="800" spc="20">
                          <a:latin typeface="Calibri"/>
                          <a:cs typeface="Calibri"/>
                        </a:rPr>
                        <a:t>(dummy</a:t>
                      </a:r>
                      <a:r>
                        <a:rPr dirty="0" sz="800" spc="-8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Part.</a:t>
                      </a:r>
                      <a:r>
                        <a:rPr dirty="0" sz="800" spc="-10">
                          <a:latin typeface="Calibri"/>
                          <a:cs typeface="Calibri"/>
                        </a:rPr>
                        <a:t> </a:t>
                      </a:r>
                      <a:r>
                        <a:rPr dirty="0" sz="800" spc="10">
                          <a:latin typeface="Calibri"/>
                          <a:cs typeface="Calibri"/>
                        </a:rPr>
                        <a:t>School</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27,507</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0.1770</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0.3817</a:t>
                      </a:r>
                      <a:endParaRPr sz="800">
                        <a:latin typeface="Calibri"/>
                        <a:cs typeface="Calibri"/>
                      </a:endParaRPr>
                    </a:p>
                  </a:txBody>
                  <a:tcPr marL="0" marR="0" marB="0" marT="0"/>
                </a:tc>
              </a:tr>
              <a:tr h="140804">
                <a:tc>
                  <a:txBody>
                    <a:bodyPr/>
                    <a:lstStyle/>
                    <a:p>
                      <a:pPr algn="r" marR="13970">
                        <a:lnSpc>
                          <a:spcPts val="919"/>
                        </a:lnSpc>
                      </a:pPr>
                      <a:r>
                        <a:rPr dirty="0" sz="800" spc="10">
                          <a:latin typeface="Calibri"/>
                          <a:cs typeface="Calibri"/>
                        </a:rPr>
                        <a:t>Participant </a:t>
                      </a:r>
                      <a:r>
                        <a:rPr dirty="0" sz="800" spc="25">
                          <a:latin typeface="Calibri"/>
                          <a:cs typeface="Calibri"/>
                        </a:rPr>
                        <a:t>in</a:t>
                      </a:r>
                      <a:r>
                        <a:rPr dirty="0" sz="800" spc="-125">
                          <a:latin typeface="Calibri"/>
                          <a:cs typeface="Calibri"/>
                        </a:rPr>
                        <a:t> </a:t>
                      </a:r>
                      <a:r>
                        <a:rPr dirty="0" sz="800" spc="10">
                          <a:latin typeface="Calibri"/>
                          <a:cs typeface="Calibri"/>
                        </a:rPr>
                        <a:t>a </a:t>
                      </a:r>
                      <a:r>
                        <a:rPr dirty="0" sz="800" spc="20">
                          <a:latin typeface="Calibri"/>
                          <a:cs typeface="Calibri"/>
                        </a:rPr>
                        <a:t>religious </a:t>
                      </a:r>
                      <a:r>
                        <a:rPr dirty="0" sz="800" spc="10">
                          <a:latin typeface="Calibri"/>
                          <a:cs typeface="Calibri"/>
                        </a:rPr>
                        <a:t>group </a:t>
                      </a:r>
                      <a:r>
                        <a:rPr dirty="0" sz="800" spc="20">
                          <a:latin typeface="Calibri"/>
                          <a:cs typeface="Calibri"/>
                        </a:rPr>
                        <a:t>(dummy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Part.</a:t>
                      </a:r>
                      <a:r>
                        <a:rPr dirty="0" sz="800" spc="-10">
                          <a:latin typeface="Calibri"/>
                          <a:cs typeface="Calibri"/>
                        </a:rPr>
                        <a:t> </a:t>
                      </a:r>
                      <a:r>
                        <a:rPr dirty="0" sz="800" spc="20">
                          <a:latin typeface="Calibri"/>
                          <a:cs typeface="Calibri"/>
                        </a:rPr>
                        <a:t>Religious</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27,504</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0.1716</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0.3770</a:t>
                      </a:r>
                      <a:endParaRPr sz="800">
                        <a:latin typeface="Calibri"/>
                        <a:cs typeface="Calibri"/>
                      </a:endParaRPr>
                    </a:p>
                  </a:txBody>
                  <a:tcPr marL="0" marR="0" marB="0" marT="0"/>
                </a:tc>
              </a:tr>
              <a:tr h="140804">
                <a:tc>
                  <a:txBody>
                    <a:bodyPr/>
                    <a:lstStyle/>
                    <a:p>
                      <a:pPr algn="r" marR="12700">
                        <a:lnSpc>
                          <a:spcPts val="919"/>
                        </a:lnSpc>
                      </a:pPr>
                      <a:r>
                        <a:rPr dirty="0" sz="800" spc="5">
                          <a:latin typeface="Calibri"/>
                          <a:cs typeface="Calibri"/>
                        </a:rPr>
                        <a:t>Rural </a:t>
                      </a:r>
                      <a:r>
                        <a:rPr dirty="0" sz="800" spc="20">
                          <a:latin typeface="Calibri"/>
                          <a:cs typeface="Calibri"/>
                        </a:rPr>
                        <a:t>(dummy</a:t>
                      </a:r>
                      <a:r>
                        <a:rPr dirty="0" sz="800" spc="-5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Rural</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27,041</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0.1538</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0.3608</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Youth </a:t>
                      </a:r>
                      <a:r>
                        <a:rPr dirty="0" sz="800" spc="20">
                          <a:latin typeface="Calibri"/>
                          <a:cs typeface="Calibri"/>
                        </a:rPr>
                        <a:t>(dummy</a:t>
                      </a:r>
                      <a:r>
                        <a:rPr dirty="0" sz="800" spc="-8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10">
                          <a:latin typeface="Calibri"/>
                          <a:cs typeface="Calibri"/>
                        </a:rPr>
                        <a:t>Youth</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27,534</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0.1358</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0.3426</a:t>
                      </a:r>
                      <a:endParaRPr sz="800">
                        <a:latin typeface="Calibri"/>
                        <a:cs typeface="Calibri"/>
                      </a:endParaRPr>
                    </a:p>
                  </a:txBody>
                  <a:tcPr marL="0" marR="0" marB="0" marT="0"/>
                </a:tc>
              </a:tr>
              <a:tr h="140804">
                <a:tc>
                  <a:txBody>
                    <a:bodyPr/>
                    <a:lstStyle/>
                    <a:p>
                      <a:pPr algn="r" marR="12700">
                        <a:lnSpc>
                          <a:spcPts val="919"/>
                        </a:lnSpc>
                      </a:pPr>
                      <a:r>
                        <a:rPr dirty="0" sz="800" spc="15">
                          <a:latin typeface="Calibri"/>
                          <a:cs typeface="Calibri"/>
                        </a:rPr>
                        <a:t>Student </a:t>
                      </a:r>
                      <a:r>
                        <a:rPr dirty="0" sz="800" spc="20">
                          <a:latin typeface="Calibri"/>
                          <a:cs typeface="Calibri"/>
                        </a:rPr>
                        <a:t>(dummy</a:t>
                      </a:r>
                      <a:r>
                        <a:rPr dirty="0" sz="800" spc="-7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20">
                          <a:latin typeface="Calibri"/>
                          <a:cs typeface="Calibri"/>
                        </a:rPr>
                        <a:t>Student</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27,469</a:t>
                      </a:r>
                      <a:endParaRPr sz="800">
                        <a:latin typeface="Calibri"/>
                        <a:cs typeface="Calibri"/>
                      </a:endParaRPr>
                    </a:p>
                  </a:txBody>
                  <a:tcPr marL="0" marR="0" marB="0" marT="0"/>
                </a:tc>
                <a:tc>
                  <a:txBody>
                    <a:bodyPr/>
                    <a:lstStyle/>
                    <a:p>
                      <a:pPr algn="ctr" marL="2540">
                        <a:lnSpc>
                          <a:spcPts val="919"/>
                        </a:lnSpc>
                      </a:pPr>
                      <a:r>
                        <a:rPr dirty="0" sz="800" spc="-15">
                          <a:latin typeface="Calibri"/>
                          <a:cs typeface="Calibri"/>
                        </a:rPr>
                        <a:t>0.1108</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0.3139</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Participant </a:t>
                      </a:r>
                      <a:r>
                        <a:rPr dirty="0" sz="800" spc="25">
                          <a:latin typeface="Calibri"/>
                          <a:cs typeface="Calibri"/>
                        </a:rPr>
                        <a:t>in </a:t>
                      </a:r>
                      <a:r>
                        <a:rPr dirty="0" sz="800" spc="10">
                          <a:latin typeface="Calibri"/>
                          <a:cs typeface="Calibri"/>
                        </a:rPr>
                        <a:t>a </a:t>
                      </a:r>
                      <a:r>
                        <a:rPr dirty="0" sz="800" spc="15">
                          <a:latin typeface="Calibri"/>
                          <a:cs typeface="Calibri"/>
                        </a:rPr>
                        <a:t>service club </a:t>
                      </a:r>
                      <a:r>
                        <a:rPr dirty="0" sz="800" spc="20">
                          <a:latin typeface="Calibri"/>
                          <a:cs typeface="Calibri"/>
                        </a:rPr>
                        <a:t>(dummy</a:t>
                      </a:r>
                      <a:r>
                        <a:rPr dirty="0" sz="800" spc="-12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Part.</a:t>
                      </a:r>
                      <a:r>
                        <a:rPr dirty="0" sz="800" spc="-10">
                          <a:latin typeface="Calibri"/>
                          <a:cs typeface="Calibri"/>
                        </a:rPr>
                        <a:t> </a:t>
                      </a:r>
                      <a:r>
                        <a:rPr dirty="0" sz="800" spc="15">
                          <a:latin typeface="Calibri"/>
                          <a:cs typeface="Calibri"/>
                        </a:rPr>
                        <a:t>Service</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27,513</a:t>
                      </a:r>
                      <a:endParaRPr sz="800">
                        <a:latin typeface="Calibri"/>
                        <a:cs typeface="Calibri"/>
                      </a:endParaRPr>
                    </a:p>
                  </a:txBody>
                  <a:tcPr marL="0" marR="0" marB="0" marT="0"/>
                </a:tc>
                <a:tc>
                  <a:txBody>
                    <a:bodyPr/>
                    <a:lstStyle/>
                    <a:p>
                      <a:pPr algn="ctr" marL="3175">
                        <a:lnSpc>
                          <a:spcPts val="919"/>
                        </a:lnSpc>
                      </a:pPr>
                      <a:r>
                        <a:rPr dirty="0" sz="800" spc="-15">
                          <a:latin typeface="Calibri"/>
                          <a:cs typeface="Calibri"/>
                        </a:rPr>
                        <a:t>0.0668</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0.2496</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Participant</a:t>
                      </a:r>
                      <a:r>
                        <a:rPr dirty="0" sz="800" spc="-20">
                          <a:latin typeface="Calibri"/>
                          <a:cs typeface="Calibri"/>
                        </a:rPr>
                        <a:t> </a:t>
                      </a:r>
                      <a:r>
                        <a:rPr dirty="0" sz="800" spc="25">
                          <a:latin typeface="Calibri"/>
                          <a:cs typeface="Calibri"/>
                        </a:rPr>
                        <a:t>in</a:t>
                      </a:r>
                      <a:r>
                        <a:rPr dirty="0" sz="800" spc="-5">
                          <a:latin typeface="Calibri"/>
                          <a:cs typeface="Calibri"/>
                        </a:rPr>
                        <a:t> </a:t>
                      </a:r>
                      <a:r>
                        <a:rPr dirty="0" sz="800" spc="10">
                          <a:latin typeface="Calibri"/>
                          <a:cs typeface="Calibri"/>
                        </a:rPr>
                        <a:t>a</a:t>
                      </a:r>
                      <a:r>
                        <a:rPr dirty="0" sz="800" spc="-20">
                          <a:latin typeface="Calibri"/>
                          <a:cs typeface="Calibri"/>
                        </a:rPr>
                        <a:t> </a:t>
                      </a:r>
                      <a:r>
                        <a:rPr dirty="0" sz="800" spc="15">
                          <a:latin typeface="Calibri"/>
                          <a:cs typeface="Calibri"/>
                        </a:rPr>
                        <a:t>political</a:t>
                      </a:r>
                      <a:r>
                        <a:rPr dirty="0" sz="800" spc="20">
                          <a:latin typeface="Calibri"/>
                          <a:cs typeface="Calibri"/>
                        </a:rPr>
                        <a:t> </a:t>
                      </a:r>
                      <a:r>
                        <a:rPr dirty="0" sz="800" spc="5">
                          <a:latin typeface="Calibri"/>
                          <a:cs typeface="Calibri"/>
                        </a:rPr>
                        <a:t>party</a:t>
                      </a:r>
                      <a:r>
                        <a:rPr dirty="0" sz="800">
                          <a:latin typeface="Calibri"/>
                          <a:cs typeface="Calibri"/>
                        </a:rPr>
                        <a:t> </a:t>
                      </a:r>
                      <a:r>
                        <a:rPr dirty="0" sz="800" spc="15">
                          <a:latin typeface="Calibri"/>
                          <a:cs typeface="Calibri"/>
                        </a:rPr>
                        <a:t>or</a:t>
                      </a:r>
                      <a:r>
                        <a:rPr dirty="0" sz="800" spc="-25">
                          <a:latin typeface="Calibri"/>
                          <a:cs typeface="Calibri"/>
                        </a:rPr>
                        <a:t> </a:t>
                      </a:r>
                      <a:r>
                        <a:rPr dirty="0" sz="800" spc="10">
                          <a:latin typeface="Calibri"/>
                          <a:cs typeface="Calibri"/>
                        </a:rPr>
                        <a:t>group</a:t>
                      </a:r>
                      <a:r>
                        <a:rPr dirty="0" sz="800" spc="-5">
                          <a:latin typeface="Calibri"/>
                          <a:cs typeface="Calibri"/>
                        </a:rPr>
                        <a:t> </a:t>
                      </a:r>
                      <a:r>
                        <a:rPr dirty="0" sz="800" spc="20">
                          <a:latin typeface="Calibri"/>
                          <a:cs typeface="Calibri"/>
                        </a:rPr>
                        <a:t>(dummy</a:t>
                      </a:r>
                      <a:r>
                        <a:rPr dirty="0" sz="80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5">
                          <a:latin typeface="Calibri"/>
                          <a:cs typeface="Calibri"/>
                        </a:rPr>
                        <a:t>Part.</a:t>
                      </a:r>
                      <a:r>
                        <a:rPr dirty="0" sz="800" spc="-15">
                          <a:latin typeface="Calibri"/>
                          <a:cs typeface="Calibri"/>
                        </a:rPr>
                        <a:t> </a:t>
                      </a:r>
                      <a:r>
                        <a:rPr dirty="0" sz="800" spc="15">
                          <a:latin typeface="Calibri"/>
                          <a:cs typeface="Calibri"/>
                        </a:rPr>
                        <a:t>Pol.Group</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27,501</a:t>
                      </a:r>
                      <a:endParaRPr sz="800">
                        <a:latin typeface="Calibri"/>
                        <a:cs typeface="Calibri"/>
                      </a:endParaRPr>
                    </a:p>
                  </a:txBody>
                  <a:tcPr marL="0" marR="0" marB="0" marT="0"/>
                </a:tc>
                <a:tc>
                  <a:txBody>
                    <a:bodyPr/>
                    <a:lstStyle/>
                    <a:p>
                      <a:pPr algn="ctr" marL="3175">
                        <a:lnSpc>
                          <a:spcPts val="919"/>
                        </a:lnSpc>
                      </a:pPr>
                      <a:r>
                        <a:rPr dirty="0" sz="800" spc="-15">
                          <a:latin typeface="Calibri"/>
                          <a:cs typeface="Calibri"/>
                        </a:rPr>
                        <a:t>0.0455</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0.2083</a:t>
                      </a:r>
                      <a:endParaRPr sz="800">
                        <a:latin typeface="Calibri"/>
                        <a:cs typeface="Calibri"/>
                      </a:endParaRPr>
                    </a:p>
                  </a:txBody>
                  <a:tcPr marL="0" marR="0" marB="0" marT="0"/>
                </a:tc>
              </a:tr>
              <a:tr h="140804">
                <a:tc>
                  <a:txBody>
                    <a:bodyPr/>
                    <a:lstStyle/>
                    <a:p>
                      <a:pPr algn="r" marR="12700">
                        <a:lnSpc>
                          <a:spcPts val="919"/>
                        </a:lnSpc>
                      </a:pPr>
                      <a:r>
                        <a:rPr dirty="0" sz="800" spc="10">
                          <a:latin typeface="Calibri"/>
                          <a:cs typeface="Calibri"/>
                        </a:rPr>
                        <a:t>Participated</a:t>
                      </a:r>
                      <a:r>
                        <a:rPr dirty="0" sz="800" spc="-5">
                          <a:latin typeface="Calibri"/>
                          <a:cs typeface="Calibri"/>
                        </a:rPr>
                        <a:t> </a:t>
                      </a:r>
                      <a:r>
                        <a:rPr dirty="0" sz="800" spc="25">
                          <a:latin typeface="Calibri"/>
                          <a:cs typeface="Calibri"/>
                        </a:rPr>
                        <a:t>in</a:t>
                      </a:r>
                      <a:r>
                        <a:rPr dirty="0" sz="800" spc="-5">
                          <a:latin typeface="Calibri"/>
                          <a:cs typeface="Calibri"/>
                        </a:rPr>
                        <a:t> </a:t>
                      </a:r>
                      <a:r>
                        <a:rPr dirty="0" sz="800" spc="10">
                          <a:latin typeface="Calibri"/>
                          <a:cs typeface="Calibri"/>
                        </a:rPr>
                        <a:t>a</a:t>
                      </a:r>
                      <a:r>
                        <a:rPr dirty="0" sz="800" spc="-20">
                          <a:latin typeface="Calibri"/>
                          <a:cs typeface="Calibri"/>
                        </a:rPr>
                        <a:t> </a:t>
                      </a:r>
                      <a:r>
                        <a:rPr dirty="0" sz="800" spc="15">
                          <a:latin typeface="Calibri"/>
                          <a:cs typeface="Calibri"/>
                        </a:rPr>
                        <a:t>demonstration</a:t>
                      </a:r>
                      <a:r>
                        <a:rPr dirty="0" sz="800" spc="-5">
                          <a:latin typeface="Calibri"/>
                          <a:cs typeface="Calibri"/>
                        </a:rPr>
                        <a:t> </a:t>
                      </a:r>
                      <a:r>
                        <a:rPr dirty="0" sz="800" spc="15">
                          <a:latin typeface="Calibri"/>
                          <a:cs typeface="Calibri"/>
                        </a:rPr>
                        <a:t>or</a:t>
                      </a:r>
                      <a:r>
                        <a:rPr dirty="0" sz="800" spc="-25">
                          <a:latin typeface="Calibri"/>
                          <a:cs typeface="Calibri"/>
                        </a:rPr>
                        <a:t> </a:t>
                      </a:r>
                      <a:r>
                        <a:rPr dirty="0" sz="800" spc="5">
                          <a:latin typeface="Calibri"/>
                          <a:cs typeface="Calibri"/>
                        </a:rPr>
                        <a:t>march</a:t>
                      </a:r>
                      <a:r>
                        <a:rPr dirty="0" sz="800" spc="-5">
                          <a:latin typeface="Calibri"/>
                          <a:cs typeface="Calibri"/>
                        </a:rPr>
                        <a:t> </a:t>
                      </a:r>
                      <a:r>
                        <a:rPr dirty="0" sz="800" spc="20">
                          <a:latin typeface="Calibri"/>
                          <a:cs typeface="Calibri"/>
                        </a:rPr>
                        <a:t>(dummy</a:t>
                      </a:r>
                      <a:r>
                        <a:rPr dirty="0" sz="800">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tcPr>
                </a:tc>
                <a:tc>
                  <a:txBody>
                    <a:bodyPr/>
                    <a:lstStyle/>
                    <a:p>
                      <a:pPr marL="17780">
                        <a:lnSpc>
                          <a:spcPts val="919"/>
                        </a:lnSpc>
                      </a:pPr>
                      <a:r>
                        <a:rPr dirty="0" sz="800" spc="20">
                          <a:latin typeface="Calibri"/>
                          <a:cs typeface="Calibri"/>
                        </a:rPr>
                        <a:t>Pol.</a:t>
                      </a:r>
                      <a:r>
                        <a:rPr dirty="0" sz="800" spc="-10">
                          <a:latin typeface="Calibri"/>
                          <a:cs typeface="Calibri"/>
                        </a:rPr>
                        <a:t> </a:t>
                      </a:r>
                      <a:r>
                        <a:rPr dirty="0" sz="800" spc="-5">
                          <a:latin typeface="Calibri"/>
                          <a:cs typeface="Calibri"/>
                        </a:rPr>
                        <a:t>March</a:t>
                      </a:r>
                      <a:endParaRPr sz="800">
                        <a:latin typeface="Calibri"/>
                        <a:cs typeface="Calibri"/>
                      </a:endParaRPr>
                    </a:p>
                  </a:txBody>
                  <a:tcPr marL="0" marR="0" marB="0" marT="0">
                    <a:lnL w="9525">
                      <a:solidFill>
                        <a:srgbClr val="000000"/>
                      </a:solidFill>
                      <a:prstDash val="solid"/>
                    </a:lnL>
                  </a:tcPr>
                </a:tc>
                <a:tc>
                  <a:txBody>
                    <a:bodyPr/>
                    <a:lstStyle/>
                    <a:p>
                      <a:pPr marL="133985">
                        <a:lnSpc>
                          <a:spcPts val="919"/>
                        </a:lnSpc>
                      </a:pPr>
                      <a:r>
                        <a:rPr dirty="0" sz="800" spc="-15">
                          <a:latin typeface="Calibri"/>
                          <a:cs typeface="Calibri"/>
                        </a:rPr>
                        <a:t>27,397</a:t>
                      </a:r>
                      <a:endParaRPr sz="800">
                        <a:latin typeface="Calibri"/>
                        <a:cs typeface="Calibri"/>
                      </a:endParaRPr>
                    </a:p>
                  </a:txBody>
                  <a:tcPr marL="0" marR="0" marB="0" marT="0"/>
                </a:tc>
                <a:tc>
                  <a:txBody>
                    <a:bodyPr/>
                    <a:lstStyle/>
                    <a:p>
                      <a:pPr algn="ctr" marL="3175">
                        <a:lnSpc>
                          <a:spcPts val="919"/>
                        </a:lnSpc>
                      </a:pPr>
                      <a:r>
                        <a:rPr dirty="0" sz="800" spc="-15">
                          <a:latin typeface="Calibri"/>
                          <a:cs typeface="Calibri"/>
                        </a:rPr>
                        <a:t>0.0419</a:t>
                      </a:r>
                      <a:endParaRPr sz="800">
                        <a:latin typeface="Calibri"/>
                        <a:cs typeface="Calibri"/>
                      </a:endParaRPr>
                    </a:p>
                  </a:txBody>
                  <a:tcPr marL="0" marR="0" marB="0" marT="0"/>
                </a:tc>
                <a:tc>
                  <a:txBody>
                    <a:bodyPr/>
                    <a:lstStyle/>
                    <a:p>
                      <a:pPr algn="ctr">
                        <a:lnSpc>
                          <a:spcPts val="919"/>
                        </a:lnSpc>
                      </a:pPr>
                      <a:r>
                        <a:rPr dirty="0" sz="800" spc="-15">
                          <a:latin typeface="Calibri"/>
                          <a:cs typeface="Calibri"/>
                        </a:rPr>
                        <a:t>0.2005</a:t>
                      </a:r>
                      <a:endParaRPr sz="800">
                        <a:latin typeface="Calibri"/>
                        <a:cs typeface="Calibri"/>
                      </a:endParaRPr>
                    </a:p>
                  </a:txBody>
                  <a:tcPr marL="0" marR="0" marB="0" marT="0"/>
                </a:tc>
              </a:tr>
              <a:tr h="129550">
                <a:tc>
                  <a:txBody>
                    <a:bodyPr/>
                    <a:lstStyle/>
                    <a:p>
                      <a:pPr algn="r" marR="12700">
                        <a:lnSpc>
                          <a:spcPts val="919"/>
                        </a:lnSpc>
                      </a:pPr>
                      <a:r>
                        <a:rPr dirty="0" sz="800" spc="25">
                          <a:latin typeface="Calibri"/>
                          <a:cs typeface="Calibri"/>
                        </a:rPr>
                        <a:t>Volunteered</a:t>
                      </a:r>
                      <a:r>
                        <a:rPr dirty="0" sz="800" spc="-10">
                          <a:latin typeface="Calibri"/>
                          <a:cs typeface="Calibri"/>
                        </a:rPr>
                        <a:t> </a:t>
                      </a:r>
                      <a:r>
                        <a:rPr dirty="0" sz="800" spc="20">
                          <a:latin typeface="Calibri"/>
                          <a:cs typeface="Calibri"/>
                        </a:rPr>
                        <a:t>for</a:t>
                      </a:r>
                      <a:r>
                        <a:rPr dirty="0" sz="800" spc="-30">
                          <a:latin typeface="Calibri"/>
                          <a:cs typeface="Calibri"/>
                        </a:rPr>
                        <a:t> </a:t>
                      </a:r>
                      <a:r>
                        <a:rPr dirty="0" sz="800" spc="10">
                          <a:latin typeface="Calibri"/>
                          <a:cs typeface="Calibri"/>
                        </a:rPr>
                        <a:t>a</a:t>
                      </a:r>
                      <a:r>
                        <a:rPr dirty="0" sz="800" spc="-25">
                          <a:latin typeface="Calibri"/>
                          <a:cs typeface="Calibri"/>
                        </a:rPr>
                        <a:t> </a:t>
                      </a:r>
                      <a:r>
                        <a:rPr dirty="0" sz="800" spc="15">
                          <a:latin typeface="Calibri"/>
                          <a:cs typeface="Calibri"/>
                        </a:rPr>
                        <a:t>political </a:t>
                      </a:r>
                      <a:r>
                        <a:rPr dirty="0" sz="800" spc="5">
                          <a:latin typeface="Calibri"/>
                          <a:cs typeface="Calibri"/>
                        </a:rPr>
                        <a:t>party</a:t>
                      </a:r>
                      <a:r>
                        <a:rPr dirty="0" sz="800">
                          <a:latin typeface="Calibri"/>
                          <a:cs typeface="Calibri"/>
                        </a:rPr>
                        <a:t> </a:t>
                      </a:r>
                      <a:r>
                        <a:rPr dirty="0" sz="800" spc="15">
                          <a:latin typeface="Calibri"/>
                          <a:cs typeface="Calibri"/>
                        </a:rPr>
                        <a:t>or</a:t>
                      </a:r>
                      <a:r>
                        <a:rPr dirty="0" sz="800" spc="-30">
                          <a:latin typeface="Calibri"/>
                          <a:cs typeface="Calibri"/>
                        </a:rPr>
                        <a:t> </a:t>
                      </a:r>
                      <a:r>
                        <a:rPr dirty="0" sz="800" spc="10">
                          <a:latin typeface="Calibri"/>
                          <a:cs typeface="Calibri"/>
                        </a:rPr>
                        <a:t>candidate</a:t>
                      </a:r>
                      <a:r>
                        <a:rPr dirty="0" sz="800" spc="15">
                          <a:latin typeface="Calibri"/>
                          <a:cs typeface="Calibri"/>
                        </a:rPr>
                        <a:t> </a:t>
                      </a:r>
                      <a:r>
                        <a:rPr dirty="0" sz="800" spc="20">
                          <a:latin typeface="Calibri"/>
                          <a:cs typeface="Calibri"/>
                        </a:rPr>
                        <a:t>(dummy</a:t>
                      </a:r>
                      <a:r>
                        <a:rPr dirty="0" sz="800" spc="-5">
                          <a:latin typeface="Calibri"/>
                          <a:cs typeface="Calibri"/>
                        </a:rPr>
                        <a:t> </a:t>
                      </a:r>
                      <a:r>
                        <a:rPr dirty="0" sz="800" spc="5">
                          <a:latin typeface="Calibri"/>
                          <a:cs typeface="Calibri"/>
                        </a:rPr>
                        <a:t>var.)</a:t>
                      </a:r>
                      <a:endParaRPr sz="800">
                        <a:latin typeface="Calibri"/>
                        <a:cs typeface="Calibri"/>
                      </a:endParaRPr>
                    </a:p>
                  </a:txBody>
                  <a:tcPr marL="0" marR="0" marB="0" marT="0">
                    <a:lnR w="9525">
                      <a:solidFill>
                        <a:srgbClr val="000000"/>
                      </a:solidFill>
                      <a:prstDash val="solid"/>
                    </a:lnR>
                    <a:lnB w="9525">
                      <a:solidFill>
                        <a:srgbClr val="000000"/>
                      </a:solidFill>
                      <a:prstDash val="solid"/>
                    </a:lnB>
                  </a:tcPr>
                </a:tc>
                <a:tc>
                  <a:txBody>
                    <a:bodyPr/>
                    <a:lstStyle/>
                    <a:p>
                      <a:pPr marL="17780">
                        <a:lnSpc>
                          <a:spcPts val="919"/>
                        </a:lnSpc>
                      </a:pPr>
                      <a:r>
                        <a:rPr dirty="0" sz="800" spc="25">
                          <a:latin typeface="Calibri"/>
                          <a:cs typeface="Calibri"/>
                        </a:rPr>
                        <a:t>Volunteered</a:t>
                      </a:r>
                      <a:r>
                        <a:rPr dirty="0" sz="800" spc="-20">
                          <a:latin typeface="Calibri"/>
                          <a:cs typeface="Calibri"/>
                        </a:rPr>
                        <a:t> </a:t>
                      </a:r>
                      <a:r>
                        <a:rPr dirty="0" sz="800" spc="5">
                          <a:latin typeface="Calibri"/>
                          <a:cs typeface="Calibri"/>
                        </a:rPr>
                        <a:t>Party</a:t>
                      </a:r>
                      <a:endParaRPr sz="800">
                        <a:latin typeface="Calibri"/>
                        <a:cs typeface="Calibri"/>
                      </a:endParaRPr>
                    </a:p>
                  </a:txBody>
                  <a:tcPr marL="0" marR="0" marB="0" marT="0">
                    <a:lnL w="9525">
                      <a:solidFill>
                        <a:srgbClr val="000000"/>
                      </a:solidFill>
                      <a:prstDash val="solid"/>
                    </a:lnL>
                    <a:lnB w="9525">
                      <a:solidFill>
                        <a:srgbClr val="000000"/>
                      </a:solidFill>
                      <a:prstDash val="solid"/>
                    </a:lnB>
                  </a:tcPr>
                </a:tc>
                <a:tc>
                  <a:txBody>
                    <a:bodyPr/>
                    <a:lstStyle/>
                    <a:p>
                      <a:pPr marL="133985">
                        <a:lnSpc>
                          <a:spcPts val="919"/>
                        </a:lnSpc>
                      </a:pPr>
                      <a:r>
                        <a:rPr dirty="0" sz="800" spc="-15">
                          <a:latin typeface="Calibri"/>
                          <a:cs typeface="Calibri"/>
                        </a:rPr>
                        <a:t>27,437</a:t>
                      </a:r>
                      <a:endParaRPr sz="800">
                        <a:latin typeface="Calibri"/>
                        <a:cs typeface="Calibri"/>
                      </a:endParaRPr>
                    </a:p>
                  </a:txBody>
                  <a:tcPr marL="0" marR="0" marB="0" marT="0">
                    <a:lnB w="9525">
                      <a:solidFill>
                        <a:srgbClr val="000000"/>
                      </a:solidFill>
                      <a:prstDash val="solid"/>
                    </a:lnB>
                  </a:tcPr>
                </a:tc>
                <a:tc>
                  <a:txBody>
                    <a:bodyPr/>
                    <a:lstStyle/>
                    <a:p>
                      <a:pPr algn="ctr" marL="3175">
                        <a:lnSpc>
                          <a:spcPts val="919"/>
                        </a:lnSpc>
                      </a:pPr>
                      <a:r>
                        <a:rPr dirty="0" sz="800" spc="-15">
                          <a:latin typeface="Calibri"/>
                          <a:cs typeface="Calibri"/>
                        </a:rPr>
                        <a:t>0.0211</a:t>
                      </a:r>
                      <a:endParaRPr sz="800">
                        <a:latin typeface="Calibri"/>
                        <a:cs typeface="Calibri"/>
                      </a:endParaRPr>
                    </a:p>
                  </a:txBody>
                  <a:tcPr marL="0" marR="0" marB="0" marT="0">
                    <a:lnB w="9525">
                      <a:solidFill>
                        <a:srgbClr val="000000"/>
                      </a:solidFill>
                      <a:prstDash val="solid"/>
                    </a:lnB>
                  </a:tcPr>
                </a:tc>
                <a:tc>
                  <a:txBody>
                    <a:bodyPr/>
                    <a:lstStyle/>
                    <a:p>
                      <a:pPr algn="ctr">
                        <a:lnSpc>
                          <a:spcPts val="919"/>
                        </a:lnSpc>
                      </a:pPr>
                      <a:r>
                        <a:rPr dirty="0" sz="800" spc="-15">
                          <a:latin typeface="Calibri"/>
                          <a:cs typeface="Calibri"/>
                        </a:rPr>
                        <a:t>0.1437</a:t>
                      </a:r>
                      <a:endParaRPr sz="800">
                        <a:latin typeface="Calibri"/>
                        <a:cs typeface="Calibri"/>
                      </a:endParaRPr>
                    </a:p>
                  </a:txBody>
                  <a:tcPr marL="0" marR="0" marB="0" marT="0">
                    <a:lnB w="9525">
                      <a:solidFill>
                        <a:srgbClr val="000000"/>
                      </a:solidFill>
                      <a:prstDash val="solid"/>
                    </a:lnB>
                  </a:tcPr>
                </a:tc>
              </a:tr>
            </a:tbl>
          </a:graphicData>
        </a:graphic>
      </p:graphicFrame>
      <p:sp>
        <p:nvSpPr>
          <p:cNvPr id="14" name="object 14"/>
          <p:cNvSpPr/>
          <p:nvPr/>
        </p:nvSpPr>
        <p:spPr>
          <a:xfrm>
            <a:off x="914399" y="5539778"/>
            <a:ext cx="5936615" cy="0"/>
          </a:xfrm>
          <a:custGeom>
            <a:avLst/>
            <a:gdLst/>
            <a:ahLst/>
            <a:cxnLst/>
            <a:rect l="l" t="t" r="r" b="b"/>
            <a:pathLst>
              <a:path w="5936615" h="0">
                <a:moveTo>
                  <a:pt x="0" y="0"/>
                </a:moveTo>
                <a:lnTo>
                  <a:pt x="5936511" y="0"/>
                </a:lnTo>
              </a:path>
            </a:pathLst>
          </a:custGeom>
          <a:ln w="7013">
            <a:solidFill>
              <a:srgbClr val="000000"/>
            </a:solidFill>
          </a:ln>
        </p:spPr>
        <p:txBody>
          <a:bodyPr wrap="square" lIns="0" tIns="0" rIns="0" bIns="0" rtlCol="0"/>
          <a:lstStyle/>
          <a:p/>
        </p:txBody>
      </p:sp>
      <p:sp>
        <p:nvSpPr>
          <p:cNvPr id="15" name="object 15"/>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560" y="869282"/>
            <a:ext cx="5969000" cy="2884805"/>
          </a:xfrm>
          <a:prstGeom prst="rect">
            <a:avLst/>
          </a:prstGeom>
        </p:spPr>
        <p:txBody>
          <a:bodyPr wrap="square" lIns="0" tIns="36830" rIns="0" bIns="0" rtlCol="0" vert="horz">
            <a:spAutoFit/>
          </a:bodyPr>
          <a:lstStyle/>
          <a:p>
            <a:pPr marL="12700">
              <a:lnSpc>
                <a:spcPct val="100000"/>
              </a:lnSpc>
              <a:spcBef>
                <a:spcPts val="290"/>
              </a:spcBef>
            </a:pPr>
            <a:r>
              <a:rPr dirty="0" sz="1300" spc="-15" b="0">
                <a:latin typeface="Calibri Light"/>
                <a:cs typeface="Calibri Light"/>
              </a:rPr>
              <a:t>Annex </a:t>
            </a:r>
            <a:r>
              <a:rPr dirty="0" sz="1300" spc="-10" b="0">
                <a:latin typeface="Calibri Light"/>
                <a:cs typeface="Calibri Light"/>
              </a:rPr>
              <a:t>III: </a:t>
            </a:r>
            <a:r>
              <a:rPr dirty="0" sz="1300" spc="-15" b="0">
                <a:latin typeface="Calibri Light"/>
                <a:cs typeface="Calibri Light"/>
              </a:rPr>
              <a:t>Extended Methodology </a:t>
            </a:r>
            <a:r>
              <a:rPr dirty="0" sz="1300" b="0">
                <a:latin typeface="Calibri Light"/>
                <a:cs typeface="Calibri Light"/>
              </a:rPr>
              <a:t>– </a:t>
            </a:r>
            <a:r>
              <a:rPr dirty="0" sz="1300" spc="-15" b="0">
                <a:latin typeface="Calibri Light"/>
                <a:cs typeface="Calibri Light"/>
              </a:rPr>
              <a:t>Regression models</a:t>
            </a:r>
            <a:r>
              <a:rPr dirty="0" sz="1300" spc="-70" b="0">
                <a:latin typeface="Calibri Light"/>
                <a:cs typeface="Calibri Light"/>
              </a:rPr>
              <a:t> </a:t>
            </a:r>
            <a:r>
              <a:rPr dirty="0" sz="1300" spc="-20" b="0">
                <a:latin typeface="Calibri Light"/>
                <a:cs typeface="Calibri Light"/>
              </a:rPr>
              <a:t>used</a:t>
            </a:r>
            <a:endParaRPr sz="1300">
              <a:latin typeface="Calibri Light"/>
              <a:cs typeface="Calibri Light"/>
            </a:endParaRPr>
          </a:p>
          <a:p>
            <a:pPr marL="12700">
              <a:lnSpc>
                <a:spcPct val="100000"/>
              </a:lnSpc>
              <a:spcBef>
                <a:spcPts val="160"/>
              </a:spcBef>
            </a:pPr>
            <a:r>
              <a:rPr dirty="0" sz="1100" spc="-5">
                <a:latin typeface="Calibri"/>
                <a:cs typeface="Calibri"/>
              </a:rPr>
              <a:t>In</a:t>
            </a:r>
            <a:r>
              <a:rPr dirty="0" sz="1100" spc="30">
                <a:latin typeface="Calibri"/>
                <a:cs typeface="Calibri"/>
              </a:rPr>
              <a:t> </a:t>
            </a:r>
            <a:r>
              <a:rPr dirty="0" sz="1100" spc="-5">
                <a:latin typeface="Calibri"/>
                <a:cs typeface="Calibri"/>
              </a:rPr>
              <a:t>order</a:t>
            </a:r>
            <a:r>
              <a:rPr dirty="0" sz="1100" spc="55">
                <a:latin typeface="Calibri"/>
                <a:cs typeface="Calibri"/>
              </a:rPr>
              <a:t> </a:t>
            </a:r>
            <a:r>
              <a:rPr dirty="0" sz="1100" spc="-5">
                <a:latin typeface="Calibri"/>
                <a:cs typeface="Calibri"/>
              </a:rPr>
              <a:t>to</a:t>
            </a:r>
            <a:r>
              <a:rPr dirty="0" sz="1100" spc="35">
                <a:latin typeface="Calibri"/>
                <a:cs typeface="Calibri"/>
              </a:rPr>
              <a:t> </a:t>
            </a:r>
            <a:r>
              <a:rPr dirty="0" sz="1100" spc="-5">
                <a:latin typeface="Calibri"/>
                <a:cs typeface="Calibri"/>
              </a:rPr>
              <a:t>estimate</a:t>
            </a:r>
            <a:r>
              <a:rPr dirty="0" sz="1100" spc="45">
                <a:latin typeface="Calibri"/>
                <a:cs typeface="Calibri"/>
              </a:rPr>
              <a:t> </a:t>
            </a:r>
            <a:r>
              <a:rPr dirty="0" sz="1100" spc="-5">
                <a:latin typeface="Calibri"/>
                <a:cs typeface="Calibri"/>
              </a:rPr>
              <a:t>the</a:t>
            </a:r>
            <a:r>
              <a:rPr dirty="0" sz="1100" spc="40">
                <a:latin typeface="Calibri"/>
                <a:cs typeface="Calibri"/>
              </a:rPr>
              <a:t> </a:t>
            </a:r>
            <a:r>
              <a:rPr dirty="0" sz="1100" spc="-5">
                <a:latin typeface="Calibri"/>
                <a:cs typeface="Calibri"/>
              </a:rPr>
              <a:t>changes</a:t>
            </a:r>
            <a:r>
              <a:rPr dirty="0" sz="1100" spc="40">
                <a:latin typeface="Calibri"/>
                <a:cs typeface="Calibri"/>
              </a:rPr>
              <a:t> </a:t>
            </a:r>
            <a:r>
              <a:rPr dirty="0" sz="1100">
                <a:latin typeface="Calibri"/>
                <a:cs typeface="Calibri"/>
              </a:rPr>
              <a:t>in</a:t>
            </a:r>
            <a:r>
              <a:rPr dirty="0" sz="1100" spc="35">
                <a:latin typeface="Calibri"/>
                <a:cs typeface="Calibri"/>
              </a:rPr>
              <a:t> </a:t>
            </a:r>
            <a:r>
              <a:rPr dirty="0" sz="1100" spc="-5">
                <a:latin typeface="Calibri"/>
                <a:cs typeface="Calibri"/>
              </a:rPr>
              <a:t>likelihood</a:t>
            </a:r>
            <a:r>
              <a:rPr dirty="0" sz="1100" spc="35">
                <a:latin typeface="Calibri"/>
                <a:cs typeface="Calibri"/>
              </a:rPr>
              <a:t> </a:t>
            </a:r>
            <a:r>
              <a:rPr dirty="0" sz="1100" spc="-5">
                <a:latin typeface="Calibri"/>
                <a:cs typeface="Calibri"/>
              </a:rPr>
              <a:t>of</a:t>
            </a:r>
            <a:r>
              <a:rPr dirty="0" sz="1100" spc="40">
                <a:latin typeface="Calibri"/>
                <a:cs typeface="Calibri"/>
              </a:rPr>
              <a:t> </a:t>
            </a:r>
            <a:r>
              <a:rPr dirty="0" sz="1100" spc="-5">
                <a:latin typeface="Calibri"/>
                <a:cs typeface="Calibri"/>
              </a:rPr>
              <a:t>participating</a:t>
            </a:r>
            <a:r>
              <a:rPr dirty="0" sz="1100" spc="40">
                <a:latin typeface="Calibri"/>
                <a:cs typeface="Calibri"/>
              </a:rPr>
              <a:t> </a:t>
            </a:r>
            <a:r>
              <a:rPr dirty="0" sz="1100" spc="-5">
                <a:latin typeface="Calibri"/>
                <a:cs typeface="Calibri"/>
              </a:rPr>
              <a:t>in</a:t>
            </a:r>
            <a:r>
              <a:rPr dirty="0" sz="1100" spc="40">
                <a:latin typeface="Calibri"/>
                <a:cs typeface="Calibri"/>
              </a:rPr>
              <a:t> </a:t>
            </a:r>
            <a:r>
              <a:rPr dirty="0" sz="1100" spc="-5">
                <a:latin typeface="Calibri"/>
                <a:cs typeface="Calibri"/>
              </a:rPr>
              <a:t>informal</a:t>
            </a:r>
            <a:r>
              <a:rPr dirty="0" sz="1100" spc="35">
                <a:latin typeface="Calibri"/>
                <a:cs typeface="Calibri"/>
              </a:rPr>
              <a:t> </a:t>
            </a:r>
            <a:r>
              <a:rPr dirty="0" sz="1100" spc="-5">
                <a:latin typeface="Calibri"/>
                <a:cs typeface="Calibri"/>
              </a:rPr>
              <a:t>political</a:t>
            </a:r>
            <a:r>
              <a:rPr dirty="0" sz="1100" spc="35">
                <a:latin typeface="Calibri"/>
                <a:cs typeface="Calibri"/>
              </a:rPr>
              <a:t> </a:t>
            </a:r>
            <a:r>
              <a:rPr dirty="0" sz="1100" spc="-5">
                <a:latin typeface="Calibri"/>
                <a:cs typeface="Calibri"/>
              </a:rPr>
              <a:t>activity</a:t>
            </a:r>
            <a:r>
              <a:rPr dirty="0" sz="1100" spc="40">
                <a:latin typeface="Calibri"/>
                <a:cs typeface="Calibri"/>
              </a:rPr>
              <a:t> </a:t>
            </a:r>
            <a:r>
              <a:rPr dirty="0" sz="1100" spc="-5">
                <a:latin typeface="Calibri"/>
                <a:cs typeface="Calibri"/>
              </a:rPr>
              <a:t>or</a:t>
            </a:r>
            <a:r>
              <a:rPr dirty="0" sz="1100" spc="35">
                <a:latin typeface="Calibri"/>
                <a:cs typeface="Calibri"/>
              </a:rPr>
              <a:t> </a:t>
            </a:r>
            <a:r>
              <a:rPr dirty="0" sz="1100">
                <a:latin typeface="Calibri"/>
                <a:cs typeface="Calibri"/>
              </a:rPr>
              <a:t>in</a:t>
            </a:r>
            <a:r>
              <a:rPr dirty="0" sz="1100" spc="35">
                <a:latin typeface="Calibri"/>
                <a:cs typeface="Calibri"/>
              </a:rPr>
              <a:t> </a:t>
            </a:r>
            <a:r>
              <a:rPr dirty="0" sz="1100" spc="-5">
                <a:latin typeface="Calibri"/>
                <a:cs typeface="Calibri"/>
              </a:rPr>
              <a:t>engaging</a:t>
            </a:r>
            <a:endParaRPr sz="1100">
              <a:latin typeface="Calibri"/>
              <a:cs typeface="Calibri"/>
            </a:endParaRPr>
          </a:p>
          <a:p>
            <a:pPr algn="just" marL="12700" marR="5080">
              <a:lnSpc>
                <a:spcPct val="152700"/>
              </a:lnSpc>
            </a:pPr>
            <a:r>
              <a:rPr dirty="0" sz="1100" spc="-5">
                <a:latin typeface="Calibri"/>
                <a:cs typeface="Calibri"/>
              </a:rPr>
              <a:t>in civic activities due to changes </a:t>
            </a:r>
            <a:r>
              <a:rPr dirty="0" sz="1100">
                <a:latin typeface="Calibri"/>
                <a:cs typeface="Calibri"/>
              </a:rPr>
              <a:t>in </a:t>
            </a:r>
            <a:r>
              <a:rPr dirty="0" sz="1100" spc="-5">
                <a:latin typeface="Calibri"/>
                <a:cs typeface="Calibri"/>
              </a:rPr>
              <a:t>other factors, two sets of three logistic regression models were  developed. A base model was developed for both informal political participation and civic engagement,  and</a:t>
            </a:r>
            <a:r>
              <a:rPr dirty="0" sz="1100" spc="-35">
                <a:latin typeface="Calibri"/>
                <a:cs typeface="Calibri"/>
              </a:rPr>
              <a:t> </a:t>
            </a:r>
            <a:r>
              <a:rPr dirty="0" sz="1100" spc="-5">
                <a:latin typeface="Calibri"/>
                <a:cs typeface="Calibri"/>
              </a:rPr>
              <a:t>models</a:t>
            </a:r>
            <a:r>
              <a:rPr dirty="0" sz="1100" spc="-25">
                <a:latin typeface="Calibri"/>
                <a:cs typeface="Calibri"/>
              </a:rPr>
              <a:t> </a:t>
            </a:r>
            <a:r>
              <a:rPr dirty="0" sz="1100" spc="-5">
                <a:latin typeface="Calibri"/>
                <a:cs typeface="Calibri"/>
              </a:rPr>
              <a:t>were</a:t>
            </a:r>
            <a:r>
              <a:rPr dirty="0" sz="1100" spc="-30">
                <a:latin typeface="Calibri"/>
                <a:cs typeface="Calibri"/>
              </a:rPr>
              <a:t> </a:t>
            </a:r>
            <a:r>
              <a:rPr dirty="0" sz="1100" spc="-5">
                <a:latin typeface="Calibri"/>
                <a:cs typeface="Calibri"/>
              </a:rPr>
              <a:t>trimmed</a:t>
            </a:r>
            <a:r>
              <a:rPr dirty="0" sz="1100" spc="-30">
                <a:latin typeface="Calibri"/>
                <a:cs typeface="Calibri"/>
              </a:rPr>
              <a:t> </a:t>
            </a:r>
            <a:r>
              <a:rPr dirty="0" sz="1100" spc="-5">
                <a:latin typeface="Calibri"/>
                <a:cs typeface="Calibri"/>
              </a:rPr>
              <a:t>by</a:t>
            </a:r>
            <a:r>
              <a:rPr dirty="0" sz="1100" spc="-25">
                <a:latin typeface="Calibri"/>
                <a:cs typeface="Calibri"/>
              </a:rPr>
              <a:t> </a:t>
            </a:r>
            <a:r>
              <a:rPr dirty="0" sz="1100" spc="-5">
                <a:latin typeface="Calibri"/>
                <a:cs typeface="Calibri"/>
              </a:rPr>
              <a:t>dropping</a:t>
            </a:r>
            <a:r>
              <a:rPr dirty="0" sz="1100" spc="-30">
                <a:latin typeface="Calibri"/>
                <a:cs typeface="Calibri"/>
              </a:rPr>
              <a:t> </a:t>
            </a:r>
            <a:r>
              <a:rPr dirty="0" sz="1100" spc="-5">
                <a:latin typeface="Calibri"/>
                <a:cs typeface="Calibri"/>
              </a:rPr>
              <a:t>insignificant</a:t>
            </a:r>
            <a:r>
              <a:rPr dirty="0" sz="1100" spc="-20">
                <a:latin typeface="Calibri"/>
                <a:cs typeface="Calibri"/>
              </a:rPr>
              <a:t> </a:t>
            </a:r>
            <a:r>
              <a:rPr dirty="0" sz="1100" spc="-5">
                <a:latin typeface="Calibri"/>
                <a:cs typeface="Calibri"/>
              </a:rPr>
              <a:t>variables.</a:t>
            </a:r>
            <a:r>
              <a:rPr dirty="0" sz="1100" spc="-35">
                <a:latin typeface="Calibri"/>
                <a:cs typeface="Calibri"/>
              </a:rPr>
              <a:t> </a:t>
            </a:r>
            <a:r>
              <a:rPr dirty="0" sz="1100" spc="-5">
                <a:latin typeface="Calibri"/>
                <a:cs typeface="Calibri"/>
              </a:rPr>
              <a:t>This</a:t>
            </a:r>
            <a:r>
              <a:rPr dirty="0" sz="1100" spc="-30">
                <a:latin typeface="Calibri"/>
                <a:cs typeface="Calibri"/>
              </a:rPr>
              <a:t> </a:t>
            </a:r>
            <a:r>
              <a:rPr dirty="0" sz="1100" spc="-5">
                <a:latin typeface="Calibri"/>
                <a:cs typeface="Calibri"/>
              </a:rPr>
              <a:t>process</a:t>
            </a:r>
            <a:r>
              <a:rPr dirty="0" sz="1100" spc="-30">
                <a:latin typeface="Calibri"/>
                <a:cs typeface="Calibri"/>
              </a:rPr>
              <a:t> </a:t>
            </a:r>
            <a:r>
              <a:rPr dirty="0" sz="1100" spc="-5">
                <a:latin typeface="Calibri"/>
                <a:cs typeface="Calibri"/>
              </a:rPr>
              <a:t>was</a:t>
            </a:r>
            <a:r>
              <a:rPr dirty="0" sz="1100" spc="-35">
                <a:latin typeface="Calibri"/>
                <a:cs typeface="Calibri"/>
              </a:rPr>
              <a:t> </a:t>
            </a:r>
            <a:r>
              <a:rPr dirty="0" sz="1100" spc="-5">
                <a:latin typeface="Calibri"/>
                <a:cs typeface="Calibri"/>
              </a:rPr>
              <a:t>chose</a:t>
            </a:r>
            <a:r>
              <a:rPr dirty="0" sz="1100" spc="-30">
                <a:latin typeface="Calibri"/>
                <a:cs typeface="Calibri"/>
              </a:rPr>
              <a:t> </a:t>
            </a:r>
            <a:r>
              <a:rPr dirty="0" sz="1100">
                <a:latin typeface="Calibri"/>
                <a:cs typeface="Calibri"/>
              </a:rPr>
              <a:t>in</a:t>
            </a:r>
            <a:r>
              <a:rPr dirty="0" sz="1100" spc="-30">
                <a:latin typeface="Calibri"/>
                <a:cs typeface="Calibri"/>
              </a:rPr>
              <a:t> </a:t>
            </a:r>
            <a:r>
              <a:rPr dirty="0" sz="1100" spc="-5">
                <a:latin typeface="Calibri"/>
                <a:cs typeface="Calibri"/>
              </a:rPr>
              <a:t>order</a:t>
            </a:r>
            <a:r>
              <a:rPr dirty="0" sz="1100" spc="-30">
                <a:latin typeface="Calibri"/>
                <a:cs typeface="Calibri"/>
              </a:rPr>
              <a:t> </a:t>
            </a:r>
            <a:r>
              <a:rPr dirty="0" sz="1100" spc="-5">
                <a:latin typeface="Calibri"/>
                <a:cs typeface="Calibri"/>
              </a:rPr>
              <a:t>to</a:t>
            </a:r>
            <a:r>
              <a:rPr dirty="0" sz="1100" spc="-30">
                <a:latin typeface="Calibri"/>
                <a:cs typeface="Calibri"/>
              </a:rPr>
              <a:t> </a:t>
            </a:r>
            <a:r>
              <a:rPr dirty="0" sz="1100" spc="-5">
                <a:latin typeface="Calibri"/>
                <a:cs typeface="Calibri"/>
              </a:rPr>
              <a:t>estimate  unbiased estimator, and thus minimizing standard errors of coefficients (estimate variances). This process  generates</a:t>
            </a:r>
            <a:r>
              <a:rPr dirty="0" sz="1100" spc="-45">
                <a:latin typeface="Calibri"/>
                <a:cs typeface="Calibri"/>
              </a:rPr>
              <a:t> </a:t>
            </a:r>
            <a:r>
              <a:rPr dirty="0" sz="1100" spc="-5">
                <a:latin typeface="Calibri"/>
                <a:cs typeface="Calibri"/>
              </a:rPr>
              <a:t>more</a:t>
            </a:r>
            <a:r>
              <a:rPr dirty="0" sz="1100" spc="-60">
                <a:latin typeface="Calibri"/>
                <a:cs typeface="Calibri"/>
              </a:rPr>
              <a:t> </a:t>
            </a:r>
            <a:r>
              <a:rPr dirty="0" sz="1100" spc="-5">
                <a:latin typeface="Calibri"/>
                <a:cs typeface="Calibri"/>
              </a:rPr>
              <a:t>reliable</a:t>
            </a:r>
            <a:r>
              <a:rPr dirty="0" sz="1100" spc="-50">
                <a:latin typeface="Calibri"/>
                <a:cs typeface="Calibri"/>
              </a:rPr>
              <a:t> </a:t>
            </a:r>
            <a:r>
              <a:rPr dirty="0" sz="1100" spc="-5">
                <a:latin typeface="Calibri"/>
                <a:cs typeface="Calibri"/>
              </a:rPr>
              <a:t>estimates</a:t>
            </a:r>
            <a:r>
              <a:rPr dirty="0" sz="1100" spc="-50">
                <a:latin typeface="Calibri"/>
                <a:cs typeface="Calibri"/>
              </a:rPr>
              <a:t> </a:t>
            </a:r>
            <a:r>
              <a:rPr dirty="0" sz="1100" spc="-5">
                <a:latin typeface="Calibri"/>
                <a:cs typeface="Calibri"/>
              </a:rPr>
              <a:t>for</a:t>
            </a:r>
            <a:r>
              <a:rPr dirty="0" sz="1100" spc="-55">
                <a:latin typeface="Calibri"/>
                <a:cs typeface="Calibri"/>
              </a:rPr>
              <a:t> </a:t>
            </a:r>
            <a:r>
              <a:rPr dirty="0" sz="1100" spc="-5">
                <a:latin typeface="Calibri"/>
                <a:cs typeface="Calibri"/>
              </a:rPr>
              <a:t>the</a:t>
            </a:r>
            <a:r>
              <a:rPr dirty="0" sz="1100" spc="-55">
                <a:latin typeface="Calibri"/>
                <a:cs typeface="Calibri"/>
              </a:rPr>
              <a:t> </a:t>
            </a:r>
            <a:r>
              <a:rPr dirty="0" sz="1100" spc="-5">
                <a:latin typeface="Calibri"/>
                <a:cs typeface="Calibri"/>
              </a:rPr>
              <a:t>youth</a:t>
            </a:r>
            <a:r>
              <a:rPr dirty="0" sz="1100" spc="-55">
                <a:latin typeface="Calibri"/>
                <a:cs typeface="Calibri"/>
              </a:rPr>
              <a:t> </a:t>
            </a:r>
            <a:r>
              <a:rPr dirty="0" sz="1100" spc="-5">
                <a:latin typeface="Calibri"/>
                <a:cs typeface="Calibri"/>
              </a:rPr>
              <a:t>and</a:t>
            </a:r>
            <a:r>
              <a:rPr dirty="0" sz="1100" spc="-50">
                <a:latin typeface="Calibri"/>
                <a:cs typeface="Calibri"/>
              </a:rPr>
              <a:t> </a:t>
            </a:r>
            <a:r>
              <a:rPr dirty="0" sz="1100" spc="-5">
                <a:latin typeface="Calibri"/>
                <a:cs typeface="Calibri"/>
              </a:rPr>
              <a:t>non-youth</a:t>
            </a:r>
            <a:r>
              <a:rPr dirty="0" sz="1100" spc="-55">
                <a:latin typeface="Calibri"/>
                <a:cs typeface="Calibri"/>
              </a:rPr>
              <a:t> </a:t>
            </a:r>
            <a:r>
              <a:rPr dirty="0" sz="1100" spc="-5">
                <a:latin typeface="Calibri"/>
                <a:cs typeface="Calibri"/>
              </a:rPr>
              <a:t>subgroups</a:t>
            </a:r>
            <a:r>
              <a:rPr dirty="0" sz="1100" spc="-50">
                <a:latin typeface="Calibri"/>
                <a:cs typeface="Calibri"/>
              </a:rPr>
              <a:t> </a:t>
            </a:r>
            <a:r>
              <a:rPr dirty="0" sz="1100" spc="-5">
                <a:latin typeface="Calibri"/>
                <a:cs typeface="Calibri"/>
              </a:rPr>
              <a:t>of</a:t>
            </a:r>
            <a:r>
              <a:rPr dirty="0" sz="1100" spc="-55">
                <a:latin typeface="Calibri"/>
                <a:cs typeface="Calibri"/>
              </a:rPr>
              <a:t> </a:t>
            </a:r>
            <a:r>
              <a:rPr dirty="0" sz="1100" spc="-5">
                <a:latin typeface="Calibri"/>
                <a:cs typeface="Calibri"/>
              </a:rPr>
              <a:t>the</a:t>
            </a:r>
            <a:r>
              <a:rPr dirty="0" sz="1100" spc="-40">
                <a:latin typeface="Calibri"/>
                <a:cs typeface="Calibri"/>
              </a:rPr>
              <a:t> </a:t>
            </a:r>
            <a:r>
              <a:rPr dirty="0" sz="1100" spc="-5">
                <a:latin typeface="Calibri"/>
                <a:cs typeface="Calibri"/>
              </a:rPr>
              <a:t>sample.</a:t>
            </a:r>
            <a:r>
              <a:rPr dirty="0" sz="1100" spc="-55">
                <a:latin typeface="Calibri"/>
                <a:cs typeface="Calibri"/>
              </a:rPr>
              <a:t> </a:t>
            </a:r>
            <a:r>
              <a:rPr dirty="0" sz="1100" spc="-5">
                <a:latin typeface="Calibri"/>
                <a:cs typeface="Calibri"/>
              </a:rPr>
              <a:t>The</a:t>
            </a:r>
            <a:r>
              <a:rPr dirty="0" sz="1100" spc="-50">
                <a:latin typeface="Calibri"/>
                <a:cs typeface="Calibri"/>
              </a:rPr>
              <a:t> </a:t>
            </a:r>
            <a:r>
              <a:rPr dirty="0" sz="1100" spc="-5">
                <a:latin typeface="Calibri"/>
                <a:cs typeface="Calibri"/>
              </a:rPr>
              <a:t>models</a:t>
            </a:r>
            <a:r>
              <a:rPr dirty="0" sz="1100" spc="-50">
                <a:latin typeface="Calibri"/>
                <a:cs typeface="Calibri"/>
              </a:rPr>
              <a:t> </a:t>
            </a:r>
            <a:r>
              <a:rPr dirty="0" sz="1100" spc="-5">
                <a:latin typeface="Calibri"/>
                <a:cs typeface="Calibri"/>
              </a:rPr>
              <a:t>used  are the following:</a:t>
            </a:r>
            <a:endParaRPr sz="1100">
              <a:latin typeface="Calibri"/>
              <a:cs typeface="Calibri"/>
            </a:endParaRPr>
          </a:p>
          <a:p>
            <a:pPr>
              <a:lnSpc>
                <a:spcPct val="100000"/>
              </a:lnSpc>
              <a:spcBef>
                <a:spcPts val="45"/>
              </a:spcBef>
            </a:pPr>
            <a:endParaRPr sz="1250">
              <a:latin typeface="Times New Roman"/>
              <a:cs typeface="Times New Roman"/>
            </a:endParaRPr>
          </a:p>
          <a:p>
            <a:pPr algn="ctr" marR="1270">
              <a:lnSpc>
                <a:spcPct val="100000"/>
              </a:lnSpc>
              <a:spcBef>
                <a:spcPts val="5"/>
              </a:spcBef>
            </a:pPr>
            <a:r>
              <a:rPr dirty="0" sz="1100" spc="-175">
                <a:latin typeface="Cambria Math"/>
                <a:cs typeface="Cambria Math"/>
              </a:rPr>
              <a:t>𝐿𝐿𝐿𝐿𝐿𝐿𝐿𝐿𝐿𝐿</a:t>
            </a:r>
            <a:r>
              <a:rPr dirty="0" baseline="2525" sz="1650" spc="-262">
                <a:latin typeface="Cambria Math"/>
                <a:cs typeface="Cambria Math"/>
              </a:rPr>
              <a:t>(</a:t>
            </a:r>
            <a:r>
              <a:rPr dirty="0" sz="1100" spc="-175">
                <a:latin typeface="Cambria Math"/>
                <a:cs typeface="Cambria Math"/>
              </a:rPr>
              <a:t>Informal </a:t>
            </a:r>
            <a:r>
              <a:rPr dirty="0" sz="1100" spc="-5">
                <a:latin typeface="Cambria Math"/>
                <a:cs typeface="Cambria Math"/>
              </a:rPr>
              <a:t>political participation = 1</a:t>
            </a:r>
            <a:r>
              <a:rPr dirty="0" baseline="2525" sz="1650" spc="-7">
                <a:latin typeface="Cambria Math"/>
                <a:cs typeface="Cambria Math"/>
              </a:rPr>
              <a:t>) </a:t>
            </a:r>
            <a:r>
              <a:rPr dirty="0" sz="1100" spc="-5">
                <a:latin typeface="Cambria Math"/>
                <a:cs typeface="Cambria Math"/>
              </a:rPr>
              <a:t>=</a:t>
            </a:r>
            <a:r>
              <a:rPr dirty="0" sz="1100" spc="35">
                <a:latin typeface="Cambria Math"/>
                <a:cs typeface="Cambria Math"/>
              </a:rPr>
              <a:t> </a:t>
            </a:r>
            <a:r>
              <a:rPr dirty="0" sz="1100" spc="-320">
                <a:latin typeface="Cambria Math"/>
                <a:cs typeface="Cambria Math"/>
              </a:rPr>
              <a:t>𝛼𝛼𝛼𝛼</a:t>
            </a:r>
            <a:r>
              <a:rPr dirty="0" sz="1100" spc="30">
                <a:latin typeface="Cambria Math"/>
                <a:cs typeface="Cambria Math"/>
              </a:rPr>
              <a:t> </a:t>
            </a:r>
            <a:r>
              <a:rPr dirty="0" sz="1100" spc="-5">
                <a:latin typeface="Cambria Math"/>
                <a:cs typeface="Cambria Math"/>
              </a:rPr>
              <a:t>+ </a:t>
            </a:r>
            <a:r>
              <a:rPr dirty="0" sz="1100" spc="-190">
                <a:latin typeface="Cambria Math"/>
                <a:cs typeface="Cambria Math"/>
              </a:rPr>
              <a:t>𝜀𝜀</a:t>
            </a:r>
            <a:r>
              <a:rPr dirty="0" baseline="-17361" sz="1200" spc="-284">
                <a:latin typeface="Cambria Math"/>
                <a:cs typeface="Cambria Math"/>
              </a:rPr>
              <a:t>𝑖𝑖</a:t>
            </a:r>
            <a:endParaRPr baseline="-17361" sz="1200">
              <a:latin typeface="Cambria Math"/>
              <a:cs typeface="Cambria Math"/>
            </a:endParaRPr>
          </a:p>
          <a:p>
            <a:pPr algn="ctr" marR="1270">
              <a:lnSpc>
                <a:spcPct val="100000"/>
              </a:lnSpc>
              <a:spcBef>
                <a:spcPts val="869"/>
              </a:spcBef>
            </a:pPr>
            <a:r>
              <a:rPr dirty="0" sz="1100" spc="-204">
                <a:latin typeface="Cambria Math"/>
                <a:cs typeface="Cambria Math"/>
              </a:rPr>
              <a:t>𝐿𝐿𝐿𝐿𝐿𝐿𝐿𝐿𝐿𝐿</a:t>
            </a:r>
            <a:r>
              <a:rPr dirty="0" baseline="2525" sz="1650" spc="-307">
                <a:latin typeface="Cambria Math"/>
                <a:cs typeface="Cambria Math"/>
              </a:rPr>
              <a:t>(</a:t>
            </a:r>
            <a:r>
              <a:rPr dirty="0" sz="1100" spc="-204">
                <a:latin typeface="Cambria Math"/>
                <a:cs typeface="Cambria Math"/>
              </a:rPr>
              <a:t>Civic </a:t>
            </a:r>
            <a:r>
              <a:rPr dirty="0" sz="1100" spc="-5">
                <a:latin typeface="Cambria Math"/>
                <a:cs typeface="Cambria Math"/>
              </a:rPr>
              <a:t>engagement = 1</a:t>
            </a:r>
            <a:r>
              <a:rPr dirty="0" baseline="2525" sz="1650" spc="-7">
                <a:latin typeface="Cambria Math"/>
                <a:cs typeface="Cambria Math"/>
              </a:rPr>
              <a:t>) </a:t>
            </a:r>
            <a:r>
              <a:rPr dirty="0" sz="1100" spc="-5">
                <a:latin typeface="Cambria Math"/>
                <a:cs typeface="Cambria Math"/>
              </a:rPr>
              <a:t>= </a:t>
            </a:r>
            <a:r>
              <a:rPr dirty="0" sz="1100" spc="-240">
                <a:latin typeface="Cambria Math"/>
                <a:cs typeface="Cambria Math"/>
              </a:rPr>
              <a:t>𝛽𝛽𝛽𝛽 </a:t>
            </a:r>
            <a:r>
              <a:rPr dirty="0" sz="1100" spc="-5">
                <a:latin typeface="Cambria Math"/>
                <a:cs typeface="Cambria Math"/>
              </a:rPr>
              <a:t>+</a:t>
            </a:r>
            <a:r>
              <a:rPr dirty="0" sz="1100" spc="25">
                <a:latin typeface="Cambria Math"/>
                <a:cs typeface="Cambria Math"/>
              </a:rPr>
              <a:t> </a:t>
            </a:r>
            <a:r>
              <a:rPr dirty="0" sz="1100" spc="-220">
                <a:latin typeface="Cambria Math"/>
                <a:cs typeface="Cambria Math"/>
              </a:rPr>
              <a:t>𝑢𝑢</a:t>
            </a:r>
            <a:r>
              <a:rPr dirty="0" baseline="-17361" sz="1200" spc="-330">
                <a:latin typeface="Cambria Math"/>
                <a:cs typeface="Cambria Math"/>
              </a:rPr>
              <a:t>𝑖𝑖</a:t>
            </a:r>
            <a:endParaRPr baseline="-17361" sz="1200">
              <a:latin typeface="Cambria Math"/>
              <a:cs typeface="Cambria Math"/>
            </a:endParaRPr>
          </a:p>
          <a:p>
            <a:pPr algn="just" marL="12700">
              <a:lnSpc>
                <a:spcPct val="100000"/>
              </a:lnSpc>
              <a:spcBef>
                <a:spcPts val="869"/>
              </a:spcBef>
            </a:pPr>
            <a:r>
              <a:rPr dirty="0" sz="1100" spc="-5">
                <a:latin typeface="Calibri"/>
                <a:cs typeface="Calibri"/>
              </a:rPr>
              <a:t>Where:</a:t>
            </a:r>
            <a:endParaRPr sz="1100">
              <a:latin typeface="Calibri"/>
              <a:cs typeface="Calibri"/>
            </a:endParaRPr>
          </a:p>
        </p:txBody>
      </p:sp>
      <p:sp>
        <p:nvSpPr>
          <p:cNvPr id="3" name="object 3"/>
          <p:cNvSpPr txBox="1"/>
          <p:nvPr/>
        </p:nvSpPr>
        <p:spPr>
          <a:xfrm>
            <a:off x="3290577" y="3810316"/>
            <a:ext cx="104775" cy="178435"/>
          </a:xfrm>
          <a:prstGeom prst="rect">
            <a:avLst/>
          </a:prstGeom>
        </p:spPr>
        <p:txBody>
          <a:bodyPr wrap="square" lIns="0" tIns="12700" rIns="0" bIns="0" rtlCol="0" vert="horz">
            <a:spAutoFit/>
          </a:bodyPr>
          <a:lstStyle/>
          <a:p>
            <a:pPr marL="12700">
              <a:lnSpc>
                <a:spcPct val="100000"/>
              </a:lnSpc>
              <a:spcBef>
                <a:spcPts val="100"/>
              </a:spcBef>
            </a:pPr>
            <a:r>
              <a:rPr dirty="0" sz="1000" spc="-500">
                <a:latin typeface="Cambria Math"/>
                <a:cs typeface="Cambria Math"/>
              </a:rPr>
              <a:t>𝒑𝒑</a:t>
            </a:r>
            <a:endParaRPr sz="1000">
              <a:latin typeface="Cambria Math"/>
              <a:cs typeface="Cambria Math"/>
            </a:endParaRPr>
          </a:p>
        </p:txBody>
      </p:sp>
      <p:sp>
        <p:nvSpPr>
          <p:cNvPr id="4" name="object 4"/>
          <p:cNvSpPr txBox="1"/>
          <p:nvPr/>
        </p:nvSpPr>
        <p:spPr>
          <a:xfrm>
            <a:off x="3177066" y="3991653"/>
            <a:ext cx="331470" cy="178435"/>
          </a:xfrm>
          <a:prstGeom prst="rect">
            <a:avLst/>
          </a:prstGeom>
        </p:spPr>
        <p:txBody>
          <a:bodyPr wrap="square" lIns="0" tIns="12700" rIns="0" bIns="0" rtlCol="0" vert="horz">
            <a:spAutoFit/>
          </a:bodyPr>
          <a:lstStyle/>
          <a:p>
            <a:pPr marL="12700">
              <a:lnSpc>
                <a:spcPct val="100000"/>
              </a:lnSpc>
              <a:spcBef>
                <a:spcPts val="100"/>
              </a:spcBef>
            </a:pPr>
            <a:r>
              <a:rPr dirty="0" sz="1000" spc="-300">
                <a:latin typeface="Cambria Math"/>
                <a:cs typeface="Cambria Math"/>
              </a:rPr>
              <a:t>𝟏𝟏</a:t>
            </a:r>
            <a:r>
              <a:rPr dirty="0" sz="1000" spc="-45">
                <a:latin typeface="Cambria Math"/>
                <a:cs typeface="Cambria Math"/>
              </a:rPr>
              <a:t> </a:t>
            </a:r>
            <a:r>
              <a:rPr dirty="0" sz="1000">
                <a:latin typeface="Cambria Math"/>
                <a:cs typeface="Cambria Math"/>
              </a:rPr>
              <a:t>−</a:t>
            </a:r>
            <a:r>
              <a:rPr dirty="0" sz="1000" spc="-40">
                <a:latin typeface="Cambria Math"/>
                <a:cs typeface="Cambria Math"/>
              </a:rPr>
              <a:t> </a:t>
            </a:r>
            <a:r>
              <a:rPr dirty="0" sz="1000" spc="-310">
                <a:latin typeface="Cambria Math"/>
                <a:cs typeface="Cambria Math"/>
              </a:rPr>
              <a:t>𝒑𝒑</a:t>
            </a:r>
            <a:endParaRPr sz="1000">
              <a:latin typeface="Cambria Math"/>
              <a:cs typeface="Cambria Math"/>
            </a:endParaRPr>
          </a:p>
        </p:txBody>
      </p:sp>
      <p:sp>
        <p:nvSpPr>
          <p:cNvPr id="5" name="object 5"/>
          <p:cNvSpPr/>
          <p:nvPr/>
        </p:nvSpPr>
        <p:spPr>
          <a:xfrm>
            <a:off x="3189732" y="4010025"/>
            <a:ext cx="306705" cy="0"/>
          </a:xfrm>
          <a:custGeom>
            <a:avLst/>
            <a:gdLst/>
            <a:ahLst/>
            <a:cxnLst/>
            <a:rect l="l" t="t" r="r" b="b"/>
            <a:pathLst>
              <a:path w="306704" h="0">
                <a:moveTo>
                  <a:pt x="0" y="0"/>
                </a:moveTo>
                <a:lnTo>
                  <a:pt x="306323" y="0"/>
                </a:lnTo>
              </a:path>
            </a:pathLst>
          </a:custGeom>
          <a:ln w="8382">
            <a:solidFill>
              <a:srgbClr val="000000"/>
            </a:solidFill>
          </a:ln>
        </p:spPr>
        <p:txBody>
          <a:bodyPr wrap="square" lIns="0" tIns="0" rIns="0" bIns="0" rtlCol="0"/>
          <a:lstStyle/>
          <a:p/>
        </p:txBody>
      </p:sp>
      <p:sp>
        <p:nvSpPr>
          <p:cNvPr id="6" name="object 6"/>
          <p:cNvSpPr txBox="1"/>
          <p:nvPr/>
        </p:nvSpPr>
        <p:spPr>
          <a:xfrm>
            <a:off x="2205482" y="3906266"/>
            <a:ext cx="2717165" cy="178435"/>
          </a:xfrm>
          <a:prstGeom prst="rect">
            <a:avLst/>
          </a:prstGeom>
        </p:spPr>
        <p:txBody>
          <a:bodyPr wrap="square" lIns="0" tIns="12700" rIns="0" bIns="0" rtlCol="0" vert="horz">
            <a:spAutoFit/>
          </a:bodyPr>
          <a:lstStyle/>
          <a:p>
            <a:pPr marL="12700">
              <a:lnSpc>
                <a:spcPct val="100000"/>
              </a:lnSpc>
              <a:spcBef>
                <a:spcPts val="100"/>
              </a:spcBef>
              <a:tabLst>
                <a:tab pos="1290320" algn="l"/>
              </a:tabLst>
            </a:pPr>
            <a:r>
              <a:rPr dirty="0" sz="1000" spc="-265">
                <a:latin typeface="Cambria Math"/>
                <a:cs typeface="Cambria Math"/>
              </a:rPr>
              <a:t>𝑳𝑳𝑳𝑳𝑳𝑳𝑳𝑳𝑳𝑳</a:t>
            </a:r>
            <a:r>
              <a:rPr dirty="0" baseline="2777" sz="1500" spc="-397">
                <a:latin typeface="Cambria Math"/>
                <a:cs typeface="Cambria Math"/>
              </a:rPr>
              <a:t>(</a:t>
            </a:r>
            <a:r>
              <a:rPr dirty="0" sz="1000" spc="-265">
                <a:latin typeface="Cambria Math"/>
                <a:cs typeface="Cambria Math"/>
              </a:rPr>
              <a:t>𝒑𝒑</a:t>
            </a:r>
            <a:r>
              <a:rPr dirty="0" baseline="2777" sz="1500" spc="-397">
                <a:latin typeface="Cambria Math"/>
                <a:cs typeface="Cambria Math"/>
              </a:rPr>
              <a:t>)</a:t>
            </a:r>
            <a:r>
              <a:rPr dirty="0" baseline="2777" sz="1500" spc="82">
                <a:latin typeface="Cambria Math"/>
                <a:cs typeface="Cambria Math"/>
              </a:rPr>
              <a:t> </a:t>
            </a:r>
            <a:r>
              <a:rPr dirty="0" sz="1000">
                <a:latin typeface="Cambria Math"/>
                <a:cs typeface="Cambria Math"/>
              </a:rPr>
              <a:t>=</a:t>
            </a:r>
            <a:r>
              <a:rPr dirty="0" sz="1000" spc="65">
                <a:latin typeface="Cambria Math"/>
                <a:cs typeface="Cambria Math"/>
              </a:rPr>
              <a:t> </a:t>
            </a:r>
            <a:r>
              <a:rPr dirty="0" sz="1000" spc="-235">
                <a:latin typeface="Cambria Math"/>
                <a:cs typeface="Cambria Math"/>
              </a:rPr>
              <a:t>𝒍𝒍𝑳𝑳𝑳𝑳</a:t>
            </a:r>
            <a:r>
              <a:rPr dirty="0" sz="1000" spc="-55">
                <a:latin typeface="Cambria Math"/>
                <a:cs typeface="Cambria Math"/>
              </a:rPr>
              <a:t> </a:t>
            </a:r>
            <a:r>
              <a:rPr dirty="0" sz="1000" spc="-250">
                <a:latin typeface="Cambria Math"/>
                <a:cs typeface="Cambria Math"/>
              </a:rPr>
              <a:t>�	�</a:t>
            </a:r>
            <a:r>
              <a:rPr dirty="0" sz="1000" spc="50">
                <a:latin typeface="Cambria Math"/>
                <a:cs typeface="Cambria Math"/>
              </a:rPr>
              <a:t> </a:t>
            </a:r>
            <a:r>
              <a:rPr dirty="0" sz="1000">
                <a:latin typeface="Cambria Math"/>
                <a:cs typeface="Cambria Math"/>
              </a:rPr>
              <a:t>= </a:t>
            </a:r>
            <a:r>
              <a:rPr dirty="0" sz="1000" spc="-204">
                <a:latin typeface="Cambria Math"/>
                <a:cs typeface="Cambria Math"/>
              </a:rPr>
              <a:t>𝒍𝒍𝑳𝑳𝑳𝑳</a:t>
            </a:r>
            <a:r>
              <a:rPr dirty="0" baseline="2777" sz="1500" spc="-307">
                <a:latin typeface="Cambria Math"/>
                <a:cs typeface="Cambria Math"/>
              </a:rPr>
              <a:t>(</a:t>
            </a:r>
            <a:r>
              <a:rPr dirty="0" sz="1000" spc="-204">
                <a:latin typeface="Cambria Math"/>
                <a:cs typeface="Cambria Math"/>
              </a:rPr>
              <a:t>𝒑𝒑</a:t>
            </a:r>
            <a:r>
              <a:rPr dirty="0" baseline="2777" sz="1500" spc="-307">
                <a:latin typeface="Cambria Math"/>
                <a:cs typeface="Cambria Math"/>
              </a:rPr>
              <a:t>) </a:t>
            </a:r>
            <a:r>
              <a:rPr dirty="0" sz="1000">
                <a:latin typeface="Cambria Math"/>
                <a:cs typeface="Cambria Math"/>
              </a:rPr>
              <a:t>− </a:t>
            </a:r>
            <a:r>
              <a:rPr dirty="0" sz="1000" spc="-225">
                <a:latin typeface="Cambria Math"/>
                <a:cs typeface="Cambria Math"/>
              </a:rPr>
              <a:t>𝒍𝒍𝑳𝑳𝑳𝑳</a:t>
            </a:r>
            <a:r>
              <a:rPr dirty="0" baseline="2777" sz="1500" spc="-337">
                <a:latin typeface="Cambria Math"/>
                <a:cs typeface="Cambria Math"/>
              </a:rPr>
              <a:t>(</a:t>
            </a:r>
            <a:r>
              <a:rPr dirty="0" sz="1000" spc="-225">
                <a:latin typeface="Cambria Math"/>
                <a:cs typeface="Cambria Math"/>
              </a:rPr>
              <a:t>𝟏𝟏</a:t>
            </a:r>
            <a:r>
              <a:rPr dirty="0" sz="1000" spc="-10">
                <a:latin typeface="Cambria Math"/>
                <a:cs typeface="Cambria Math"/>
              </a:rPr>
              <a:t> </a:t>
            </a:r>
            <a:r>
              <a:rPr dirty="0" sz="1000">
                <a:latin typeface="Cambria Math"/>
                <a:cs typeface="Cambria Math"/>
              </a:rPr>
              <a:t>−</a:t>
            </a:r>
            <a:r>
              <a:rPr dirty="0" sz="1000" spc="45">
                <a:latin typeface="Cambria Math"/>
                <a:cs typeface="Cambria Math"/>
              </a:rPr>
              <a:t> </a:t>
            </a:r>
            <a:r>
              <a:rPr dirty="0" sz="1000" spc="-190">
                <a:latin typeface="Cambria Math"/>
                <a:cs typeface="Cambria Math"/>
              </a:rPr>
              <a:t>𝒑𝒑</a:t>
            </a:r>
            <a:r>
              <a:rPr dirty="0" baseline="2777" sz="1500" spc="-284">
                <a:latin typeface="Cambria Math"/>
                <a:cs typeface="Cambria Math"/>
              </a:rPr>
              <a:t>)</a:t>
            </a:r>
            <a:r>
              <a:rPr dirty="0" sz="1000" spc="-190">
                <a:latin typeface="Cambria Math"/>
                <a:cs typeface="Cambria Math"/>
              </a:rPr>
              <a:t>,</a:t>
            </a:r>
            <a:endParaRPr sz="1000">
              <a:latin typeface="Cambria Math"/>
              <a:cs typeface="Cambria Math"/>
            </a:endParaRPr>
          </a:p>
        </p:txBody>
      </p:sp>
      <p:sp>
        <p:nvSpPr>
          <p:cNvPr id="7" name="object 7"/>
          <p:cNvSpPr txBox="1"/>
          <p:nvPr/>
        </p:nvSpPr>
        <p:spPr>
          <a:xfrm>
            <a:off x="5009004" y="3906266"/>
            <a:ext cx="558800" cy="178435"/>
          </a:xfrm>
          <a:prstGeom prst="rect">
            <a:avLst/>
          </a:prstGeom>
        </p:spPr>
        <p:txBody>
          <a:bodyPr wrap="square" lIns="0" tIns="12700" rIns="0" bIns="0" rtlCol="0" vert="horz">
            <a:spAutoFit/>
          </a:bodyPr>
          <a:lstStyle/>
          <a:p>
            <a:pPr marL="12700">
              <a:lnSpc>
                <a:spcPct val="100000"/>
              </a:lnSpc>
              <a:spcBef>
                <a:spcPts val="100"/>
              </a:spcBef>
            </a:pPr>
            <a:r>
              <a:rPr dirty="0" sz="1000" spc="-310">
                <a:latin typeface="Cambria Math"/>
                <a:cs typeface="Cambria Math"/>
              </a:rPr>
              <a:t>𝒑𝒑</a:t>
            </a:r>
            <a:r>
              <a:rPr dirty="0" sz="1000" spc="25">
                <a:latin typeface="Cambria Math"/>
                <a:cs typeface="Cambria Math"/>
              </a:rPr>
              <a:t> </a:t>
            </a:r>
            <a:r>
              <a:rPr dirty="0" sz="1000">
                <a:latin typeface="Cambria Math"/>
                <a:cs typeface="Cambria Math"/>
              </a:rPr>
              <a:t>∈ </a:t>
            </a:r>
            <a:r>
              <a:rPr dirty="0" sz="1000" spc="-155">
                <a:latin typeface="Cambria Math"/>
                <a:cs typeface="Cambria Math"/>
              </a:rPr>
              <a:t>(𝟎𝟎,</a:t>
            </a:r>
            <a:r>
              <a:rPr dirty="0" sz="1000" spc="-105">
                <a:latin typeface="Cambria Math"/>
                <a:cs typeface="Cambria Math"/>
              </a:rPr>
              <a:t> </a:t>
            </a:r>
            <a:r>
              <a:rPr dirty="0" sz="1000" spc="-200">
                <a:latin typeface="Cambria Math"/>
                <a:cs typeface="Cambria Math"/>
              </a:rPr>
              <a:t>𝟏𝟏)</a:t>
            </a:r>
            <a:endParaRPr sz="1000">
              <a:latin typeface="Cambria Math"/>
              <a:cs typeface="Cambria Math"/>
            </a:endParaRPr>
          </a:p>
        </p:txBody>
      </p:sp>
      <p:sp>
        <p:nvSpPr>
          <p:cNvPr id="8" name="object 8"/>
          <p:cNvSpPr txBox="1"/>
          <p:nvPr/>
        </p:nvSpPr>
        <p:spPr>
          <a:xfrm>
            <a:off x="901700" y="4252214"/>
            <a:ext cx="267335" cy="178435"/>
          </a:xfrm>
          <a:prstGeom prst="rect">
            <a:avLst/>
          </a:prstGeom>
        </p:spPr>
        <p:txBody>
          <a:bodyPr wrap="square" lIns="0" tIns="12700" rIns="0" bIns="0" rtlCol="0" vert="horz">
            <a:spAutoFit/>
          </a:bodyPr>
          <a:lstStyle/>
          <a:p>
            <a:pPr marL="12700">
              <a:lnSpc>
                <a:spcPct val="100000"/>
              </a:lnSpc>
              <a:spcBef>
                <a:spcPts val="100"/>
              </a:spcBef>
            </a:pPr>
            <a:r>
              <a:rPr dirty="0" sz="1000">
                <a:latin typeface="Calibri"/>
                <a:cs typeface="Calibri"/>
              </a:rPr>
              <a:t>An</a:t>
            </a:r>
            <a:r>
              <a:rPr dirty="0" sz="1000" spc="-5">
                <a:latin typeface="Calibri"/>
                <a:cs typeface="Calibri"/>
              </a:rPr>
              <a:t>d</a:t>
            </a:r>
            <a:r>
              <a:rPr dirty="0" sz="1000">
                <a:latin typeface="Calibri"/>
                <a:cs typeface="Calibri"/>
              </a:rPr>
              <a:t>:</a:t>
            </a:r>
            <a:endParaRPr sz="1000">
              <a:latin typeface="Calibri"/>
              <a:cs typeface="Calibri"/>
            </a:endParaRPr>
          </a:p>
        </p:txBody>
      </p:sp>
      <p:sp>
        <p:nvSpPr>
          <p:cNvPr id="9" name="object 9"/>
          <p:cNvSpPr txBox="1"/>
          <p:nvPr/>
        </p:nvSpPr>
        <p:spPr>
          <a:xfrm>
            <a:off x="1584452" y="4566157"/>
            <a:ext cx="164465" cy="193040"/>
          </a:xfrm>
          <a:prstGeom prst="rect">
            <a:avLst/>
          </a:prstGeom>
        </p:spPr>
        <p:txBody>
          <a:bodyPr wrap="square" lIns="0" tIns="12065" rIns="0" bIns="0" rtlCol="0" vert="horz">
            <a:spAutoFit/>
          </a:bodyPr>
          <a:lstStyle/>
          <a:p>
            <a:pPr marL="12700">
              <a:lnSpc>
                <a:spcPct val="100000"/>
              </a:lnSpc>
              <a:spcBef>
                <a:spcPts val="95"/>
              </a:spcBef>
            </a:pPr>
            <a:r>
              <a:rPr dirty="0" sz="1100" spc="-10">
                <a:latin typeface="Cambria Math"/>
                <a:cs typeface="Cambria Math"/>
              </a:rPr>
              <a:t>α</a:t>
            </a:r>
            <a:r>
              <a:rPr dirty="0" baseline="-17361" sz="1200" spc="22">
                <a:latin typeface="Cambria Math"/>
                <a:cs typeface="Cambria Math"/>
              </a:rPr>
              <a:t>0</a:t>
            </a:r>
            <a:endParaRPr baseline="-17361" sz="1200">
              <a:latin typeface="Cambria Math"/>
              <a:cs typeface="Cambria Math"/>
            </a:endParaRPr>
          </a:p>
        </p:txBody>
      </p:sp>
      <p:sp>
        <p:nvSpPr>
          <p:cNvPr id="10" name="object 10"/>
          <p:cNvSpPr txBox="1"/>
          <p:nvPr/>
        </p:nvSpPr>
        <p:spPr>
          <a:xfrm>
            <a:off x="1209490" y="4854194"/>
            <a:ext cx="621665" cy="2334260"/>
          </a:xfrm>
          <a:prstGeom prst="rect">
            <a:avLst/>
          </a:prstGeom>
        </p:spPr>
        <p:txBody>
          <a:bodyPr wrap="square" lIns="0" tIns="12065" rIns="0" bIns="0" rtlCol="0" vert="horz">
            <a:spAutoFit/>
          </a:bodyPr>
          <a:lstStyle/>
          <a:p>
            <a:pPr marL="310515">
              <a:lnSpc>
                <a:spcPts val="1260"/>
              </a:lnSpc>
              <a:spcBef>
                <a:spcPts val="95"/>
              </a:spcBef>
            </a:pPr>
            <a:r>
              <a:rPr dirty="0" sz="1100" spc="-5">
                <a:latin typeface="Cambria Math"/>
                <a:cs typeface="Cambria Math"/>
              </a:rPr>
              <a:t>⎢ </a:t>
            </a:r>
            <a:r>
              <a:rPr dirty="0" baseline="-5050" sz="1650" spc="7">
                <a:latin typeface="Cambria Math"/>
                <a:cs typeface="Cambria Math"/>
              </a:rPr>
              <a:t>α</a:t>
            </a:r>
            <a:r>
              <a:rPr dirty="0" baseline="-24305" sz="1200" spc="7">
                <a:latin typeface="Cambria Math"/>
                <a:cs typeface="Cambria Math"/>
              </a:rPr>
              <a:t>2</a:t>
            </a:r>
            <a:r>
              <a:rPr dirty="0" baseline="-24305" sz="1200" spc="-37">
                <a:latin typeface="Cambria Math"/>
                <a:cs typeface="Cambria Math"/>
              </a:rPr>
              <a:t> </a:t>
            </a:r>
            <a:r>
              <a:rPr dirty="0" sz="1100" spc="-5">
                <a:latin typeface="Cambria Math"/>
                <a:cs typeface="Cambria Math"/>
              </a:rPr>
              <a:t>⎥</a:t>
            </a:r>
            <a:endParaRPr sz="1100">
              <a:latin typeface="Cambria Math"/>
              <a:cs typeface="Cambria Math"/>
            </a:endParaRPr>
          </a:p>
          <a:p>
            <a:pPr marL="310515">
              <a:lnSpc>
                <a:spcPts val="1205"/>
              </a:lnSpc>
            </a:pPr>
            <a:r>
              <a:rPr dirty="0" sz="1100" spc="-5">
                <a:latin typeface="Cambria Math"/>
                <a:cs typeface="Cambria Math"/>
              </a:rPr>
              <a:t>⎢ </a:t>
            </a:r>
            <a:r>
              <a:rPr dirty="0" baseline="-10101" sz="1650" spc="7">
                <a:latin typeface="Cambria Math"/>
                <a:cs typeface="Cambria Math"/>
              </a:rPr>
              <a:t>α</a:t>
            </a:r>
            <a:r>
              <a:rPr dirty="0" baseline="-31250" sz="1200" spc="7">
                <a:latin typeface="Cambria Math"/>
                <a:cs typeface="Cambria Math"/>
              </a:rPr>
              <a:t>3</a:t>
            </a:r>
            <a:r>
              <a:rPr dirty="0" baseline="-31250" sz="1200" spc="-37">
                <a:latin typeface="Cambria Math"/>
                <a:cs typeface="Cambria Math"/>
              </a:rPr>
              <a:t> </a:t>
            </a:r>
            <a:r>
              <a:rPr dirty="0" sz="1100" spc="-5">
                <a:latin typeface="Cambria Math"/>
                <a:cs typeface="Cambria Math"/>
              </a:rPr>
              <a:t>⎥</a:t>
            </a:r>
            <a:endParaRPr sz="1100">
              <a:latin typeface="Cambria Math"/>
              <a:cs typeface="Cambria Math"/>
            </a:endParaRPr>
          </a:p>
          <a:p>
            <a:pPr marL="310515">
              <a:lnSpc>
                <a:spcPts val="1205"/>
              </a:lnSpc>
            </a:pPr>
            <a:r>
              <a:rPr dirty="0" sz="1100" spc="-5">
                <a:latin typeface="Cambria Math"/>
                <a:cs typeface="Cambria Math"/>
              </a:rPr>
              <a:t>⎢ </a:t>
            </a:r>
            <a:r>
              <a:rPr dirty="0" baseline="-5050" sz="1650" spc="7">
                <a:latin typeface="Cambria Math"/>
                <a:cs typeface="Cambria Math"/>
              </a:rPr>
              <a:t>α</a:t>
            </a:r>
            <a:r>
              <a:rPr dirty="0" baseline="-24305" sz="1200" spc="7">
                <a:latin typeface="Cambria Math"/>
                <a:cs typeface="Cambria Math"/>
              </a:rPr>
              <a:t>4</a:t>
            </a:r>
            <a:r>
              <a:rPr dirty="0" baseline="-24305" sz="1200" spc="-37">
                <a:latin typeface="Cambria Math"/>
                <a:cs typeface="Cambria Math"/>
              </a:rPr>
              <a:t> </a:t>
            </a:r>
            <a:r>
              <a:rPr dirty="0" sz="1100" spc="-5">
                <a:latin typeface="Cambria Math"/>
                <a:cs typeface="Cambria Math"/>
              </a:rPr>
              <a:t>⎥</a:t>
            </a:r>
            <a:endParaRPr sz="1100">
              <a:latin typeface="Cambria Math"/>
              <a:cs typeface="Cambria Math"/>
            </a:endParaRPr>
          </a:p>
          <a:p>
            <a:pPr marL="310515">
              <a:lnSpc>
                <a:spcPts val="1250"/>
              </a:lnSpc>
            </a:pPr>
            <a:r>
              <a:rPr dirty="0" sz="1100" spc="-5">
                <a:latin typeface="Cambria Math"/>
                <a:cs typeface="Cambria Math"/>
              </a:rPr>
              <a:t>⎢ </a:t>
            </a:r>
            <a:r>
              <a:rPr dirty="0" baseline="-10101" sz="1650" spc="7">
                <a:latin typeface="Cambria Math"/>
                <a:cs typeface="Cambria Math"/>
              </a:rPr>
              <a:t>α</a:t>
            </a:r>
            <a:r>
              <a:rPr dirty="0" baseline="-27777" sz="1200" spc="7">
                <a:latin typeface="Cambria Math"/>
                <a:cs typeface="Cambria Math"/>
              </a:rPr>
              <a:t>5</a:t>
            </a:r>
            <a:r>
              <a:rPr dirty="0" baseline="-27777" sz="1200" spc="-37">
                <a:latin typeface="Cambria Math"/>
                <a:cs typeface="Cambria Math"/>
              </a:rPr>
              <a:t> </a:t>
            </a:r>
            <a:r>
              <a:rPr dirty="0" sz="1100" spc="-5">
                <a:latin typeface="Cambria Math"/>
                <a:cs typeface="Cambria Math"/>
              </a:rPr>
              <a:t>⎥</a:t>
            </a:r>
            <a:endParaRPr sz="1100">
              <a:latin typeface="Cambria Math"/>
              <a:cs typeface="Cambria Math"/>
            </a:endParaRPr>
          </a:p>
          <a:p>
            <a:pPr marL="310515">
              <a:lnSpc>
                <a:spcPts val="1205"/>
              </a:lnSpc>
            </a:pPr>
            <a:r>
              <a:rPr dirty="0" baseline="5050" sz="1650" spc="-7">
                <a:latin typeface="Cambria Math"/>
                <a:cs typeface="Cambria Math"/>
              </a:rPr>
              <a:t>⎢ </a:t>
            </a:r>
            <a:r>
              <a:rPr dirty="0" sz="1100" spc="5">
                <a:latin typeface="Cambria Math"/>
                <a:cs typeface="Cambria Math"/>
              </a:rPr>
              <a:t>α</a:t>
            </a:r>
            <a:r>
              <a:rPr dirty="0" baseline="-17361" sz="1200" spc="7">
                <a:latin typeface="Cambria Math"/>
                <a:cs typeface="Cambria Math"/>
              </a:rPr>
              <a:t>6</a:t>
            </a:r>
            <a:r>
              <a:rPr dirty="0" baseline="-17361" sz="1200" spc="-37">
                <a:latin typeface="Cambria Math"/>
                <a:cs typeface="Cambria Math"/>
              </a:rPr>
              <a:t> </a:t>
            </a:r>
            <a:r>
              <a:rPr dirty="0" baseline="5050" sz="1650" spc="-7">
                <a:latin typeface="Cambria Math"/>
                <a:cs typeface="Cambria Math"/>
              </a:rPr>
              <a:t>⎥</a:t>
            </a:r>
            <a:endParaRPr baseline="5050" sz="1650">
              <a:latin typeface="Cambria Math"/>
              <a:cs typeface="Cambria Math"/>
            </a:endParaRPr>
          </a:p>
          <a:p>
            <a:pPr marL="310515">
              <a:lnSpc>
                <a:spcPts val="1210"/>
              </a:lnSpc>
            </a:pPr>
            <a:r>
              <a:rPr dirty="0" sz="1100" spc="-5">
                <a:latin typeface="Cambria Math"/>
                <a:cs typeface="Cambria Math"/>
              </a:rPr>
              <a:t>⎢ </a:t>
            </a:r>
            <a:r>
              <a:rPr dirty="0" baseline="-10101" sz="1650" spc="7">
                <a:latin typeface="Cambria Math"/>
                <a:cs typeface="Cambria Math"/>
              </a:rPr>
              <a:t>α</a:t>
            </a:r>
            <a:r>
              <a:rPr dirty="0" baseline="-27777" sz="1200" spc="7">
                <a:latin typeface="Cambria Math"/>
                <a:cs typeface="Cambria Math"/>
              </a:rPr>
              <a:t>7</a:t>
            </a:r>
            <a:r>
              <a:rPr dirty="0" baseline="-27777" sz="1200" spc="-37">
                <a:latin typeface="Cambria Math"/>
                <a:cs typeface="Cambria Math"/>
              </a:rPr>
              <a:t> </a:t>
            </a:r>
            <a:r>
              <a:rPr dirty="0" sz="1100" spc="-5">
                <a:latin typeface="Cambria Math"/>
                <a:cs typeface="Cambria Math"/>
              </a:rPr>
              <a:t>⎥</a:t>
            </a:r>
            <a:endParaRPr sz="1100">
              <a:latin typeface="Cambria Math"/>
              <a:cs typeface="Cambria Math"/>
            </a:endParaRPr>
          </a:p>
          <a:p>
            <a:pPr marL="12700">
              <a:lnSpc>
                <a:spcPts val="1105"/>
              </a:lnSpc>
              <a:spcBef>
                <a:spcPts val="195"/>
              </a:spcBef>
            </a:pPr>
            <a:r>
              <a:rPr dirty="0" baseline="2525" sz="1650" spc="-7">
                <a:latin typeface="Cambria Math"/>
                <a:cs typeface="Cambria Math"/>
              </a:rPr>
              <a:t>α′ = </a:t>
            </a:r>
            <a:r>
              <a:rPr dirty="0" baseline="15151" sz="1650" spc="-7">
                <a:latin typeface="Cambria Math"/>
                <a:cs typeface="Cambria Math"/>
              </a:rPr>
              <a:t>⎢ </a:t>
            </a:r>
            <a:r>
              <a:rPr dirty="0" baseline="12626" sz="1650" spc="7">
                <a:latin typeface="Cambria Math"/>
                <a:cs typeface="Cambria Math"/>
              </a:rPr>
              <a:t>α</a:t>
            </a:r>
            <a:r>
              <a:rPr dirty="0" sz="800" spc="5">
                <a:latin typeface="Cambria Math"/>
                <a:cs typeface="Cambria Math"/>
              </a:rPr>
              <a:t>8</a:t>
            </a:r>
            <a:r>
              <a:rPr dirty="0" sz="800" spc="114">
                <a:latin typeface="Cambria Math"/>
                <a:cs typeface="Cambria Math"/>
              </a:rPr>
              <a:t> </a:t>
            </a:r>
            <a:r>
              <a:rPr dirty="0" baseline="15151" sz="1650" spc="-7">
                <a:latin typeface="Cambria Math"/>
                <a:cs typeface="Cambria Math"/>
              </a:rPr>
              <a:t>⎥</a:t>
            </a:r>
            <a:endParaRPr baseline="15151" sz="1650">
              <a:latin typeface="Cambria Math"/>
              <a:cs typeface="Cambria Math"/>
            </a:endParaRPr>
          </a:p>
          <a:p>
            <a:pPr marL="310515">
              <a:lnSpc>
                <a:spcPts val="1085"/>
              </a:lnSpc>
            </a:pPr>
            <a:r>
              <a:rPr dirty="0" sz="1100" spc="-5">
                <a:latin typeface="Cambria Math"/>
                <a:cs typeface="Cambria Math"/>
              </a:rPr>
              <a:t>⎢ </a:t>
            </a:r>
            <a:r>
              <a:rPr dirty="0" baseline="-7575" sz="1650" spc="-7">
                <a:latin typeface="Cambria Math"/>
                <a:cs typeface="Cambria Math"/>
              </a:rPr>
              <a:t>α</a:t>
            </a:r>
            <a:r>
              <a:rPr dirty="0" baseline="-27777" sz="1200" spc="-7">
                <a:latin typeface="Cambria Math"/>
                <a:cs typeface="Cambria Math"/>
              </a:rPr>
              <a:t>9</a:t>
            </a:r>
            <a:r>
              <a:rPr dirty="0" baseline="-27777" sz="1200">
                <a:latin typeface="Cambria Math"/>
                <a:cs typeface="Cambria Math"/>
              </a:rPr>
              <a:t> </a:t>
            </a:r>
            <a:r>
              <a:rPr dirty="0" sz="1100" spc="-5">
                <a:latin typeface="Cambria Math"/>
                <a:cs typeface="Cambria Math"/>
              </a:rPr>
              <a:t>⎥</a:t>
            </a:r>
            <a:endParaRPr sz="1100">
              <a:latin typeface="Cambria Math"/>
              <a:cs typeface="Cambria Math"/>
            </a:endParaRPr>
          </a:p>
          <a:p>
            <a:pPr marL="310515">
              <a:lnSpc>
                <a:spcPts val="1205"/>
              </a:lnSpc>
            </a:pPr>
            <a:r>
              <a:rPr dirty="0" baseline="2525" sz="1650" spc="-15">
                <a:latin typeface="Cambria Math"/>
                <a:cs typeface="Cambria Math"/>
              </a:rPr>
              <a:t>⎢</a:t>
            </a:r>
            <a:r>
              <a:rPr dirty="0" sz="1100" spc="-30">
                <a:latin typeface="Cambria Math"/>
                <a:cs typeface="Cambria Math"/>
              </a:rPr>
              <a:t>α</a:t>
            </a:r>
            <a:r>
              <a:rPr dirty="0" baseline="-17361" sz="1200" spc="22">
                <a:latin typeface="Cambria Math"/>
                <a:cs typeface="Cambria Math"/>
              </a:rPr>
              <a:t>1</a:t>
            </a:r>
            <a:r>
              <a:rPr dirty="0" baseline="-17361" sz="1200" spc="89">
                <a:latin typeface="Cambria Math"/>
                <a:cs typeface="Cambria Math"/>
              </a:rPr>
              <a:t>0</a:t>
            </a:r>
            <a:r>
              <a:rPr dirty="0" baseline="2525" sz="1650" spc="-7">
                <a:latin typeface="Cambria Math"/>
                <a:cs typeface="Cambria Math"/>
              </a:rPr>
              <a:t>⎥</a:t>
            </a:r>
            <a:endParaRPr baseline="2525" sz="1650">
              <a:latin typeface="Cambria Math"/>
              <a:cs typeface="Cambria Math"/>
            </a:endParaRPr>
          </a:p>
          <a:p>
            <a:pPr marL="310515">
              <a:lnSpc>
                <a:spcPts val="1195"/>
              </a:lnSpc>
            </a:pPr>
            <a:r>
              <a:rPr dirty="0" sz="1100" spc="-10">
                <a:latin typeface="Cambria Math"/>
                <a:cs typeface="Cambria Math"/>
              </a:rPr>
              <a:t>⎢</a:t>
            </a:r>
            <a:r>
              <a:rPr dirty="0" baseline="-7575" sz="1650" spc="-44">
                <a:latin typeface="Cambria Math"/>
                <a:cs typeface="Cambria Math"/>
              </a:rPr>
              <a:t>α</a:t>
            </a:r>
            <a:r>
              <a:rPr dirty="0" baseline="-27777" sz="1200" spc="22">
                <a:latin typeface="Cambria Math"/>
                <a:cs typeface="Cambria Math"/>
              </a:rPr>
              <a:t>1</a:t>
            </a:r>
            <a:r>
              <a:rPr dirty="0" baseline="-27777" sz="1200" spc="89">
                <a:latin typeface="Cambria Math"/>
                <a:cs typeface="Cambria Math"/>
              </a:rPr>
              <a:t>1</a:t>
            </a:r>
            <a:r>
              <a:rPr dirty="0" sz="1100" spc="-5">
                <a:latin typeface="Cambria Math"/>
                <a:cs typeface="Cambria Math"/>
              </a:rPr>
              <a:t>⎥</a:t>
            </a:r>
            <a:endParaRPr sz="1100">
              <a:latin typeface="Cambria Math"/>
              <a:cs typeface="Cambria Math"/>
            </a:endParaRPr>
          </a:p>
          <a:p>
            <a:pPr marL="310515">
              <a:lnSpc>
                <a:spcPts val="1205"/>
              </a:lnSpc>
            </a:pPr>
            <a:r>
              <a:rPr dirty="0" baseline="2525" sz="1650" spc="-15">
                <a:latin typeface="Cambria Math"/>
                <a:cs typeface="Cambria Math"/>
              </a:rPr>
              <a:t>⎢</a:t>
            </a:r>
            <a:r>
              <a:rPr dirty="0" sz="1100" spc="-30">
                <a:latin typeface="Cambria Math"/>
                <a:cs typeface="Cambria Math"/>
              </a:rPr>
              <a:t>α</a:t>
            </a:r>
            <a:r>
              <a:rPr dirty="0" baseline="-17361" sz="1200" spc="22">
                <a:latin typeface="Cambria Math"/>
                <a:cs typeface="Cambria Math"/>
              </a:rPr>
              <a:t>1</a:t>
            </a:r>
            <a:r>
              <a:rPr dirty="0" baseline="-17361" sz="1200" spc="89">
                <a:latin typeface="Cambria Math"/>
                <a:cs typeface="Cambria Math"/>
              </a:rPr>
              <a:t>2</a:t>
            </a:r>
            <a:r>
              <a:rPr dirty="0" baseline="2525" sz="1650" spc="-7">
                <a:latin typeface="Cambria Math"/>
                <a:cs typeface="Cambria Math"/>
              </a:rPr>
              <a:t>⎥</a:t>
            </a:r>
            <a:endParaRPr baseline="2525" sz="1650">
              <a:latin typeface="Cambria Math"/>
              <a:cs typeface="Cambria Math"/>
            </a:endParaRPr>
          </a:p>
          <a:p>
            <a:pPr marL="310515">
              <a:lnSpc>
                <a:spcPts val="1195"/>
              </a:lnSpc>
            </a:pPr>
            <a:r>
              <a:rPr dirty="0" sz="1100" spc="-10">
                <a:latin typeface="Cambria Math"/>
                <a:cs typeface="Cambria Math"/>
              </a:rPr>
              <a:t>⎢</a:t>
            </a:r>
            <a:r>
              <a:rPr dirty="0" baseline="-7575" sz="1650" spc="-44">
                <a:latin typeface="Cambria Math"/>
                <a:cs typeface="Cambria Math"/>
              </a:rPr>
              <a:t>α</a:t>
            </a:r>
            <a:r>
              <a:rPr dirty="0" baseline="-24305" sz="1200" spc="22">
                <a:latin typeface="Cambria Math"/>
                <a:cs typeface="Cambria Math"/>
              </a:rPr>
              <a:t>1</a:t>
            </a:r>
            <a:r>
              <a:rPr dirty="0" baseline="-24305" sz="1200" spc="89">
                <a:latin typeface="Cambria Math"/>
                <a:cs typeface="Cambria Math"/>
              </a:rPr>
              <a:t>3</a:t>
            </a:r>
            <a:r>
              <a:rPr dirty="0" sz="1100" spc="-5">
                <a:latin typeface="Cambria Math"/>
                <a:cs typeface="Cambria Math"/>
              </a:rPr>
              <a:t>⎥</a:t>
            </a:r>
            <a:endParaRPr sz="1100">
              <a:latin typeface="Cambria Math"/>
              <a:cs typeface="Cambria Math"/>
            </a:endParaRPr>
          </a:p>
          <a:p>
            <a:pPr marL="310515">
              <a:lnSpc>
                <a:spcPts val="1205"/>
              </a:lnSpc>
            </a:pPr>
            <a:r>
              <a:rPr dirty="0" baseline="2525" sz="1650" spc="-15">
                <a:latin typeface="Cambria Math"/>
                <a:cs typeface="Cambria Math"/>
              </a:rPr>
              <a:t>⎢</a:t>
            </a:r>
            <a:r>
              <a:rPr dirty="0" sz="1100" spc="-30">
                <a:latin typeface="Cambria Math"/>
                <a:cs typeface="Cambria Math"/>
              </a:rPr>
              <a:t>α</a:t>
            </a:r>
            <a:r>
              <a:rPr dirty="0" baseline="-17361" sz="1200" spc="22">
                <a:latin typeface="Cambria Math"/>
                <a:cs typeface="Cambria Math"/>
              </a:rPr>
              <a:t>1</a:t>
            </a:r>
            <a:r>
              <a:rPr dirty="0" baseline="-17361" sz="1200" spc="89">
                <a:latin typeface="Cambria Math"/>
                <a:cs typeface="Cambria Math"/>
              </a:rPr>
              <a:t>4</a:t>
            </a:r>
            <a:r>
              <a:rPr dirty="0" baseline="2525" sz="1650" spc="-7">
                <a:latin typeface="Cambria Math"/>
                <a:cs typeface="Cambria Math"/>
              </a:rPr>
              <a:t>⎥</a:t>
            </a:r>
            <a:endParaRPr baseline="2525" sz="1650">
              <a:latin typeface="Cambria Math"/>
              <a:cs typeface="Cambria Math"/>
            </a:endParaRPr>
          </a:p>
          <a:p>
            <a:pPr marL="310515">
              <a:lnSpc>
                <a:spcPts val="1195"/>
              </a:lnSpc>
            </a:pPr>
            <a:r>
              <a:rPr dirty="0" sz="1100" spc="-10">
                <a:latin typeface="Cambria Math"/>
                <a:cs typeface="Cambria Math"/>
              </a:rPr>
              <a:t>⎢</a:t>
            </a:r>
            <a:r>
              <a:rPr dirty="0" baseline="2525" sz="1650" spc="-44">
                <a:latin typeface="Cambria Math"/>
                <a:cs typeface="Cambria Math"/>
              </a:rPr>
              <a:t>α</a:t>
            </a:r>
            <a:r>
              <a:rPr dirty="0" baseline="-10416" sz="1200" spc="22">
                <a:latin typeface="Cambria Math"/>
                <a:cs typeface="Cambria Math"/>
              </a:rPr>
              <a:t>1</a:t>
            </a:r>
            <a:r>
              <a:rPr dirty="0" baseline="-10416" sz="1200" spc="89">
                <a:latin typeface="Cambria Math"/>
                <a:cs typeface="Cambria Math"/>
              </a:rPr>
              <a:t>5</a:t>
            </a:r>
            <a:r>
              <a:rPr dirty="0" sz="1100" spc="-5">
                <a:latin typeface="Cambria Math"/>
                <a:cs typeface="Cambria Math"/>
              </a:rPr>
              <a:t>⎥</a:t>
            </a:r>
            <a:endParaRPr sz="1100">
              <a:latin typeface="Cambria Math"/>
              <a:cs typeface="Cambria Math"/>
            </a:endParaRPr>
          </a:p>
          <a:p>
            <a:pPr marL="310515">
              <a:lnSpc>
                <a:spcPts val="1270"/>
              </a:lnSpc>
            </a:pPr>
            <a:r>
              <a:rPr dirty="0" sz="1100" spc="-10">
                <a:latin typeface="Cambria Math"/>
                <a:cs typeface="Cambria Math"/>
              </a:rPr>
              <a:t>⎣</a:t>
            </a:r>
            <a:r>
              <a:rPr dirty="0" sz="1100" spc="-30">
                <a:latin typeface="Cambria Math"/>
                <a:cs typeface="Cambria Math"/>
              </a:rPr>
              <a:t>α</a:t>
            </a:r>
            <a:r>
              <a:rPr dirty="0" baseline="-17361" sz="1200" spc="22">
                <a:latin typeface="Cambria Math"/>
                <a:cs typeface="Cambria Math"/>
              </a:rPr>
              <a:t>1</a:t>
            </a:r>
            <a:r>
              <a:rPr dirty="0" baseline="-17361" sz="1200" spc="89">
                <a:latin typeface="Cambria Math"/>
                <a:cs typeface="Cambria Math"/>
              </a:rPr>
              <a:t>6</a:t>
            </a:r>
            <a:r>
              <a:rPr dirty="0" sz="1100" spc="-5">
                <a:latin typeface="Cambria Math"/>
                <a:cs typeface="Cambria Math"/>
              </a:rPr>
              <a:t>⎦</a:t>
            </a:r>
            <a:endParaRPr sz="1100">
              <a:latin typeface="Cambria Math"/>
              <a:cs typeface="Cambria Math"/>
            </a:endParaRPr>
          </a:p>
        </p:txBody>
      </p:sp>
      <p:sp>
        <p:nvSpPr>
          <p:cNvPr id="11" name="object 11"/>
          <p:cNvSpPr txBox="1"/>
          <p:nvPr/>
        </p:nvSpPr>
        <p:spPr>
          <a:xfrm>
            <a:off x="1507489" y="4697221"/>
            <a:ext cx="32385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 </a:t>
            </a:r>
            <a:r>
              <a:rPr dirty="0" baseline="-12626" sz="1650" spc="-7">
                <a:latin typeface="Cambria Math"/>
                <a:cs typeface="Cambria Math"/>
              </a:rPr>
              <a:t>α</a:t>
            </a:r>
            <a:r>
              <a:rPr dirty="0" baseline="-34722" sz="1200" spc="-7">
                <a:latin typeface="Cambria Math"/>
                <a:cs typeface="Cambria Math"/>
              </a:rPr>
              <a:t>1</a:t>
            </a:r>
            <a:r>
              <a:rPr dirty="0" baseline="-34722" sz="1200" spc="22">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12" name="object 12"/>
          <p:cNvSpPr txBox="1"/>
          <p:nvPr/>
        </p:nvSpPr>
        <p:spPr>
          <a:xfrm>
            <a:off x="2318257" y="6395719"/>
            <a:ext cx="74295" cy="818515"/>
          </a:xfrm>
          <a:prstGeom prst="rect">
            <a:avLst/>
          </a:prstGeom>
        </p:spPr>
        <p:txBody>
          <a:bodyPr wrap="square" lIns="0" tIns="12065" rIns="0" bIns="0" rtlCol="0" vert="horz">
            <a:spAutoFit/>
          </a:bodyPr>
          <a:lstStyle/>
          <a:p>
            <a:pPr marL="12700">
              <a:lnSpc>
                <a:spcPts val="1280"/>
              </a:lnSpc>
              <a:spcBef>
                <a:spcPts val="95"/>
              </a:spcBef>
            </a:pPr>
            <a:r>
              <a:rPr dirty="0" sz="1100" spc="-5">
                <a:latin typeface="Cambria Math"/>
                <a:cs typeface="Cambria Math"/>
              </a:rPr>
              <a:t>⎢</a:t>
            </a:r>
            <a:endParaRPr sz="1100">
              <a:latin typeface="Cambria Math"/>
              <a:cs typeface="Cambria Math"/>
            </a:endParaRPr>
          </a:p>
          <a:p>
            <a:pPr marL="12700">
              <a:lnSpc>
                <a:spcPts val="1235"/>
              </a:lnSpc>
            </a:pPr>
            <a:r>
              <a:rPr dirty="0" sz="1100" spc="-5">
                <a:latin typeface="Cambria Math"/>
                <a:cs typeface="Cambria Math"/>
              </a:rPr>
              <a:t>⎢</a:t>
            </a:r>
            <a:endParaRPr sz="1100">
              <a:latin typeface="Cambria Math"/>
              <a:cs typeface="Cambria Math"/>
            </a:endParaRPr>
          </a:p>
          <a:p>
            <a:pPr marL="12700">
              <a:lnSpc>
                <a:spcPts val="1235"/>
              </a:lnSpc>
            </a:pPr>
            <a:r>
              <a:rPr dirty="0" sz="1100" spc="-5">
                <a:latin typeface="Cambria Math"/>
                <a:cs typeface="Cambria Math"/>
              </a:rPr>
              <a:t>⎢</a:t>
            </a:r>
            <a:endParaRPr sz="1100">
              <a:latin typeface="Cambria Math"/>
              <a:cs typeface="Cambria Math"/>
            </a:endParaRPr>
          </a:p>
          <a:p>
            <a:pPr marL="12700">
              <a:lnSpc>
                <a:spcPts val="1230"/>
              </a:lnSpc>
            </a:pPr>
            <a:r>
              <a:rPr dirty="0" sz="1100" spc="-5">
                <a:latin typeface="Cambria Math"/>
                <a:cs typeface="Cambria Math"/>
              </a:rPr>
              <a:t>⎢</a:t>
            </a:r>
            <a:endParaRPr sz="1100">
              <a:latin typeface="Cambria Math"/>
              <a:cs typeface="Cambria Math"/>
            </a:endParaRPr>
          </a:p>
          <a:p>
            <a:pPr marL="12700">
              <a:lnSpc>
                <a:spcPts val="1270"/>
              </a:lnSpc>
            </a:pPr>
            <a:r>
              <a:rPr dirty="0" sz="1100" spc="-5">
                <a:latin typeface="Cambria Math"/>
                <a:cs typeface="Cambria Math"/>
              </a:rPr>
              <a:t>⎣</a:t>
            </a:r>
            <a:endParaRPr sz="1100">
              <a:latin typeface="Cambria Math"/>
              <a:cs typeface="Cambria Math"/>
            </a:endParaRPr>
          </a:p>
        </p:txBody>
      </p:sp>
      <p:sp>
        <p:nvSpPr>
          <p:cNvPr id="13" name="object 13"/>
          <p:cNvSpPr txBox="1"/>
          <p:nvPr/>
        </p:nvSpPr>
        <p:spPr>
          <a:xfrm>
            <a:off x="2318257" y="5925565"/>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14" name="object 14"/>
          <p:cNvSpPr txBox="1"/>
          <p:nvPr/>
        </p:nvSpPr>
        <p:spPr>
          <a:xfrm>
            <a:off x="1921371" y="5802121"/>
            <a:ext cx="47117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 </a:t>
            </a:r>
            <a:r>
              <a:rPr dirty="0" sz="1100" spc="-310">
                <a:latin typeface="Cambria Math"/>
                <a:cs typeface="Cambria Math"/>
              </a:rPr>
              <a:t>𝛼𝛼</a:t>
            </a:r>
            <a:r>
              <a:rPr dirty="0" sz="1100" spc="65">
                <a:latin typeface="Cambria Math"/>
                <a:cs typeface="Cambria Math"/>
              </a:rPr>
              <a:t> </a:t>
            </a:r>
            <a:r>
              <a:rPr dirty="0" sz="1100" spc="-5">
                <a:latin typeface="Cambria Math"/>
                <a:cs typeface="Cambria Math"/>
              </a:rPr>
              <a:t>=</a:t>
            </a:r>
            <a:r>
              <a:rPr dirty="0" sz="1100" spc="-40">
                <a:latin typeface="Cambria Math"/>
                <a:cs typeface="Cambria Math"/>
              </a:rPr>
              <a:t> </a:t>
            </a:r>
            <a:r>
              <a:rPr dirty="0" baseline="12626" sz="1650" spc="-7">
                <a:latin typeface="Cambria Math"/>
                <a:cs typeface="Cambria Math"/>
              </a:rPr>
              <a:t>⎢</a:t>
            </a:r>
            <a:endParaRPr baseline="12626" sz="1650">
              <a:latin typeface="Cambria Math"/>
              <a:cs typeface="Cambria Math"/>
            </a:endParaRPr>
          </a:p>
        </p:txBody>
      </p:sp>
      <p:sp>
        <p:nvSpPr>
          <p:cNvPr id="15" name="object 15"/>
          <p:cNvSpPr txBox="1"/>
          <p:nvPr/>
        </p:nvSpPr>
        <p:spPr>
          <a:xfrm>
            <a:off x="2318257" y="5298439"/>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16" name="object 16"/>
          <p:cNvSpPr txBox="1"/>
          <p:nvPr/>
        </p:nvSpPr>
        <p:spPr>
          <a:xfrm>
            <a:off x="2318257" y="4828285"/>
            <a:ext cx="74295" cy="506095"/>
          </a:xfrm>
          <a:prstGeom prst="rect">
            <a:avLst/>
          </a:prstGeom>
        </p:spPr>
        <p:txBody>
          <a:bodyPr wrap="square" lIns="0" tIns="12065" rIns="0" bIns="0" rtlCol="0" vert="horz">
            <a:spAutoFit/>
          </a:bodyPr>
          <a:lstStyle/>
          <a:p>
            <a:pPr marL="12700">
              <a:lnSpc>
                <a:spcPts val="1275"/>
              </a:lnSpc>
              <a:spcBef>
                <a:spcPts val="95"/>
              </a:spcBef>
            </a:pPr>
            <a:r>
              <a:rPr dirty="0" sz="1100" spc="-5">
                <a:latin typeface="Cambria Math"/>
                <a:cs typeface="Cambria Math"/>
              </a:rPr>
              <a:t>⎢</a:t>
            </a:r>
            <a:endParaRPr sz="1100">
              <a:latin typeface="Cambria Math"/>
              <a:cs typeface="Cambria Math"/>
            </a:endParaRPr>
          </a:p>
          <a:p>
            <a:pPr marL="12700">
              <a:lnSpc>
                <a:spcPts val="1235"/>
              </a:lnSpc>
            </a:pPr>
            <a:r>
              <a:rPr dirty="0" sz="1100" spc="-5">
                <a:latin typeface="Cambria Math"/>
                <a:cs typeface="Cambria Math"/>
              </a:rPr>
              <a:t>⎢</a:t>
            </a:r>
            <a:endParaRPr sz="1100">
              <a:latin typeface="Cambria Math"/>
              <a:cs typeface="Cambria Math"/>
            </a:endParaRPr>
          </a:p>
          <a:p>
            <a:pPr marL="12700">
              <a:lnSpc>
                <a:spcPts val="1280"/>
              </a:lnSpc>
            </a:pPr>
            <a:r>
              <a:rPr dirty="0" sz="1100" spc="-5">
                <a:latin typeface="Cambria Math"/>
                <a:cs typeface="Cambria Math"/>
              </a:rPr>
              <a:t>⎢</a:t>
            </a:r>
            <a:endParaRPr sz="1100">
              <a:latin typeface="Cambria Math"/>
              <a:cs typeface="Cambria Math"/>
            </a:endParaRPr>
          </a:p>
        </p:txBody>
      </p:sp>
      <p:sp>
        <p:nvSpPr>
          <p:cNvPr id="17" name="object 17"/>
          <p:cNvSpPr txBox="1"/>
          <p:nvPr/>
        </p:nvSpPr>
        <p:spPr>
          <a:xfrm>
            <a:off x="2886710" y="4567682"/>
            <a:ext cx="10287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1</a:t>
            </a:r>
            <a:endParaRPr sz="1100">
              <a:latin typeface="Cambria Math"/>
              <a:cs typeface="Cambria Math"/>
            </a:endParaRPr>
          </a:p>
        </p:txBody>
      </p:sp>
      <p:sp>
        <p:nvSpPr>
          <p:cNvPr id="18" name="object 18"/>
          <p:cNvSpPr txBox="1"/>
          <p:nvPr/>
        </p:nvSpPr>
        <p:spPr>
          <a:xfrm>
            <a:off x="2639703" y="4903727"/>
            <a:ext cx="596265" cy="500380"/>
          </a:xfrm>
          <a:prstGeom prst="rect">
            <a:avLst/>
          </a:prstGeom>
        </p:spPr>
        <p:txBody>
          <a:bodyPr wrap="square" lIns="0" tIns="26034" rIns="0" bIns="0" rtlCol="0" vert="horz">
            <a:spAutoFit/>
          </a:bodyPr>
          <a:lstStyle/>
          <a:p>
            <a:pPr algn="ctr" marL="12700" marR="5080" indent="-635">
              <a:lnSpc>
                <a:spcPct val="91600"/>
              </a:lnSpc>
              <a:spcBef>
                <a:spcPts val="204"/>
              </a:spcBef>
            </a:pPr>
            <a:r>
              <a:rPr dirty="0" sz="1100" spc="-5">
                <a:latin typeface="Cambria Math"/>
                <a:cs typeface="Cambria Math"/>
              </a:rPr>
              <a:t>Student  Civic</a:t>
            </a:r>
            <a:r>
              <a:rPr dirty="0" sz="1100" spc="-75">
                <a:latin typeface="Cambria Math"/>
                <a:cs typeface="Cambria Math"/>
              </a:rPr>
              <a:t> </a:t>
            </a:r>
            <a:r>
              <a:rPr dirty="0" sz="1100" spc="-5">
                <a:latin typeface="Cambria Math"/>
                <a:cs typeface="Cambria Math"/>
              </a:rPr>
              <a:t>Part </a:t>
            </a:r>
            <a:r>
              <a:rPr dirty="0" sz="1100" spc="-5">
                <a:latin typeface="Cambria Math"/>
                <a:cs typeface="Cambria Math"/>
              </a:rPr>
              <a:t> </a:t>
            </a:r>
            <a:r>
              <a:rPr dirty="0" sz="1100" spc="-5">
                <a:latin typeface="Cambria Math"/>
                <a:cs typeface="Cambria Math"/>
              </a:rPr>
              <a:t>Educ.</a:t>
            </a:r>
            <a:endParaRPr sz="1100">
              <a:latin typeface="Cambria Math"/>
              <a:cs typeface="Cambria Math"/>
            </a:endParaRPr>
          </a:p>
        </p:txBody>
      </p:sp>
      <p:sp>
        <p:nvSpPr>
          <p:cNvPr id="19" name="object 19"/>
          <p:cNvSpPr txBox="1"/>
          <p:nvPr/>
        </p:nvSpPr>
        <p:spPr>
          <a:xfrm>
            <a:off x="2515596" y="5373800"/>
            <a:ext cx="84455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Trust</a:t>
            </a:r>
            <a:r>
              <a:rPr dirty="0" sz="1100" spc="-50">
                <a:latin typeface="Cambria Math"/>
                <a:cs typeface="Cambria Math"/>
              </a:rPr>
              <a:t> </a:t>
            </a:r>
            <a:r>
              <a:rPr dirty="0" sz="1100" spc="-5">
                <a:latin typeface="Cambria Math"/>
                <a:cs typeface="Cambria Math"/>
              </a:rPr>
              <a:t>General</a:t>
            </a:r>
            <a:endParaRPr sz="1100">
              <a:latin typeface="Cambria Math"/>
              <a:cs typeface="Cambria Math"/>
            </a:endParaRPr>
          </a:p>
        </p:txBody>
      </p:sp>
      <p:sp>
        <p:nvSpPr>
          <p:cNvPr id="20" name="object 20"/>
          <p:cNvSpPr txBox="1"/>
          <p:nvPr/>
        </p:nvSpPr>
        <p:spPr>
          <a:xfrm>
            <a:off x="2697712" y="5824908"/>
            <a:ext cx="480059" cy="193040"/>
          </a:xfrm>
          <a:prstGeom prst="rect">
            <a:avLst/>
          </a:prstGeom>
        </p:spPr>
        <p:txBody>
          <a:bodyPr wrap="square" lIns="0" tIns="12065" rIns="0" bIns="0" rtlCol="0" vert="horz">
            <a:spAutoFit/>
          </a:bodyPr>
          <a:lstStyle/>
          <a:p>
            <a:pPr marL="12700">
              <a:lnSpc>
                <a:spcPct val="100000"/>
              </a:lnSpc>
              <a:spcBef>
                <a:spcPts val="95"/>
              </a:spcBef>
            </a:pPr>
            <a:r>
              <a:rPr dirty="0" sz="1100" spc="-10">
                <a:latin typeface="Cambria Math"/>
                <a:cs typeface="Cambria Math"/>
              </a:rPr>
              <a:t>F</a:t>
            </a:r>
            <a:r>
              <a:rPr dirty="0" sz="1100" spc="-5">
                <a:latin typeface="Cambria Math"/>
                <a:cs typeface="Cambria Math"/>
              </a:rPr>
              <a:t>ri</a:t>
            </a:r>
            <a:r>
              <a:rPr dirty="0" sz="1100" spc="-10">
                <a:latin typeface="Cambria Math"/>
                <a:cs typeface="Cambria Math"/>
              </a:rPr>
              <a:t>en</a:t>
            </a:r>
            <a:r>
              <a:rPr dirty="0" sz="1100" spc="-5">
                <a:latin typeface="Cambria Math"/>
                <a:cs typeface="Cambria Math"/>
              </a:rPr>
              <a:t>ds</a:t>
            </a:r>
            <a:endParaRPr sz="1100">
              <a:latin typeface="Cambria Math"/>
              <a:cs typeface="Cambria Math"/>
            </a:endParaRPr>
          </a:p>
        </p:txBody>
      </p:sp>
      <p:sp>
        <p:nvSpPr>
          <p:cNvPr id="21" name="object 21"/>
          <p:cNvSpPr txBox="1"/>
          <p:nvPr/>
        </p:nvSpPr>
        <p:spPr>
          <a:xfrm>
            <a:off x="2565936" y="5988756"/>
            <a:ext cx="74422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Conf.</a:t>
            </a:r>
            <a:r>
              <a:rPr dirty="0" sz="1100" spc="-110">
                <a:latin typeface="Cambria Math"/>
                <a:cs typeface="Cambria Math"/>
              </a:rPr>
              <a:t> </a:t>
            </a:r>
            <a:r>
              <a:rPr dirty="0" sz="1100" spc="-5">
                <a:latin typeface="Cambria Math"/>
                <a:cs typeface="Cambria Math"/>
              </a:rPr>
              <a:t>School</a:t>
            </a:r>
            <a:endParaRPr sz="1100">
              <a:latin typeface="Cambria Math"/>
              <a:cs typeface="Cambria Math"/>
            </a:endParaRPr>
          </a:p>
        </p:txBody>
      </p:sp>
      <p:sp>
        <p:nvSpPr>
          <p:cNvPr id="22" name="object 22"/>
          <p:cNvSpPr txBox="1"/>
          <p:nvPr/>
        </p:nvSpPr>
        <p:spPr>
          <a:xfrm>
            <a:off x="2580438" y="6435263"/>
            <a:ext cx="715010" cy="807720"/>
          </a:xfrm>
          <a:prstGeom prst="rect">
            <a:avLst/>
          </a:prstGeom>
        </p:spPr>
        <p:txBody>
          <a:bodyPr wrap="square" lIns="0" tIns="26034" rIns="0" bIns="0" rtlCol="0" vert="horz">
            <a:spAutoFit/>
          </a:bodyPr>
          <a:lstStyle/>
          <a:p>
            <a:pPr algn="ctr" marL="12700" marR="5080" indent="-635">
              <a:lnSpc>
                <a:spcPct val="91700"/>
              </a:lnSpc>
              <a:spcBef>
                <a:spcPts val="204"/>
              </a:spcBef>
            </a:pPr>
            <a:r>
              <a:rPr dirty="0" sz="1100" spc="-5">
                <a:latin typeface="Cambria Math"/>
                <a:cs typeface="Cambria Math"/>
              </a:rPr>
              <a:t>Mar Stat  Female  Conf.</a:t>
            </a:r>
            <a:r>
              <a:rPr dirty="0" sz="1100" spc="-130">
                <a:latin typeface="Cambria Math"/>
                <a:cs typeface="Cambria Math"/>
              </a:rPr>
              <a:t> </a:t>
            </a:r>
            <a:r>
              <a:rPr dirty="0" sz="1100" spc="-5">
                <a:latin typeface="Cambria Math"/>
                <a:cs typeface="Cambria Math"/>
              </a:rPr>
              <a:t>Banks  Youth  Rural</a:t>
            </a:r>
            <a:endParaRPr sz="1100">
              <a:latin typeface="Cambria Math"/>
              <a:cs typeface="Cambria Math"/>
            </a:endParaRPr>
          </a:p>
        </p:txBody>
      </p:sp>
      <p:sp>
        <p:nvSpPr>
          <p:cNvPr id="23" name="object 23"/>
          <p:cNvSpPr txBox="1"/>
          <p:nvPr/>
        </p:nvSpPr>
        <p:spPr>
          <a:xfrm>
            <a:off x="3483355" y="6395719"/>
            <a:ext cx="74295" cy="818515"/>
          </a:xfrm>
          <a:prstGeom prst="rect">
            <a:avLst/>
          </a:prstGeom>
        </p:spPr>
        <p:txBody>
          <a:bodyPr wrap="square" lIns="0" tIns="12065" rIns="0" bIns="0" rtlCol="0" vert="horz">
            <a:spAutoFit/>
          </a:bodyPr>
          <a:lstStyle/>
          <a:p>
            <a:pPr marL="12700">
              <a:lnSpc>
                <a:spcPts val="1280"/>
              </a:lnSpc>
              <a:spcBef>
                <a:spcPts val="95"/>
              </a:spcBef>
            </a:pPr>
            <a:r>
              <a:rPr dirty="0" sz="1100" spc="-5">
                <a:latin typeface="Cambria Math"/>
                <a:cs typeface="Cambria Math"/>
              </a:rPr>
              <a:t>⎥</a:t>
            </a:r>
            <a:endParaRPr sz="1100">
              <a:latin typeface="Cambria Math"/>
              <a:cs typeface="Cambria Math"/>
            </a:endParaRPr>
          </a:p>
          <a:p>
            <a:pPr marL="12700">
              <a:lnSpc>
                <a:spcPts val="1235"/>
              </a:lnSpc>
            </a:pPr>
            <a:r>
              <a:rPr dirty="0" sz="1100" spc="-5">
                <a:latin typeface="Cambria Math"/>
                <a:cs typeface="Cambria Math"/>
              </a:rPr>
              <a:t>⎥</a:t>
            </a:r>
            <a:endParaRPr sz="1100">
              <a:latin typeface="Cambria Math"/>
              <a:cs typeface="Cambria Math"/>
            </a:endParaRPr>
          </a:p>
          <a:p>
            <a:pPr marL="12700">
              <a:lnSpc>
                <a:spcPts val="1235"/>
              </a:lnSpc>
            </a:pPr>
            <a:r>
              <a:rPr dirty="0" sz="1100" spc="-5">
                <a:latin typeface="Cambria Math"/>
                <a:cs typeface="Cambria Math"/>
              </a:rPr>
              <a:t>⎥</a:t>
            </a:r>
            <a:endParaRPr sz="1100">
              <a:latin typeface="Cambria Math"/>
              <a:cs typeface="Cambria Math"/>
            </a:endParaRPr>
          </a:p>
          <a:p>
            <a:pPr marL="12700">
              <a:lnSpc>
                <a:spcPts val="1230"/>
              </a:lnSpc>
            </a:pPr>
            <a:r>
              <a:rPr dirty="0" sz="1100" spc="-5">
                <a:latin typeface="Cambria Math"/>
                <a:cs typeface="Cambria Math"/>
              </a:rPr>
              <a:t>⎥</a:t>
            </a:r>
            <a:endParaRPr sz="1100">
              <a:latin typeface="Cambria Math"/>
              <a:cs typeface="Cambria Math"/>
            </a:endParaRPr>
          </a:p>
          <a:p>
            <a:pPr marL="12700">
              <a:lnSpc>
                <a:spcPts val="1270"/>
              </a:lnSpc>
            </a:pPr>
            <a:r>
              <a:rPr dirty="0" sz="1100" spc="-5">
                <a:latin typeface="Cambria Math"/>
                <a:cs typeface="Cambria Math"/>
              </a:rPr>
              <a:t>⎦</a:t>
            </a:r>
            <a:endParaRPr sz="1100">
              <a:latin typeface="Cambria Math"/>
              <a:cs typeface="Cambria Math"/>
            </a:endParaRPr>
          </a:p>
        </p:txBody>
      </p:sp>
      <p:sp>
        <p:nvSpPr>
          <p:cNvPr id="24" name="object 24"/>
          <p:cNvSpPr txBox="1"/>
          <p:nvPr/>
        </p:nvSpPr>
        <p:spPr>
          <a:xfrm>
            <a:off x="2318257" y="6131967"/>
            <a:ext cx="1239520" cy="356870"/>
          </a:xfrm>
          <a:prstGeom prst="rect">
            <a:avLst/>
          </a:prstGeom>
        </p:spPr>
        <p:txBody>
          <a:bodyPr wrap="square" lIns="0" tIns="12065" rIns="0" bIns="0" rtlCol="0" vert="horz">
            <a:spAutoFit/>
          </a:bodyPr>
          <a:lstStyle/>
          <a:p>
            <a:pPr marL="12700">
              <a:lnSpc>
                <a:spcPts val="1305"/>
              </a:lnSpc>
              <a:spcBef>
                <a:spcPts val="95"/>
              </a:spcBef>
            </a:pPr>
            <a:r>
              <a:rPr dirty="0" baseline="20202" sz="1650" spc="-7">
                <a:latin typeface="Cambria Math"/>
                <a:cs typeface="Cambria Math"/>
              </a:rPr>
              <a:t>⎢ </a:t>
            </a:r>
            <a:r>
              <a:rPr dirty="0" sz="1100" spc="-5">
                <a:latin typeface="Cambria Math"/>
                <a:cs typeface="Cambria Math"/>
              </a:rPr>
              <a:t>Born Out. Canada</a:t>
            </a:r>
            <a:r>
              <a:rPr dirty="0" sz="1100" spc="65">
                <a:latin typeface="Cambria Math"/>
                <a:cs typeface="Cambria Math"/>
              </a:rPr>
              <a:t> </a:t>
            </a:r>
            <a:r>
              <a:rPr dirty="0" baseline="20202" sz="1650" spc="-7">
                <a:latin typeface="Cambria Math"/>
                <a:cs typeface="Cambria Math"/>
              </a:rPr>
              <a:t>⎥</a:t>
            </a:r>
            <a:endParaRPr baseline="20202" sz="1650">
              <a:latin typeface="Cambria Math"/>
              <a:cs typeface="Cambria Math"/>
            </a:endParaRPr>
          </a:p>
          <a:p>
            <a:pPr marL="12700">
              <a:lnSpc>
                <a:spcPts val="1305"/>
              </a:lnSpc>
            </a:pPr>
            <a:r>
              <a:rPr dirty="0" baseline="22727" sz="1650" spc="-7">
                <a:latin typeface="Cambria Math"/>
                <a:cs typeface="Cambria Math"/>
              </a:rPr>
              <a:t>⎢  </a:t>
            </a:r>
            <a:r>
              <a:rPr dirty="0" sz="1100" spc="-5">
                <a:latin typeface="Cambria Math"/>
                <a:cs typeface="Cambria Math"/>
              </a:rPr>
              <a:t>Conf. Parliament</a:t>
            </a:r>
            <a:r>
              <a:rPr dirty="0" sz="1100" spc="204">
                <a:latin typeface="Cambria Math"/>
                <a:cs typeface="Cambria Math"/>
              </a:rPr>
              <a:t> </a:t>
            </a:r>
            <a:r>
              <a:rPr dirty="0" baseline="22727" sz="1650" spc="-7">
                <a:latin typeface="Cambria Math"/>
                <a:cs typeface="Cambria Math"/>
              </a:rPr>
              <a:t>⎥</a:t>
            </a:r>
            <a:endParaRPr baseline="22727" sz="1650">
              <a:latin typeface="Cambria Math"/>
              <a:cs typeface="Cambria Math"/>
            </a:endParaRPr>
          </a:p>
        </p:txBody>
      </p:sp>
      <p:sp>
        <p:nvSpPr>
          <p:cNvPr id="25" name="object 25"/>
          <p:cNvSpPr txBox="1"/>
          <p:nvPr/>
        </p:nvSpPr>
        <p:spPr>
          <a:xfrm>
            <a:off x="3483355" y="5925565"/>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26" name="object 26"/>
          <p:cNvSpPr txBox="1"/>
          <p:nvPr/>
        </p:nvSpPr>
        <p:spPr>
          <a:xfrm>
            <a:off x="2318257" y="5681696"/>
            <a:ext cx="1239520" cy="193040"/>
          </a:xfrm>
          <a:prstGeom prst="rect">
            <a:avLst/>
          </a:prstGeom>
        </p:spPr>
        <p:txBody>
          <a:bodyPr wrap="square" lIns="0" tIns="12065" rIns="0" bIns="0" rtlCol="0" vert="horz">
            <a:spAutoFit/>
          </a:bodyPr>
          <a:lstStyle/>
          <a:p>
            <a:pPr marL="12700">
              <a:lnSpc>
                <a:spcPct val="100000"/>
              </a:lnSpc>
              <a:spcBef>
                <a:spcPts val="95"/>
              </a:spcBef>
            </a:pPr>
            <a:r>
              <a:rPr dirty="0" baseline="27777" sz="1650" spc="-7">
                <a:latin typeface="Cambria Math"/>
                <a:cs typeface="Cambria Math"/>
              </a:rPr>
              <a:t>⎢</a:t>
            </a:r>
            <a:r>
              <a:rPr dirty="0" sz="1100" spc="-5">
                <a:latin typeface="Cambria Math"/>
                <a:cs typeface="Cambria Math"/>
              </a:rPr>
              <a:t>Household</a:t>
            </a:r>
            <a:r>
              <a:rPr dirty="0" sz="1100" spc="-45">
                <a:latin typeface="Cambria Math"/>
                <a:cs typeface="Cambria Math"/>
              </a:rPr>
              <a:t> </a:t>
            </a:r>
            <a:r>
              <a:rPr dirty="0" sz="1100" spc="-5">
                <a:latin typeface="Cambria Math"/>
                <a:cs typeface="Cambria Math"/>
              </a:rPr>
              <a:t>Income</a:t>
            </a:r>
            <a:r>
              <a:rPr dirty="0" baseline="27777" sz="1650" spc="-7">
                <a:latin typeface="Cambria Math"/>
                <a:cs typeface="Cambria Math"/>
              </a:rPr>
              <a:t>⎥</a:t>
            </a:r>
            <a:endParaRPr baseline="27777" sz="1650">
              <a:latin typeface="Cambria Math"/>
              <a:cs typeface="Cambria Math"/>
            </a:endParaRPr>
          </a:p>
        </p:txBody>
      </p:sp>
      <p:sp>
        <p:nvSpPr>
          <p:cNvPr id="27" name="object 27"/>
          <p:cNvSpPr txBox="1"/>
          <p:nvPr/>
        </p:nvSpPr>
        <p:spPr>
          <a:xfrm>
            <a:off x="2318257" y="5517847"/>
            <a:ext cx="1239520" cy="193040"/>
          </a:xfrm>
          <a:prstGeom prst="rect">
            <a:avLst/>
          </a:prstGeom>
        </p:spPr>
        <p:txBody>
          <a:bodyPr wrap="square" lIns="0" tIns="12065" rIns="0" bIns="0" rtlCol="0" vert="horz">
            <a:spAutoFit/>
          </a:bodyPr>
          <a:lstStyle/>
          <a:p>
            <a:pPr marL="12700">
              <a:lnSpc>
                <a:spcPct val="100000"/>
              </a:lnSpc>
              <a:spcBef>
                <a:spcPts val="95"/>
              </a:spcBef>
            </a:pPr>
            <a:r>
              <a:rPr dirty="0" baseline="25252" sz="1650" spc="-7">
                <a:latin typeface="Cambria Math"/>
                <a:cs typeface="Cambria Math"/>
              </a:rPr>
              <a:t>⎢ </a:t>
            </a:r>
            <a:r>
              <a:rPr dirty="0" sz="1100" spc="-5">
                <a:latin typeface="Cambria Math"/>
                <a:cs typeface="Cambria Math"/>
              </a:rPr>
              <a:t>Conf. Merchants</a:t>
            </a:r>
            <a:r>
              <a:rPr dirty="0" sz="1100" spc="190">
                <a:latin typeface="Cambria Math"/>
                <a:cs typeface="Cambria Math"/>
              </a:rPr>
              <a:t> </a:t>
            </a:r>
            <a:r>
              <a:rPr dirty="0" baseline="25252" sz="1650" spc="-7">
                <a:latin typeface="Cambria Math"/>
                <a:cs typeface="Cambria Math"/>
              </a:rPr>
              <a:t>⎥</a:t>
            </a:r>
            <a:endParaRPr baseline="25252" sz="1650">
              <a:latin typeface="Cambria Math"/>
              <a:cs typeface="Cambria Math"/>
            </a:endParaRPr>
          </a:p>
        </p:txBody>
      </p:sp>
      <p:sp>
        <p:nvSpPr>
          <p:cNvPr id="28" name="object 28"/>
          <p:cNvSpPr txBox="1"/>
          <p:nvPr/>
        </p:nvSpPr>
        <p:spPr>
          <a:xfrm>
            <a:off x="3483355" y="5298439"/>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29" name="object 29"/>
          <p:cNvSpPr txBox="1"/>
          <p:nvPr/>
        </p:nvSpPr>
        <p:spPr>
          <a:xfrm>
            <a:off x="3483355" y="4828285"/>
            <a:ext cx="74295" cy="506095"/>
          </a:xfrm>
          <a:prstGeom prst="rect">
            <a:avLst/>
          </a:prstGeom>
        </p:spPr>
        <p:txBody>
          <a:bodyPr wrap="square" lIns="0" tIns="12065" rIns="0" bIns="0" rtlCol="0" vert="horz">
            <a:spAutoFit/>
          </a:bodyPr>
          <a:lstStyle/>
          <a:p>
            <a:pPr marL="12700">
              <a:lnSpc>
                <a:spcPts val="1275"/>
              </a:lnSpc>
              <a:spcBef>
                <a:spcPts val="95"/>
              </a:spcBef>
            </a:pPr>
            <a:r>
              <a:rPr dirty="0" sz="1100" spc="-5">
                <a:latin typeface="Cambria Math"/>
                <a:cs typeface="Cambria Math"/>
              </a:rPr>
              <a:t>⎥</a:t>
            </a:r>
            <a:endParaRPr sz="1100">
              <a:latin typeface="Cambria Math"/>
              <a:cs typeface="Cambria Math"/>
            </a:endParaRPr>
          </a:p>
          <a:p>
            <a:pPr marL="12700">
              <a:lnSpc>
                <a:spcPts val="1235"/>
              </a:lnSpc>
            </a:pPr>
            <a:r>
              <a:rPr dirty="0" sz="1100" spc="-5">
                <a:latin typeface="Cambria Math"/>
                <a:cs typeface="Cambria Math"/>
              </a:rPr>
              <a:t>⎥</a:t>
            </a:r>
            <a:endParaRPr sz="1100">
              <a:latin typeface="Cambria Math"/>
              <a:cs typeface="Cambria Math"/>
            </a:endParaRPr>
          </a:p>
          <a:p>
            <a:pPr marL="12700">
              <a:lnSpc>
                <a:spcPts val="1280"/>
              </a:lnSpc>
            </a:pPr>
            <a:r>
              <a:rPr dirty="0" sz="1100" spc="-5">
                <a:latin typeface="Cambria Math"/>
                <a:cs typeface="Cambria Math"/>
              </a:rPr>
              <a:t>⎥</a:t>
            </a:r>
            <a:endParaRPr sz="1100">
              <a:latin typeface="Cambria Math"/>
              <a:cs typeface="Cambria Math"/>
            </a:endParaRPr>
          </a:p>
        </p:txBody>
      </p:sp>
      <p:sp>
        <p:nvSpPr>
          <p:cNvPr id="30" name="object 30"/>
          <p:cNvSpPr txBox="1"/>
          <p:nvPr/>
        </p:nvSpPr>
        <p:spPr>
          <a:xfrm>
            <a:off x="2318257" y="4731511"/>
            <a:ext cx="1239520" cy="193040"/>
          </a:xfrm>
          <a:prstGeom prst="rect">
            <a:avLst/>
          </a:prstGeom>
        </p:spPr>
        <p:txBody>
          <a:bodyPr wrap="square" lIns="0" tIns="12065" rIns="0" bIns="0" rtlCol="0" vert="horz">
            <a:spAutoFit/>
          </a:bodyPr>
          <a:lstStyle/>
          <a:p>
            <a:pPr marL="12700">
              <a:lnSpc>
                <a:spcPct val="100000"/>
              </a:lnSpc>
              <a:spcBef>
                <a:spcPts val="95"/>
              </a:spcBef>
            </a:pPr>
            <a:r>
              <a:rPr dirty="0" baseline="22727" sz="1650" spc="7">
                <a:latin typeface="Cambria Math"/>
                <a:cs typeface="Cambria Math"/>
              </a:rPr>
              <a:t>⎡</a:t>
            </a:r>
            <a:r>
              <a:rPr dirty="0" sz="1100" spc="5">
                <a:latin typeface="Cambria Math"/>
                <a:cs typeface="Cambria Math"/>
              </a:rPr>
              <a:t>Volunteered</a:t>
            </a:r>
            <a:r>
              <a:rPr dirty="0" sz="1100" spc="-45">
                <a:latin typeface="Cambria Math"/>
                <a:cs typeface="Cambria Math"/>
              </a:rPr>
              <a:t> </a:t>
            </a:r>
            <a:r>
              <a:rPr dirty="0" sz="1100" spc="10">
                <a:latin typeface="Cambria Math"/>
                <a:cs typeface="Cambria Math"/>
              </a:rPr>
              <a:t>Party</a:t>
            </a:r>
            <a:r>
              <a:rPr dirty="0" baseline="22727" sz="1650" spc="15">
                <a:latin typeface="Cambria Math"/>
                <a:cs typeface="Cambria Math"/>
              </a:rPr>
              <a:t>⎤</a:t>
            </a:r>
            <a:endParaRPr baseline="22727" sz="1650">
              <a:latin typeface="Cambria Math"/>
              <a:cs typeface="Cambria Math"/>
            </a:endParaRPr>
          </a:p>
        </p:txBody>
      </p:sp>
      <p:sp>
        <p:nvSpPr>
          <p:cNvPr id="31" name="object 31"/>
          <p:cNvSpPr txBox="1"/>
          <p:nvPr/>
        </p:nvSpPr>
        <p:spPr>
          <a:xfrm>
            <a:off x="4370323" y="6001765"/>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32" name="object 32"/>
          <p:cNvSpPr txBox="1"/>
          <p:nvPr/>
        </p:nvSpPr>
        <p:spPr>
          <a:xfrm>
            <a:off x="4493767" y="7153147"/>
            <a:ext cx="142875" cy="147320"/>
          </a:xfrm>
          <a:prstGeom prst="rect">
            <a:avLst/>
          </a:prstGeom>
        </p:spPr>
        <p:txBody>
          <a:bodyPr wrap="square" lIns="0" tIns="12065" rIns="0" bIns="0" rtlCol="0" vert="horz">
            <a:spAutoFit/>
          </a:bodyPr>
          <a:lstStyle/>
          <a:p>
            <a:pPr marL="12700">
              <a:lnSpc>
                <a:spcPct val="100000"/>
              </a:lnSpc>
              <a:spcBef>
                <a:spcPts val="95"/>
              </a:spcBef>
            </a:pPr>
            <a:r>
              <a:rPr dirty="0" sz="800" spc="15">
                <a:latin typeface="Cambria Math"/>
                <a:cs typeface="Cambria Math"/>
              </a:rPr>
              <a:t>15</a:t>
            </a:r>
            <a:endParaRPr sz="800">
              <a:latin typeface="Cambria Math"/>
              <a:cs typeface="Cambria Math"/>
            </a:endParaRPr>
          </a:p>
        </p:txBody>
      </p:sp>
      <p:sp>
        <p:nvSpPr>
          <p:cNvPr id="33" name="object 33"/>
          <p:cNvSpPr txBox="1"/>
          <p:nvPr/>
        </p:nvSpPr>
        <p:spPr>
          <a:xfrm>
            <a:off x="4370323" y="7086092"/>
            <a:ext cx="32131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⎣β</a:t>
            </a:r>
            <a:r>
              <a:rPr dirty="0" sz="1100" spc="14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34" name="object 34"/>
          <p:cNvSpPr txBox="1"/>
          <p:nvPr/>
        </p:nvSpPr>
        <p:spPr>
          <a:xfrm>
            <a:off x="4370323" y="6427723"/>
            <a:ext cx="321310" cy="695960"/>
          </a:xfrm>
          <a:prstGeom prst="rect">
            <a:avLst/>
          </a:prstGeom>
        </p:spPr>
        <p:txBody>
          <a:bodyPr wrap="square" lIns="0" tIns="12065" rIns="0" bIns="0" rtlCol="0" vert="horz">
            <a:spAutoFit/>
          </a:bodyPr>
          <a:lstStyle/>
          <a:p>
            <a:pPr marL="12700">
              <a:lnSpc>
                <a:spcPct val="100000"/>
              </a:lnSpc>
              <a:spcBef>
                <a:spcPts val="95"/>
              </a:spcBef>
            </a:pPr>
            <a:r>
              <a:rPr dirty="0" baseline="-15151" sz="1650" spc="-15">
                <a:latin typeface="Cambria Math"/>
                <a:cs typeface="Cambria Math"/>
              </a:rPr>
              <a:t>⎢</a:t>
            </a:r>
            <a:r>
              <a:rPr dirty="0" baseline="12626" sz="1650" spc="-44">
                <a:latin typeface="Cambria Math"/>
                <a:cs typeface="Cambria Math"/>
              </a:rPr>
              <a:t>β</a:t>
            </a:r>
            <a:r>
              <a:rPr dirty="0" sz="800" spc="15">
                <a:latin typeface="Cambria Math"/>
                <a:cs typeface="Cambria Math"/>
              </a:rPr>
              <a:t>1</a:t>
            </a:r>
            <a:r>
              <a:rPr dirty="0" sz="800" spc="60">
                <a:latin typeface="Cambria Math"/>
                <a:cs typeface="Cambria Math"/>
              </a:rPr>
              <a:t>1</a:t>
            </a:r>
            <a:r>
              <a:rPr dirty="0" baseline="-15151" sz="1650" spc="-7">
                <a:latin typeface="Cambria Math"/>
                <a:cs typeface="Cambria Math"/>
              </a:rPr>
              <a:t>⎥</a:t>
            </a:r>
            <a:endParaRPr baseline="-15151" sz="1650">
              <a:latin typeface="Cambria Math"/>
              <a:cs typeface="Cambria Math"/>
            </a:endParaRPr>
          </a:p>
          <a:p>
            <a:pPr marL="12700">
              <a:lnSpc>
                <a:spcPct val="100000"/>
              </a:lnSpc>
              <a:spcBef>
                <a:spcPts val="30"/>
              </a:spcBef>
            </a:pPr>
            <a:r>
              <a:rPr dirty="0" baseline="-7575" sz="1650" spc="-15">
                <a:latin typeface="Cambria Math"/>
                <a:cs typeface="Cambria Math"/>
              </a:rPr>
              <a:t>⎢</a:t>
            </a:r>
            <a:r>
              <a:rPr dirty="0" baseline="12626" sz="1650" spc="-44">
                <a:latin typeface="Cambria Math"/>
                <a:cs typeface="Cambria Math"/>
              </a:rPr>
              <a:t>β</a:t>
            </a:r>
            <a:r>
              <a:rPr dirty="0" sz="800" spc="15">
                <a:latin typeface="Cambria Math"/>
                <a:cs typeface="Cambria Math"/>
              </a:rPr>
              <a:t>1</a:t>
            </a:r>
            <a:r>
              <a:rPr dirty="0" sz="800" spc="60">
                <a:latin typeface="Cambria Math"/>
                <a:cs typeface="Cambria Math"/>
              </a:rPr>
              <a:t>2</a:t>
            </a:r>
            <a:r>
              <a:rPr dirty="0" baseline="-7575" sz="1650" spc="-7">
                <a:latin typeface="Cambria Math"/>
                <a:cs typeface="Cambria Math"/>
              </a:rPr>
              <a:t>⎥</a:t>
            </a:r>
            <a:endParaRPr baseline="-7575" sz="1650">
              <a:latin typeface="Cambria Math"/>
              <a:cs typeface="Cambria Math"/>
            </a:endParaRPr>
          </a:p>
          <a:p>
            <a:pPr marL="12700">
              <a:lnSpc>
                <a:spcPts val="1270"/>
              </a:lnSpc>
              <a:spcBef>
                <a:spcPts val="75"/>
              </a:spcBef>
            </a:pPr>
            <a:r>
              <a:rPr dirty="0" sz="1100" spc="-10">
                <a:latin typeface="Cambria Math"/>
                <a:cs typeface="Cambria Math"/>
              </a:rPr>
              <a:t>⎢</a:t>
            </a:r>
            <a:r>
              <a:rPr dirty="0" baseline="12626" sz="1650" spc="-44">
                <a:latin typeface="Cambria Math"/>
                <a:cs typeface="Cambria Math"/>
              </a:rPr>
              <a:t>β</a:t>
            </a:r>
            <a:r>
              <a:rPr dirty="0" baseline="3472" sz="1200" spc="22">
                <a:latin typeface="Cambria Math"/>
                <a:cs typeface="Cambria Math"/>
              </a:rPr>
              <a:t>1</a:t>
            </a:r>
            <a:r>
              <a:rPr dirty="0" baseline="3472" sz="1200" spc="89">
                <a:latin typeface="Cambria Math"/>
                <a:cs typeface="Cambria Math"/>
              </a:rPr>
              <a:t>3</a:t>
            </a:r>
            <a:r>
              <a:rPr dirty="0" sz="1100" spc="-5">
                <a:latin typeface="Cambria Math"/>
                <a:cs typeface="Cambria Math"/>
              </a:rPr>
              <a:t>⎥</a:t>
            </a:r>
            <a:endParaRPr sz="1100">
              <a:latin typeface="Cambria Math"/>
              <a:cs typeface="Cambria Math"/>
            </a:endParaRPr>
          </a:p>
          <a:p>
            <a:pPr marL="12700">
              <a:lnSpc>
                <a:spcPts val="1270"/>
              </a:lnSpc>
            </a:pPr>
            <a:r>
              <a:rPr dirty="0" sz="1100" spc="-10">
                <a:latin typeface="Cambria Math"/>
                <a:cs typeface="Cambria Math"/>
              </a:rPr>
              <a:t>⎢</a:t>
            </a:r>
            <a:r>
              <a:rPr dirty="0" baseline="7575" sz="1650" spc="-44">
                <a:latin typeface="Cambria Math"/>
                <a:cs typeface="Cambria Math"/>
              </a:rPr>
              <a:t>β</a:t>
            </a:r>
            <a:r>
              <a:rPr dirty="0" baseline="-6944" sz="1200" spc="22">
                <a:latin typeface="Cambria Math"/>
                <a:cs typeface="Cambria Math"/>
              </a:rPr>
              <a:t>1</a:t>
            </a:r>
            <a:r>
              <a:rPr dirty="0" baseline="-6944" sz="1200" spc="89">
                <a:latin typeface="Cambria Math"/>
                <a:cs typeface="Cambria Math"/>
              </a:rPr>
              <a:t>4</a:t>
            </a:r>
            <a:r>
              <a:rPr dirty="0" sz="1100" spc="-5">
                <a:latin typeface="Cambria Math"/>
                <a:cs typeface="Cambria Math"/>
              </a:rPr>
              <a:t>⎥</a:t>
            </a:r>
            <a:endParaRPr sz="1100">
              <a:latin typeface="Cambria Math"/>
              <a:cs typeface="Cambria Math"/>
            </a:endParaRPr>
          </a:p>
        </p:txBody>
      </p:sp>
      <p:sp>
        <p:nvSpPr>
          <p:cNvPr id="35" name="object 35"/>
          <p:cNvSpPr txBox="1"/>
          <p:nvPr/>
        </p:nvSpPr>
        <p:spPr>
          <a:xfrm>
            <a:off x="4370323" y="6255511"/>
            <a:ext cx="321310" cy="248920"/>
          </a:xfrm>
          <a:prstGeom prst="rect">
            <a:avLst/>
          </a:prstGeom>
        </p:spPr>
        <p:txBody>
          <a:bodyPr wrap="square" lIns="0" tIns="12065" rIns="0" bIns="0" rtlCol="0" vert="horz">
            <a:spAutoFit/>
          </a:bodyPr>
          <a:lstStyle/>
          <a:p>
            <a:pPr marL="60960">
              <a:lnSpc>
                <a:spcPts val="880"/>
              </a:lnSpc>
              <a:spcBef>
                <a:spcPts val="95"/>
              </a:spcBef>
            </a:pPr>
            <a:r>
              <a:rPr dirty="0" baseline="12626" sz="1650">
                <a:latin typeface="Cambria Math"/>
                <a:cs typeface="Cambria Math"/>
              </a:rPr>
              <a:t>β</a:t>
            </a:r>
            <a:r>
              <a:rPr dirty="0" sz="800">
                <a:latin typeface="Cambria Math"/>
                <a:cs typeface="Cambria Math"/>
              </a:rPr>
              <a:t>10</a:t>
            </a:r>
            <a:endParaRPr sz="800">
              <a:latin typeface="Cambria Math"/>
              <a:cs typeface="Cambria Math"/>
            </a:endParaRPr>
          </a:p>
          <a:p>
            <a:pPr marL="12700">
              <a:lnSpc>
                <a:spcPts val="880"/>
              </a:lnSpc>
              <a:tabLst>
                <a:tab pos="259079"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36" name="object 36"/>
          <p:cNvSpPr txBox="1"/>
          <p:nvPr/>
        </p:nvSpPr>
        <p:spPr>
          <a:xfrm>
            <a:off x="4370323" y="6156451"/>
            <a:ext cx="32131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 </a:t>
            </a:r>
            <a:r>
              <a:rPr dirty="0" baseline="40404" sz="1650" spc="-7">
                <a:latin typeface="Cambria Math"/>
                <a:cs typeface="Cambria Math"/>
              </a:rPr>
              <a:t>β</a:t>
            </a:r>
            <a:r>
              <a:rPr dirty="0" baseline="41666" sz="1200" spc="-7">
                <a:latin typeface="Cambria Math"/>
                <a:cs typeface="Cambria Math"/>
              </a:rPr>
              <a:t>9</a:t>
            </a:r>
            <a:r>
              <a:rPr dirty="0" baseline="41666" sz="1200" spc="30">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37" name="object 37"/>
          <p:cNvSpPr txBox="1"/>
          <p:nvPr/>
        </p:nvSpPr>
        <p:spPr>
          <a:xfrm>
            <a:off x="4525009" y="5911088"/>
            <a:ext cx="167005" cy="193040"/>
          </a:xfrm>
          <a:prstGeom prst="rect">
            <a:avLst/>
          </a:prstGeom>
        </p:spPr>
        <p:txBody>
          <a:bodyPr wrap="square" lIns="0" tIns="12065" rIns="0" bIns="0" rtlCol="0" vert="horz">
            <a:spAutoFit/>
          </a:bodyPr>
          <a:lstStyle/>
          <a:p>
            <a:pPr marL="12700">
              <a:lnSpc>
                <a:spcPct val="100000"/>
              </a:lnSpc>
              <a:spcBef>
                <a:spcPts val="95"/>
              </a:spcBef>
            </a:pPr>
            <a:r>
              <a:rPr dirty="0" sz="800" spc="15">
                <a:latin typeface="Cambria Math"/>
                <a:cs typeface="Cambria Math"/>
              </a:rPr>
              <a:t>8</a:t>
            </a:r>
            <a:r>
              <a:rPr dirty="0" sz="800" spc="20">
                <a:latin typeface="Cambria Math"/>
                <a:cs typeface="Cambria Math"/>
              </a:rPr>
              <a:t> </a:t>
            </a:r>
            <a:r>
              <a:rPr dirty="0" baseline="-35353" sz="1650" spc="-7">
                <a:latin typeface="Cambria Math"/>
                <a:cs typeface="Cambria Math"/>
              </a:rPr>
              <a:t>⎥</a:t>
            </a:r>
            <a:endParaRPr baseline="-35353" sz="1650">
              <a:latin typeface="Cambria Math"/>
              <a:cs typeface="Cambria Math"/>
            </a:endParaRPr>
          </a:p>
        </p:txBody>
      </p:sp>
      <p:sp>
        <p:nvSpPr>
          <p:cNvPr id="38" name="object 38"/>
          <p:cNvSpPr txBox="1"/>
          <p:nvPr/>
        </p:nvSpPr>
        <p:spPr>
          <a:xfrm>
            <a:off x="3483355" y="5802121"/>
            <a:ext cx="1208405" cy="193040"/>
          </a:xfrm>
          <a:prstGeom prst="rect">
            <a:avLst/>
          </a:prstGeom>
        </p:spPr>
        <p:txBody>
          <a:bodyPr wrap="square" lIns="0" tIns="12065" rIns="0" bIns="0" rtlCol="0" vert="horz">
            <a:spAutoFit/>
          </a:bodyPr>
          <a:lstStyle/>
          <a:p>
            <a:pPr marL="12700">
              <a:lnSpc>
                <a:spcPct val="100000"/>
              </a:lnSpc>
              <a:spcBef>
                <a:spcPts val="95"/>
              </a:spcBef>
              <a:tabLst>
                <a:tab pos="603885" algn="l"/>
              </a:tabLst>
            </a:pPr>
            <a:r>
              <a:rPr dirty="0" baseline="12626" sz="1650" spc="-7">
                <a:latin typeface="Cambria Math"/>
                <a:cs typeface="Cambria Math"/>
              </a:rPr>
              <a:t>⎥</a:t>
            </a:r>
            <a:r>
              <a:rPr dirty="0" baseline="12626" sz="1650" spc="277">
                <a:latin typeface="Cambria Math"/>
                <a:cs typeface="Cambria Math"/>
              </a:rPr>
              <a:t> </a:t>
            </a:r>
            <a:r>
              <a:rPr dirty="0" sz="1100" spc="-5">
                <a:latin typeface="Cambria Math"/>
                <a:cs typeface="Cambria Math"/>
              </a:rPr>
              <a:t>; </a:t>
            </a:r>
            <a:r>
              <a:rPr dirty="0" sz="1100" spc="190">
                <a:latin typeface="Cambria Math"/>
                <a:cs typeface="Cambria Math"/>
              </a:rPr>
              <a:t> </a:t>
            </a:r>
            <a:r>
              <a:rPr dirty="0" sz="1100" spc="-305">
                <a:latin typeface="Cambria Math"/>
                <a:cs typeface="Cambria Math"/>
              </a:rPr>
              <a:t>𝑎𝑎𝑎𝑎𝑎𝑎	</a:t>
            </a:r>
            <a:r>
              <a:rPr dirty="0" sz="1100" spc="-5">
                <a:latin typeface="Cambria Math"/>
                <a:cs typeface="Cambria Math"/>
              </a:rPr>
              <a:t>β′ = </a:t>
            </a:r>
            <a:r>
              <a:rPr dirty="0" baseline="-17676" sz="1650" spc="-7">
                <a:latin typeface="Cambria Math"/>
                <a:cs typeface="Cambria Math"/>
              </a:rPr>
              <a:t>⎢ </a:t>
            </a:r>
            <a:r>
              <a:rPr dirty="0" baseline="-32828" sz="1650" spc="7">
                <a:latin typeface="Cambria Math"/>
                <a:cs typeface="Cambria Math"/>
              </a:rPr>
              <a:t>β</a:t>
            </a:r>
            <a:r>
              <a:rPr dirty="0" baseline="34722" sz="1200" spc="7">
                <a:latin typeface="Cambria Math"/>
                <a:cs typeface="Cambria Math"/>
              </a:rPr>
              <a:t>7</a:t>
            </a:r>
            <a:r>
              <a:rPr dirty="0" baseline="34722" sz="1200" spc="195">
                <a:latin typeface="Cambria Math"/>
                <a:cs typeface="Cambria Math"/>
              </a:rPr>
              <a:t> </a:t>
            </a:r>
            <a:r>
              <a:rPr dirty="0" baseline="-17676" sz="1650" spc="-7">
                <a:latin typeface="Cambria Math"/>
                <a:cs typeface="Cambria Math"/>
              </a:rPr>
              <a:t>⎥</a:t>
            </a:r>
            <a:endParaRPr baseline="-17676" sz="1650">
              <a:latin typeface="Cambria Math"/>
              <a:cs typeface="Cambria Math"/>
            </a:endParaRPr>
          </a:p>
        </p:txBody>
      </p:sp>
      <p:sp>
        <p:nvSpPr>
          <p:cNvPr id="39" name="object 39"/>
          <p:cNvSpPr txBox="1"/>
          <p:nvPr/>
        </p:nvSpPr>
        <p:spPr>
          <a:xfrm>
            <a:off x="4370323" y="5691632"/>
            <a:ext cx="32131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 </a:t>
            </a:r>
            <a:r>
              <a:rPr dirty="0" baseline="-7575" sz="1650" spc="-7">
                <a:latin typeface="Cambria Math"/>
                <a:cs typeface="Cambria Math"/>
              </a:rPr>
              <a:t>β</a:t>
            </a:r>
            <a:r>
              <a:rPr dirty="0" baseline="-7575" sz="1650" spc="217">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40" name="object 40"/>
          <p:cNvSpPr txBox="1"/>
          <p:nvPr/>
        </p:nvSpPr>
        <p:spPr>
          <a:xfrm>
            <a:off x="4370323" y="4917439"/>
            <a:ext cx="321310" cy="814069"/>
          </a:xfrm>
          <a:prstGeom prst="rect">
            <a:avLst/>
          </a:prstGeom>
        </p:spPr>
        <p:txBody>
          <a:bodyPr wrap="square" lIns="0" tIns="12065" rIns="0" bIns="0" rtlCol="0" vert="horz">
            <a:spAutoFit/>
          </a:bodyPr>
          <a:lstStyle/>
          <a:p>
            <a:pPr marL="12700">
              <a:lnSpc>
                <a:spcPts val="1270"/>
              </a:lnSpc>
              <a:spcBef>
                <a:spcPts val="95"/>
              </a:spcBef>
            </a:pPr>
            <a:r>
              <a:rPr dirty="0" sz="1100" spc="-5">
                <a:latin typeface="Cambria Math"/>
                <a:cs typeface="Cambria Math"/>
              </a:rPr>
              <a:t>⎢ </a:t>
            </a:r>
            <a:r>
              <a:rPr dirty="0" baseline="27777" sz="1650" spc="7">
                <a:latin typeface="Cambria Math"/>
                <a:cs typeface="Cambria Math"/>
              </a:rPr>
              <a:t>β</a:t>
            </a:r>
            <a:r>
              <a:rPr dirty="0" baseline="20833" sz="1200" spc="7">
                <a:latin typeface="Cambria Math"/>
                <a:cs typeface="Cambria Math"/>
              </a:rPr>
              <a:t>2</a:t>
            </a:r>
            <a:r>
              <a:rPr dirty="0" baseline="20833" sz="1200" spc="-30">
                <a:latin typeface="Cambria Math"/>
                <a:cs typeface="Cambria Math"/>
              </a:rPr>
              <a:t> </a:t>
            </a:r>
            <a:r>
              <a:rPr dirty="0" sz="1100" spc="-5">
                <a:latin typeface="Cambria Math"/>
                <a:cs typeface="Cambria Math"/>
              </a:rPr>
              <a:t>⎥</a:t>
            </a:r>
            <a:endParaRPr sz="1100">
              <a:latin typeface="Cambria Math"/>
              <a:cs typeface="Cambria Math"/>
            </a:endParaRPr>
          </a:p>
          <a:p>
            <a:pPr marL="12700">
              <a:lnSpc>
                <a:spcPts val="1220"/>
              </a:lnSpc>
            </a:pPr>
            <a:r>
              <a:rPr dirty="0" sz="1100" spc="-5">
                <a:latin typeface="Cambria Math"/>
                <a:cs typeface="Cambria Math"/>
              </a:rPr>
              <a:t>⎢ </a:t>
            </a:r>
            <a:r>
              <a:rPr dirty="0" baseline="20202" sz="1650" spc="7">
                <a:latin typeface="Cambria Math"/>
                <a:cs typeface="Cambria Math"/>
              </a:rPr>
              <a:t>β</a:t>
            </a:r>
            <a:r>
              <a:rPr dirty="0" baseline="10416" sz="1200" spc="7">
                <a:latin typeface="Cambria Math"/>
                <a:cs typeface="Cambria Math"/>
              </a:rPr>
              <a:t>3</a:t>
            </a:r>
            <a:r>
              <a:rPr dirty="0" baseline="10416" sz="1200" spc="-30">
                <a:latin typeface="Cambria Math"/>
                <a:cs typeface="Cambria Math"/>
              </a:rPr>
              <a:t> </a:t>
            </a:r>
            <a:r>
              <a:rPr dirty="0" sz="1100" spc="-5">
                <a:latin typeface="Cambria Math"/>
                <a:cs typeface="Cambria Math"/>
              </a:rPr>
              <a:t>⎥</a:t>
            </a:r>
            <a:endParaRPr sz="1100">
              <a:latin typeface="Cambria Math"/>
              <a:cs typeface="Cambria Math"/>
            </a:endParaRPr>
          </a:p>
          <a:p>
            <a:pPr marL="12700">
              <a:lnSpc>
                <a:spcPts val="1220"/>
              </a:lnSpc>
            </a:pPr>
            <a:r>
              <a:rPr dirty="0" sz="1100" spc="-5">
                <a:latin typeface="Cambria Math"/>
                <a:cs typeface="Cambria Math"/>
              </a:rPr>
              <a:t>⎢ </a:t>
            </a:r>
            <a:r>
              <a:rPr dirty="0" baseline="12626" sz="1650" spc="7">
                <a:latin typeface="Cambria Math"/>
                <a:cs typeface="Cambria Math"/>
              </a:rPr>
              <a:t>β</a:t>
            </a:r>
            <a:r>
              <a:rPr dirty="0" baseline="3472" sz="1200" spc="7">
                <a:latin typeface="Cambria Math"/>
                <a:cs typeface="Cambria Math"/>
              </a:rPr>
              <a:t>4</a:t>
            </a:r>
            <a:r>
              <a:rPr dirty="0" baseline="3472" sz="1200" spc="-30">
                <a:latin typeface="Cambria Math"/>
                <a:cs typeface="Cambria Math"/>
              </a:rPr>
              <a:t> </a:t>
            </a:r>
            <a:r>
              <a:rPr dirty="0" sz="1100" spc="-5">
                <a:latin typeface="Cambria Math"/>
                <a:cs typeface="Cambria Math"/>
              </a:rPr>
              <a:t>⎥</a:t>
            </a:r>
            <a:endParaRPr sz="1100">
              <a:latin typeface="Cambria Math"/>
              <a:cs typeface="Cambria Math"/>
            </a:endParaRPr>
          </a:p>
          <a:p>
            <a:pPr marL="12700">
              <a:lnSpc>
                <a:spcPts val="1225"/>
              </a:lnSpc>
            </a:pPr>
            <a:r>
              <a:rPr dirty="0" sz="1100" spc="-5">
                <a:latin typeface="Cambria Math"/>
                <a:cs typeface="Cambria Math"/>
              </a:rPr>
              <a:t>⎢ </a:t>
            </a:r>
            <a:r>
              <a:rPr dirty="0" baseline="7575" sz="1650" spc="7">
                <a:latin typeface="Cambria Math"/>
                <a:cs typeface="Cambria Math"/>
              </a:rPr>
              <a:t>β</a:t>
            </a:r>
            <a:r>
              <a:rPr dirty="0" baseline="-6944" sz="1200" spc="7">
                <a:latin typeface="Cambria Math"/>
                <a:cs typeface="Cambria Math"/>
              </a:rPr>
              <a:t>5</a:t>
            </a:r>
            <a:r>
              <a:rPr dirty="0" baseline="-6944" sz="1200" spc="-30">
                <a:latin typeface="Cambria Math"/>
                <a:cs typeface="Cambria Math"/>
              </a:rPr>
              <a:t> </a:t>
            </a:r>
            <a:r>
              <a:rPr dirty="0" sz="1100" spc="-5">
                <a:latin typeface="Cambria Math"/>
                <a:cs typeface="Cambria Math"/>
              </a:rPr>
              <a:t>⎥</a:t>
            </a:r>
            <a:endParaRPr sz="1100">
              <a:latin typeface="Cambria Math"/>
              <a:cs typeface="Cambria Math"/>
            </a:endParaRPr>
          </a:p>
          <a:p>
            <a:pPr marL="12700">
              <a:lnSpc>
                <a:spcPts val="1275"/>
              </a:lnSpc>
            </a:pPr>
            <a:r>
              <a:rPr dirty="0" sz="1100" spc="-5">
                <a:latin typeface="Cambria Math"/>
                <a:cs typeface="Cambria Math"/>
              </a:rPr>
              <a:t>⎢ </a:t>
            </a:r>
            <a:r>
              <a:rPr dirty="0" sz="1100" spc="5">
                <a:latin typeface="Cambria Math"/>
                <a:cs typeface="Cambria Math"/>
              </a:rPr>
              <a:t>β</a:t>
            </a:r>
            <a:r>
              <a:rPr dirty="0" baseline="-17361" sz="1200" spc="7">
                <a:latin typeface="Cambria Math"/>
                <a:cs typeface="Cambria Math"/>
              </a:rPr>
              <a:t>6</a:t>
            </a:r>
            <a:r>
              <a:rPr dirty="0" baseline="-17361" sz="1200" spc="-30">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41" name="object 41"/>
          <p:cNvSpPr txBox="1"/>
          <p:nvPr/>
        </p:nvSpPr>
        <p:spPr>
          <a:xfrm>
            <a:off x="4370323" y="4762753"/>
            <a:ext cx="32131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 </a:t>
            </a:r>
            <a:r>
              <a:rPr dirty="0" baseline="32828" sz="1650" spc="-7">
                <a:latin typeface="Cambria Math"/>
                <a:cs typeface="Cambria Math"/>
              </a:rPr>
              <a:t>β</a:t>
            </a:r>
            <a:r>
              <a:rPr dirty="0" baseline="31250" sz="1200" spc="-7">
                <a:latin typeface="Cambria Math"/>
                <a:cs typeface="Cambria Math"/>
              </a:rPr>
              <a:t>1</a:t>
            </a:r>
            <a:r>
              <a:rPr dirty="0" baseline="31250" sz="1200" spc="22">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42" name="object 42"/>
          <p:cNvSpPr txBox="1"/>
          <p:nvPr/>
        </p:nvSpPr>
        <p:spPr>
          <a:xfrm>
            <a:off x="4370323" y="4605782"/>
            <a:ext cx="32131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 </a:t>
            </a:r>
            <a:r>
              <a:rPr dirty="0" baseline="40404" sz="1650" spc="7">
                <a:latin typeface="Cambria Math"/>
                <a:cs typeface="Cambria Math"/>
              </a:rPr>
              <a:t>β</a:t>
            </a:r>
            <a:r>
              <a:rPr dirty="0" baseline="38194" sz="1200" spc="7">
                <a:latin typeface="Cambria Math"/>
                <a:cs typeface="Cambria Math"/>
              </a:rPr>
              <a:t>0</a:t>
            </a:r>
            <a:r>
              <a:rPr dirty="0" baseline="38194" sz="1200" spc="-7">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43" name="object 43"/>
          <p:cNvSpPr txBox="1"/>
          <p:nvPr/>
        </p:nvSpPr>
        <p:spPr>
          <a:xfrm>
            <a:off x="4781157" y="5319013"/>
            <a:ext cx="516255" cy="1098550"/>
          </a:xfrm>
          <a:prstGeom prst="rect">
            <a:avLst/>
          </a:prstGeom>
        </p:spPr>
        <p:txBody>
          <a:bodyPr wrap="square" lIns="0" tIns="12065" rIns="0" bIns="0" rtlCol="0" vert="horz">
            <a:spAutoFit/>
          </a:bodyPr>
          <a:lstStyle/>
          <a:p>
            <a:pPr algn="r" marR="5080">
              <a:lnSpc>
                <a:spcPts val="1255"/>
              </a:lnSpc>
              <a:spcBef>
                <a:spcPts val="95"/>
              </a:spcBef>
            </a:pPr>
            <a:r>
              <a:rPr dirty="0" sz="1100" spc="-5">
                <a:latin typeface="Cambria Math"/>
                <a:cs typeface="Cambria Math"/>
              </a:rPr>
              <a:t>⎢</a:t>
            </a:r>
            <a:endParaRPr sz="1100">
              <a:latin typeface="Cambria Math"/>
              <a:cs typeface="Cambria Math"/>
            </a:endParaRPr>
          </a:p>
          <a:p>
            <a:pPr algn="r" marR="5080">
              <a:lnSpc>
                <a:spcPts val="1190"/>
              </a:lnSpc>
            </a:pPr>
            <a:r>
              <a:rPr dirty="0" sz="1100" spc="-5">
                <a:latin typeface="Cambria Math"/>
                <a:cs typeface="Cambria Math"/>
              </a:rPr>
              <a:t>⎢</a:t>
            </a:r>
            <a:endParaRPr sz="1100">
              <a:latin typeface="Cambria Math"/>
              <a:cs typeface="Cambria Math"/>
            </a:endParaRPr>
          </a:p>
          <a:p>
            <a:pPr algn="r" marR="5080">
              <a:lnSpc>
                <a:spcPts val="1255"/>
              </a:lnSpc>
            </a:pPr>
            <a:r>
              <a:rPr dirty="0" sz="1100" spc="-5">
                <a:latin typeface="Cambria Math"/>
                <a:cs typeface="Cambria Math"/>
              </a:rPr>
              <a:t>⎢</a:t>
            </a:r>
            <a:endParaRPr sz="1100">
              <a:latin typeface="Cambria Math"/>
              <a:cs typeface="Cambria Math"/>
            </a:endParaRPr>
          </a:p>
          <a:p>
            <a:pPr algn="r" marR="5080">
              <a:lnSpc>
                <a:spcPts val="1135"/>
              </a:lnSpc>
              <a:spcBef>
                <a:spcPts val="110"/>
              </a:spcBef>
            </a:pPr>
            <a:r>
              <a:rPr dirty="0" sz="1100" spc="-5">
                <a:latin typeface="Cambria Math"/>
                <a:cs typeface="Cambria Math"/>
              </a:rPr>
              <a:t>; </a:t>
            </a:r>
            <a:r>
              <a:rPr dirty="0" sz="1100" spc="-150">
                <a:latin typeface="Cambria Math"/>
                <a:cs typeface="Cambria Math"/>
              </a:rPr>
              <a:t>𝛽𝛽 </a:t>
            </a:r>
            <a:r>
              <a:rPr dirty="0" sz="1100" spc="-5">
                <a:latin typeface="Cambria Math"/>
                <a:cs typeface="Cambria Math"/>
              </a:rPr>
              <a:t>=</a:t>
            </a:r>
            <a:r>
              <a:rPr dirty="0" sz="1100" spc="-85">
                <a:latin typeface="Cambria Math"/>
                <a:cs typeface="Cambria Math"/>
              </a:rPr>
              <a:t> </a:t>
            </a:r>
            <a:r>
              <a:rPr dirty="0" baseline="12626" sz="1650" spc="-7">
                <a:latin typeface="Cambria Math"/>
                <a:cs typeface="Cambria Math"/>
              </a:rPr>
              <a:t>⎢</a:t>
            </a:r>
            <a:endParaRPr baseline="12626" sz="1650">
              <a:latin typeface="Cambria Math"/>
              <a:cs typeface="Cambria Math"/>
            </a:endParaRPr>
          </a:p>
          <a:p>
            <a:pPr algn="r" marR="5080">
              <a:lnSpc>
                <a:spcPts val="1070"/>
              </a:lnSpc>
            </a:pPr>
            <a:r>
              <a:rPr dirty="0" sz="1100" spc="-5">
                <a:latin typeface="Cambria Math"/>
                <a:cs typeface="Cambria Math"/>
              </a:rPr>
              <a:t>⎢</a:t>
            </a:r>
            <a:endParaRPr sz="1100">
              <a:latin typeface="Cambria Math"/>
              <a:cs typeface="Cambria Math"/>
            </a:endParaRPr>
          </a:p>
          <a:p>
            <a:pPr algn="r" marR="5080">
              <a:lnSpc>
                <a:spcPts val="1190"/>
              </a:lnSpc>
            </a:pPr>
            <a:r>
              <a:rPr dirty="0" sz="1100" spc="-5">
                <a:latin typeface="Cambria Math"/>
                <a:cs typeface="Cambria Math"/>
              </a:rPr>
              <a:t>⎢</a:t>
            </a:r>
            <a:endParaRPr sz="1100">
              <a:latin typeface="Cambria Math"/>
              <a:cs typeface="Cambria Math"/>
            </a:endParaRPr>
          </a:p>
          <a:p>
            <a:pPr algn="r" marR="5080">
              <a:lnSpc>
                <a:spcPts val="1255"/>
              </a:lnSpc>
            </a:pPr>
            <a:r>
              <a:rPr dirty="0" sz="1100" spc="-5">
                <a:latin typeface="Cambria Math"/>
                <a:cs typeface="Cambria Math"/>
              </a:rPr>
              <a:t>⎢</a:t>
            </a:r>
            <a:endParaRPr sz="1100">
              <a:latin typeface="Cambria Math"/>
              <a:cs typeface="Cambria Math"/>
            </a:endParaRPr>
          </a:p>
        </p:txBody>
      </p:sp>
      <p:sp>
        <p:nvSpPr>
          <p:cNvPr id="44" name="object 44"/>
          <p:cNvSpPr txBox="1"/>
          <p:nvPr/>
        </p:nvSpPr>
        <p:spPr>
          <a:xfrm>
            <a:off x="5223002" y="5017261"/>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45" name="object 45"/>
          <p:cNvSpPr txBox="1"/>
          <p:nvPr/>
        </p:nvSpPr>
        <p:spPr>
          <a:xfrm>
            <a:off x="5841746" y="4605782"/>
            <a:ext cx="10287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1</a:t>
            </a:r>
            <a:endParaRPr sz="1100">
              <a:latin typeface="Cambria Math"/>
              <a:cs typeface="Cambria Math"/>
            </a:endParaRPr>
          </a:p>
        </p:txBody>
      </p:sp>
      <p:sp>
        <p:nvSpPr>
          <p:cNvPr id="46" name="object 46"/>
          <p:cNvSpPr txBox="1"/>
          <p:nvPr/>
        </p:nvSpPr>
        <p:spPr>
          <a:xfrm>
            <a:off x="5495083" y="4941846"/>
            <a:ext cx="79629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Political</a:t>
            </a:r>
            <a:r>
              <a:rPr dirty="0" sz="1100" spc="-40">
                <a:latin typeface="Cambria Math"/>
                <a:cs typeface="Cambria Math"/>
              </a:rPr>
              <a:t> </a:t>
            </a:r>
            <a:r>
              <a:rPr dirty="0" sz="1100" spc="-5">
                <a:latin typeface="Cambria Math"/>
                <a:cs typeface="Cambria Math"/>
              </a:rPr>
              <a:t>Eng.</a:t>
            </a:r>
            <a:endParaRPr sz="1100">
              <a:latin typeface="Cambria Math"/>
              <a:cs typeface="Cambria Math"/>
            </a:endParaRPr>
          </a:p>
        </p:txBody>
      </p:sp>
      <p:sp>
        <p:nvSpPr>
          <p:cNvPr id="47" name="object 47"/>
          <p:cNvSpPr txBox="1"/>
          <p:nvPr/>
        </p:nvSpPr>
        <p:spPr>
          <a:xfrm>
            <a:off x="5648194" y="5114759"/>
            <a:ext cx="489584"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St</a:t>
            </a:r>
            <a:r>
              <a:rPr dirty="0" sz="1100" spc="-10">
                <a:latin typeface="Cambria Math"/>
                <a:cs typeface="Cambria Math"/>
              </a:rPr>
              <a:t>u</a:t>
            </a:r>
            <a:r>
              <a:rPr dirty="0" sz="1100" spc="-5">
                <a:latin typeface="Cambria Math"/>
                <a:cs typeface="Cambria Math"/>
              </a:rPr>
              <a:t>d</a:t>
            </a:r>
            <a:r>
              <a:rPr dirty="0" sz="1100" spc="-10">
                <a:latin typeface="Cambria Math"/>
                <a:cs typeface="Cambria Math"/>
              </a:rPr>
              <a:t>ent</a:t>
            </a:r>
            <a:endParaRPr sz="1100">
              <a:latin typeface="Cambria Math"/>
              <a:cs typeface="Cambria Math"/>
            </a:endParaRPr>
          </a:p>
        </p:txBody>
      </p:sp>
      <p:sp>
        <p:nvSpPr>
          <p:cNvPr id="48" name="object 48"/>
          <p:cNvSpPr txBox="1"/>
          <p:nvPr/>
        </p:nvSpPr>
        <p:spPr>
          <a:xfrm>
            <a:off x="5439583" y="5450824"/>
            <a:ext cx="906780" cy="975360"/>
          </a:xfrm>
          <a:prstGeom prst="rect">
            <a:avLst/>
          </a:prstGeom>
        </p:spPr>
        <p:txBody>
          <a:bodyPr wrap="square" lIns="0" tIns="20955" rIns="0" bIns="0" rtlCol="0" vert="horz">
            <a:spAutoFit/>
          </a:bodyPr>
          <a:lstStyle/>
          <a:p>
            <a:pPr algn="ctr" marL="43815" marR="35560">
              <a:lnSpc>
                <a:spcPts val="1290"/>
              </a:lnSpc>
              <a:spcBef>
                <a:spcPts val="165"/>
              </a:spcBef>
            </a:pPr>
            <a:r>
              <a:rPr dirty="0" sz="1100" spc="-5">
                <a:latin typeface="Cambria Math"/>
                <a:cs typeface="Cambria Math"/>
              </a:rPr>
              <a:t>Trust</a:t>
            </a:r>
            <a:r>
              <a:rPr dirty="0" sz="1100" spc="-70">
                <a:latin typeface="Cambria Math"/>
                <a:cs typeface="Cambria Math"/>
              </a:rPr>
              <a:t> </a:t>
            </a:r>
            <a:r>
              <a:rPr dirty="0" sz="1100" spc="-5">
                <a:latin typeface="Cambria Math"/>
                <a:cs typeface="Cambria Math"/>
              </a:rPr>
              <a:t>General  Youth</a:t>
            </a:r>
            <a:endParaRPr sz="1100">
              <a:latin typeface="Cambria Math"/>
              <a:cs typeface="Cambria Math"/>
            </a:endParaRPr>
          </a:p>
          <a:p>
            <a:pPr marL="12700">
              <a:lnSpc>
                <a:spcPts val="1065"/>
              </a:lnSpc>
            </a:pPr>
            <a:r>
              <a:rPr dirty="0" sz="1100" spc="-5">
                <a:latin typeface="Cambria Math"/>
                <a:cs typeface="Cambria Math"/>
              </a:rPr>
              <a:t>SB</a:t>
            </a:r>
            <a:r>
              <a:rPr dirty="0" sz="1100" spc="-55">
                <a:latin typeface="Cambria Math"/>
                <a:cs typeface="Cambria Math"/>
              </a:rPr>
              <a:t> </a:t>
            </a:r>
            <a:r>
              <a:rPr dirty="0" sz="1100" spc="-5">
                <a:latin typeface="Cambria Math"/>
                <a:cs typeface="Cambria Math"/>
              </a:rPr>
              <a:t>Community</a:t>
            </a:r>
            <a:endParaRPr sz="1100">
              <a:latin typeface="Cambria Math"/>
              <a:cs typeface="Cambria Math"/>
            </a:endParaRPr>
          </a:p>
          <a:p>
            <a:pPr algn="ctr" marL="140970" marR="133985">
              <a:lnSpc>
                <a:spcPts val="1130"/>
              </a:lnSpc>
              <a:spcBef>
                <a:spcPts val="225"/>
              </a:spcBef>
            </a:pPr>
            <a:r>
              <a:rPr dirty="0" sz="1100" spc="-5">
                <a:latin typeface="Cambria Math"/>
                <a:cs typeface="Cambria Math"/>
              </a:rPr>
              <a:t>SB</a:t>
            </a:r>
            <a:r>
              <a:rPr dirty="0" sz="1100" spc="-80">
                <a:latin typeface="Cambria Math"/>
                <a:cs typeface="Cambria Math"/>
              </a:rPr>
              <a:t> </a:t>
            </a:r>
            <a:r>
              <a:rPr dirty="0" sz="1100" spc="-5">
                <a:latin typeface="Cambria Math"/>
                <a:cs typeface="Cambria Math"/>
              </a:rPr>
              <a:t>Canada  Educ.</a:t>
            </a:r>
            <a:endParaRPr sz="1100">
              <a:latin typeface="Cambria Math"/>
              <a:cs typeface="Cambria Math"/>
            </a:endParaRPr>
          </a:p>
          <a:p>
            <a:pPr algn="ctr">
              <a:lnSpc>
                <a:spcPts val="1280"/>
              </a:lnSpc>
            </a:pPr>
            <a:r>
              <a:rPr dirty="0" sz="1100" spc="-5">
                <a:latin typeface="Cambria Math"/>
                <a:cs typeface="Cambria Math"/>
              </a:rPr>
              <a:t>Mar</a:t>
            </a:r>
            <a:r>
              <a:rPr dirty="0" sz="1100" spc="-10">
                <a:latin typeface="Cambria Math"/>
                <a:cs typeface="Cambria Math"/>
              </a:rPr>
              <a:t> </a:t>
            </a:r>
            <a:r>
              <a:rPr dirty="0" sz="1100" spc="-5">
                <a:latin typeface="Cambria Math"/>
                <a:cs typeface="Cambria Math"/>
              </a:rPr>
              <a:t>Stat</a:t>
            </a:r>
            <a:endParaRPr sz="1100">
              <a:latin typeface="Cambria Math"/>
              <a:cs typeface="Cambria Math"/>
            </a:endParaRPr>
          </a:p>
        </p:txBody>
      </p:sp>
      <p:sp>
        <p:nvSpPr>
          <p:cNvPr id="49" name="object 49"/>
          <p:cNvSpPr txBox="1"/>
          <p:nvPr/>
        </p:nvSpPr>
        <p:spPr>
          <a:xfrm>
            <a:off x="5388685" y="6847516"/>
            <a:ext cx="100901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Conf.</a:t>
            </a:r>
            <a:r>
              <a:rPr dirty="0" sz="1100" spc="-100">
                <a:latin typeface="Cambria Math"/>
                <a:cs typeface="Cambria Math"/>
              </a:rPr>
              <a:t> </a:t>
            </a:r>
            <a:r>
              <a:rPr dirty="0" sz="1100" spc="-5">
                <a:latin typeface="Cambria Math"/>
                <a:cs typeface="Cambria Math"/>
              </a:rPr>
              <a:t>Parliament</a:t>
            </a:r>
            <a:endParaRPr sz="1100">
              <a:latin typeface="Cambria Math"/>
              <a:cs typeface="Cambria Math"/>
            </a:endParaRPr>
          </a:p>
        </p:txBody>
      </p:sp>
      <p:sp>
        <p:nvSpPr>
          <p:cNvPr id="50" name="object 50"/>
          <p:cNvSpPr txBox="1"/>
          <p:nvPr/>
        </p:nvSpPr>
        <p:spPr>
          <a:xfrm>
            <a:off x="5223002" y="7011365"/>
            <a:ext cx="1340485" cy="193040"/>
          </a:xfrm>
          <a:prstGeom prst="rect">
            <a:avLst/>
          </a:prstGeom>
        </p:spPr>
        <p:txBody>
          <a:bodyPr wrap="square" lIns="0" tIns="12065" rIns="0" bIns="0" rtlCol="0" vert="horz">
            <a:spAutoFit/>
          </a:bodyPr>
          <a:lstStyle/>
          <a:p>
            <a:pPr marL="12700">
              <a:lnSpc>
                <a:spcPct val="100000"/>
              </a:lnSpc>
              <a:spcBef>
                <a:spcPts val="95"/>
              </a:spcBef>
            </a:pPr>
            <a:r>
              <a:rPr dirty="0" baseline="10101" sz="1650" spc="-7">
                <a:latin typeface="Cambria Math"/>
                <a:cs typeface="Cambria Math"/>
              </a:rPr>
              <a:t>⎣ </a:t>
            </a:r>
            <a:r>
              <a:rPr dirty="0" sz="1100" spc="-5">
                <a:latin typeface="Cambria Math"/>
                <a:cs typeface="Cambria Math"/>
              </a:rPr>
              <a:t>Born Outside Can</a:t>
            </a:r>
            <a:r>
              <a:rPr dirty="0" sz="1100" spc="150">
                <a:latin typeface="Cambria Math"/>
                <a:cs typeface="Cambria Math"/>
              </a:rPr>
              <a:t> </a:t>
            </a:r>
            <a:r>
              <a:rPr dirty="0" baseline="10101" sz="1650" spc="-7">
                <a:latin typeface="Cambria Math"/>
                <a:cs typeface="Cambria Math"/>
              </a:rPr>
              <a:t>⎦</a:t>
            </a:r>
            <a:endParaRPr baseline="10101" sz="1650">
              <a:latin typeface="Cambria Math"/>
              <a:cs typeface="Cambria Math"/>
            </a:endParaRPr>
          </a:p>
        </p:txBody>
      </p:sp>
      <p:sp>
        <p:nvSpPr>
          <p:cNvPr id="51" name="object 51"/>
          <p:cNvSpPr txBox="1"/>
          <p:nvPr/>
        </p:nvSpPr>
        <p:spPr>
          <a:xfrm>
            <a:off x="5223002" y="6827773"/>
            <a:ext cx="1340485" cy="193040"/>
          </a:xfrm>
          <a:prstGeom prst="rect">
            <a:avLst/>
          </a:prstGeom>
        </p:spPr>
        <p:txBody>
          <a:bodyPr wrap="square" lIns="0" tIns="12065" rIns="0" bIns="0" rtlCol="0" vert="horz">
            <a:spAutoFit/>
          </a:bodyPr>
          <a:lstStyle/>
          <a:p>
            <a:pPr marL="12700">
              <a:lnSpc>
                <a:spcPct val="100000"/>
              </a:lnSpc>
              <a:spcBef>
                <a:spcPts val="95"/>
              </a:spcBef>
              <a:tabLst>
                <a:tab pos="1278255"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52" name="object 52"/>
          <p:cNvSpPr txBox="1"/>
          <p:nvPr/>
        </p:nvSpPr>
        <p:spPr>
          <a:xfrm>
            <a:off x="5223002" y="6683666"/>
            <a:ext cx="1340485" cy="193040"/>
          </a:xfrm>
          <a:prstGeom prst="rect">
            <a:avLst/>
          </a:prstGeom>
        </p:spPr>
        <p:txBody>
          <a:bodyPr wrap="square" lIns="0" tIns="12065" rIns="0" bIns="0" rtlCol="0" vert="horz">
            <a:spAutoFit/>
          </a:bodyPr>
          <a:lstStyle/>
          <a:p>
            <a:pPr marL="12700">
              <a:lnSpc>
                <a:spcPct val="100000"/>
              </a:lnSpc>
              <a:spcBef>
                <a:spcPts val="95"/>
              </a:spcBef>
              <a:tabLst>
                <a:tab pos="442595" algn="l"/>
                <a:tab pos="1278255" algn="l"/>
              </a:tabLst>
            </a:pPr>
            <a:r>
              <a:rPr dirty="0" baseline="2525" sz="1650" spc="-7">
                <a:latin typeface="Cambria Math"/>
                <a:cs typeface="Cambria Math"/>
              </a:rPr>
              <a:t>⎢</a:t>
            </a:r>
            <a:r>
              <a:rPr dirty="0" baseline="2525" sz="1650" spc="-7">
                <a:latin typeface="Cambria Math"/>
                <a:cs typeface="Cambria Math"/>
              </a:rPr>
              <a:t>	</a:t>
            </a:r>
            <a:r>
              <a:rPr dirty="0" sz="1100" spc="-10">
                <a:latin typeface="Cambria Math"/>
                <a:cs typeface="Cambria Math"/>
              </a:rPr>
              <a:t>F</a:t>
            </a:r>
            <a:r>
              <a:rPr dirty="0" sz="1100" spc="-5">
                <a:latin typeface="Cambria Math"/>
                <a:cs typeface="Cambria Math"/>
              </a:rPr>
              <a:t>ri</a:t>
            </a:r>
            <a:r>
              <a:rPr dirty="0" sz="1100" spc="-10">
                <a:latin typeface="Cambria Math"/>
                <a:cs typeface="Cambria Math"/>
              </a:rPr>
              <a:t>en</a:t>
            </a:r>
            <a:r>
              <a:rPr dirty="0" sz="1100" spc="-5">
                <a:latin typeface="Cambria Math"/>
                <a:cs typeface="Cambria Math"/>
              </a:rPr>
              <a:t>ds</a:t>
            </a:r>
            <a:r>
              <a:rPr dirty="0" sz="1100">
                <a:latin typeface="Cambria Math"/>
                <a:cs typeface="Cambria Math"/>
              </a:rPr>
              <a:t>	</a:t>
            </a:r>
            <a:r>
              <a:rPr dirty="0" baseline="2525" sz="1650" spc="-7">
                <a:latin typeface="Cambria Math"/>
                <a:cs typeface="Cambria Math"/>
              </a:rPr>
              <a:t>⎥</a:t>
            </a:r>
            <a:endParaRPr baseline="2525" sz="1650">
              <a:latin typeface="Cambria Math"/>
              <a:cs typeface="Cambria Math"/>
            </a:endParaRPr>
          </a:p>
        </p:txBody>
      </p:sp>
      <p:sp>
        <p:nvSpPr>
          <p:cNvPr id="53" name="object 53"/>
          <p:cNvSpPr txBox="1"/>
          <p:nvPr/>
        </p:nvSpPr>
        <p:spPr>
          <a:xfrm>
            <a:off x="5223002" y="6540455"/>
            <a:ext cx="1340485" cy="193040"/>
          </a:xfrm>
          <a:prstGeom prst="rect">
            <a:avLst/>
          </a:prstGeom>
        </p:spPr>
        <p:txBody>
          <a:bodyPr wrap="square" lIns="0" tIns="12065" rIns="0" bIns="0" rtlCol="0" vert="horz">
            <a:spAutoFit/>
          </a:bodyPr>
          <a:lstStyle/>
          <a:p>
            <a:pPr marL="12700">
              <a:lnSpc>
                <a:spcPct val="100000"/>
              </a:lnSpc>
              <a:spcBef>
                <a:spcPts val="95"/>
              </a:spcBef>
            </a:pPr>
            <a:r>
              <a:rPr dirty="0" baseline="5050" sz="1650" spc="-7">
                <a:latin typeface="Cambria Math"/>
                <a:cs typeface="Cambria Math"/>
              </a:rPr>
              <a:t>⎢ </a:t>
            </a:r>
            <a:r>
              <a:rPr dirty="0" sz="1100" spc="-5">
                <a:latin typeface="Cambria Math"/>
                <a:cs typeface="Cambria Math"/>
              </a:rPr>
              <a:t>Household Income</a:t>
            </a:r>
            <a:r>
              <a:rPr dirty="0" sz="1100" spc="25">
                <a:latin typeface="Cambria Math"/>
                <a:cs typeface="Cambria Math"/>
              </a:rPr>
              <a:t> </a:t>
            </a:r>
            <a:r>
              <a:rPr dirty="0" baseline="5050" sz="1650" spc="-7">
                <a:latin typeface="Cambria Math"/>
                <a:cs typeface="Cambria Math"/>
              </a:rPr>
              <a:t>⎥</a:t>
            </a:r>
            <a:endParaRPr baseline="5050" sz="1650">
              <a:latin typeface="Cambria Math"/>
              <a:cs typeface="Cambria Math"/>
            </a:endParaRPr>
          </a:p>
        </p:txBody>
      </p:sp>
      <p:sp>
        <p:nvSpPr>
          <p:cNvPr id="54" name="object 54"/>
          <p:cNvSpPr txBox="1"/>
          <p:nvPr/>
        </p:nvSpPr>
        <p:spPr>
          <a:xfrm>
            <a:off x="5223002" y="6376606"/>
            <a:ext cx="1340485" cy="193040"/>
          </a:xfrm>
          <a:prstGeom prst="rect">
            <a:avLst/>
          </a:prstGeom>
        </p:spPr>
        <p:txBody>
          <a:bodyPr wrap="square" lIns="0" tIns="12065" rIns="0" bIns="0" rtlCol="0" vert="horz">
            <a:spAutoFit/>
          </a:bodyPr>
          <a:lstStyle/>
          <a:p>
            <a:pPr marL="12700">
              <a:lnSpc>
                <a:spcPct val="100000"/>
              </a:lnSpc>
              <a:spcBef>
                <a:spcPts val="95"/>
              </a:spcBef>
              <a:tabLst>
                <a:tab pos="506095" algn="l"/>
                <a:tab pos="1278255"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R</a:t>
            </a:r>
            <a:r>
              <a:rPr dirty="0" sz="1100" spc="-10">
                <a:latin typeface="Cambria Math"/>
                <a:cs typeface="Cambria Math"/>
              </a:rPr>
              <a:t>u</a:t>
            </a:r>
            <a:r>
              <a:rPr dirty="0" sz="1100" spc="-5">
                <a:latin typeface="Cambria Math"/>
                <a:cs typeface="Cambria Math"/>
              </a:rPr>
              <a:t>r</a:t>
            </a:r>
            <a:r>
              <a:rPr dirty="0" sz="1100" spc="-10">
                <a:latin typeface="Cambria Math"/>
                <a:cs typeface="Cambria Math"/>
              </a:rPr>
              <a:t>a</a:t>
            </a:r>
            <a:r>
              <a:rPr dirty="0" sz="1100" spc="-5">
                <a:latin typeface="Cambria Math"/>
                <a:cs typeface="Cambria Math"/>
              </a:rPr>
              <a:t>l</a:t>
            </a:r>
            <a:r>
              <a:rPr dirty="0" sz="1100">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55" name="object 55"/>
          <p:cNvSpPr txBox="1"/>
          <p:nvPr/>
        </p:nvSpPr>
        <p:spPr>
          <a:xfrm>
            <a:off x="6488684" y="5319013"/>
            <a:ext cx="74295" cy="1098550"/>
          </a:xfrm>
          <a:prstGeom prst="rect">
            <a:avLst/>
          </a:prstGeom>
        </p:spPr>
        <p:txBody>
          <a:bodyPr wrap="square" lIns="0" tIns="12065" rIns="0" bIns="0" rtlCol="0" vert="horz">
            <a:spAutoFit/>
          </a:bodyPr>
          <a:lstStyle/>
          <a:p>
            <a:pPr marL="12700">
              <a:lnSpc>
                <a:spcPts val="1255"/>
              </a:lnSpc>
              <a:spcBef>
                <a:spcPts val="95"/>
              </a:spcBef>
            </a:pPr>
            <a:r>
              <a:rPr dirty="0" sz="1100" spc="-5">
                <a:latin typeface="Cambria Math"/>
                <a:cs typeface="Cambria Math"/>
              </a:rPr>
              <a:t>⎥</a:t>
            </a:r>
            <a:endParaRPr sz="1100">
              <a:latin typeface="Cambria Math"/>
              <a:cs typeface="Cambria Math"/>
            </a:endParaRPr>
          </a:p>
          <a:p>
            <a:pPr marL="12700">
              <a:lnSpc>
                <a:spcPts val="1190"/>
              </a:lnSpc>
            </a:pPr>
            <a:r>
              <a:rPr dirty="0" sz="1100" spc="-5">
                <a:latin typeface="Cambria Math"/>
                <a:cs typeface="Cambria Math"/>
              </a:rPr>
              <a:t>⎥</a:t>
            </a:r>
            <a:endParaRPr sz="1100">
              <a:latin typeface="Cambria Math"/>
              <a:cs typeface="Cambria Math"/>
            </a:endParaRPr>
          </a:p>
          <a:p>
            <a:pPr marL="12700">
              <a:lnSpc>
                <a:spcPts val="1190"/>
              </a:lnSpc>
            </a:pPr>
            <a:r>
              <a:rPr dirty="0" sz="1100" spc="-5">
                <a:latin typeface="Cambria Math"/>
                <a:cs typeface="Cambria Math"/>
              </a:rPr>
              <a:t>⎥</a:t>
            </a:r>
            <a:endParaRPr sz="1100">
              <a:latin typeface="Cambria Math"/>
              <a:cs typeface="Cambria Math"/>
            </a:endParaRPr>
          </a:p>
          <a:p>
            <a:pPr marL="12700">
              <a:lnSpc>
                <a:spcPts val="1190"/>
              </a:lnSpc>
            </a:pPr>
            <a:r>
              <a:rPr dirty="0" sz="1100" spc="-5">
                <a:latin typeface="Cambria Math"/>
                <a:cs typeface="Cambria Math"/>
              </a:rPr>
              <a:t>⎥</a:t>
            </a:r>
            <a:endParaRPr sz="1100">
              <a:latin typeface="Cambria Math"/>
              <a:cs typeface="Cambria Math"/>
            </a:endParaRPr>
          </a:p>
          <a:p>
            <a:pPr marL="12700">
              <a:lnSpc>
                <a:spcPts val="1190"/>
              </a:lnSpc>
            </a:pPr>
            <a:r>
              <a:rPr dirty="0" sz="1100" spc="-5">
                <a:latin typeface="Cambria Math"/>
                <a:cs typeface="Cambria Math"/>
              </a:rPr>
              <a:t>⎥</a:t>
            </a:r>
            <a:endParaRPr sz="1100">
              <a:latin typeface="Cambria Math"/>
              <a:cs typeface="Cambria Math"/>
            </a:endParaRPr>
          </a:p>
          <a:p>
            <a:pPr marL="12700">
              <a:lnSpc>
                <a:spcPts val="1190"/>
              </a:lnSpc>
            </a:pPr>
            <a:r>
              <a:rPr dirty="0" sz="1100" spc="-5">
                <a:latin typeface="Cambria Math"/>
                <a:cs typeface="Cambria Math"/>
              </a:rPr>
              <a:t>⎥</a:t>
            </a:r>
            <a:endParaRPr sz="1100">
              <a:latin typeface="Cambria Math"/>
              <a:cs typeface="Cambria Math"/>
            </a:endParaRPr>
          </a:p>
          <a:p>
            <a:pPr marL="12700">
              <a:lnSpc>
                <a:spcPts val="1255"/>
              </a:lnSpc>
            </a:pPr>
            <a:r>
              <a:rPr dirty="0" sz="1100" spc="-5">
                <a:latin typeface="Cambria Math"/>
                <a:cs typeface="Cambria Math"/>
              </a:rPr>
              <a:t>⎥</a:t>
            </a:r>
            <a:endParaRPr sz="1100">
              <a:latin typeface="Cambria Math"/>
              <a:cs typeface="Cambria Math"/>
            </a:endParaRPr>
          </a:p>
        </p:txBody>
      </p:sp>
      <p:sp>
        <p:nvSpPr>
          <p:cNvPr id="56" name="object 56"/>
          <p:cNvSpPr txBox="1"/>
          <p:nvPr/>
        </p:nvSpPr>
        <p:spPr>
          <a:xfrm>
            <a:off x="5223002" y="5168138"/>
            <a:ext cx="1340485" cy="303530"/>
          </a:xfrm>
          <a:prstGeom prst="rect">
            <a:avLst/>
          </a:prstGeom>
        </p:spPr>
        <p:txBody>
          <a:bodyPr wrap="square" lIns="0" tIns="12065" rIns="0" bIns="0" rtlCol="0" vert="horz">
            <a:spAutoFit/>
          </a:bodyPr>
          <a:lstStyle/>
          <a:p>
            <a:pPr marL="12700">
              <a:lnSpc>
                <a:spcPts val="1095"/>
              </a:lnSpc>
              <a:spcBef>
                <a:spcPts val="95"/>
              </a:spcBef>
              <a:tabLst>
                <a:tab pos="1278255"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a:p>
            <a:pPr marL="60960">
              <a:lnSpc>
                <a:spcPts val="1095"/>
              </a:lnSpc>
            </a:pPr>
            <a:r>
              <a:rPr dirty="0" sz="1100" spc="-5">
                <a:latin typeface="Cambria Math"/>
                <a:cs typeface="Cambria Math"/>
              </a:rPr>
              <a:t>Importance</a:t>
            </a:r>
            <a:r>
              <a:rPr dirty="0" sz="1100" spc="-10">
                <a:latin typeface="Cambria Math"/>
                <a:cs typeface="Cambria Math"/>
              </a:rPr>
              <a:t> </a:t>
            </a:r>
            <a:r>
              <a:rPr dirty="0" sz="1100" spc="-5">
                <a:latin typeface="Cambria Math"/>
                <a:cs typeface="Cambria Math"/>
              </a:rPr>
              <a:t>Religion</a:t>
            </a:r>
            <a:endParaRPr sz="1100">
              <a:latin typeface="Cambria Math"/>
              <a:cs typeface="Cambria Math"/>
            </a:endParaRPr>
          </a:p>
        </p:txBody>
      </p:sp>
      <p:sp>
        <p:nvSpPr>
          <p:cNvPr id="57" name="object 57"/>
          <p:cNvSpPr txBox="1"/>
          <p:nvPr/>
        </p:nvSpPr>
        <p:spPr>
          <a:xfrm>
            <a:off x="6488684" y="5017261"/>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58" name="object 58"/>
          <p:cNvSpPr txBox="1"/>
          <p:nvPr/>
        </p:nvSpPr>
        <p:spPr>
          <a:xfrm>
            <a:off x="5223002" y="4866385"/>
            <a:ext cx="1340485" cy="193040"/>
          </a:xfrm>
          <a:prstGeom prst="rect">
            <a:avLst/>
          </a:prstGeom>
        </p:spPr>
        <p:txBody>
          <a:bodyPr wrap="square" lIns="0" tIns="12065" rIns="0" bIns="0" rtlCol="0" vert="horz">
            <a:spAutoFit/>
          </a:bodyPr>
          <a:lstStyle/>
          <a:p>
            <a:pPr marL="12700">
              <a:lnSpc>
                <a:spcPct val="100000"/>
              </a:lnSpc>
              <a:spcBef>
                <a:spcPts val="95"/>
              </a:spcBef>
              <a:tabLst>
                <a:tab pos="1278255"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59" name="object 59"/>
          <p:cNvSpPr txBox="1"/>
          <p:nvPr/>
        </p:nvSpPr>
        <p:spPr>
          <a:xfrm>
            <a:off x="5223002" y="4769630"/>
            <a:ext cx="1340485" cy="193040"/>
          </a:xfrm>
          <a:prstGeom prst="rect">
            <a:avLst/>
          </a:prstGeom>
        </p:spPr>
        <p:txBody>
          <a:bodyPr wrap="square" lIns="0" tIns="12065" rIns="0" bIns="0" rtlCol="0" vert="horz">
            <a:spAutoFit/>
          </a:bodyPr>
          <a:lstStyle/>
          <a:p>
            <a:pPr marL="12700">
              <a:lnSpc>
                <a:spcPct val="100000"/>
              </a:lnSpc>
              <a:spcBef>
                <a:spcPts val="95"/>
              </a:spcBef>
            </a:pPr>
            <a:r>
              <a:rPr dirty="0" baseline="22727" sz="1650" spc="-7">
                <a:latin typeface="Cambria Math"/>
                <a:cs typeface="Cambria Math"/>
              </a:rPr>
              <a:t>⎡ </a:t>
            </a:r>
            <a:r>
              <a:rPr dirty="0" sz="1100" spc="-5">
                <a:latin typeface="Cambria Math"/>
                <a:cs typeface="Cambria Math"/>
              </a:rPr>
              <a:t>Volunteered Party</a:t>
            </a:r>
            <a:r>
              <a:rPr dirty="0" sz="1100" spc="220">
                <a:latin typeface="Cambria Math"/>
                <a:cs typeface="Cambria Math"/>
              </a:rPr>
              <a:t> </a:t>
            </a:r>
            <a:r>
              <a:rPr dirty="0" baseline="22727" sz="1650" spc="-7">
                <a:latin typeface="Cambria Math"/>
                <a:cs typeface="Cambria Math"/>
              </a:rPr>
              <a:t>⎤</a:t>
            </a:r>
            <a:endParaRPr baseline="22727" sz="1650">
              <a:latin typeface="Cambria Math"/>
              <a:cs typeface="Cambria Math"/>
            </a:endParaRPr>
          </a:p>
        </p:txBody>
      </p:sp>
      <p:sp>
        <p:nvSpPr>
          <p:cNvPr id="60" name="object 60"/>
          <p:cNvSpPr txBox="1"/>
          <p:nvPr/>
        </p:nvSpPr>
        <p:spPr>
          <a:xfrm>
            <a:off x="901700" y="7346447"/>
            <a:ext cx="5969635" cy="394335"/>
          </a:xfrm>
          <a:prstGeom prst="rect">
            <a:avLst/>
          </a:prstGeom>
        </p:spPr>
        <p:txBody>
          <a:bodyPr wrap="square" lIns="0" tIns="12700" rIns="0" bIns="0" rtlCol="0" vert="horz">
            <a:spAutoFit/>
          </a:bodyPr>
          <a:lstStyle/>
          <a:p>
            <a:pPr marL="12700" marR="5080" indent="-635">
              <a:lnSpc>
                <a:spcPct val="110000"/>
              </a:lnSpc>
              <a:spcBef>
                <a:spcPts val="100"/>
              </a:spcBef>
            </a:pPr>
            <a:r>
              <a:rPr dirty="0" sz="1100" spc="-5">
                <a:latin typeface="Calibri"/>
                <a:cs typeface="Calibri"/>
              </a:rPr>
              <a:t>The </a:t>
            </a:r>
            <a:r>
              <a:rPr dirty="0" sz="1100" spc="-80">
                <a:latin typeface="Cambria Math"/>
                <a:cs typeface="Cambria Math"/>
              </a:rPr>
              <a:t>α</a:t>
            </a:r>
            <a:r>
              <a:rPr dirty="0" baseline="-17361" sz="1200" spc="-120">
                <a:latin typeface="Cambria Math"/>
                <a:cs typeface="Cambria Math"/>
              </a:rPr>
              <a:t>𝑖𝑖  </a:t>
            </a:r>
            <a:r>
              <a:rPr dirty="0" sz="1100" spc="-5">
                <a:latin typeface="Calibri"/>
                <a:cs typeface="Calibri"/>
              </a:rPr>
              <a:t>and </a:t>
            </a:r>
            <a:r>
              <a:rPr dirty="0" sz="1100" spc="-80">
                <a:latin typeface="Cambria Math"/>
                <a:cs typeface="Cambria Math"/>
              </a:rPr>
              <a:t>β</a:t>
            </a:r>
            <a:r>
              <a:rPr dirty="0" baseline="-17361" sz="1200" spc="-120">
                <a:latin typeface="Cambria Math"/>
                <a:cs typeface="Cambria Math"/>
              </a:rPr>
              <a:t>𝑖𝑖  </a:t>
            </a:r>
            <a:r>
              <a:rPr dirty="0" sz="1100" spc="-5">
                <a:latin typeface="Calibri"/>
                <a:cs typeface="Calibri"/>
              </a:rPr>
              <a:t>coefficients are used to calculate probability ratios, which indicate increases in likelihood of  the tested outcome due to variations in a specific predictor. For</a:t>
            </a:r>
            <a:r>
              <a:rPr dirty="0" sz="1100" spc="35">
                <a:latin typeface="Calibri"/>
                <a:cs typeface="Calibri"/>
              </a:rPr>
              <a:t> </a:t>
            </a:r>
            <a:r>
              <a:rPr dirty="0" sz="1100" spc="-5">
                <a:latin typeface="Calibri"/>
                <a:cs typeface="Calibri"/>
              </a:rPr>
              <a:t>example:</a:t>
            </a:r>
            <a:endParaRPr sz="1100">
              <a:latin typeface="Calibri"/>
              <a:cs typeface="Calibri"/>
            </a:endParaRPr>
          </a:p>
        </p:txBody>
      </p:sp>
      <p:sp>
        <p:nvSpPr>
          <p:cNvPr id="61" name="object 61"/>
          <p:cNvSpPr txBox="1"/>
          <p:nvPr/>
        </p:nvSpPr>
        <p:spPr>
          <a:xfrm>
            <a:off x="2192527" y="7998205"/>
            <a:ext cx="84455" cy="147320"/>
          </a:xfrm>
          <a:prstGeom prst="rect">
            <a:avLst/>
          </a:prstGeom>
        </p:spPr>
        <p:txBody>
          <a:bodyPr wrap="square" lIns="0" tIns="12065" rIns="0" bIns="0" rtlCol="0" vert="horz">
            <a:spAutoFit/>
          </a:bodyPr>
          <a:lstStyle/>
          <a:p>
            <a:pPr marL="12700">
              <a:lnSpc>
                <a:spcPct val="100000"/>
              </a:lnSpc>
              <a:spcBef>
                <a:spcPts val="95"/>
              </a:spcBef>
            </a:pPr>
            <a:r>
              <a:rPr dirty="0" sz="800" spc="15">
                <a:latin typeface="Cambria Math"/>
                <a:cs typeface="Cambria Math"/>
              </a:rPr>
              <a:t>1</a:t>
            </a:r>
            <a:endParaRPr sz="800">
              <a:latin typeface="Cambria Math"/>
              <a:cs typeface="Cambria Math"/>
            </a:endParaRPr>
          </a:p>
        </p:txBody>
      </p:sp>
      <p:sp>
        <p:nvSpPr>
          <p:cNvPr id="62" name="object 62"/>
          <p:cNvSpPr txBox="1"/>
          <p:nvPr/>
        </p:nvSpPr>
        <p:spPr>
          <a:xfrm>
            <a:off x="1839003" y="7931144"/>
            <a:ext cx="645160" cy="193040"/>
          </a:xfrm>
          <a:prstGeom prst="rect">
            <a:avLst/>
          </a:prstGeom>
        </p:spPr>
        <p:txBody>
          <a:bodyPr wrap="square" lIns="0" tIns="12065" rIns="0" bIns="0" rtlCol="0" vert="horz">
            <a:spAutoFit/>
          </a:bodyPr>
          <a:lstStyle/>
          <a:p>
            <a:pPr marL="12700">
              <a:lnSpc>
                <a:spcPct val="100000"/>
              </a:lnSpc>
              <a:spcBef>
                <a:spcPts val="95"/>
              </a:spcBef>
            </a:pPr>
            <a:r>
              <a:rPr dirty="0" sz="1100" spc="-245">
                <a:latin typeface="Cambria Math"/>
                <a:cs typeface="Cambria Math"/>
              </a:rPr>
              <a:t>𝑒𝑒𝑒𝑒𝑒𝑒(𝛽𝛽</a:t>
            </a:r>
            <a:r>
              <a:rPr dirty="0" sz="1100" spc="125">
                <a:latin typeface="Cambria Math"/>
                <a:cs typeface="Cambria Math"/>
              </a:rPr>
              <a:t> </a:t>
            </a:r>
            <a:r>
              <a:rPr dirty="0" sz="1100" spc="-5">
                <a:latin typeface="Cambria Math"/>
                <a:cs typeface="Cambria Math"/>
              </a:rPr>
              <a:t>)</a:t>
            </a:r>
            <a:r>
              <a:rPr dirty="0" sz="1100" spc="30">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63" name="object 63"/>
          <p:cNvSpPr txBox="1"/>
          <p:nvPr/>
        </p:nvSpPr>
        <p:spPr>
          <a:xfrm>
            <a:off x="2497284" y="7792758"/>
            <a:ext cx="3437254" cy="425450"/>
          </a:xfrm>
          <a:prstGeom prst="rect">
            <a:avLst/>
          </a:prstGeom>
        </p:spPr>
        <p:txBody>
          <a:bodyPr wrap="square" lIns="0" tIns="44450" rIns="0" bIns="0" rtlCol="0" vert="horz">
            <a:spAutoFit/>
          </a:bodyPr>
          <a:lstStyle/>
          <a:p>
            <a:pPr marL="12700">
              <a:lnSpc>
                <a:spcPct val="100000"/>
              </a:lnSpc>
              <a:spcBef>
                <a:spcPts val="350"/>
              </a:spcBef>
            </a:pPr>
            <a:r>
              <a:rPr dirty="0" sz="1100" spc="-265">
                <a:latin typeface="Cambria Math"/>
                <a:cs typeface="Cambria Math"/>
              </a:rPr>
              <a:t>𝑃𝑃</a:t>
            </a:r>
            <a:r>
              <a:rPr dirty="0" baseline="2525" sz="1650" spc="-397">
                <a:latin typeface="Cambria Math"/>
                <a:cs typeface="Cambria Math"/>
              </a:rPr>
              <a:t>(</a:t>
            </a:r>
            <a:r>
              <a:rPr dirty="0" sz="1100" spc="-265">
                <a:latin typeface="Cambria Math"/>
                <a:cs typeface="Cambria Math"/>
              </a:rPr>
              <a:t>𝑌𝑌</a:t>
            </a:r>
            <a:r>
              <a:rPr dirty="0" sz="1100" spc="90">
                <a:latin typeface="Cambria Math"/>
                <a:cs typeface="Cambria Math"/>
              </a:rPr>
              <a:t> </a:t>
            </a:r>
            <a:r>
              <a:rPr dirty="0" sz="1100" spc="-5">
                <a:latin typeface="Cambria Math"/>
                <a:cs typeface="Cambria Math"/>
              </a:rPr>
              <a:t>= 1 </a:t>
            </a:r>
            <a:r>
              <a:rPr dirty="0" baseline="2525" sz="1650" spc="-7">
                <a:latin typeface="Cambria Math"/>
                <a:cs typeface="Cambria Math"/>
              </a:rPr>
              <a:t>| </a:t>
            </a:r>
            <a:r>
              <a:rPr dirty="0" sz="1100" spc="-225">
                <a:latin typeface="Cambria Math"/>
                <a:cs typeface="Cambria Math"/>
              </a:rPr>
              <a:t>𝛼𝛼</a:t>
            </a:r>
            <a:r>
              <a:rPr dirty="0" baseline="-17361" sz="1200" spc="-337">
                <a:latin typeface="Cambria Math"/>
                <a:cs typeface="Cambria Math"/>
              </a:rPr>
              <a:t>1</a:t>
            </a:r>
            <a:r>
              <a:rPr dirty="0" baseline="-17361" sz="1200" spc="262">
                <a:latin typeface="Cambria Math"/>
                <a:cs typeface="Cambria Math"/>
              </a:rPr>
              <a:t> </a:t>
            </a:r>
            <a:r>
              <a:rPr dirty="0" sz="1100" spc="-5">
                <a:latin typeface="Cambria Math"/>
                <a:cs typeface="Cambria Math"/>
              </a:rPr>
              <a:t>= 1,  </a:t>
            </a:r>
            <a:r>
              <a:rPr dirty="0" sz="1100" spc="-150">
                <a:latin typeface="Cambria Math"/>
                <a:cs typeface="Cambria Math"/>
              </a:rPr>
              <a:t>𝛼𝛼</a:t>
            </a:r>
            <a:r>
              <a:rPr dirty="0" baseline="-17361" sz="1200" spc="-225">
                <a:latin typeface="Cambria Math"/>
                <a:cs typeface="Cambria Math"/>
              </a:rPr>
              <a:t>2</a:t>
            </a:r>
            <a:r>
              <a:rPr dirty="0" sz="1100" spc="-150">
                <a:latin typeface="Cambria Math"/>
                <a:cs typeface="Cambria Math"/>
              </a:rPr>
              <a:t>,  </a:t>
            </a:r>
            <a:r>
              <a:rPr dirty="0" sz="1100" spc="-5">
                <a:latin typeface="Cambria Math"/>
                <a:cs typeface="Cambria Math"/>
              </a:rPr>
              <a:t>… , </a:t>
            </a:r>
            <a:r>
              <a:rPr dirty="0" sz="1100" spc="-225">
                <a:latin typeface="Cambria Math"/>
                <a:cs typeface="Cambria Math"/>
              </a:rPr>
              <a:t>𝛼𝛼</a:t>
            </a:r>
            <a:r>
              <a:rPr dirty="0" baseline="-17361" sz="1200" spc="-337">
                <a:latin typeface="Cambria Math"/>
                <a:cs typeface="Cambria Math"/>
              </a:rPr>
              <a:t>𝑖𝑖</a:t>
            </a:r>
            <a:r>
              <a:rPr dirty="0" baseline="-17361" sz="1200" spc="-150">
                <a:latin typeface="Cambria Math"/>
                <a:cs typeface="Cambria Math"/>
              </a:rPr>
              <a:t> </a:t>
            </a:r>
            <a:r>
              <a:rPr dirty="0" sz="1100" spc="-190">
                <a:latin typeface="Cambria Math"/>
                <a:cs typeface="Cambria Math"/>
              </a:rPr>
              <a:t>)/𝑃𝑃</a:t>
            </a:r>
            <a:r>
              <a:rPr dirty="0" baseline="2525" sz="1650" spc="-284">
                <a:latin typeface="Cambria Math"/>
                <a:cs typeface="Cambria Math"/>
              </a:rPr>
              <a:t>(</a:t>
            </a:r>
            <a:r>
              <a:rPr dirty="0" sz="1100" spc="-190">
                <a:latin typeface="Cambria Math"/>
                <a:cs typeface="Cambria Math"/>
              </a:rPr>
              <a:t>𝑌𝑌       </a:t>
            </a:r>
            <a:r>
              <a:rPr dirty="0" sz="1100" spc="-5">
                <a:latin typeface="Cambria Math"/>
                <a:cs typeface="Cambria Math"/>
              </a:rPr>
              <a:t>= 0 </a:t>
            </a:r>
            <a:r>
              <a:rPr dirty="0" baseline="2525" sz="1650" spc="-7">
                <a:latin typeface="Cambria Math"/>
                <a:cs typeface="Cambria Math"/>
              </a:rPr>
              <a:t>| </a:t>
            </a:r>
            <a:r>
              <a:rPr dirty="0" sz="1100" spc="-225">
                <a:latin typeface="Cambria Math"/>
                <a:cs typeface="Cambria Math"/>
              </a:rPr>
              <a:t>𝛼𝛼</a:t>
            </a:r>
            <a:r>
              <a:rPr dirty="0" baseline="-17361" sz="1200" spc="-337">
                <a:latin typeface="Cambria Math"/>
                <a:cs typeface="Cambria Math"/>
              </a:rPr>
              <a:t>1</a:t>
            </a:r>
            <a:r>
              <a:rPr dirty="0" baseline="-17361" sz="1200" spc="262">
                <a:latin typeface="Cambria Math"/>
                <a:cs typeface="Cambria Math"/>
              </a:rPr>
              <a:t> </a:t>
            </a:r>
            <a:r>
              <a:rPr dirty="0" sz="1100" spc="-5">
                <a:latin typeface="Cambria Math"/>
                <a:cs typeface="Cambria Math"/>
              </a:rPr>
              <a:t>= 1,   </a:t>
            </a:r>
            <a:r>
              <a:rPr dirty="0" sz="1100" spc="-150">
                <a:latin typeface="Cambria Math"/>
                <a:cs typeface="Cambria Math"/>
              </a:rPr>
              <a:t>𝛼𝛼</a:t>
            </a:r>
            <a:r>
              <a:rPr dirty="0" baseline="-17361" sz="1200" spc="-225">
                <a:latin typeface="Cambria Math"/>
                <a:cs typeface="Cambria Math"/>
              </a:rPr>
              <a:t>2</a:t>
            </a:r>
            <a:r>
              <a:rPr dirty="0" sz="1100" spc="-150">
                <a:latin typeface="Cambria Math"/>
                <a:cs typeface="Cambria Math"/>
              </a:rPr>
              <a:t>,  </a:t>
            </a:r>
            <a:r>
              <a:rPr dirty="0" sz="1100" spc="-5">
                <a:latin typeface="Cambria Math"/>
                <a:cs typeface="Cambria Math"/>
              </a:rPr>
              <a:t>… ,</a:t>
            </a:r>
            <a:r>
              <a:rPr dirty="0" sz="1100" spc="-60">
                <a:latin typeface="Cambria Math"/>
                <a:cs typeface="Cambria Math"/>
              </a:rPr>
              <a:t> </a:t>
            </a:r>
            <a:r>
              <a:rPr dirty="0" sz="1100" spc="-225">
                <a:latin typeface="Cambria Math"/>
                <a:cs typeface="Cambria Math"/>
              </a:rPr>
              <a:t>𝛼𝛼</a:t>
            </a:r>
            <a:r>
              <a:rPr dirty="0" baseline="-17361" sz="1200" spc="-337">
                <a:latin typeface="Cambria Math"/>
                <a:cs typeface="Cambria Math"/>
              </a:rPr>
              <a:t>𝑖𝑖</a:t>
            </a:r>
            <a:r>
              <a:rPr dirty="0" baseline="-17361" sz="1200" spc="-150">
                <a:latin typeface="Cambria Math"/>
                <a:cs typeface="Cambria Math"/>
              </a:rPr>
              <a:t> </a:t>
            </a:r>
            <a:r>
              <a:rPr dirty="0" sz="1100" spc="-5">
                <a:latin typeface="Cambria Math"/>
                <a:cs typeface="Cambria Math"/>
              </a:rPr>
              <a:t>)</a:t>
            </a:r>
            <a:endParaRPr sz="1100">
              <a:latin typeface="Cambria Math"/>
              <a:cs typeface="Cambria Math"/>
            </a:endParaRPr>
          </a:p>
          <a:p>
            <a:pPr marL="12700">
              <a:lnSpc>
                <a:spcPct val="100000"/>
              </a:lnSpc>
              <a:spcBef>
                <a:spcPts val="254"/>
              </a:spcBef>
            </a:pPr>
            <a:r>
              <a:rPr dirty="0" sz="1100" spc="-265">
                <a:latin typeface="Cambria Math"/>
                <a:cs typeface="Cambria Math"/>
              </a:rPr>
              <a:t>𝑃𝑃</a:t>
            </a:r>
            <a:r>
              <a:rPr dirty="0" baseline="2525" sz="1650" spc="-397">
                <a:latin typeface="Cambria Math"/>
                <a:cs typeface="Cambria Math"/>
              </a:rPr>
              <a:t>(</a:t>
            </a:r>
            <a:r>
              <a:rPr dirty="0" sz="1100" spc="-265">
                <a:latin typeface="Cambria Math"/>
                <a:cs typeface="Cambria Math"/>
              </a:rPr>
              <a:t>𝑌𝑌</a:t>
            </a:r>
            <a:r>
              <a:rPr dirty="0" sz="1100" spc="90">
                <a:latin typeface="Cambria Math"/>
                <a:cs typeface="Cambria Math"/>
              </a:rPr>
              <a:t> </a:t>
            </a:r>
            <a:r>
              <a:rPr dirty="0" sz="1100" spc="-5">
                <a:latin typeface="Cambria Math"/>
                <a:cs typeface="Cambria Math"/>
              </a:rPr>
              <a:t>= 1 </a:t>
            </a:r>
            <a:r>
              <a:rPr dirty="0" baseline="2525" sz="1650" spc="-7">
                <a:latin typeface="Cambria Math"/>
                <a:cs typeface="Cambria Math"/>
              </a:rPr>
              <a:t>| </a:t>
            </a:r>
            <a:r>
              <a:rPr dirty="0" sz="1100" spc="-225">
                <a:latin typeface="Cambria Math"/>
                <a:cs typeface="Cambria Math"/>
              </a:rPr>
              <a:t>𝛼𝛼</a:t>
            </a:r>
            <a:r>
              <a:rPr dirty="0" baseline="-17361" sz="1200" spc="-337">
                <a:latin typeface="Cambria Math"/>
                <a:cs typeface="Cambria Math"/>
              </a:rPr>
              <a:t>1</a:t>
            </a:r>
            <a:r>
              <a:rPr dirty="0" baseline="-17361" sz="1200" spc="262">
                <a:latin typeface="Cambria Math"/>
                <a:cs typeface="Cambria Math"/>
              </a:rPr>
              <a:t> </a:t>
            </a:r>
            <a:r>
              <a:rPr dirty="0" sz="1100" spc="-5">
                <a:latin typeface="Cambria Math"/>
                <a:cs typeface="Cambria Math"/>
              </a:rPr>
              <a:t>= 0,  </a:t>
            </a:r>
            <a:r>
              <a:rPr dirty="0" sz="1100" spc="-150">
                <a:latin typeface="Cambria Math"/>
                <a:cs typeface="Cambria Math"/>
              </a:rPr>
              <a:t>𝛼𝛼</a:t>
            </a:r>
            <a:r>
              <a:rPr dirty="0" baseline="-17361" sz="1200" spc="-225">
                <a:latin typeface="Cambria Math"/>
                <a:cs typeface="Cambria Math"/>
              </a:rPr>
              <a:t>2</a:t>
            </a:r>
            <a:r>
              <a:rPr dirty="0" sz="1100" spc="-150">
                <a:latin typeface="Cambria Math"/>
                <a:cs typeface="Cambria Math"/>
              </a:rPr>
              <a:t>,  </a:t>
            </a:r>
            <a:r>
              <a:rPr dirty="0" sz="1100" spc="-5">
                <a:latin typeface="Cambria Math"/>
                <a:cs typeface="Cambria Math"/>
              </a:rPr>
              <a:t>… , </a:t>
            </a:r>
            <a:r>
              <a:rPr dirty="0" sz="1100" spc="-225">
                <a:latin typeface="Cambria Math"/>
                <a:cs typeface="Cambria Math"/>
              </a:rPr>
              <a:t>𝛼𝛼</a:t>
            </a:r>
            <a:r>
              <a:rPr dirty="0" baseline="-17361" sz="1200" spc="-337">
                <a:latin typeface="Cambria Math"/>
                <a:cs typeface="Cambria Math"/>
              </a:rPr>
              <a:t>𝑖𝑖</a:t>
            </a:r>
            <a:r>
              <a:rPr dirty="0" baseline="-17361" sz="1200" spc="-150">
                <a:latin typeface="Cambria Math"/>
                <a:cs typeface="Cambria Math"/>
              </a:rPr>
              <a:t> </a:t>
            </a:r>
            <a:r>
              <a:rPr dirty="0" sz="1100" spc="-190">
                <a:latin typeface="Cambria Math"/>
                <a:cs typeface="Cambria Math"/>
              </a:rPr>
              <a:t>)/𝑃𝑃</a:t>
            </a:r>
            <a:r>
              <a:rPr dirty="0" baseline="2525" sz="1650" spc="-284">
                <a:latin typeface="Cambria Math"/>
                <a:cs typeface="Cambria Math"/>
              </a:rPr>
              <a:t>(</a:t>
            </a:r>
            <a:r>
              <a:rPr dirty="0" sz="1100" spc="-190">
                <a:latin typeface="Cambria Math"/>
                <a:cs typeface="Cambria Math"/>
              </a:rPr>
              <a:t>𝑌𝑌       </a:t>
            </a:r>
            <a:r>
              <a:rPr dirty="0" sz="1100" spc="-5">
                <a:latin typeface="Cambria Math"/>
                <a:cs typeface="Cambria Math"/>
              </a:rPr>
              <a:t>= 0 </a:t>
            </a:r>
            <a:r>
              <a:rPr dirty="0" baseline="2525" sz="1650" spc="-7">
                <a:latin typeface="Cambria Math"/>
                <a:cs typeface="Cambria Math"/>
              </a:rPr>
              <a:t>| </a:t>
            </a:r>
            <a:r>
              <a:rPr dirty="0" sz="1100" spc="-225">
                <a:latin typeface="Cambria Math"/>
                <a:cs typeface="Cambria Math"/>
              </a:rPr>
              <a:t>𝛼𝛼</a:t>
            </a:r>
            <a:r>
              <a:rPr dirty="0" baseline="-17361" sz="1200" spc="-337">
                <a:latin typeface="Cambria Math"/>
                <a:cs typeface="Cambria Math"/>
              </a:rPr>
              <a:t>1</a:t>
            </a:r>
            <a:r>
              <a:rPr dirty="0" baseline="-17361" sz="1200" spc="262">
                <a:latin typeface="Cambria Math"/>
                <a:cs typeface="Cambria Math"/>
              </a:rPr>
              <a:t> </a:t>
            </a:r>
            <a:r>
              <a:rPr dirty="0" sz="1100" spc="-5">
                <a:latin typeface="Cambria Math"/>
                <a:cs typeface="Cambria Math"/>
              </a:rPr>
              <a:t>= 0,   </a:t>
            </a:r>
            <a:r>
              <a:rPr dirty="0" sz="1100" spc="-150">
                <a:latin typeface="Cambria Math"/>
                <a:cs typeface="Cambria Math"/>
              </a:rPr>
              <a:t>𝛼𝛼</a:t>
            </a:r>
            <a:r>
              <a:rPr dirty="0" baseline="-17361" sz="1200" spc="-225">
                <a:latin typeface="Cambria Math"/>
                <a:cs typeface="Cambria Math"/>
              </a:rPr>
              <a:t>2</a:t>
            </a:r>
            <a:r>
              <a:rPr dirty="0" sz="1100" spc="-150">
                <a:latin typeface="Cambria Math"/>
                <a:cs typeface="Cambria Math"/>
              </a:rPr>
              <a:t>,  </a:t>
            </a:r>
            <a:r>
              <a:rPr dirty="0" sz="1100" spc="-5">
                <a:latin typeface="Cambria Math"/>
                <a:cs typeface="Cambria Math"/>
              </a:rPr>
              <a:t>… ,</a:t>
            </a:r>
            <a:r>
              <a:rPr dirty="0" sz="1100" spc="-60">
                <a:latin typeface="Cambria Math"/>
                <a:cs typeface="Cambria Math"/>
              </a:rPr>
              <a:t> </a:t>
            </a:r>
            <a:r>
              <a:rPr dirty="0" sz="1100" spc="-225">
                <a:latin typeface="Cambria Math"/>
                <a:cs typeface="Cambria Math"/>
              </a:rPr>
              <a:t>𝛼𝛼</a:t>
            </a:r>
            <a:r>
              <a:rPr dirty="0" baseline="-17361" sz="1200" spc="-337">
                <a:latin typeface="Cambria Math"/>
                <a:cs typeface="Cambria Math"/>
              </a:rPr>
              <a:t>𝑖𝑖</a:t>
            </a:r>
            <a:r>
              <a:rPr dirty="0" baseline="-17361" sz="1200" spc="-150">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64" name="object 64"/>
          <p:cNvSpPr/>
          <p:nvPr/>
        </p:nvSpPr>
        <p:spPr>
          <a:xfrm>
            <a:off x="2510027" y="8042909"/>
            <a:ext cx="3411854" cy="0"/>
          </a:xfrm>
          <a:custGeom>
            <a:avLst/>
            <a:gdLst/>
            <a:ahLst/>
            <a:cxnLst/>
            <a:rect l="l" t="t" r="r" b="b"/>
            <a:pathLst>
              <a:path w="3411854" h="0">
                <a:moveTo>
                  <a:pt x="0" y="0"/>
                </a:moveTo>
                <a:lnTo>
                  <a:pt x="3411474" y="0"/>
                </a:lnTo>
              </a:path>
            </a:pathLst>
          </a:custGeom>
          <a:ln w="9143">
            <a:solidFill>
              <a:srgbClr val="000000"/>
            </a:solidFill>
          </a:ln>
        </p:spPr>
        <p:txBody>
          <a:bodyPr wrap="square" lIns="0" tIns="0" rIns="0" bIns="0" rtlCol="0"/>
          <a:lstStyle/>
          <a:p/>
        </p:txBody>
      </p:sp>
      <p:sp>
        <p:nvSpPr>
          <p:cNvPr id="65" name="object 65"/>
          <p:cNvSpPr txBox="1"/>
          <p:nvPr/>
        </p:nvSpPr>
        <p:spPr>
          <a:xfrm>
            <a:off x="901635" y="8286691"/>
            <a:ext cx="5969000" cy="393065"/>
          </a:xfrm>
          <a:prstGeom prst="rect">
            <a:avLst/>
          </a:prstGeom>
        </p:spPr>
        <p:txBody>
          <a:bodyPr wrap="square" lIns="0" tIns="12700" rIns="0" bIns="0" rtlCol="0" vert="horz">
            <a:spAutoFit/>
          </a:bodyPr>
          <a:lstStyle/>
          <a:p>
            <a:pPr marL="12700" marR="5080">
              <a:lnSpc>
                <a:spcPct val="109600"/>
              </a:lnSpc>
              <a:spcBef>
                <a:spcPts val="100"/>
              </a:spcBef>
            </a:pPr>
            <a:r>
              <a:rPr dirty="0" sz="1100" spc="-5">
                <a:latin typeface="Calibri"/>
                <a:cs typeface="Calibri"/>
              </a:rPr>
              <a:t>Thus </a:t>
            </a:r>
            <a:r>
              <a:rPr dirty="0" sz="1100" spc="-204">
                <a:latin typeface="Cambria Math"/>
                <a:cs typeface="Cambria Math"/>
              </a:rPr>
              <a:t>𝑒𝑒𝑒𝑒𝑒𝑒(𝛽𝛽</a:t>
            </a:r>
            <a:r>
              <a:rPr dirty="0" baseline="-17361" sz="1200" spc="-307">
                <a:latin typeface="Cambria Math"/>
                <a:cs typeface="Cambria Math"/>
              </a:rPr>
              <a:t>1</a:t>
            </a:r>
            <a:r>
              <a:rPr dirty="0" sz="1100" spc="-204">
                <a:latin typeface="Cambria Math"/>
                <a:cs typeface="Cambria Math"/>
              </a:rPr>
              <a:t>) </a:t>
            </a:r>
            <a:r>
              <a:rPr dirty="0" sz="1100" spc="-5">
                <a:latin typeface="Calibri"/>
                <a:cs typeface="Calibri"/>
              </a:rPr>
              <a:t>estimates the conditional odds ratio. Odds ratios can be interpreted as an estimate of odds  ratio between </a:t>
            </a:r>
            <a:r>
              <a:rPr dirty="0" sz="1100" spc="-335">
                <a:latin typeface="Cambria Math"/>
                <a:cs typeface="Cambria Math"/>
              </a:rPr>
              <a:t>𝑌𝑌</a:t>
            </a:r>
            <a:r>
              <a:rPr dirty="0" sz="1100" spc="30">
                <a:latin typeface="Cambria Math"/>
                <a:cs typeface="Cambria Math"/>
              </a:rPr>
              <a:t> </a:t>
            </a:r>
            <a:r>
              <a:rPr dirty="0" sz="1100" spc="-5">
                <a:latin typeface="Calibri"/>
                <a:cs typeface="Calibri"/>
              </a:rPr>
              <a:t>and </a:t>
            </a:r>
            <a:r>
              <a:rPr dirty="0" sz="1100" spc="-160">
                <a:latin typeface="Cambria Math"/>
                <a:cs typeface="Cambria Math"/>
              </a:rPr>
              <a:t>𝛼𝛼</a:t>
            </a:r>
            <a:r>
              <a:rPr dirty="0" baseline="-17361" sz="1200" spc="-240">
                <a:latin typeface="Cambria Math"/>
                <a:cs typeface="Cambria Math"/>
              </a:rPr>
              <a:t>1</a:t>
            </a:r>
            <a:r>
              <a:rPr dirty="0" sz="1100" spc="-160">
                <a:latin typeface="Calibri"/>
                <a:cs typeface="Calibri"/>
              </a:rPr>
              <a:t>, </a:t>
            </a:r>
            <a:r>
              <a:rPr dirty="0" sz="1100" spc="-5">
                <a:latin typeface="Calibri"/>
                <a:cs typeface="Calibri"/>
              </a:rPr>
              <a:t>holding </a:t>
            </a:r>
            <a:r>
              <a:rPr dirty="0" sz="1100" spc="-150">
                <a:latin typeface="Cambria Math"/>
                <a:cs typeface="Cambria Math"/>
              </a:rPr>
              <a:t>𝛼𝛼</a:t>
            </a:r>
            <a:r>
              <a:rPr dirty="0" baseline="-17361" sz="1200" spc="-225">
                <a:latin typeface="Cambria Math"/>
                <a:cs typeface="Cambria Math"/>
              </a:rPr>
              <a:t>2</a:t>
            </a:r>
            <a:r>
              <a:rPr dirty="0" sz="1100" spc="-150">
                <a:latin typeface="Cambria Math"/>
                <a:cs typeface="Cambria Math"/>
              </a:rPr>
              <a:t>, </a:t>
            </a:r>
            <a:r>
              <a:rPr dirty="0" sz="1100" spc="-5">
                <a:latin typeface="Cambria Math"/>
                <a:cs typeface="Cambria Math"/>
              </a:rPr>
              <a:t>… ,</a:t>
            </a:r>
            <a:r>
              <a:rPr dirty="0" sz="1100" spc="-114">
                <a:latin typeface="Cambria Math"/>
                <a:cs typeface="Cambria Math"/>
              </a:rPr>
              <a:t> </a:t>
            </a:r>
            <a:r>
              <a:rPr dirty="0" sz="1100" spc="-225">
                <a:latin typeface="Cambria Math"/>
                <a:cs typeface="Cambria Math"/>
              </a:rPr>
              <a:t>𝛼𝛼</a:t>
            </a:r>
            <a:r>
              <a:rPr dirty="0" baseline="-17361" sz="1200" spc="-337">
                <a:latin typeface="Cambria Math"/>
                <a:cs typeface="Cambria Math"/>
              </a:rPr>
              <a:t>𝑖𝑖</a:t>
            </a:r>
            <a:r>
              <a:rPr dirty="0" baseline="-17361" sz="1200" spc="209">
                <a:latin typeface="Cambria Math"/>
                <a:cs typeface="Cambria Math"/>
              </a:rPr>
              <a:t> </a:t>
            </a:r>
            <a:r>
              <a:rPr dirty="0" sz="1100" spc="-5">
                <a:latin typeface="Calibri"/>
                <a:cs typeface="Calibri"/>
              </a:rPr>
              <a:t>fixed.</a:t>
            </a:r>
            <a:endParaRPr sz="1100">
              <a:latin typeface="Calibri"/>
              <a:cs typeface="Calibri"/>
            </a:endParaRPr>
          </a:p>
        </p:txBody>
      </p:sp>
      <p:sp>
        <p:nvSpPr>
          <p:cNvPr id="66" name="object 66"/>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869282"/>
            <a:ext cx="5803265" cy="906144"/>
          </a:xfrm>
          <a:prstGeom prst="rect">
            <a:avLst/>
          </a:prstGeom>
        </p:spPr>
        <p:txBody>
          <a:bodyPr wrap="square" lIns="0" tIns="36830" rIns="0" bIns="0" rtlCol="0" vert="horz">
            <a:spAutoFit/>
          </a:bodyPr>
          <a:lstStyle/>
          <a:p>
            <a:pPr marL="12700">
              <a:lnSpc>
                <a:spcPct val="100000"/>
              </a:lnSpc>
              <a:spcBef>
                <a:spcPts val="290"/>
              </a:spcBef>
            </a:pPr>
            <a:r>
              <a:rPr dirty="0" sz="1300" spc="-15" b="0">
                <a:latin typeface="Calibri Light"/>
                <a:cs typeface="Calibri Light"/>
              </a:rPr>
              <a:t>Annex </a:t>
            </a:r>
            <a:r>
              <a:rPr dirty="0" sz="1300" spc="-10" b="0">
                <a:latin typeface="Calibri Light"/>
                <a:cs typeface="Calibri Light"/>
              </a:rPr>
              <a:t>IV: </a:t>
            </a:r>
            <a:r>
              <a:rPr dirty="0" sz="1300" spc="-15" b="0">
                <a:latin typeface="Calibri Light"/>
                <a:cs typeface="Calibri Light"/>
              </a:rPr>
              <a:t>Unweighted Estimation</a:t>
            </a:r>
            <a:r>
              <a:rPr dirty="0" sz="1300" spc="-45" b="0">
                <a:latin typeface="Calibri Light"/>
                <a:cs typeface="Calibri Light"/>
              </a:rPr>
              <a:t> </a:t>
            </a:r>
            <a:r>
              <a:rPr dirty="0" sz="1300" spc="-10" b="0">
                <a:latin typeface="Calibri Light"/>
                <a:cs typeface="Calibri Light"/>
              </a:rPr>
              <a:t>Results</a:t>
            </a:r>
            <a:endParaRPr sz="1300">
              <a:latin typeface="Calibri Light"/>
              <a:cs typeface="Calibri Light"/>
            </a:endParaRPr>
          </a:p>
          <a:p>
            <a:pPr marL="12700" marR="242570">
              <a:lnSpc>
                <a:spcPct val="110000"/>
              </a:lnSpc>
              <a:spcBef>
                <a:spcPts val="25"/>
              </a:spcBef>
            </a:pPr>
            <a:r>
              <a:rPr dirty="0" sz="1100" spc="-5">
                <a:latin typeface="Calibri"/>
                <a:cs typeface="Calibri"/>
              </a:rPr>
              <a:t>As a reference, Table 12 and Table 13 present estimated odds ratios for the civic engagement and  informal political participation models </a:t>
            </a:r>
            <a:r>
              <a:rPr dirty="0" sz="1100">
                <a:latin typeface="Calibri"/>
                <a:cs typeface="Calibri"/>
              </a:rPr>
              <a:t>for </a:t>
            </a:r>
            <a:r>
              <a:rPr dirty="0" sz="1100" spc="-5">
                <a:latin typeface="Calibri"/>
                <a:cs typeface="Calibri"/>
              </a:rPr>
              <a:t>the unweighted sample of the 2013</a:t>
            </a:r>
            <a:r>
              <a:rPr dirty="0" sz="1100" spc="25">
                <a:latin typeface="Calibri"/>
                <a:cs typeface="Calibri"/>
              </a:rPr>
              <a:t> </a:t>
            </a:r>
            <a:r>
              <a:rPr dirty="0" sz="1100" spc="-5">
                <a:latin typeface="Calibri"/>
                <a:cs typeface="Calibri"/>
              </a:rPr>
              <a:t>GSS.</a:t>
            </a:r>
            <a:endParaRPr sz="1100">
              <a:latin typeface="Calibri"/>
              <a:cs typeface="Calibri"/>
            </a:endParaRPr>
          </a:p>
          <a:p>
            <a:pPr marL="12700">
              <a:lnSpc>
                <a:spcPct val="100000"/>
              </a:lnSpc>
              <a:spcBef>
                <a:spcPts val="930"/>
              </a:spcBef>
            </a:pPr>
            <a:r>
              <a:rPr dirty="0" sz="1100" spc="-5">
                <a:latin typeface="Calibri"/>
                <a:cs typeface="Calibri"/>
              </a:rPr>
              <a:t>Table 12: Odds Ratios, Statistical Significance and rank of Informal Political Participation</a:t>
            </a:r>
            <a:r>
              <a:rPr dirty="0" sz="1100" spc="114">
                <a:latin typeface="Calibri"/>
                <a:cs typeface="Calibri"/>
              </a:rPr>
              <a:t> </a:t>
            </a:r>
            <a:r>
              <a:rPr dirty="0" sz="1100" spc="-5">
                <a:latin typeface="Calibri"/>
                <a:cs typeface="Calibri"/>
              </a:rPr>
              <a:t>(Unweighted)</a:t>
            </a:r>
            <a:endParaRPr sz="1100">
              <a:latin typeface="Calibri"/>
              <a:cs typeface="Calibri"/>
            </a:endParaRPr>
          </a:p>
        </p:txBody>
      </p:sp>
      <p:graphicFrame>
        <p:nvGraphicFramePr>
          <p:cNvPr id="3" name="object 3"/>
          <p:cNvGraphicFramePr>
            <a:graphicFrameLocks noGrp="1"/>
          </p:cNvGraphicFramePr>
          <p:nvPr/>
        </p:nvGraphicFramePr>
        <p:xfrm>
          <a:off x="1136141" y="1856994"/>
          <a:ext cx="5500370" cy="5228590"/>
        </p:xfrm>
        <a:graphic>
          <a:graphicData uri="http://schemas.openxmlformats.org/drawingml/2006/table">
            <a:tbl>
              <a:tblPr firstRow="1" bandRow="1">
                <a:tableStyleId>{2D5ABB26-0587-4C30-8999-92F81FD0307C}</a:tableStyleId>
              </a:tblPr>
              <a:tblGrid>
                <a:gridCol w="1304925"/>
                <a:gridCol w="605155"/>
                <a:gridCol w="833755"/>
                <a:gridCol w="585470"/>
                <a:gridCol w="833119"/>
                <a:gridCol w="585470"/>
                <a:gridCol w="749300"/>
              </a:tblGrid>
              <a:tr h="192214">
                <a:tc gridSpan="7">
                  <a:txBody>
                    <a:bodyPr/>
                    <a:lstStyle/>
                    <a:p>
                      <a:pPr>
                        <a:lnSpc>
                          <a:spcPts val="1305"/>
                        </a:lnSpc>
                        <a:tabLst>
                          <a:tab pos="765175" algn="l"/>
                          <a:tab pos="5499735"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Dependent variable: participated in informal political activity or</a:t>
                      </a:r>
                      <a:r>
                        <a:rPr dirty="0" u="sng" sz="1100" spc="55">
                          <a:uFill>
                            <a:solidFill>
                              <a:srgbClr val="000000"/>
                            </a:solidFill>
                          </a:uFill>
                          <a:latin typeface="Calibri"/>
                          <a:cs typeface="Calibri"/>
                        </a:rPr>
                        <a:t> </a:t>
                      </a:r>
                      <a:r>
                        <a:rPr dirty="0" u="sng" sz="1100" spc="-5">
                          <a:uFill>
                            <a:solidFill>
                              <a:srgbClr val="000000"/>
                            </a:solidFill>
                          </a:uFill>
                          <a:latin typeface="Calibri"/>
                          <a:cs typeface="Calibri"/>
                        </a:rPr>
                        <a:t>group	</a:t>
                      </a:r>
                      <a:endParaRPr sz="1100">
                        <a:latin typeface="Calibri"/>
                        <a:cs typeface="Calibri"/>
                      </a:endParaRPr>
                    </a:p>
                  </a:txBody>
                  <a:tcPr marL="0" marR="0" marB="0" marT="0">
                    <a:lnT w="6350">
                      <a:solidFill>
                        <a:srgbClr val="000000"/>
                      </a:solidFill>
                      <a:prstDash val="solid"/>
                    </a:lnT>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7545">
                <a:tc>
                  <a:txBody>
                    <a:bodyPr/>
                    <a:lstStyle/>
                    <a:p>
                      <a:pPr>
                        <a:lnSpc>
                          <a:spcPct val="100000"/>
                        </a:lnSpc>
                      </a:pPr>
                      <a:endParaRPr sz="1000">
                        <a:latin typeface="Times New Roman"/>
                        <a:cs typeface="Times New Roman"/>
                      </a:endParaRPr>
                    </a:p>
                  </a:txBody>
                  <a:tcPr marL="0" marR="0" marB="0" marT="0"/>
                </a:tc>
                <a:tc gridSpan="2">
                  <a:txBody>
                    <a:bodyPr/>
                    <a:lstStyle/>
                    <a:p>
                      <a:pPr marL="103505">
                        <a:lnSpc>
                          <a:spcPts val="1195"/>
                        </a:lnSpc>
                        <a:tabLst>
                          <a:tab pos="495300" algn="l"/>
                          <a:tab pos="1355090"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15 to</a:t>
                      </a:r>
                      <a:r>
                        <a:rPr dirty="0" u="sng" sz="1100" spc="-85">
                          <a:uFill>
                            <a:solidFill>
                              <a:srgbClr val="000000"/>
                            </a:solidFill>
                          </a:uFill>
                          <a:latin typeface="Calibri"/>
                          <a:cs typeface="Calibri"/>
                        </a:rPr>
                        <a:t> </a:t>
                      </a:r>
                      <a:r>
                        <a:rPr dirty="0" u="sng" sz="1100" spc="-5">
                          <a:uFill>
                            <a:solidFill>
                              <a:srgbClr val="000000"/>
                            </a:solidFill>
                          </a:uFill>
                          <a:latin typeface="Calibri"/>
                          <a:cs typeface="Calibri"/>
                        </a:rPr>
                        <a:t>24	</a:t>
                      </a:r>
                      <a:endParaRPr sz="1100">
                        <a:latin typeface="Calibri"/>
                        <a:cs typeface="Calibri"/>
                      </a:endParaRPr>
                    </a:p>
                  </a:txBody>
                  <a:tcPr marL="0" marR="0" marB="0" marT="0"/>
                </a:tc>
                <a:tc hMerge="1">
                  <a:txBody>
                    <a:bodyPr/>
                    <a:lstStyle/>
                    <a:p>
                      <a:pPr/>
                    </a:p>
                  </a:txBody>
                  <a:tcPr marL="0" marR="0" marB="0" marT="0"/>
                </a:tc>
                <a:tc gridSpan="2">
                  <a:txBody>
                    <a:bodyPr/>
                    <a:lstStyle/>
                    <a:p>
                      <a:pPr marL="84455">
                        <a:lnSpc>
                          <a:spcPts val="1195"/>
                        </a:lnSpc>
                        <a:tabLst>
                          <a:tab pos="373380" algn="l"/>
                          <a:tab pos="1334770"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25 and</a:t>
                      </a:r>
                      <a:r>
                        <a:rPr dirty="0" u="sng" sz="1100" spc="-80">
                          <a:uFill>
                            <a:solidFill>
                              <a:srgbClr val="000000"/>
                            </a:solidFill>
                          </a:uFill>
                          <a:latin typeface="Calibri"/>
                          <a:cs typeface="Calibri"/>
                        </a:rPr>
                        <a:t> </a:t>
                      </a:r>
                      <a:r>
                        <a:rPr dirty="0" u="sng" sz="1100" spc="-5">
                          <a:uFill>
                            <a:solidFill>
                              <a:srgbClr val="000000"/>
                            </a:solidFill>
                          </a:uFill>
                          <a:latin typeface="Calibri"/>
                          <a:cs typeface="Calibri"/>
                        </a:rPr>
                        <a:t>over	</a:t>
                      </a:r>
                      <a:endParaRPr sz="1100">
                        <a:latin typeface="Calibri"/>
                        <a:cs typeface="Calibri"/>
                      </a:endParaRPr>
                    </a:p>
                  </a:txBody>
                  <a:tcPr marL="0" marR="0" marB="0" marT="0"/>
                </a:tc>
                <a:tc hMerge="1">
                  <a:txBody>
                    <a:bodyPr/>
                    <a:lstStyle/>
                    <a:p>
                      <a:pPr/>
                    </a:p>
                  </a:txBody>
                  <a:tcPr marL="0" marR="0" marB="0" marT="0"/>
                </a:tc>
                <a:tc gridSpan="2">
                  <a:txBody>
                    <a:bodyPr/>
                    <a:lstStyle/>
                    <a:p>
                      <a:pPr marL="84455">
                        <a:lnSpc>
                          <a:spcPts val="1195"/>
                        </a:lnSpc>
                        <a:tabLst>
                          <a:tab pos="304165" algn="l"/>
                          <a:tab pos="1336040"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Whole</a:t>
                      </a:r>
                      <a:r>
                        <a:rPr dirty="0" u="sng" sz="1100" spc="-75">
                          <a:uFill>
                            <a:solidFill>
                              <a:srgbClr val="000000"/>
                            </a:solidFill>
                          </a:uFill>
                          <a:latin typeface="Calibri"/>
                          <a:cs typeface="Calibri"/>
                        </a:rPr>
                        <a:t> </a:t>
                      </a:r>
                      <a:r>
                        <a:rPr dirty="0" u="sng" sz="1100" spc="-5">
                          <a:uFill>
                            <a:solidFill>
                              <a:srgbClr val="000000"/>
                            </a:solidFill>
                          </a:uFill>
                          <a:latin typeface="Calibri"/>
                          <a:cs typeface="Calibri"/>
                        </a:rPr>
                        <a:t>sample	</a:t>
                      </a:r>
                      <a:endParaRPr sz="1100">
                        <a:latin typeface="Calibri"/>
                        <a:cs typeface="Calibri"/>
                      </a:endParaRPr>
                    </a:p>
                  </a:txBody>
                  <a:tcPr marL="0" marR="0" marB="0" marT="0"/>
                </a:tc>
                <a:tc hMerge="1">
                  <a:txBody>
                    <a:bodyPr/>
                    <a:lstStyle/>
                    <a:p>
                      <a:pPr/>
                    </a:p>
                  </a:txBody>
                  <a:tcPr marL="0" marR="0" marB="0" marT="0"/>
                </a:tc>
              </a:tr>
              <a:tr h="335083">
                <a:tc>
                  <a:txBody>
                    <a:bodyPr/>
                    <a:lstStyle/>
                    <a:p>
                      <a:pPr>
                        <a:lnSpc>
                          <a:spcPct val="100000"/>
                        </a:lnSpc>
                        <a:spcBef>
                          <a:spcPts val="5"/>
                        </a:spcBef>
                      </a:pPr>
                      <a:endParaRPr sz="1050">
                        <a:latin typeface="Times New Roman"/>
                        <a:cs typeface="Times New Roman"/>
                      </a:endParaRPr>
                    </a:p>
                    <a:p>
                      <a:pPr marL="68580">
                        <a:lnSpc>
                          <a:spcPct val="100000"/>
                        </a:lnSpc>
                      </a:pPr>
                      <a:r>
                        <a:rPr dirty="0" sz="1100" spc="-5">
                          <a:latin typeface="Calibri"/>
                          <a:cs typeface="Calibri"/>
                        </a:rPr>
                        <a:t>Variables in</a:t>
                      </a:r>
                      <a:r>
                        <a:rPr dirty="0" sz="1100" spc="-20">
                          <a:latin typeface="Calibri"/>
                          <a:cs typeface="Calibri"/>
                        </a:rPr>
                        <a:t> </a:t>
                      </a:r>
                      <a:r>
                        <a:rPr dirty="0" sz="1100" spc="-5">
                          <a:latin typeface="Calibri"/>
                          <a:cs typeface="Calibri"/>
                        </a:rPr>
                        <a:t>model</a:t>
                      </a:r>
                      <a:endParaRPr sz="1100">
                        <a:latin typeface="Calibri"/>
                        <a:cs typeface="Calibri"/>
                      </a:endParaRPr>
                    </a:p>
                  </a:txBody>
                  <a:tcPr marL="0" marR="0" marB="0" marT="635">
                    <a:lnB w="6350">
                      <a:solidFill>
                        <a:srgbClr val="000000"/>
                      </a:solidFill>
                      <a:prstDash val="solid"/>
                    </a:lnB>
                  </a:tcPr>
                </a:tc>
                <a:tc>
                  <a:txBody>
                    <a:bodyPr/>
                    <a:lstStyle/>
                    <a:p>
                      <a:pPr>
                        <a:lnSpc>
                          <a:spcPct val="100000"/>
                        </a:lnSpc>
                        <a:spcBef>
                          <a:spcPts val="5"/>
                        </a:spcBef>
                      </a:pPr>
                      <a:endParaRPr sz="1050">
                        <a:latin typeface="Times New Roman"/>
                        <a:cs typeface="Times New Roman"/>
                      </a:endParaRPr>
                    </a:p>
                    <a:p>
                      <a:pPr algn="ctr" marL="18415">
                        <a:lnSpc>
                          <a:spcPct val="100000"/>
                        </a:lnSpc>
                      </a:pPr>
                      <a:r>
                        <a:rPr dirty="0" sz="1100" spc="-5">
                          <a:latin typeface="Calibri"/>
                          <a:cs typeface="Calibri"/>
                        </a:rPr>
                        <a:t>Rank</a:t>
                      </a:r>
                      <a:endParaRPr sz="1100">
                        <a:latin typeface="Calibri"/>
                        <a:cs typeface="Calibri"/>
                      </a:endParaRPr>
                    </a:p>
                  </a:txBody>
                  <a:tcPr marL="0" marR="0" marB="0" marT="635">
                    <a:lnB w="6350">
                      <a:solidFill>
                        <a:srgbClr val="000000"/>
                      </a:solidFill>
                      <a:prstDash val="solid"/>
                    </a:lnB>
                  </a:tcPr>
                </a:tc>
                <a:tc>
                  <a:txBody>
                    <a:bodyPr/>
                    <a:lstStyle/>
                    <a:p>
                      <a:pPr algn="ctr" marL="1270">
                        <a:lnSpc>
                          <a:spcPts val="1190"/>
                        </a:lnSpc>
                      </a:pPr>
                      <a:r>
                        <a:rPr dirty="0" sz="1100" spc="-5">
                          <a:latin typeface="Calibri"/>
                          <a:cs typeface="Calibri"/>
                        </a:rPr>
                        <a:t>Odds</a:t>
                      </a:r>
                      <a:endParaRPr sz="1100">
                        <a:latin typeface="Calibri"/>
                        <a:cs typeface="Calibri"/>
                      </a:endParaRPr>
                    </a:p>
                    <a:p>
                      <a:pPr algn="ctr" marL="635">
                        <a:lnSpc>
                          <a:spcPct val="100000"/>
                        </a:lnSpc>
                        <a:spcBef>
                          <a:spcPts val="20"/>
                        </a:spcBef>
                      </a:pPr>
                      <a:r>
                        <a:rPr dirty="0" sz="1100" spc="-5">
                          <a:latin typeface="Calibri"/>
                          <a:cs typeface="Calibri"/>
                        </a:rPr>
                        <a:t>ratio</a:t>
                      </a:r>
                      <a:endParaRPr sz="1100">
                        <a:latin typeface="Calibri"/>
                        <a:cs typeface="Calibri"/>
                      </a:endParaRPr>
                    </a:p>
                  </a:txBody>
                  <a:tcPr marL="0" marR="0" marB="0" marT="0">
                    <a:lnB w="6350">
                      <a:solidFill>
                        <a:srgbClr val="000000"/>
                      </a:solidFill>
                      <a:prstDash val="solid"/>
                    </a:lnB>
                  </a:tcPr>
                </a:tc>
                <a:tc>
                  <a:txBody>
                    <a:bodyPr/>
                    <a:lstStyle/>
                    <a:p>
                      <a:pPr>
                        <a:lnSpc>
                          <a:spcPct val="100000"/>
                        </a:lnSpc>
                        <a:spcBef>
                          <a:spcPts val="5"/>
                        </a:spcBef>
                      </a:pPr>
                      <a:endParaRPr sz="1050">
                        <a:latin typeface="Times New Roman"/>
                        <a:cs typeface="Times New Roman"/>
                      </a:endParaRPr>
                    </a:p>
                    <a:p>
                      <a:pPr algn="ctr">
                        <a:lnSpc>
                          <a:spcPct val="100000"/>
                        </a:lnSpc>
                      </a:pPr>
                      <a:r>
                        <a:rPr dirty="0" sz="1100" spc="-5">
                          <a:latin typeface="Calibri"/>
                          <a:cs typeface="Calibri"/>
                        </a:rPr>
                        <a:t>Rank</a:t>
                      </a:r>
                      <a:endParaRPr sz="1100">
                        <a:latin typeface="Calibri"/>
                        <a:cs typeface="Calibri"/>
                      </a:endParaRPr>
                    </a:p>
                  </a:txBody>
                  <a:tcPr marL="0" marR="0" marB="0" marT="635">
                    <a:lnB w="6350">
                      <a:solidFill>
                        <a:srgbClr val="000000"/>
                      </a:solidFill>
                      <a:prstDash val="solid"/>
                    </a:lnB>
                  </a:tcPr>
                </a:tc>
                <a:tc>
                  <a:txBody>
                    <a:bodyPr/>
                    <a:lstStyle/>
                    <a:p>
                      <a:pPr algn="ctr" marL="635">
                        <a:lnSpc>
                          <a:spcPts val="1190"/>
                        </a:lnSpc>
                      </a:pPr>
                      <a:r>
                        <a:rPr dirty="0" sz="1100" spc="-5">
                          <a:latin typeface="Calibri"/>
                          <a:cs typeface="Calibri"/>
                        </a:rPr>
                        <a:t>Odds</a:t>
                      </a:r>
                      <a:endParaRPr sz="1100">
                        <a:latin typeface="Calibri"/>
                        <a:cs typeface="Calibri"/>
                      </a:endParaRPr>
                    </a:p>
                    <a:p>
                      <a:pPr algn="ctr">
                        <a:lnSpc>
                          <a:spcPct val="100000"/>
                        </a:lnSpc>
                        <a:spcBef>
                          <a:spcPts val="20"/>
                        </a:spcBef>
                      </a:pPr>
                      <a:r>
                        <a:rPr dirty="0" sz="1100" spc="-5">
                          <a:latin typeface="Calibri"/>
                          <a:cs typeface="Calibri"/>
                        </a:rPr>
                        <a:t>ratio</a:t>
                      </a:r>
                      <a:endParaRPr sz="1100">
                        <a:latin typeface="Calibri"/>
                        <a:cs typeface="Calibri"/>
                      </a:endParaRPr>
                    </a:p>
                  </a:txBody>
                  <a:tcPr marL="0" marR="0" marB="0" marT="0">
                    <a:lnB w="6350">
                      <a:solidFill>
                        <a:srgbClr val="000000"/>
                      </a:solidFill>
                      <a:prstDash val="solid"/>
                    </a:lnB>
                  </a:tcPr>
                </a:tc>
                <a:tc>
                  <a:txBody>
                    <a:bodyPr/>
                    <a:lstStyle/>
                    <a:p>
                      <a:pPr>
                        <a:lnSpc>
                          <a:spcPct val="100000"/>
                        </a:lnSpc>
                        <a:spcBef>
                          <a:spcPts val="5"/>
                        </a:spcBef>
                      </a:pPr>
                      <a:endParaRPr sz="1050">
                        <a:latin typeface="Times New Roman"/>
                        <a:cs typeface="Times New Roman"/>
                      </a:endParaRPr>
                    </a:p>
                    <a:p>
                      <a:pPr algn="ctr">
                        <a:lnSpc>
                          <a:spcPct val="100000"/>
                        </a:lnSpc>
                      </a:pPr>
                      <a:r>
                        <a:rPr dirty="0" sz="1100" spc="-5">
                          <a:latin typeface="Calibri"/>
                          <a:cs typeface="Calibri"/>
                        </a:rPr>
                        <a:t>Rank</a:t>
                      </a:r>
                      <a:endParaRPr sz="1100">
                        <a:latin typeface="Calibri"/>
                        <a:cs typeface="Calibri"/>
                      </a:endParaRPr>
                    </a:p>
                  </a:txBody>
                  <a:tcPr marL="0" marR="0" marB="0" marT="635">
                    <a:lnB w="6350">
                      <a:solidFill>
                        <a:srgbClr val="000000"/>
                      </a:solidFill>
                      <a:prstDash val="solid"/>
                    </a:lnB>
                  </a:tcPr>
                </a:tc>
                <a:tc>
                  <a:txBody>
                    <a:bodyPr/>
                    <a:lstStyle/>
                    <a:p>
                      <a:pPr marL="270510">
                        <a:lnSpc>
                          <a:spcPts val="1190"/>
                        </a:lnSpc>
                      </a:pPr>
                      <a:r>
                        <a:rPr dirty="0" sz="1100" spc="-5">
                          <a:latin typeface="Calibri"/>
                          <a:cs typeface="Calibri"/>
                        </a:rPr>
                        <a:t>Odds</a:t>
                      </a:r>
                      <a:endParaRPr sz="1100">
                        <a:latin typeface="Calibri"/>
                        <a:cs typeface="Calibri"/>
                      </a:endParaRPr>
                    </a:p>
                    <a:p>
                      <a:pPr marL="282575">
                        <a:lnSpc>
                          <a:spcPct val="100000"/>
                        </a:lnSpc>
                        <a:spcBef>
                          <a:spcPts val="20"/>
                        </a:spcBef>
                      </a:pPr>
                      <a:r>
                        <a:rPr dirty="0" sz="1100" spc="-5">
                          <a:latin typeface="Calibri"/>
                          <a:cs typeface="Calibri"/>
                        </a:rPr>
                        <a:t>ratio</a:t>
                      </a:r>
                      <a:endParaRPr sz="1100">
                        <a:latin typeface="Calibri"/>
                        <a:cs typeface="Calibri"/>
                      </a:endParaRPr>
                    </a:p>
                  </a:txBody>
                  <a:tcPr marL="0" marR="0" marB="0" marT="0">
                    <a:lnB w="6350">
                      <a:solidFill>
                        <a:srgbClr val="000000"/>
                      </a:solidFill>
                      <a:prstDash val="solid"/>
                    </a:lnB>
                  </a:tcPr>
                </a:tc>
              </a:tr>
              <a:tr h="188410">
                <a:tc>
                  <a:txBody>
                    <a:bodyPr/>
                    <a:lstStyle/>
                    <a:p>
                      <a:pPr marL="68580">
                        <a:lnSpc>
                          <a:spcPts val="1300"/>
                        </a:lnSpc>
                      </a:pPr>
                      <a:r>
                        <a:rPr dirty="0" sz="1100" spc="-5">
                          <a:latin typeface="Calibri"/>
                          <a:cs typeface="Calibri"/>
                        </a:rPr>
                        <a:t>Volunteered</a:t>
                      </a:r>
                      <a:r>
                        <a:rPr dirty="0" sz="1100" spc="-10">
                          <a:latin typeface="Calibri"/>
                          <a:cs typeface="Calibri"/>
                        </a:rPr>
                        <a:t> </a:t>
                      </a:r>
                      <a:r>
                        <a:rPr dirty="0" sz="1100" spc="-5">
                          <a:latin typeface="Calibri"/>
                          <a:cs typeface="Calibri"/>
                        </a:rPr>
                        <a:t>Party</a:t>
                      </a:r>
                      <a:endParaRPr sz="1100">
                        <a:latin typeface="Calibri"/>
                        <a:cs typeface="Calibri"/>
                      </a:endParaRPr>
                    </a:p>
                  </a:txBody>
                  <a:tcPr marL="0" marR="0" marB="0" marT="0">
                    <a:lnT w="6350">
                      <a:solidFill>
                        <a:srgbClr val="000000"/>
                      </a:solidFill>
                      <a:prstDash val="solid"/>
                    </a:lnT>
                  </a:tcPr>
                </a:tc>
                <a:tc>
                  <a:txBody>
                    <a:bodyPr/>
                    <a:lstStyle/>
                    <a:p>
                      <a:pPr algn="ctr" marL="19050">
                        <a:lnSpc>
                          <a:spcPts val="1300"/>
                        </a:lnSpc>
                      </a:pPr>
                      <a:r>
                        <a:rPr dirty="0" sz="1100">
                          <a:latin typeface="Calibri"/>
                          <a:cs typeface="Calibri"/>
                        </a:rPr>
                        <a:t>1</a:t>
                      </a:r>
                      <a:endParaRPr sz="1100">
                        <a:latin typeface="Calibri"/>
                        <a:cs typeface="Calibri"/>
                      </a:endParaRPr>
                    </a:p>
                  </a:txBody>
                  <a:tcPr marL="0" marR="0" marB="0" marT="0">
                    <a:lnT w="6350">
                      <a:solidFill>
                        <a:srgbClr val="000000"/>
                      </a:solidFill>
                      <a:prstDash val="solid"/>
                    </a:lnT>
                  </a:tcPr>
                </a:tc>
                <a:tc>
                  <a:txBody>
                    <a:bodyPr/>
                    <a:lstStyle/>
                    <a:p>
                      <a:pPr algn="ctr">
                        <a:lnSpc>
                          <a:spcPts val="1300"/>
                        </a:lnSpc>
                      </a:pPr>
                      <a:r>
                        <a:rPr dirty="0" sz="1100" spc="-5">
                          <a:latin typeface="Calibri"/>
                          <a:cs typeface="Calibri"/>
                        </a:rPr>
                        <a:t>4.691***</a:t>
                      </a:r>
                      <a:endParaRPr sz="1100">
                        <a:latin typeface="Calibri"/>
                        <a:cs typeface="Calibri"/>
                      </a:endParaRPr>
                    </a:p>
                  </a:txBody>
                  <a:tcPr marL="0" marR="0" marB="0" marT="0">
                    <a:lnT w="6350">
                      <a:solidFill>
                        <a:srgbClr val="000000"/>
                      </a:solidFill>
                      <a:prstDash val="solid"/>
                    </a:lnT>
                  </a:tcPr>
                </a:tc>
                <a:tc>
                  <a:txBody>
                    <a:bodyPr/>
                    <a:lstStyle/>
                    <a:p>
                      <a:pPr algn="ctr">
                        <a:lnSpc>
                          <a:spcPts val="1300"/>
                        </a:lnSpc>
                      </a:pPr>
                      <a:r>
                        <a:rPr dirty="0" sz="1100">
                          <a:latin typeface="Calibri"/>
                          <a:cs typeface="Calibri"/>
                        </a:rPr>
                        <a:t>1</a:t>
                      </a:r>
                      <a:endParaRPr sz="1100">
                        <a:latin typeface="Calibri"/>
                        <a:cs typeface="Calibri"/>
                      </a:endParaRPr>
                    </a:p>
                  </a:txBody>
                  <a:tcPr marL="0" marR="0" marB="0" marT="0">
                    <a:lnT w="6350">
                      <a:solidFill>
                        <a:srgbClr val="000000"/>
                      </a:solidFill>
                      <a:prstDash val="solid"/>
                    </a:lnT>
                  </a:tcPr>
                </a:tc>
                <a:tc>
                  <a:txBody>
                    <a:bodyPr/>
                    <a:lstStyle/>
                    <a:p>
                      <a:pPr algn="ctr">
                        <a:lnSpc>
                          <a:spcPts val="1300"/>
                        </a:lnSpc>
                      </a:pPr>
                      <a:r>
                        <a:rPr dirty="0" sz="1100" spc="-5">
                          <a:latin typeface="Calibri"/>
                          <a:cs typeface="Calibri"/>
                        </a:rPr>
                        <a:t>6.059***</a:t>
                      </a:r>
                      <a:endParaRPr sz="1100">
                        <a:latin typeface="Calibri"/>
                        <a:cs typeface="Calibri"/>
                      </a:endParaRPr>
                    </a:p>
                  </a:txBody>
                  <a:tcPr marL="0" marR="0" marB="0" marT="0">
                    <a:lnT w="6350">
                      <a:solidFill>
                        <a:srgbClr val="000000"/>
                      </a:solidFill>
                      <a:prstDash val="solid"/>
                    </a:lnT>
                  </a:tcPr>
                </a:tc>
                <a:tc>
                  <a:txBody>
                    <a:bodyPr/>
                    <a:lstStyle/>
                    <a:p>
                      <a:pPr algn="ctr">
                        <a:lnSpc>
                          <a:spcPts val="1300"/>
                        </a:lnSpc>
                      </a:pPr>
                      <a:r>
                        <a:rPr dirty="0" sz="1100">
                          <a:latin typeface="Calibri"/>
                          <a:cs typeface="Calibri"/>
                        </a:rPr>
                        <a:t>1</a:t>
                      </a:r>
                      <a:endParaRPr sz="1100">
                        <a:latin typeface="Calibri"/>
                        <a:cs typeface="Calibri"/>
                      </a:endParaRPr>
                    </a:p>
                  </a:txBody>
                  <a:tcPr marL="0" marR="0" marB="0" marT="0">
                    <a:lnT w="6350">
                      <a:solidFill>
                        <a:srgbClr val="000000"/>
                      </a:solidFill>
                      <a:prstDash val="solid"/>
                    </a:lnT>
                  </a:tcPr>
                </a:tc>
                <a:tc>
                  <a:txBody>
                    <a:bodyPr/>
                    <a:lstStyle/>
                    <a:p>
                      <a:pPr algn="r" marR="62230">
                        <a:lnSpc>
                          <a:spcPts val="1300"/>
                        </a:lnSpc>
                      </a:pPr>
                      <a:r>
                        <a:rPr dirty="0" sz="1100">
                          <a:latin typeface="Calibri"/>
                          <a:cs typeface="Calibri"/>
                        </a:rPr>
                        <a:t>5</a:t>
                      </a:r>
                      <a:r>
                        <a:rPr dirty="0" sz="1100" spc="-5">
                          <a:latin typeface="Calibri"/>
                          <a:cs typeface="Calibri"/>
                        </a:rPr>
                        <a:t>.</a:t>
                      </a:r>
                      <a:r>
                        <a:rPr dirty="0" sz="1100">
                          <a:latin typeface="Calibri"/>
                          <a:cs typeface="Calibri"/>
                        </a:rPr>
                        <a:t>738</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lnT w="6350">
                      <a:solidFill>
                        <a:srgbClr val="000000"/>
                      </a:solidFill>
                      <a:prstDash val="solid"/>
                    </a:lnT>
                  </a:tcPr>
                </a:tc>
              </a:tr>
              <a:tr h="172212">
                <a:tc>
                  <a:txBody>
                    <a:bodyPr/>
                    <a:lstStyle/>
                    <a:p>
                      <a:pPr marL="68580">
                        <a:lnSpc>
                          <a:spcPts val="1175"/>
                        </a:lnSpc>
                      </a:pPr>
                      <a:r>
                        <a:rPr dirty="0" sz="1100" spc="-5">
                          <a:latin typeface="Calibri"/>
                          <a:cs typeface="Calibri"/>
                        </a:rPr>
                        <a:t>Student</a:t>
                      </a:r>
                      <a:endParaRPr sz="1100">
                        <a:latin typeface="Calibri"/>
                        <a:cs typeface="Calibri"/>
                      </a:endParaRPr>
                    </a:p>
                  </a:txBody>
                  <a:tcPr marL="0" marR="0" marB="0" marT="0"/>
                </a:tc>
                <a:tc>
                  <a:txBody>
                    <a:bodyPr/>
                    <a:lstStyle/>
                    <a:p>
                      <a:pPr algn="ctr" marL="19050">
                        <a:lnSpc>
                          <a:spcPts val="1175"/>
                        </a:lnSpc>
                      </a:pPr>
                      <a:r>
                        <a:rPr dirty="0" sz="1100">
                          <a:latin typeface="Calibri"/>
                          <a:cs typeface="Calibri"/>
                        </a:rPr>
                        <a:t>3</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1.642***</a:t>
                      </a:r>
                      <a:endParaRPr sz="1100">
                        <a:latin typeface="Calibri"/>
                        <a:cs typeface="Calibri"/>
                      </a:endParaRPr>
                    </a:p>
                  </a:txBody>
                  <a:tcPr marL="0" marR="0" marB="0" marT="0"/>
                </a:tc>
                <a:tc>
                  <a:txBody>
                    <a:bodyPr/>
                    <a:lstStyle/>
                    <a:p>
                      <a:pPr algn="ctr">
                        <a:lnSpc>
                          <a:spcPts val="1175"/>
                        </a:lnSpc>
                      </a:pPr>
                      <a:r>
                        <a:rPr dirty="0" sz="1100">
                          <a:latin typeface="Calibri"/>
                          <a:cs typeface="Calibri"/>
                        </a:rPr>
                        <a:t>2</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2.292***</a:t>
                      </a:r>
                      <a:endParaRPr sz="1100">
                        <a:latin typeface="Calibri"/>
                        <a:cs typeface="Calibri"/>
                      </a:endParaRPr>
                    </a:p>
                  </a:txBody>
                  <a:tcPr marL="0" marR="0" marB="0" marT="0"/>
                </a:tc>
                <a:tc>
                  <a:txBody>
                    <a:bodyPr/>
                    <a:lstStyle/>
                    <a:p>
                      <a:pPr algn="ctr">
                        <a:lnSpc>
                          <a:spcPts val="1175"/>
                        </a:lnSpc>
                      </a:pPr>
                      <a:r>
                        <a:rPr dirty="0" sz="1100">
                          <a:latin typeface="Calibri"/>
                          <a:cs typeface="Calibri"/>
                        </a:rPr>
                        <a:t>2</a:t>
                      </a:r>
                      <a:endParaRPr sz="1100">
                        <a:latin typeface="Calibri"/>
                        <a:cs typeface="Calibri"/>
                      </a:endParaRPr>
                    </a:p>
                  </a:txBody>
                  <a:tcPr marL="0" marR="0" marB="0" marT="0"/>
                </a:tc>
                <a:tc>
                  <a:txBody>
                    <a:bodyPr/>
                    <a:lstStyle/>
                    <a:p>
                      <a:pPr algn="r" marR="62230">
                        <a:lnSpc>
                          <a:spcPts val="1175"/>
                        </a:lnSpc>
                      </a:pPr>
                      <a:r>
                        <a:rPr dirty="0" sz="1100">
                          <a:latin typeface="Calibri"/>
                          <a:cs typeface="Calibri"/>
                        </a:rPr>
                        <a:t>2</a:t>
                      </a:r>
                      <a:r>
                        <a:rPr dirty="0" sz="1100" spc="-5">
                          <a:latin typeface="Calibri"/>
                          <a:cs typeface="Calibri"/>
                        </a:rPr>
                        <a:t>.</a:t>
                      </a:r>
                      <a:r>
                        <a:rPr dirty="0" sz="1100">
                          <a:latin typeface="Calibri"/>
                          <a:cs typeface="Calibri"/>
                        </a:rPr>
                        <a:t>174</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2">
                <a:tc>
                  <a:txBody>
                    <a:bodyPr/>
                    <a:lstStyle/>
                    <a:p>
                      <a:pPr marL="68580">
                        <a:lnSpc>
                          <a:spcPts val="1175"/>
                        </a:lnSpc>
                      </a:pPr>
                      <a:r>
                        <a:rPr dirty="0" sz="1100" spc="-5">
                          <a:latin typeface="Calibri"/>
                          <a:cs typeface="Calibri"/>
                        </a:rPr>
                        <a:t>Civic</a:t>
                      </a:r>
                      <a:r>
                        <a:rPr dirty="0" sz="1100" spc="-10">
                          <a:latin typeface="Calibri"/>
                          <a:cs typeface="Calibri"/>
                        </a:rPr>
                        <a:t> </a:t>
                      </a:r>
                      <a:r>
                        <a:rPr dirty="0" sz="1100" spc="-5">
                          <a:latin typeface="Calibri"/>
                          <a:cs typeface="Calibri"/>
                        </a:rPr>
                        <a:t>Eng.</a:t>
                      </a:r>
                      <a:endParaRPr sz="1100">
                        <a:latin typeface="Calibri"/>
                        <a:cs typeface="Calibri"/>
                      </a:endParaRPr>
                    </a:p>
                  </a:txBody>
                  <a:tcPr marL="0" marR="0" marB="0" marT="0"/>
                </a:tc>
                <a:tc>
                  <a:txBody>
                    <a:bodyPr/>
                    <a:lstStyle/>
                    <a:p>
                      <a:pPr algn="ctr" marL="19050">
                        <a:lnSpc>
                          <a:spcPts val="1175"/>
                        </a:lnSpc>
                      </a:pPr>
                      <a:r>
                        <a:rPr dirty="0" sz="1100">
                          <a:latin typeface="Calibri"/>
                          <a:cs typeface="Calibri"/>
                        </a:rPr>
                        <a:t>2</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2.218***</a:t>
                      </a:r>
                      <a:endParaRPr sz="1100">
                        <a:latin typeface="Calibri"/>
                        <a:cs typeface="Calibri"/>
                      </a:endParaRPr>
                    </a:p>
                  </a:txBody>
                  <a:tcPr marL="0" marR="0" marB="0" marT="0"/>
                </a:tc>
                <a:tc>
                  <a:txBody>
                    <a:bodyPr/>
                    <a:lstStyle/>
                    <a:p>
                      <a:pPr algn="ctr">
                        <a:lnSpc>
                          <a:spcPts val="1175"/>
                        </a:lnSpc>
                      </a:pPr>
                      <a:r>
                        <a:rPr dirty="0" sz="1100">
                          <a:latin typeface="Calibri"/>
                          <a:cs typeface="Calibri"/>
                        </a:rPr>
                        <a:t>3</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1.914***</a:t>
                      </a:r>
                      <a:endParaRPr sz="1100">
                        <a:latin typeface="Calibri"/>
                        <a:cs typeface="Calibri"/>
                      </a:endParaRPr>
                    </a:p>
                  </a:txBody>
                  <a:tcPr marL="0" marR="0" marB="0" marT="0"/>
                </a:tc>
                <a:tc>
                  <a:txBody>
                    <a:bodyPr/>
                    <a:lstStyle/>
                    <a:p>
                      <a:pPr algn="ctr">
                        <a:lnSpc>
                          <a:spcPts val="1175"/>
                        </a:lnSpc>
                      </a:pPr>
                      <a:r>
                        <a:rPr dirty="0" sz="1100">
                          <a:latin typeface="Calibri"/>
                          <a:cs typeface="Calibri"/>
                        </a:rPr>
                        <a:t>3</a:t>
                      </a:r>
                      <a:endParaRPr sz="1100">
                        <a:latin typeface="Calibri"/>
                        <a:cs typeface="Calibri"/>
                      </a:endParaRPr>
                    </a:p>
                  </a:txBody>
                  <a:tcPr marL="0" marR="0" marB="0" marT="0"/>
                </a:tc>
                <a:tc>
                  <a:txBody>
                    <a:bodyPr/>
                    <a:lstStyle/>
                    <a:p>
                      <a:pPr algn="r" marR="62230">
                        <a:lnSpc>
                          <a:spcPts val="1175"/>
                        </a:lnSpc>
                      </a:pPr>
                      <a:r>
                        <a:rPr dirty="0" sz="1100">
                          <a:latin typeface="Calibri"/>
                          <a:cs typeface="Calibri"/>
                        </a:rPr>
                        <a:t>1</a:t>
                      </a:r>
                      <a:r>
                        <a:rPr dirty="0" sz="1100" spc="-5">
                          <a:latin typeface="Calibri"/>
                          <a:cs typeface="Calibri"/>
                        </a:rPr>
                        <a:t>.</a:t>
                      </a:r>
                      <a:r>
                        <a:rPr dirty="0" sz="1100">
                          <a:latin typeface="Calibri"/>
                          <a:cs typeface="Calibri"/>
                        </a:rPr>
                        <a:t>914</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1830">
                <a:tc>
                  <a:txBody>
                    <a:bodyPr/>
                    <a:lstStyle/>
                    <a:p>
                      <a:pPr marL="68580">
                        <a:lnSpc>
                          <a:spcPts val="1175"/>
                        </a:lnSpc>
                      </a:pPr>
                      <a:r>
                        <a:rPr dirty="0" sz="1100" spc="-5">
                          <a:latin typeface="Calibri"/>
                          <a:cs typeface="Calibri"/>
                        </a:rPr>
                        <a:t>Educ.</a:t>
                      </a:r>
                      <a:endParaRPr sz="1100">
                        <a:latin typeface="Calibri"/>
                        <a:cs typeface="Calibri"/>
                      </a:endParaRPr>
                    </a:p>
                  </a:txBody>
                  <a:tcPr marL="0" marR="0" marB="0" marT="0"/>
                </a:tc>
                <a:tc>
                  <a:txBody>
                    <a:bodyPr/>
                    <a:lstStyle/>
                    <a:p>
                      <a:pPr algn="ctr" marL="19050">
                        <a:lnSpc>
                          <a:spcPts val="1175"/>
                        </a:lnSpc>
                      </a:pPr>
                      <a:r>
                        <a:rPr dirty="0" sz="1100">
                          <a:latin typeface="Calibri"/>
                          <a:cs typeface="Calibri"/>
                        </a:rPr>
                        <a:t>4</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1.375***</a:t>
                      </a:r>
                      <a:endParaRPr sz="1100">
                        <a:latin typeface="Calibri"/>
                        <a:cs typeface="Calibri"/>
                      </a:endParaRPr>
                    </a:p>
                  </a:txBody>
                  <a:tcPr marL="0" marR="0" marB="0" marT="0"/>
                </a:tc>
                <a:tc>
                  <a:txBody>
                    <a:bodyPr/>
                    <a:lstStyle/>
                    <a:p>
                      <a:pPr algn="ctr">
                        <a:lnSpc>
                          <a:spcPts val="1175"/>
                        </a:lnSpc>
                      </a:pPr>
                      <a:r>
                        <a:rPr dirty="0" sz="1100">
                          <a:latin typeface="Calibri"/>
                          <a:cs typeface="Calibri"/>
                        </a:rPr>
                        <a:t>4</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1.735***</a:t>
                      </a:r>
                      <a:endParaRPr sz="1100">
                        <a:latin typeface="Calibri"/>
                        <a:cs typeface="Calibri"/>
                      </a:endParaRPr>
                    </a:p>
                  </a:txBody>
                  <a:tcPr marL="0" marR="0" marB="0" marT="0"/>
                </a:tc>
                <a:tc>
                  <a:txBody>
                    <a:bodyPr/>
                    <a:lstStyle/>
                    <a:p>
                      <a:pPr algn="ctr">
                        <a:lnSpc>
                          <a:spcPts val="1175"/>
                        </a:lnSpc>
                      </a:pPr>
                      <a:r>
                        <a:rPr dirty="0" sz="1100">
                          <a:latin typeface="Calibri"/>
                          <a:cs typeface="Calibri"/>
                        </a:rPr>
                        <a:t>4</a:t>
                      </a:r>
                      <a:endParaRPr sz="1100">
                        <a:latin typeface="Calibri"/>
                        <a:cs typeface="Calibri"/>
                      </a:endParaRPr>
                    </a:p>
                  </a:txBody>
                  <a:tcPr marL="0" marR="0" marB="0" marT="0"/>
                </a:tc>
                <a:tc>
                  <a:txBody>
                    <a:bodyPr/>
                    <a:lstStyle/>
                    <a:p>
                      <a:pPr algn="r" marR="62230">
                        <a:lnSpc>
                          <a:spcPts val="1175"/>
                        </a:lnSpc>
                      </a:pPr>
                      <a:r>
                        <a:rPr dirty="0" sz="1100">
                          <a:latin typeface="Calibri"/>
                          <a:cs typeface="Calibri"/>
                        </a:rPr>
                        <a:t>1</a:t>
                      </a:r>
                      <a:r>
                        <a:rPr dirty="0" sz="1100" spc="-5">
                          <a:latin typeface="Calibri"/>
                          <a:cs typeface="Calibri"/>
                        </a:rPr>
                        <a:t>.</a:t>
                      </a:r>
                      <a:r>
                        <a:rPr dirty="0" sz="1100">
                          <a:latin typeface="Calibri"/>
                          <a:cs typeface="Calibri"/>
                        </a:rPr>
                        <a:t>690</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1830">
                <a:tc>
                  <a:txBody>
                    <a:bodyPr/>
                    <a:lstStyle/>
                    <a:p>
                      <a:pPr marL="68580">
                        <a:lnSpc>
                          <a:spcPts val="1170"/>
                        </a:lnSpc>
                      </a:pPr>
                      <a:r>
                        <a:rPr dirty="0" sz="1100" spc="-5">
                          <a:latin typeface="Calibri"/>
                          <a:cs typeface="Calibri"/>
                        </a:rPr>
                        <a:t>Trust General</a:t>
                      </a:r>
                      <a:endParaRPr sz="1100">
                        <a:latin typeface="Calibri"/>
                        <a:cs typeface="Calibri"/>
                      </a:endParaRPr>
                    </a:p>
                  </a:txBody>
                  <a:tcPr marL="0" marR="0" marB="0" marT="0"/>
                </a:tc>
                <a:tc>
                  <a:txBody>
                    <a:bodyPr/>
                    <a:lstStyle/>
                    <a:p>
                      <a:pPr algn="ctr" marL="19050">
                        <a:lnSpc>
                          <a:spcPts val="1170"/>
                        </a:lnSpc>
                      </a:pPr>
                      <a:r>
                        <a:rPr dirty="0" sz="1100">
                          <a:latin typeface="Calibri"/>
                          <a:cs typeface="Calibri"/>
                        </a:rPr>
                        <a:t>5</a:t>
                      </a:r>
                      <a:endParaRPr sz="1100">
                        <a:latin typeface="Calibri"/>
                        <a:cs typeface="Calibri"/>
                      </a:endParaRPr>
                    </a:p>
                  </a:txBody>
                  <a:tcPr marL="0" marR="0" marB="0" marT="0"/>
                </a:tc>
                <a:tc>
                  <a:txBody>
                    <a:bodyPr/>
                    <a:lstStyle/>
                    <a:p>
                      <a:pPr algn="ctr" marL="1905">
                        <a:lnSpc>
                          <a:spcPts val="1170"/>
                        </a:lnSpc>
                      </a:pPr>
                      <a:r>
                        <a:rPr dirty="0" sz="1100" spc="-5">
                          <a:latin typeface="Calibri"/>
                          <a:cs typeface="Calibri"/>
                        </a:rPr>
                        <a:t>1.151*</a:t>
                      </a:r>
                      <a:endParaRPr sz="1100">
                        <a:latin typeface="Calibri"/>
                        <a:cs typeface="Calibri"/>
                      </a:endParaRPr>
                    </a:p>
                  </a:txBody>
                  <a:tcPr marL="0" marR="0" marB="0" marT="0"/>
                </a:tc>
                <a:tc>
                  <a:txBody>
                    <a:bodyPr/>
                    <a:lstStyle/>
                    <a:p>
                      <a:pPr algn="ctr">
                        <a:lnSpc>
                          <a:spcPts val="1170"/>
                        </a:lnSpc>
                      </a:pPr>
                      <a:r>
                        <a:rPr dirty="0" sz="1100">
                          <a:latin typeface="Calibri"/>
                          <a:cs typeface="Calibri"/>
                        </a:rPr>
                        <a:t>5</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1.446***</a:t>
                      </a:r>
                      <a:endParaRPr sz="1100">
                        <a:latin typeface="Calibri"/>
                        <a:cs typeface="Calibri"/>
                      </a:endParaRPr>
                    </a:p>
                  </a:txBody>
                  <a:tcPr marL="0" marR="0" marB="0" marT="0"/>
                </a:tc>
                <a:tc>
                  <a:txBody>
                    <a:bodyPr/>
                    <a:lstStyle/>
                    <a:p>
                      <a:pPr algn="ctr">
                        <a:lnSpc>
                          <a:spcPts val="1170"/>
                        </a:lnSpc>
                      </a:pPr>
                      <a:r>
                        <a:rPr dirty="0" sz="1100">
                          <a:latin typeface="Calibri"/>
                          <a:cs typeface="Calibri"/>
                        </a:rPr>
                        <a:t>5</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1</a:t>
                      </a:r>
                      <a:r>
                        <a:rPr dirty="0" sz="1100" spc="-5">
                          <a:latin typeface="Calibri"/>
                          <a:cs typeface="Calibri"/>
                        </a:rPr>
                        <a:t>.</a:t>
                      </a:r>
                      <a:r>
                        <a:rPr dirty="0" sz="1100">
                          <a:latin typeface="Calibri"/>
                          <a:cs typeface="Calibri"/>
                        </a:rPr>
                        <a:t>418</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1">
                <a:tc>
                  <a:txBody>
                    <a:bodyPr/>
                    <a:lstStyle/>
                    <a:p>
                      <a:pPr marL="68580">
                        <a:lnSpc>
                          <a:spcPts val="1170"/>
                        </a:lnSpc>
                      </a:pPr>
                      <a:r>
                        <a:rPr dirty="0" sz="1100" spc="-5">
                          <a:latin typeface="Calibri"/>
                          <a:cs typeface="Calibri"/>
                        </a:rPr>
                        <a:t>Conf.</a:t>
                      </a:r>
                      <a:r>
                        <a:rPr dirty="0" sz="1100" spc="-15">
                          <a:latin typeface="Calibri"/>
                          <a:cs typeface="Calibri"/>
                        </a:rPr>
                        <a:t> </a:t>
                      </a:r>
                      <a:r>
                        <a:rPr dirty="0" sz="1100" spc="-5">
                          <a:latin typeface="Calibri"/>
                          <a:cs typeface="Calibri"/>
                        </a:rPr>
                        <a:t>Merchants</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a:lnSpc>
                          <a:spcPts val="1170"/>
                        </a:lnSpc>
                      </a:pPr>
                      <a:r>
                        <a:rPr dirty="0" sz="1100">
                          <a:latin typeface="Calibri"/>
                          <a:cs typeface="Calibri"/>
                        </a:rPr>
                        <a:t>6</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1.212***</a:t>
                      </a:r>
                      <a:endParaRPr sz="1100">
                        <a:latin typeface="Calibri"/>
                        <a:cs typeface="Calibri"/>
                      </a:endParaRPr>
                    </a:p>
                  </a:txBody>
                  <a:tcPr marL="0" marR="0" marB="0" marT="0"/>
                </a:tc>
                <a:tc>
                  <a:txBody>
                    <a:bodyPr/>
                    <a:lstStyle/>
                    <a:p>
                      <a:pPr algn="ctr">
                        <a:lnSpc>
                          <a:spcPts val="1170"/>
                        </a:lnSpc>
                      </a:pPr>
                      <a:r>
                        <a:rPr dirty="0" sz="1100">
                          <a:latin typeface="Calibri"/>
                          <a:cs typeface="Calibri"/>
                        </a:rPr>
                        <a:t>6</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1</a:t>
                      </a:r>
                      <a:r>
                        <a:rPr dirty="0" sz="1100" spc="-5">
                          <a:latin typeface="Calibri"/>
                          <a:cs typeface="Calibri"/>
                        </a:rPr>
                        <a:t>.</a:t>
                      </a:r>
                      <a:r>
                        <a:rPr dirty="0" sz="1100">
                          <a:latin typeface="Calibri"/>
                          <a:cs typeface="Calibri"/>
                        </a:rPr>
                        <a:t>205</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2">
                <a:tc>
                  <a:txBody>
                    <a:bodyPr/>
                    <a:lstStyle/>
                    <a:p>
                      <a:pPr marL="68580">
                        <a:lnSpc>
                          <a:spcPts val="1170"/>
                        </a:lnSpc>
                      </a:pPr>
                      <a:r>
                        <a:rPr dirty="0" sz="1100" spc="-5">
                          <a:latin typeface="Calibri"/>
                          <a:cs typeface="Calibri"/>
                        </a:rPr>
                        <a:t>Household</a:t>
                      </a:r>
                      <a:r>
                        <a:rPr dirty="0" sz="1100" spc="-20">
                          <a:latin typeface="Calibri"/>
                          <a:cs typeface="Calibri"/>
                        </a:rPr>
                        <a:t> </a:t>
                      </a:r>
                      <a:r>
                        <a:rPr dirty="0" sz="1100" spc="-5">
                          <a:latin typeface="Calibri"/>
                          <a:cs typeface="Calibri"/>
                        </a:rPr>
                        <a:t>Income</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a:lnSpc>
                          <a:spcPts val="1170"/>
                        </a:lnSpc>
                      </a:pPr>
                      <a:r>
                        <a:rPr dirty="0" sz="1100">
                          <a:latin typeface="Calibri"/>
                          <a:cs typeface="Calibri"/>
                        </a:rPr>
                        <a:t>7</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1.077***</a:t>
                      </a:r>
                      <a:endParaRPr sz="1100">
                        <a:latin typeface="Calibri"/>
                        <a:cs typeface="Calibri"/>
                      </a:endParaRPr>
                    </a:p>
                  </a:txBody>
                  <a:tcPr marL="0" marR="0" marB="0" marT="0"/>
                </a:tc>
                <a:tc>
                  <a:txBody>
                    <a:bodyPr/>
                    <a:lstStyle/>
                    <a:p>
                      <a:pPr algn="ctr">
                        <a:lnSpc>
                          <a:spcPts val="1170"/>
                        </a:lnSpc>
                      </a:pPr>
                      <a:r>
                        <a:rPr dirty="0" sz="1100">
                          <a:latin typeface="Calibri"/>
                          <a:cs typeface="Calibri"/>
                        </a:rPr>
                        <a:t>7</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1</a:t>
                      </a:r>
                      <a:r>
                        <a:rPr dirty="0" sz="1100" spc="-5">
                          <a:latin typeface="Calibri"/>
                          <a:cs typeface="Calibri"/>
                        </a:rPr>
                        <a:t>.</a:t>
                      </a:r>
                      <a:r>
                        <a:rPr dirty="0" sz="1100">
                          <a:latin typeface="Calibri"/>
                          <a:cs typeface="Calibri"/>
                        </a:rPr>
                        <a:t>075</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1">
                <a:tc>
                  <a:txBody>
                    <a:bodyPr/>
                    <a:lstStyle/>
                    <a:p>
                      <a:pPr marL="68580">
                        <a:lnSpc>
                          <a:spcPts val="1170"/>
                        </a:lnSpc>
                      </a:pPr>
                      <a:r>
                        <a:rPr dirty="0" sz="1100" spc="-10">
                          <a:latin typeface="Calibri"/>
                          <a:cs typeface="Calibri"/>
                        </a:rPr>
                        <a:t>Friends</a:t>
                      </a:r>
                      <a:endParaRPr sz="1100">
                        <a:latin typeface="Calibri"/>
                        <a:cs typeface="Calibri"/>
                      </a:endParaRPr>
                    </a:p>
                  </a:txBody>
                  <a:tcPr marL="0" marR="0" marB="0" marT="0"/>
                </a:tc>
                <a:tc>
                  <a:txBody>
                    <a:bodyPr/>
                    <a:lstStyle/>
                    <a:p>
                      <a:pPr algn="ctr" marL="19050">
                        <a:lnSpc>
                          <a:spcPts val="1170"/>
                        </a:lnSpc>
                      </a:pPr>
                      <a:r>
                        <a:rPr dirty="0" sz="1100">
                          <a:latin typeface="Calibri"/>
                          <a:cs typeface="Calibri"/>
                        </a:rPr>
                        <a:t>6</a:t>
                      </a:r>
                      <a:endParaRPr sz="1100">
                        <a:latin typeface="Calibri"/>
                        <a:cs typeface="Calibri"/>
                      </a:endParaRPr>
                    </a:p>
                  </a:txBody>
                  <a:tcPr marL="0" marR="0" marB="0" marT="0"/>
                </a:tc>
                <a:tc>
                  <a:txBody>
                    <a:bodyPr/>
                    <a:lstStyle/>
                    <a:p>
                      <a:pPr algn="ctr" marL="635">
                        <a:lnSpc>
                          <a:spcPts val="1170"/>
                        </a:lnSpc>
                      </a:pPr>
                      <a:r>
                        <a:rPr dirty="0" sz="1100" spc="-5">
                          <a:latin typeface="Calibri"/>
                          <a:cs typeface="Calibri"/>
                        </a:rPr>
                        <a:t>1.014**</a:t>
                      </a:r>
                      <a:endParaRPr sz="1100">
                        <a:latin typeface="Calibri"/>
                        <a:cs typeface="Calibri"/>
                      </a:endParaRPr>
                    </a:p>
                  </a:txBody>
                  <a:tcPr marL="0" marR="0" marB="0" marT="0"/>
                </a:tc>
                <a:tc>
                  <a:txBody>
                    <a:bodyPr/>
                    <a:lstStyle/>
                    <a:p>
                      <a:pPr algn="ctr">
                        <a:lnSpc>
                          <a:spcPts val="1170"/>
                        </a:lnSpc>
                      </a:pPr>
                      <a:r>
                        <a:rPr dirty="0" sz="1100">
                          <a:latin typeface="Calibri"/>
                          <a:cs typeface="Calibri"/>
                        </a:rPr>
                        <a:t>8</a:t>
                      </a:r>
                      <a:endParaRPr sz="1100">
                        <a:latin typeface="Calibri"/>
                        <a:cs typeface="Calibri"/>
                      </a:endParaRPr>
                    </a:p>
                  </a:txBody>
                  <a:tcPr marL="0" marR="0" marB="0" marT="0"/>
                </a:tc>
                <a:tc>
                  <a:txBody>
                    <a:bodyPr/>
                    <a:lstStyle/>
                    <a:p>
                      <a:pPr algn="ctr" marL="635">
                        <a:lnSpc>
                          <a:spcPts val="1170"/>
                        </a:lnSpc>
                      </a:pPr>
                      <a:r>
                        <a:rPr dirty="0" sz="1100" spc="-5">
                          <a:latin typeface="Calibri"/>
                          <a:cs typeface="Calibri"/>
                        </a:rPr>
                        <a:t>1.004**</a:t>
                      </a:r>
                      <a:endParaRPr sz="1100">
                        <a:latin typeface="Calibri"/>
                        <a:cs typeface="Calibri"/>
                      </a:endParaRPr>
                    </a:p>
                  </a:txBody>
                  <a:tcPr marL="0" marR="0" marB="0" marT="0"/>
                </a:tc>
                <a:tc>
                  <a:txBody>
                    <a:bodyPr/>
                    <a:lstStyle/>
                    <a:p>
                      <a:pPr algn="ctr">
                        <a:lnSpc>
                          <a:spcPts val="1170"/>
                        </a:lnSpc>
                      </a:pPr>
                      <a:r>
                        <a:rPr dirty="0" sz="1100">
                          <a:latin typeface="Calibri"/>
                          <a:cs typeface="Calibri"/>
                        </a:rPr>
                        <a:t>8</a:t>
                      </a:r>
                      <a:endParaRPr sz="1100">
                        <a:latin typeface="Calibri"/>
                        <a:cs typeface="Calibri"/>
                      </a:endParaRPr>
                    </a:p>
                  </a:txBody>
                  <a:tcPr marL="0" marR="0" marB="0" marT="0"/>
                </a:tc>
                <a:tc>
                  <a:txBody>
                    <a:bodyPr/>
                    <a:lstStyle/>
                    <a:p>
                      <a:pPr algn="r" marR="96520">
                        <a:lnSpc>
                          <a:spcPts val="1170"/>
                        </a:lnSpc>
                      </a:pPr>
                      <a:r>
                        <a:rPr dirty="0" sz="1100">
                          <a:latin typeface="Calibri"/>
                          <a:cs typeface="Calibri"/>
                        </a:rPr>
                        <a:t>1</a:t>
                      </a:r>
                      <a:r>
                        <a:rPr dirty="0" sz="1100" spc="-5">
                          <a:latin typeface="Calibri"/>
                          <a:cs typeface="Calibri"/>
                        </a:rPr>
                        <a:t>.</a:t>
                      </a:r>
                      <a:r>
                        <a:rPr dirty="0" sz="1100">
                          <a:latin typeface="Calibri"/>
                          <a:cs typeface="Calibri"/>
                        </a:rPr>
                        <a:t>004</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2">
                <a:tc>
                  <a:txBody>
                    <a:bodyPr/>
                    <a:lstStyle/>
                    <a:p>
                      <a:pPr marL="68580">
                        <a:lnSpc>
                          <a:spcPts val="1170"/>
                        </a:lnSpc>
                      </a:pPr>
                      <a:r>
                        <a:rPr dirty="0" sz="1100" spc="-5">
                          <a:latin typeface="Calibri"/>
                          <a:cs typeface="Calibri"/>
                        </a:rPr>
                        <a:t>Conf.</a:t>
                      </a:r>
                      <a:r>
                        <a:rPr dirty="0" sz="1100" spc="-10">
                          <a:latin typeface="Calibri"/>
                          <a:cs typeface="Calibri"/>
                        </a:rPr>
                        <a:t> </a:t>
                      </a:r>
                      <a:r>
                        <a:rPr dirty="0" sz="1100" spc="-5">
                          <a:latin typeface="Calibri"/>
                          <a:cs typeface="Calibri"/>
                        </a:rPr>
                        <a:t>School</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a:lnSpc>
                          <a:spcPts val="1170"/>
                        </a:lnSpc>
                      </a:pPr>
                      <a:r>
                        <a:rPr dirty="0" sz="1100">
                          <a:latin typeface="Calibri"/>
                          <a:cs typeface="Calibri"/>
                        </a:rPr>
                        <a:t>9</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0.877***</a:t>
                      </a:r>
                      <a:endParaRPr sz="1100">
                        <a:latin typeface="Calibri"/>
                        <a:cs typeface="Calibri"/>
                      </a:endParaRPr>
                    </a:p>
                  </a:txBody>
                  <a:tcPr marL="0" marR="0" marB="0" marT="0"/>
                </a:tc>
                <a:tc>
                  <a:txBody>
                    <a:bodyPr/>
                    <a:lstStyle/>
                    <a:p>
                      <a:pPr algn="ctr">
                        <a:lnSpc>
                          <a:spcPts val="1170"/>
                        </a:lnSpc>
                      </a:pPr>
                      <a:r>
                        <a:rPr dirty="0" sz="1100">
                          <a:latin typeface="Calibri"/>
                          <a:cs typeface="Calibri"/>
                        </a:rPr>
                        <a:t>9</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0</a:t>
                      </a:r>
                      <a:r>
                        <a:rPr dirty="0" sz="1100" spc="-5">
                          <a:latin typeface="Calibri"/>
                          <a:cs typeface="Calibri"/>
                        </a:rPr>
                        <a:t>.</a:t>
                      </a:r>
                      <a:r>
                        <a:rPr dirty="0" sz="1100">
                          <a:latin typeface="Calibri"/>
                          <a:cs typeface="Calibri"/>
                        </a:rPr>
                        <a:t>886</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1830">
                <a:tc>
                  <a:txBody>
                    <a:bodyPr/>
                    <a:lstStyle/>
                    <a:p>
                      <a:pPr marL="68580">
                        <a:lnSpc>
                          <a:spcPts val="1170"/>
                        </a:lnSpc>
                      </a:pPr>
                      <a:r>
                        <a:rPr dirty="0" sz="1100" spc="-5">
                          <a:latin typeface="Calibri"/>
                          <a:cs typeface="Calibri"/>
                        </a:rPr>
                        <a:t>Born Out.</a:t>
                      </a:r>
                      <a:r>
                        <a:rPr dirty="0" sz="1100" spc="-15">
                          <a:latin typeface="Calibri"/>
                          <a:cs typeface="Calibri"/>
                        </a:rPr>
                        <a:t> </a:t>
                      </a:r>
                      <a:r>
                        <a:rPr dirty="0" sz="1100" spc="-5">
                          <a:latin typeface="Calibri"/>
                          <a:cs typeface="Calibri"/>
                        </a:rPr>
                        <a:t>Canada</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marL="1270">
                        <a:lnSpc>
                          <a:spcPts val="1170"/>
                        </a:lnSpc>
                      </a:pPr>
                      <a:r>
                        <a:rPr dirty="0" sz="1100" spc="-5">
                          <a:latin typeface="Calibri"/>
                          <a:cs typeface="Calibri"/>
                        </a:rPr>
                        <a:t>10</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0.828***</a:t>
                      </a:r>
                      <a:endParaRPr sz="1100">
                        <a:latin typeface="Calibri"/>
                        <a:cs typeface="Calibri"/>
                      </a:endParaRPr>
                    </a:p>
                  </a:txBody>
                  <a:tcPr marL="0" marR="0" marB="0" marT="0"/>
                </a:tc>
                <a:tc>
                  <a:txBody>
                    <a:bodyPr/>
                    <a:lstStyle/>
                    <a:p>
                      <a:pPr algn="ctr" marL="1270">
                        <a:lnSpc>
                          <a:spcPts val="1170"/>
                        </a:lnSpc>
                      </a:pPr>
                      <a:r>
                        <a:rPr dirty="0" sz="1100" spc="-5">
                          <a:latin typeface="Calibri"/>
                          <a:cs typeface="Calibri"/>
                        </a:rPr>
                        <a:t>10</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0</a:t>
                      </a:r>
                      <a:r>
                        <a:rPr dirty="0" sz="1100" spc="-5">
                          <a:latin typeface="Calibri"/>
                          <a:cs typeface="Calibri"/>
                        </a:rPr>
                        <a:t>.</a:t>
                      </a:r>
                      <a:r>
                        <a:rPr dirty="0" sz="1100">
                          <a:latin typeface="Calibri"/>
                          <a:cs typeface="Calibri"/>
                        </a:rPr>
                        <a:t>873</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1830">
                <a:tc>
                  <a:txBody>
                    <a:bodyPr/>
                    <a:lstStyle/>
                    <a:p>
                      <a:pPr marL="68580">
                        <a:lnSpc>
                          <a:spcPts val="1170"/>
                        </a:lnSpc>
                      </a:pPr>
                      <a:r>
                        <a:rPr dirty="0" sz="1100" spc="-5">
                          <a:latin typeface="Calibri"/>
                          <a:cs typeface="Calibri"/>
                        </a:rPr>
                        <a:t>Conf.</a:t>
                      </a:r>
                      <a:r>
                        <a:rPr dirty="0" sz="1100" spc="-15">
                          <a:latin typeface="Calibri"/>
                          <a:cs typeface="Calibri"/>
                        </a:rPr>
                        <a:t> </a:t>
                      </a:r>
                      <a:r>
                        <a:rPr dirty="0" sz="1100" spc="-5">
                          <a:latin typeface="Calibri"/>
                          <a:cs typeface="Calibri"/>
                        </a:rPr>
                        <a:t>Parliament</a:t>
                      </a:r>
                      <a:endParaRPr sz="1100">
                        <a:latin typeface="Calibri"/>
                        <a:cs typeface="Calibri"/>
                      </a:endParaRPr>
                    </a:p>
                  </a:txBody>
                  <a:tcPr marL="0" marR="0" marB="0" marT="0"/>
                </a:tc>
                <a:tc>
                  <a:txBody>
                    <a:bodyPr/>
                    <a:lstStyle/>
                    <a:p>
                      <a:pPr algn="ctr" marL="19050">
                        <a:lnSpc>
                          <a:spcPts val="1170"/>
                        </a:lnSpc>
                      </a:pPr>
                      <a:r>
                        <a:rPr dirty="0" sz="1100">
                          <a:latin typeface="Calibri"/>
                          <a:cs typeface="Calibri"/>
                        </a:rPr>
                        <a:t>8</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0.773***</a:t>
                      </a:r>
                      <a:endParaRPr sz="1100">
                        <a:latin typeface="Calibri"/>
                        <a:cs typeface="Calibri"/>
                      </a:endParaRPr>
                    </a:p>
                  </a:txBody>
                  <a:tcPr marL="0" marR="0" marB="0" marT="0"/>
                </a:tc>
                <a:tc>
                  <a:txBody>
                    <a:bodyPr/>
                    <a:lstStyle/>
                    <a:p>
                      <a:pPr algn="ctr" marL="1270">
                        <a:lnSpc>
                          <a:spcPts val="1170"/>
                        </a:lnSpc>
                      </a:pPr>
                      <a:r>
                        <a:rPr dirty="0" sz="1100" spc="-5">
                          <a:latin typeface="Calibri"/>
                          <a:cs typeface="Calibri"/>
                        </a:rPr>
                        <a:t>11</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0.796***</a:t>
                      </a:r>
                      <a:endParaRPr sz="1100">
                        <a:latin typeface="Calibri"/>
                        <a:cs typeface="Calibri"/>
                      </a:endParaRPr>
                    </a:p>
                  </a:txBody>
                  <a:tcPr marL="0" marR="0" marB="0" marT="0"/>
                </a:tc>
                <a:tc>
                  <a:txBody>
                    <a:bodyPr/>
                    <a:lstStyle/>
                    <a:p>
                      <a:pPr algn="ctr" marL="1270">
                        <a:lnSpc>
                          <a:spcPts val="1170"/>
                        </a:lnSpc>
                      </a:pPr>
                      <a:r>
                        <a:rPr dirty="0" sz="1100" spc="-5">
                          <a:latin typeface="Calibri"/>
                          <a:cs typeface="Calibri"/>
                        </a:rPr>
                        <a:t>11</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0</a:t>
                      </a:r>
                      <a:r>
                        <a:rPr dirty="0" sz="1100" spc="-5">
                          <a:latin typeface="Calibri"/>
                          <a:cs typeface="Calibri"/>
                        </a:rPr>
                        <a:t>.</a:t>
                      </a:r>
                      <a:r>
                        <a:rPr dirty="0" sz="1100">
                          <a:latin typeface="Calibri"/>
                          <a:cs typeface="Calibri"/>
                        </a:rPr>
                        <a:t>798</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2">
                <a:tc>
                  <a:txBody>
                    <a:bodyPr/>
                    <a:lstStyle/>
                    <a:p>
                      <a:pPr marL="68580">
                        <a:lnSpc>
                          <a:spcPts val="1170"/>
                        </a:lnSpc>
                      </a:pPr>
                      <a:r>
                        <a:rPr dirty="0" sz="1100" spc="-5">
                          <a:latin typeface="Calibri"/>
                          <a:cs typeface="Calibri"/>
                        </a:rPr>
                        <a:t>Mar</a:t>
                      </a:r>
                      <a:r>
                        <a:rPr dirty="0" sz="1100" spc="-10">
                          <a:latin typeface="Calibri"/>
                          <a:cs typeface="Calibri"/>
                        </a:rPr>
                        <a:t> </a:t>
                      </a:r>
                      <a:r>
                        <a:rPr dirty="0" sz="1100" spc="-5">
                          <a:latin typeface="Calibri"/>
                          <a:cs typeface="Calibri"/>
                        </a:rPr>
                        <a:t>Stat</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marL="1270">
                        <a:lnSpc>
                          <a:spcPts val="1170"/>
                        </a:lnSpc>
                      </a:pPr>
                      <a:r>
                        <a:rPr dirty="0" sz="1100" spc="-5">
                          <a:latin typeface="Calibri"/>
                          <a:cs typeface="Calibri"/>
                        </a:rPr>
                        <a:t>12</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0.781***</a:t>
                      </a:r>
                      <a:endParaRPr sz="1100">
                        <a:latin typeface="Calibri"/>
                        <a:cs typeface="Calibri"/>
                      </a:endParaRPr>
                    </a:p>
                  </a:txBody>
                  <a:tcPr marL="0" marR="0" marB="0" marT="0"/>
                </a:tc>
                <a:tc>
                  <a:txBody>
                    <a:bodyPr/>
                    <a:lstStyle/>
                    <a:p>
                      <a:pPr algn="ctr" marL="1270">
                        <a:lnSpc>
                          <a:spcPts val="1170"/>
                        </a:lnSpc>
                      </a:pPr>
                      <a:r>
                        <a:rPr dirty="0" sz="1100" spc="-5">
                          <a:latin typeface="Calibri"/>
                          <a:cs typeface="Calibri"/>
                        </a:rPr>
                        <a:t>12</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0</a:t>
                      </a:r>
                      <a:r>
                        <a:rPr dirty="0" sz="1100" spc="-5">
                          <a:latin typeface="Calibri"/>
                          <a:cs typeface="Calibri"/>
                        </a:rPr>
                        <a:t>.</a:t>
                      </a:r>
                      <a:r>
                        <a:rPr dirty="0" sz="1100">
                          <a:latin typeface="Calibri"/>
                          <a:cs typeface="Calibri"/>
                        </a:rPr>
                        <a:t>780</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1">
                <a:tc>
                  <a:txBody>
                    <a:bodyPr/>
                    <a:lstStyle/>
                    <a:p>
                      <a:pPr marL="68580">
                        <a:lnSpc>
                          <a:spcPts val="1170"/>
                        </a:lnSpc>
                      </a:pPr>
                      <a:r>
                        <a:rPr dirty="0" sz="1100" spc="-10">
                          <a:latin typeface="Calibri"/>
                          <a:cs typeface="Calibri"/>
                        </a:rPr>
                        <a:t>Female</a:t>
                      </a:r>
                      <a:endParaRPr sz="1100">
                        <a:latin typeface="Calibri"/>
                        <a:cs typeface="Calibri"/>
                      </a:endParaRPr>
                    </a:p>
                  </a:txBody>
                  <a:tcPr marL="0" marR="0" marB="0" marT="0"/>
                </a:tc>
                <a:tc>
                  <a:txBody>
                    <a:bodyPr/>
                    <a:lstStyle/>
                    <a:p>
                      <a:pPr algn="ctr" marL="19050">
                        <a:lnSpc>
                          <a:spcPts val="1170"/>
                        </a:lnSpc>
                      </a:pPr>
                      <a:r>
                        <a:rPr dirty="0" sz="1100">
                          <a:latin typeface="Calibri"/>
                          <a:cs typeface="Calibri"/>
                        </a:rPr>
                        <a:t>7</a:t>
                      </a:r>
                      <a:endParaRPr sz="1100">
                        <a:latin typeface="Calibri"/>
                        <a:cs typeface="Calibri"/>
                      </a:endParaRPr>
                    </a:p>
                  </a:txBody>
                  <a:tcPr marL="0" marR="0" marB="0" marT="0"/>
                </a:tc>
                <a:tc>
                  <a:txBody>
                    <a:bodyPr/>
                    <a:lstStyle/>
                    <a:p>
                      <a:pPr algn="ctr" marL="635">
                        <a:lnSpc>
                          <a:spcPts val="1170"/>
                        </a:lnSpc>
                      </a:pPr>
                      <a:r>
                        <a:rPr dirty="0" sz="1100" spc="-5">
                          <a:latin typeface="Calibri"/>
                          <a:cs typeface="Calibri"/>
                        </a:rPr>
                        <a:t>0.864**</a:t>
                      </a:r>
                      <a:endParaRPr sz="1100">
                        <a:latin typeface="Calibri"/>
                        <a:cs typeface="Calibri"/>
                      </a:endParaRPr>
                    </a:p>
                  </a:txBody>
                  <a:tcPr marL="0" marR="0" marB="0" marT="0"/>
                </a:tc>
                <a:tc>
                  <a:txBody>
                    <a:bodyPr/>
                    <a:lstStyle/>
                    <a:p>
                      <a:pPr algn="ctr" marL="1270">
                        <a:lnSpc>
                          <a:spcPts val="1170"/>
                        </a:lnSpc>
                      </a:pPr>
                      <a:r>
                        <a:rPr dirty="0" sz="1100" spc="-5">
                          <a:latin typeface="Calibri"/>
                          <a:cs typeface="Calibri"/>
                        </a:rPr>
                        <a:t>13</a:t>
                      </a:r>
                      <a:endParaRPr sz="1100">
                        <a:latin typeface="Calibri"/>
                        <a:cs typeface="Calibri"/>
                      </a:endParaRPr>
                    </a:p>
                  </a:txBody>
                  <a:tcPr marL="0" marR="0" marB="0" marT="0"/>
                </a:tc>
                <a:tc>
                  <a:txBody>
                    <a:bodyPr/>
                    <a:lstStyle/>
                    <a:p>
                      <a:pPr algn="ctr">
                        <a:lnSpc>
                          <a:spcPts val="1170"/>
                        </a:lnSpc>
                      </a:pPr>
                      <a:r>
                        <a:rPr dirty="0" sz="1100" spc="-5">
                          <a:latin typeface="Calibri"/>
                          <a:cs typeface="Calibri"/>
                        </a:rPr>
                        <a:t>0.740***</a:t>
                      </a:r>
                      <a:endParaRPr sz="1100">
                        <a:latin typeface="Calibri"/>
                        <a:cs typeface="Calibri"/>
                      </a:endParaRPr>
                    </a:p>
                  </a:txBody>
                  <a:tcPr marL="0" marR="0" marB="0" marT="0"/>
                </a:tc>
                <a:tc>
                  <a:txBody>
                    <a:bodyPr/>
                    <a:lstStyle/>
                    <a:p>
                      <a:pPr algn="ctr" marL="1270">
                        <a:lnSpc>
                          <a:spcPts val="1170"/>
                        </a:lnSpc>
                      </a:pPr>
                      <a:r>
                        <a:rPr dirty="0" sz="1100" spc="-5">
                          <a:latin typeface="Calibri"/>
                          <a:cs typeface="Calibri"/>
                        </a:rPr>
                        <a:t>13</a:t>
                      </a:r>
                      <a:endParaRPr sz="1100">
                        <a:latin typeface="Calibri"/>
                        <a:cs typeface="Calibri"/>
                      </a:endParaRPr>
                    </a:p>
                  </a:txBody>
                  <a:tcPr marL="0" marR="0" marB="0" marT="0"/>
                </a:tc>
                <a:tc>
                  <a:txBody>
                    <a:bodyPr/>
                    <a:lstStyle/>
                    <a:p>
                      <a:pPr algn="r" marR="62230">
                        <a:lnSpc>
                          <a:spcPts val="1170"/>
                        </a:lnSpc>
                      </a:pPr>
                      <a:r>
                        <a:rPr dirty="0" sz="1100">
                          <a:latin typeface="Calibri"/>
                          <a:cs typeface="Calibri"/>
                        </a:rPr>
                        <a:t>0</a:t>
                      </a:r>
                      <a:r>
                        <a:rPr dirty="0" sz="1100" spc="-5">
                          <a:latin typeface="Calibri"/>
                          <a:cs typeface="Calibri"/>
                        </a:rPr>
                        <a:t>.</a:t>
                      </a:r>
                      <a:r>
                        <a:rPr dirty="0" sz="1100">
                          <a:latin typeface="Calibri"/>
                          <a:cs typeface="Calibri"/>
                        </a:rPr>
                        <a:t>755</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2">
                <a:tc>
                  <a:txBody>
                    <a:bodyPr/>
                    <a:lstStyle/>
                    <a:p>
                      <a:pPr marL="68580">
                        <a:lnSpc>
                          <a:spcPts val="1175"/>
                        </a:lnSpc>
                      </a:pPr>
                      <a:r>
                        <a:rPr dirty="0" sz="1100" spc="-5">
                          <a:latin typeface="Calibri"/>
                          <a:cs typeface="Calibri"/>
                        </a:rPr>
                        <a:t>Conf.</a:t>
                      </a:r>
                      <a:r>
                        <a:rPr dirty="0" sz="1100" spc="-10">
                          <a:latin typeface="Calibri"/>
                          <a:cs typeface="Calibri"/>
                        </a:rPr>
                        <a:t> </a:t>
                      </a:r>
                      <a:r>
                        <a:rPr dirty="0" sz="1100" spc="-5">
                          <a:latin typeface="Calibri"/>
                          <a:cs typeface="Calibri"/>
                        </a:rPr>
                        <a:t>Banks</a:t>
                      </a:r>
                      <a:endParaRPr sz="1100">
                        <a:latin typeface="Calibri"/>
                        <a:cs typeface="Calibri"/>
                      </a:endParaRPr>
                    </a:p>
                  </a:txBody>
                  <a:tcPr marL="0" marR="0" marB="0" marT="0"/>
                </a:tc>
                <a:tc>
                  <a:txBody>
                    <a:bodyPr/>
                    <a:lstStyle/>
                    <a:p>
                      <a:pPr algn="ctr" marL="19685">
                        <a:lnSpc>
                          <a:spcPts val="1175"/>
                        </a:lnSpc>
                      </a:pPr>
                      <a:r>
                        <a:rPr dirty="0" sz="1100" spc="-5">
                          <a:latin typeface="Calibri"/>
                          <a:cs typeface="Calibri"/>
                        </a:rPr>
                        <a:t>10</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0.651***</a:t>
                      </a:r>
                      <a:endParaRPr sz="1100">
                        <a:latin typeface="Calibri"/>
                        <a:cs typeface="Calibri"/>
                      </a:endParaRPr>
                    </a:p>
                  </a:txBody>
                  <a:tcPr marL="0" marR="0" marB="0" marT="0"/>
                </a:tc>
                <a:tc>
                  <a:txBody>
                    <a:bodyPr/>
                    <a:lstStyle/>
                    <a:p>
                      <a:pPr algn="ctr" marL="1270">
                        <a:lnSpc>
                          <a:spcPts val="1175"/>
                        </a:lnSpc>
                      </a:pPr>
                      <a:r>
                        <a:rPr dirty="0" sz="1100" spc="-5">
                          <a:latin typeface="Calibri"/>
                          <a:cs typeface="Calibri"/>
                        </a:rPr>
                        <a:t>14</a:t>
                      </a:r>
                      <a:endParaRPr sz="1100">
                        <a:latin typeface="Calibri"/>
                        <a:cs typeface="Calibri"/>
                      </a:endParaRPr>
                    </a:p>
                  </a:txBody>
                  <a:tcPr marL="0" marR="0" marB="0" marT="0"/>
                </a:tc>
                <a:tc>
                  <a:txBody>
                    <a:bodyPr/>
                    <a:lstStyle/>
                    <a:p>
                      <a:pPr algn="ctr">
                        <a:lnSpc>
                          <a:spcPts val="1175"/>
                        </a:lnSpc>
                      </a:pPr>
                      <a:r>
                        <a:rPr dirty="0" sz="1100" spc="-5">
                          <a:latin typeface="Calibri"/>
                          <a:cs typeface="Calibri"/>
                        </a:rPr>
                        <a:t>0.629***</a:t>
                      </a:r>
                      <a:endParaRPr sz="1100">
                        <a:latin typeface="Calibri"/>
                        <a:cs typeface="Calibri"/>
                      </a:endParaRPr>
                    </a:p>
                  </a:txBody>
                  <a:tcPr marL="0" marR="0" marB="0" marT="0"/>
                </a:tc>
                <a:tc>
                  <a:txBody>
                    <a:bodyPr/>
                    <a:lstStyle/>
                    <a:p>
                      <a:pPr algn="ctr" marL="1270">
                        <a:lnSpc>
                          <a:spcPts val="1175"/>
                        </a:lnSpc>
                      </a:pPr>
                      <a:r>
                        <a:rPr dirty="0" sz="1100" spc="-5">
                          <a:latin typeface="Calibri"/>
                          <a:cs typeface="Calibri"/>
                        </a:rPr>
                        <a:t>14</a:t>
                      </a:r>
                      <a:endParaRPr sz="1100">
                        <a:latin typeface="Calibri"/>
                        <a:cs typeface="Calibri"/>
                      </a:endParaRPr>
                    </a:p>
                  </a:txBody>
                  <a:tcPr marL="0" marR="0" marB="0" marT="0"/>
                </a:tc>
                <a:tc>
                  <a:txBody>
                    <a:bodyPr/>
                    <a:lstStyle/>
                    <a:p>
                      <a:pPr algn="r" marR="62230">
                        <a:lnSpc>
                          <a:spcPts val="1175"/>
                        </a:lnSpc>
                      </a:pPr>
                      <a:r>
                        <a:rPr dirty="0" sz="1100">
                          <a:latin typeface="Calibri"/>
                          <a:cs typeface="Calibri"/>
                        </a:rPr>
                        <a:t>0</a:t>
                      </a:r>
                      <a:r>
                        <a:rPr dirty="0" sz="1100" spc="-5">
                          <a:latin typeface="Calibri"/>
                          <a:cs typeface="Calibri"/>
                        </a:rPr>
                        <a:t>.</a:t>
                      </a:r>
                      <a:r>
                        <a:rPr dirty="0" sz="1100">
                          <a:latin typeface="Calibri"/>
                          <a:cs typeface="Calibri"/>
                        </a:rPr>
                        <a:t>631</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0"/>
                </a:tc>
              </a:tr>
              <a:tr h="172211">
                <a:tc>
                  <a:txBody>
                    <a:bodyPr/>
                    <a:lstStyle/>
                    <a:p>
                      <a:pPr marL="68580">
                        <a:lnSpc>
                          <a:spcPts val="1175"/>
                        </a:lnSpc>
                      </a:pPr>
                      <a:r>
                        <a:rPr dirty="0" sz="1100" spc="-5">
                          <a:latin typeface="Calibri"/>
                          <a:cs typeface="Calibri"/>
                        </a:rPr>
                        <a:t>Youth</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marL="1270">
                        <a:lnSpc>
                          <a:spcPts val="1175"/>
                        </a:lnSpc>
                      </a:pPr>
                      <a:r>
                        <a:rPr dirty="0" sz="1100" spc="-5">
                          <a:latin typeface="Calibri"/>
                          <a:cs typeface="Calibri"/>
                        </a:rPr>
                        <a:t>15</a:t>
                      </a:r>
                      <a:endParaRPr sz="1100">
                        <a:latin typeface="Calibri"/>
                        <a:cs typeface="Calibri"/>
                      </a:endParaRPr>
                    </a:p>
                  </a:txBody>
                  <a:tcPr marL="0" marR="0" marB="0" marT="0"/>
                </a:tc>
                <a:tc>
                  <a:txBody>
                    <a:bodyPr/>
                    <a:lstStyle/>
                    <a:p>
                      <a:pPr marL="257810">
                        <a:lnSpc>
                          <a:spcPts val="1175"/>
                        </a:lnSpc>
                      </a:pPr>
                      <a:r>
                        <a:rPr dirty="0" sz="1100" spc="-5">
                          <a:latin typeface="Calibri"/>
                          <a:cs typeface="Calibri"/>
                        </a:rPr>
                        <a:t>1.545</a:t>
                      </a:r>
                      <a:endParaRPr sz="1100">
                        <a:latin typeface="Calibri"/>
                        <a:cs typeface="Calibri"/>
                      </a:endParaRPr>
                    </a:p>
                  </a:txBody>
                  <a:tcPr marL="0" marR="0" marB="0" marT="0"/>
                </a:tc>
              </a:tr>
              <a:tr h="257937">
                <a:tc>
                  <a:txBody>
                    <a:bodyPr/>
                    <a:lstStyle/>
                    <a:p>
                      <a:pPr marL="68580">
                        <a:lnSpc>
                          <a:spcPts val="1175"/>
                        </a:lnSpc>
                      </a:pPr>
                      <a:r>
                        <a:rPr dirty="0" sz="1100" spc="-5">
                          <a:latin typeface="Calibri"/>
                          <a:cs typeface="Calibri"/>
                        </a:rPr>
                        <a:t>Rural</a:t>
                      </a:r>
                      <a:endParaRPr sz="1100">
                        <a:latin typeface="Calibri"/>
                        <a:cs typeface="Calibri"/>
                      </a:endParaRPr>
                    </a:p>
                  </a:txBody>
                  <a:tcPr marL="0" marR="0" marB="0" marT="0"/>
                </a:tc>
                <a:tc>
                  <a:txBody>
                    <a:bodyPr/>
                    <a:lstStyle/>
                    <a:p>
                      <a:pPr algn="ctr" marL="19050">
                        <a:lnSpc>
                          <a:spcPts val="1175"/>
                        </a:lnSpc>
                      </a:pPr>
                      <a:r>
                        <a:rPr dirty="0" sz="1100">
                          <a:latin typeface="Calibri"/>
                          <a:cs typeface="Calibri"/>
                        </a:rPr>
                        <a:t>9</a:t>
                      </a:r>
                      <a:endParaRPr sz="1100">
                        <a:latin typeface="Calibri"/>
                        <a:cs typeface="Calibri"/>
                      </a:endParaRPr>
                    </a:p>
                  </a:txBody>
                  <a:tcPr marL="0" marR="0" marB="0" marT="0"/>
                </a:tc>
                <a:tc>
                  <a:txBody>
                    <a:bodyPr/>
                    <a:lstStyle/>
                    <a:p>
                      <a:pPr algn="ctr" marL="635">
                        <a:lnSpc>
                          <a:spcPts val="1175"/>
                        </a:lnSpc>
                      </a:pPr>
                      <a:r>
                        <a:rPr dirty="0" sz="1100" spc="-5">
                          <a:latin typeface="Calibri"/>
                          <a:cs typeface="Calibri"/>
                        </a:rPr>
                        <a:t>0.710**</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r>
              <a:tr h="247840">
                <a:tc>
                  <a:txBody>
                    <a:bodyPr/>
                    <a:lstStyle/>
                    <a:p>
                      <a:pPr marL="68580">
                        <a:lnSpc>
                          <a:spcPct val="100000"/>
                        </a:lnSpc>
                        <a:spcBef>
                          <a:spcPts val="525"/>
                        </a:spcBef>
                      </a:pPr>
                      <a:r>
                        <a:rPr dirty="0" sz="1100" spc="-5">
                          <a:latin typeface="Calibri"/>
                          <a:cs typeface="Calibri"/>
                        </a:rPr>
                        <a:t>cons.</a:t>
                      </a:r>
                      <a:endParaRPr sz="1100">
                        <a:latin typeface="Calibri"/>
                        <a:cs typeface="Calibri"/>
                      </a:endParaRPr>
                    </a:p>
                  </a:txBody>
                  <a:tcPr marL="0" marR="0" marB="0" marT="6667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a:lnSpc>
                          <a:spcPct val="100000"/>
                        </a:lnSpc>
                        <a:spcBef>
                          <a:spcPts val="525"/>
                        </a:spcBef>
                      </a:pPr>
                      <a:r>
                        <a:rPr dirty="0" sz="1100" spc="-5">
                          <a:latin typeface="Calibri"/>
                          <a:cs typeface="Calibri"/>
                        </a:rPr>
                        <a:t>0.489***</a:t>
                      </a:r>
                      <a:endParaRPr sz="1100">
                        <a:latin typeface="Calibri"/>
                        <a:cs typeface="Calibri"/>
                      </a:endParaRPr>
                    </a:p>
                  </a:txBody>
                  <a:tcPr marL="0" marR="0" marB="0" marT="6667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a:lnSpc>
                          <a:spcPct val="100000"/>
                        </a:lnSpc>
                        <a:spcBef>
                          <a:spcPts val="525"/>
                        </a:spcBef>
                      </a:pPr>
                      <a:r>
                        <a:rPr dirty="0" sz="1100" spc="-5">
                          <a:latin typeface="Calibri"/>
                          <a:cs typeface="Calibri"/>
                        </a:rPr>
                        <a:t>0.104***</a:t>
                      </a:r>
                      <a:endParaRPr sz="1100">
                        <a:latin typeface="Calibri"/>
                        <a:cs typeface="Calibri"/>
                      </a:endParaRPr>
                    </a:p>
                  </a:txBody>
                  <a:tcPr marL="0" marR="0" marB="0" marT="6667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r" marR="62230">
                        <a:lnSpc>
                          <a:spcPct val="100000"/>
                        </a:lnSpc>
                        <a:spcBef>
                          <a:spcPts val="525"/>
                        </a:spcBef>
                      </a:pPr>
                      <a:r>
                        <a:rPr dirty="0" sz="1100">
                          <a:latin typeface="Calibri"/>
                          <a:cs typeface="Calibri"/>
                        </a:rPr>
                        <a:t>0</a:t>
                      </a:r>
                      <a:r>
                        <a:rPr dirty="0" sz="1100" spc="-5">
                          <a:latin typeface="Calibri"/>
                          <a:cs typeface="Calibri"/>
                        </a:rPr>
                        <a:t>.</a:t>
                      </a:r>
                      <a:r>
                        <a:rPr dirty="0" sz="1100">
                          <a:latin typeface="Calibri"/>
                          <a:cs typeface="Calibri"/>
                        </a:rPr>
                        <a:t>113</a:t>
                      </a:r>
                      <a:r>
                        <a:rPr dirty="0" sz="1100" spc="-5">
                          <a:latin typeface="Calibri"/>
                          <a:cs typeface="Calibri"/>
                        </a:rPr>
                        <a:t>**</a:t>
                      </a:r>
                      <a:r>
                        <a:rPr dirty="0" sz="1100">
                          <a:latin typeface="Calibri"/>
                          <a:cs typeface="Calibri"/>
                        </a:rPr>
                        <a:t>*</a:t>
                      </a:r>
                      <a:endParaRPr sz="1100">
                        <a:latin typeface="Calibri"/>
                        <a:cs typeface="Calibri"/>
                      </a:endParaRPr>
                    </a:p>
                  </a:txBody>
                  <a:tcPr marL="0" marR="0" marB="0" marT="66675">
                    <a:lnB w="6350">
                      <a:solidFill>
                        <a:srgbClr val="000000"/>
                      </a:solidFill>
                      <a:prstDash val="solid"/>
                    </a:lnB>
                  </a:tcPr>
                </a:tc>
              </a:tr>
              <a:tr h="194690">
                <a:tc>
                  <a:txBody>
                    <a:bodyPr/>
                    <a:lstStyle/>
                    <a:p>
                      <a:pPr marL="68580">
                        <a:lnSpc>
                          <a:spcPts val="1300"/>
                        </a:lnSpc>
                      </a:pPr>
                      <a:r>
                        <a:rPr dirty="0" sz="1100" spc="-5">
                          <a:latin typeface="Calibri"/>
                          <a:cs typeface="Calibri"/>
                        </a:rPr>
                        <a:t>n</a:t>
                      </a:r>
                      <a:r>
                        <a:rPr dirty="0" sz="1100" spc="-10">
                          <a:latin typeface="Calibri"/>
                          <a:cs typeface="Calibri"/>
                        </a:rPr>
                        <a:t> </a:t>
                      </a:r>
                      <a:r>
                        <a:rPr dirty="0" sz="1100" spc="-5">
                          <a:latin typeface="Calibri"/>
                          <a:cs typeface="Calibri"/>
                        </a:rPr>
                        <a:t>(obs.)</a:t>
                      </a:r>
                      <a:endParaRPr sz="1100">
                        <a:latin typeface="Calibri"/>
                        <a:cs typeface="Calibri"/>
                      </a:endParaRPr>
                    </a:p>
                  </a:txBody>
                  <a:tcPr marL="0" marR="0" marB="0" marT="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algn="ctr" marL="1905">
                        <a:lnSpc>
                          <a:spcPts val="1300"/>
                        </a:lnSpc>
                      </a:pPr>
                      <a:r>
                        <a:rPr dirty="0" sz="1100" spc="-5">
                          <a:latin typeface="Calibri"/>
                          <a:cs typeface="Calibri"/>
                        </a:rPr>
                        <a:t>3,426</a:t>
                      </a:r>
                      <a:endParaRPr sz="1100">
                        <a:latin typeface="Calibri"/>
                        <a:cs typeface="Calibri"/>
                      </a:endParaRPr>
                    </a:p>
                  </a:txBody>
                  <a:tcPr marL="0" marR="0" marB="0" marT="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algn="ctr" marL="635">
                        <a:lnSpc>
                          <a:spcPts val="1300"/>
                        </a:lnSpc>
                      </a:pPr>
                      <a:r>
                        <a:rPr dirty="0" sz="1100" spc="-5">
                          <a:latin typeface="Calibri"/>
                          <a:cs typeface="Calibri"/>
                        </a:rPr>
                        <a:t>17,674</a:t>
                      </a:r>
                      <a:endParaRPr sz="1100">
                        <a:latin typeface="Calibri"/>
                        <a:cs typeface="Calibri"/>
                      </a:endParaRPr>
                    </a:p>
                  </a:txBody>
                  <a:tcPr marL="0" marR="0" marB="0" marT="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marL="222250">
                        <a:lnSpc>
                          <a:spcPts val="1300"/>
                        </a:lnSpc>
                      </a:pPr>
                      <a:r>
                        <a:rPr dirty="0" sz="1100" spc="-5">
                          <a:latin typeface="Calibri"/>
                          <a:cs typeface="Calibri"/>
                        </a:rPr>
                        <a:t>20,140</a:t>
                      </a:r>
                      <a:endParaRPr sz="1100">
                        <a:latin typeface="Calibri"/>
                        <a:cs typeface="Calibri"/>
                      </a:endParaRPr>
                    </a:p>
                  </a:txBody>
                  <a:tcPr marL="0" marR="0" marB="0" marT="0">
                    <a:lnT w="6350">
                      <a:solidFill>
                        <a:srgbClr val="000000"/>
                      </a:solidFill>
                      <a:prstDash val="solid"/>
                    </a:lnT>
                  </a:tcPr>
                </a:tc>
              </a:tr>
              <a:tr h="181737">
                <a:tc>
                  <a:txBody>
                    <a:bodyPr/>
                    <a:lstStyle/>
                    <a:p>
                      <a:pPr marL="68580">
                        <a:lnSpc>
                          <a:spcPct val="100000"/>
                        </a:lnSpc>
                        <a:spcBef>
                          <a:spcPts val="5"/>
                        </a:spcBef>
                      </a:pPr>
                      <a:r>
                        <a:rPr dirty="0" sz="1100" spc="-5">
                          <a:latin typeface="Calibri"/>
                          <a:cs typeface="Calibri"/>
                        </a:rPr>
                        <a:t>Pseudo -</a:t>
                      </a:r>
                      <a:r>
                        <a:rPr dirty="0" sz="1100" spc="-15">
                          <a:latin typeface="Calibri"/>
                          <a:cs typeface="Calibri"/>
                        </a:rPr>
                        <a:t> </a:t>
                      </a:r>
                      <a:r>
                        <a:rPr dirty="0" sz="1100">
                          <a:latin typeface="Calibri"/>
                          <a:cs typeface="Calibri"/>
                        </a:rPr>
                        <a:t>R</a:t>
                      </a:r>
                      <a:r>
                        <a:rPr dirty="0" baseline="31746" sz="1050">
                          <a:latin typeface="Calibri"/>
                          <a:cs typeface="Calibri"/>
                        </a:rPr>
                        <a:t>2</a:t>
                      </a:r>
                      <a:endParaRPr baseline="31746" sz="1050">
                        <a:latin typeface="Calibri"/>
                        <a:cs typeface="Calibri"/>
                      </a:endParaRPr>
                    </a:p>
                  </a:txBody>
                  <a:tcPr marL="0" marR="0" marB="0" marT="63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marL="1270">
                        <a:lnSpc>
                          <a:spcPct val="100000"/>
                        </a:lnSpc>
                        <a:spcBef>
                          <a:spcPts val="5"/>
                        </a:spcBef>
                      </a:pPr>
                      <a:r>
                        <a:rPr dirty="0" sz="1100" spc="-5">
                          <a:latin typeface="Calibri"/>
                          <a:cs typeface="Calibri"/>
                        </a:rPr>
                        <a:t>0.0653</a:t>
                      </a:r>
                      <a:endParaRPr sz="1100">
                        <a:latin typeface="Calibri"/>
                        <a:cs typeface="Calibri"/>
                      </a:endParaRPr>
                    </a:p>
                  </a:txBody>
                  <a:tcPr marL="0" marR="0" marB="0" marT="63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marL="1270">
                        <a:lnSpc>
                          <a:spcPct val="100000"/>
                        </a:lnSpc>
                        <a:spcBef>
                          <a:spcPts val="5"/>
                        </a:spcBef>
                      </a:pPr>
                      <a:r>
                        <a:rPr dirty="0" sz="1100" spc="-5">
                          <a:latin typeface="Calibri"/>
                          <a:cs typeface="Calibri"/>
                        </a:rPr>
                        <a:t>0.1299</a:t>
                      </a:r>
                      <a:endParaRPr sz="1100">
                        <a:latin typeface="Calibri"/>
                        <a:cs typeface="Calibri"/>
                      </a:endParaRPr>
                    </a:p>
                  </a:txBody>
                  <a:tcPr marL="0" marR="0" marB="0" marT="63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marL="222250">
                        <a:lnSpc>
                          <a:spcPct val="100000"/>
                        </a:lnSpc>
                        <a:spcBef>
                          <a:spcPts val="5"/>
                        </a:spcBef>
                      </a:pPr>
                      <a:r>
                        <a:rPr dirty="0" sz="1100" spc="-5">
                          <a:latin typeface="Calibri"/>
                          <a:cs typeface="Calibri"/>
                        </a:rPr>
                        <a:t>0.1254</a:t>
                      </a:r>
                      <a:endParaRPr sz="1100">
                        <a:latin typeface="Calibri"/>
                        <a:cs typeface="Calibri"/>
                      </a:endParaRPr>
                    </a:p>
                  </a:txBody>
                  <a:tcPr marL="0" marR="0" marB="0" marT="635">
                    <a:lnB w="6350">
                      <a:solidFill>
                        <a:srgbClr val="000000"/>
                      </a:solidFill>
                      <a:prstDash val="solid"/>
                    </a:lnB>
                  </a:tcPr>
                </a:tc>
              </a:tr>
              <a:tr h="188785">
                <a:tc gridSpan="7">
                  <a:txBody>
                    <a:bodyPr/>
                    <a:lstStyle/>
                    <a:p>
                      <a:pPr marL="68580">
                        <a:lnSpc>
                          <a:spcPts val="1305"/>
                        </a:lnSpc>
                      </a:pPr>
                      <a:r>
                        <a:rPr dirty="0" sz="1100" spc="-5">
                          <a:latin typeface="Calibri"/>
                          <a:cs typeface="Calibri"/>
                        </a:rPr>
                        <a:t>Variables were removed </a:t>
                      </a:r>
                      <a:r>
                        <a:rPr dirty="0" sz="1100">
                          <a:latin typeface="Calibri"/>
                          <a:cs typeface="Calibri"/>
                        </a:rPr>
                        <a:t>from </a:t>
                      </a:r>
                      <a:r>
                        <a:rPr dirty="0" sz="1100" spc="-5">
                          <a:latin typeface="Calibri"/>
                          <a:cs typeface="Calibri"/>
                        </a:rPr>
                        <a:t>the </a:t>
                      </a:r>
                      <a:r>
                        <a:rPr dirty="0" sz="1100">
                          <a:latin typeface="Calibri"/>
                          <a:cs typeface="Calibri"/>
                        </a:rPr>
                        <a:t>model </a:t>
                      </a:r>
                      <a:r>
                        <a:rPr dirty="0" sz="1100" spc="-5">
                          <a:latin typeface="Calibri"/>
                          <a:cs typeface="Calibri"/>
                        </a:rPr>
                        <a:t>if estimates were not significant at the 90% C.</a:t>
                      </a:r>
                      <a:r>
                        <a:rPr dirty="0" sz="1100" spc="55">
                          <a:latin typeface="Calibri"/>
                          <a:cs typeface="Calibri"/>
                        </a:rPr>
                        <a:t> </a:t>
                      </a:r>
                      <a:r>
                        <a:rPr dirty="0" sz="1100" spc="-5">
                          <a:latin typeface="Calibri"/>
                          <a:cs typeface="Calibri"/>
                        </a:rPr>
                        <a:t>I.</a:t>
                      </a:r>
                      <a:endParaRPr sz="1100">
                        <a:latin typeface="Calibri"/>
                        <a:cs typeface="Calibri"/>
                      </a:endParaRPr>
                    </a:p>
                  </a:txBody>
                  <a:tcPr marL="0" marR="0" marB="0" marT="0">
                    <a:lnT w="6350">
                      <a:solidFill>
                        <a:srgbClr val="000000"/>
                      </a:solidFill>
                      <a:prstDash val="solid"/>
                    </a:lnT>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1831">
                <a:tc gridSpan="7">
                  <a:txBody>
                    <a:bodyPr/>
                    <a:lstStyle/>
                    <a:p>
                      <a:pPr marL="68580">
                        <a:lnSpc>
                          <a:spcPts val="1170"/>
                        </a:lnSpc>
                      </a:pPr>
                      <a:r>
                        <a:rPr dirty="0" sz="1100" spc="-5">
                          <a:latin typeface="Calibri"/>
                          <a:cs typeface="Calibri"/>
                        </a:rPr>
                        <a:t>Rank according to odds</a:t>
                      </a:r>
                      <a:r>
                        <a:rPr dirty="0" sz="1100">
                          <a:latin typeface="Calibri"/>
                          <a:cs typeface="Calibri"/>
                        </a:rPr>
                        <a:t> </a:t>
                      </a:r>
                      <a:r>
                        <a:rPr dirty="0" sz="1100" spc="-5">
                          <a:latin typeface="Calibri"/>
                          <a:cs typeface="Calibri"/>
                        </a:rPr>
                        <a:t>ratio</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2211">
                <a:tc gridSpan="7">
                  <a:txBody>
                    <a:bodyPr/>
                    <a:lstStyle/>
                    <a:p>
                      <a:pPr marL="68580">
                        <a:lnSpc>
                          <a:spcPts val="1170"/>
                        </a:lnSpc>
                      </a:pPr>
                      <a:r>
                        <a:rPr dirty="0" sz="1100" spc="-5">
                          <a:latin typeface="Calibri"/>
                          <a:cs typeface="Calibri"/>
                        </a:rPr>
                        <a:t>***Significant within a </a:t>
                      </a:r>
                      <a:r>
                        <a:rPr dirty="0" sz="1100">
                          <a:latin typeface="Calibri"/>
                          <a:cs typeface="Calibri"/>
                        </a:rPr>
                        <a:t>99% </a:t>
                      </a:r>
                      <a:r>
                        <a:rPr dirty="0" sz="1100" spc="-5">
                          <a:latin typeface="Calibri"/>
                          <a:cs typeface="Calibri"/>
                        </a:rPr>
                        <a:t>C. I.</a:t>
                      </a:r>
                      <a:r>
                        <a:rPr dirty="0" sz="1100">
                          <a:latin typeface="Calibri"/>
                          <a:cs typeface="Calibri"/>
                        </a:rPr>
                        <a:t> </a:t>
                      </a:r>
                      <a:r>
                        <a:rPr dirty="0" sz="1100" spc="-5">
                          <a:latin typeface="Calibri"/>
                          <a:cs typeface="Calibri"/>
                        </a:rPr>
                        <a:t>(p&lt;0.01)</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2212">
                <a:tc gridSpan="7">
                  <a:txBody>
                    <a:bodyPr/>
                    <a:lstStyle/>
                    <a:p>
                      <a:pPr marL="68580">
                        <a:lnSpc>
                          <a:spcPts val="1170"/>
                        </a:lnSpc>
                      </a:pPr>
                      <a:r>
                        <a:rPr dirty="0" sz="1100" spc="-5">
                          <a:latin typeface="Calibri"/>
                          <a:cs typeface="Calibri"/>
                        </a:rPr>
                        <a:t>**Significant within a 95% C. I.</a:t>
                      </a:r>
                      <a:r>
                        <a:rPr dirty="0" sz="1100" spc="15">
                          <a:latin typeface="Calibri"/>
                          <a:cs typeface="Calibri"/>
                        </a:rPr>
                        <a:t> </a:t>
                      </a:r>
                      <a:r>
                        <a:rPr dirty="0" sz="1100" spc="-5">
                          <a:latin typeface="Calibri"/>
                          <a:cs typeface="Calibri"/>
                        </a:rPr>
                        <a:t>(p&lt;0.05)</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88499">
                <a:tc gridSpan="7">
                  <a:txBody>
                    <a:bodyPr/>
                    <a:lstStyle/>
                    <a:p>
                      <a:pPr>
                        <a:lnSpc>
                          <a:spcPts val="1175"/>
                        </a:lnSpc>
                        <a:tabLst>
                          <a:tab pos="5499735" algn="l"/>
                        </a:tabLst>
                      </a:pPr>
                      <a:r>
                        <a:rPr dirty="0" u="sng" sz="1100">
                          <a:uFill>
                            <a:solidFill>
                              <a:srgbClr val="000000"/>
                            </a:solidFill>
                          </a:uFill>
                          <a:latin typeface="Calibri"/>
                          <a:cs typeface="Calibri"/>
                        </a:rPr>
                        <a:t> </a:t>
                      </a:r>
                      <a:r>
                        <a:rPr dirty="0" u="sng" sz="1100" spc="40">
                          <a:uFill>
                            <a:solidFill>
                              <a:srgbClr val="000000"/>
                            </a:solidFill>
                          </a:uFill>
                          <a:latin typeface="Calibri"/>
                          <a:cs typeface="Calibri"/>
                        </a:rPr>
                        <a:t> </a:t>
                      </a:r>
                      <a:r>
                        <a:rPr dirty="0" u="sng" sz="1100" spc="-5">
                          <a:uFill>
                            <a:solidFill>
                              <a:srgbClr val="000000"/>
                            </a:solidFill>
                          </a:uFill>
                          <a:latin typeface="Calibri"/>
                          <a:cs typeface="Calibri"/>
                        </a:rPr>
                        <a:t>*Significant within a 90% C. I.</a:t>
                      </a:r>
                      <a:r>
                        <a:rPr dirty="0" u="sng" sz="1100" spc="5">
                          <a:uFill>
                            <a:solidFill>
                              <a:srgbClr val="000000"/>
                            </a:solidFill>
                          </a:uFill>
                          <a:latin typeface="Calibri"/>
                          <a:cs typeface="Calibri"/>
                        </a:rPr>
                        <a:t> </a:t>
                      </a:r>
                      <a:r>
                        <a:rPr dirty="0" u="sng" sz="1100" spc="-5">
                          <a:uFill>
                            <a:solidFill>
                              <a:srgbClr val="000000"/>
                            </a:solidFill>
                          </a:uFill>
                          <a:latin typeface="Calibri"/>
                          <a:cs typeface="Calibri"/>
                        </a:rPr>
                        <a:t>(p&lt;0.1)	</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46970">
                <a:tc gridSpan="7">
                  <a:txBody>
                    <a:bodyPr/>
                    <a:lstStyle/>
                    <a:p>
                      <a:pPr>
                        <a:lnSpc>
                          <a:spcPts val="1025"/>
                        </a:lnSpc>
                        <a:spcBef>
                          <a:spcPts val="30"/>
                        </a:spcBef>
                        <a:tabLst>
                          <a:tab pos="5499735" algn="l"/>
                        </a:tabLst>
                      </a:pPr>
                      <a:r>
                        <a:rPr dirty="0" u="sng" sz="900">
                          <a:uFill>
                            <a:solidFill>
                              <a:srgbClr val="000000"/>
                            </a:solidFill>
                          </a:uFill>
                          <a:latin typeface="Calibri"/>
                          <a:cs typeface="Calibri"/>
                        </a:rPr>
                        <a:t>   </a:t>
                      </a:r>
                      <a:r>
                        <a:rPr dirty="0" u="sng" sz="900" spc="-5">
                          <a:uFill>
                            <a:solidFill>
                              <a:srgbClr val="000000"/>
                            </a:solidFill>
                          </a:uFill>
                          <a:latin typeface="Calibri"/>
                          <a:cs typeface="Calibri"/>
                        </a:rPr>
                        <a:t>Source of Data: Statistics </a:t>
                      </a:r>
                      <a:r>
                        <a:rPr dirty="0" u="sng" sz="900">
                          <a:uFill>
                            <a:solidFill>
                              <a:srgbClr val="000000"/>
                            </a:solidFill>
                          </a:uFill>
                          <a:latin typeface="Calibri"/>
                          <a:cs typeface="Calibri"/>
                        </a:rPr>
                        <a:t>Canada: GSS </a:t>
                      </a:r>
                      <a:r>
                        <a:rPr dirty="0" u="sng" sz="900" spc="-5">
                          <a:uFill>
                            <a:solidFill>
                              <a:srgbClr val="000000"/>
                            </a:solidFill>
                          </a:uFill>
                          <a:latin typeface="Calibri"/>
                          <a:cs typeface="Calibri"/>
                        </a:rPr>
                        <a:t>27 </a:t>
                      </a:r>
                      <a:r>
                        <a:rPr dirty="0" u="sng" sz="900">
                          <a:uFill>
                            <a:solidFill>
                              <a:srgbClr val="000000"/>
                            </a:solidFill>
                          </a:uFill>
                          <a:latin typeface="Calibri"/>
                          <a:cs typeface="Calibri"/>
                        </a:rPr>
                        <a:t>SI</a:t>
                      </a:r>
                      <a:r>
                        <a:rPr dirty="0" u="sng" sz="900" spc="-25">
                          <a:uFill>
                            <a:solidFill>
                              <a:srgbClr val="000000"/>
                            </a:solidFill>
                          </a:uFill>
                          <a:latin typeface="Calibri"/>
                          <a:cs typeface="Calibri"/>
                        </a:rPr>
                        <a:t> </a:t>
                      </a:r>
                      <a:r>
                        <a:rPr dirty="0" u="sng" sz="900" spc="-5">
                          <a:uFill>
                            <a:solidFill>
                              <a:srgbClr val="000000"/>
                            </a:solidFill>
                          </a:uFill>
                          <a:latin typeface="Calibri"/>
                          <a:cs typeface="Calibri"/>
                        </a:rPr>
                        <a:t>(2013)	</a:t>
                      </a:r>
                      <a:endParaRPr sz="900">
                        <a:latin typeface="Calibri"/>
                        <a:cs typeface="Calibri"/>
                      </a:endParaRPr>
                    </a:p>
                  </a:txBody>
                  <a:tcPr marL="0" marR="0" marB="0" marT="381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bl>
          </a:graphicData>
        </a:graphic>
      </p:graphicFrame>
      <p:sp>
        <p:nvSpPr>
          <p:cNvPr id="4" name="object 4"/>
          <p:cNvSpPr txBox="1"/>
          <p:nvPr/>
        </p:nvSpPr>
        <p:spPr>
          <a:xfrm>
            <a:off x="901700" y="6985212"/>
            <a:ext cx="5842000" cy="1589405"/>
          </a:xfrm>
          <a:prstGeom prst="rect">
            <a:avLst/>
          </a:prstGeom>
        </p:spPr>
        <p:txBody>
          <a:bodyPr wrap="square" lIns="0" tIns="100965" rIns="0" bIns="0" rtlCol="0" vert="horz">
            <a:spAutoFit/>
          </a:bodyPr>
          <a:lstStyle/>
          <a:p>
            <a:pPr marL="12700">
              <a:lnSpc>
                <a:spcPct val="100000"/>
              </a:lnSpc>
              <a:spcBef>
                <a:spcPts val="795"/>
              </a:spcBef>
            </a:pPr>
            <a:r>
              <a:rPr dirty="0" sz="1100" spc="-5">
                <a:latin typeface="Calibri"/>
                <a:cs typeface="Calibri"/>
              </a:rPr>
              <a:t>Key Observations (Table</a:t>
            </a:r>
            <a:r>
              <a:rPr dirty="0" sz="1100" spc="-10">
                <a:latin typeface="Calibri"/>
                <a:cs typeface="Calibri"/>
              </a:rPr>
              <a:t> </a:t>
            </a:r>
            <a:r>
              <a:rPr dirty="0" sz="1100">
                <a:latin typeface="Calibri"/>
                <a:cs typeface="Calibri"/>
              </a:rPr>
              <a:t>3)</a:t>
            </a:r>
            <a:endParaRPr sz="1100">
              <a:latin typeface="Calibri"/>
              <a:cs typeface="Calibri"/>
            </a:endParaRPr>
          </a:p>
          <a:p>
            <a:pPr marL="12700">
              <a:lnSpc>
                <a:spcPct val="100000"/>
              </a:lnSpc>
              <a:spcBef>
                <a:spcPts val="695"/>
              </a:spcBef>
            </a:pPr>
            <a:r>
              <a:rPr dirty="0" sz="1100" spc="-5">
                <a:latin typeface="Calibri"/>
                <a:cs typeface="Calibri"/>
              </a:rPr>
              <a:t>Overall, in </a:t>
            </a:r>
            <a:r>
              <a:rPr dirty="0" sz="1100">
                <a:latin typeface="Calibri"/>
                <a:cs typeface="Calibri"/>
              </a:rPr>
              <a:t>2013, </a:t>
            </a:r>
            <a:r>
              <a:rPr dirty="0" sz="1100" spc="-5">
                <a:latin typeface="Calibri"/>
                <a:cs typeface="Calibri"/>
              </a:rPr>
              <a:t>the likelihood that a respondent had participated in an informal political activity</a:t>
            </a:r>
            <a:r>
              <a:rPr dirty="0" sz="1100" spc="170">
                <a:latin typeface="Calibri"/>
                <a:cs typeface="Calibri"/>
              </a:rPr>
              <a:t> </a:t>
            </a:r>
            <a:r>
              <a:rPr dirty="0" sz="1100" spc="-5">
                <a:latin typeface="Calibri"/>
                <a:cs typeface="Calibri"/>
              </a:rPr>
              <a:t>was:</a:t>
            </a:r>
            <a:endParaRPr sz="1100">
              <a:latin typeface="Calibri"/>
              <a:cs typeface="Calibri"/>
            </a:endParaRPr>
          </a:p>
          <a:p>
            <a:pPr>
              <a:lnSpc>
                <a:spcPct val="100000"/>
              </a:lnSpc>
              <a:spcBef>
                <a:spcPts val="15"/>
              </a:spcBef>
            </a:pPr>
            <a:endParaRPr sz="850">
              <a:latin typeface="Times New Roman"/>
              <a:cs typeface="Times New Roman"/>
            </a:endParaRPr>
          </a:p>
          <a:p>
            <a:pPr marL="469265" indent="-227965">
              <a:lnSpc>
                <a:spcPct val="100000"/>
              </a:lnSpc>
              <a:buFont typeface="Symbol"/>
              <a:buChar char=""/>
              <a:tabLst>
                <a:tab pos="469265" algn="l"/>
                <a:tab pos="470534" algn="l"/>
              </a:tabLst>
            </a:pPr>
            <a:r>
              <a:rPr dirty="0" sz="1100" spc="-5">
                <a:latin typeface="Calibri"/>
                <a:cs typeface="Calibri"/>
              </a:rPr>
              <a:t>2.174 times higher for students than for</a:t>
            </a:r>
            <a:r>
              <a:rPr dirty="0" sz="1100" spc="5">
                <a:latin typeface="Calibri"/>
                <a:cs typeface="Calibri"/>
              </a:rPr>
              <a:t> </a:t>
            </a:r>
            <a:r>
              <a:rPr dirty="0" sz="1100" spc="-5">
                <a:latin typeface="Calibri"/>
                <a:cs typeface="Calibri"/>
              </a:rPr>
              <a:t>non-students;</a:t>
            </a:r>
            <a:endParaRPr sz="1100">
              <a:latin typeface="Calibri"/>
              <a:cs typeface="Calibri"/>
            </a:endParaRPr>
          </a:p>
          <a:p>
            <a:pPr marL="469265" marR="5080" indent="-228600">
              <a:lnSpc>
                <a:spcPct val="109600"/>
              </a:lnSpc>
              <a:spcBef>
                <a:spcPts val="60"/>
              </a:spcBef>
              <a:buFont typeface="Symbol"/>
              <a:buChar char=""/>
              <a:tabLst>
                <a:tab pos="469265" algn="l"/>
                <a:tab pos="469900" algn="l"/>
              </a:tabLst>
            </a:pPr>
            <a:r>
              <a:rPr dirty="0" sz="1100" spc="-5">
                <a:latin typeface="Calibri"/>
                <a:cs typeface="Calibri"/>
              </a:rPr>
              <a:t>1.914 times higher for members and participants of a civic or community organization than for  non-member;</a:t>
            </a:r>
            <a:endParaRPr sz="1100">
              <a:latin typeface="Calibri"/>
              <a:cs typeface="Calibri"/>
            </a:endParaRPr>
          </a:p>
          <a:p>
            <a:pPr marL="469265" indent="-228600">
              <a:lnSpc>
                <a:spcPct val="100000"/>
              </a:lnSpc>
              <a:spcBef>
                <a:spcPts val="190"/>
              </a:spcBef>
              <a:buFont typeface="Symbol"/>
              <a:buChar char=""/>
              <a:tabLst>
                <a:tab pos="469265" algn="l"/>
                <a:tab pos="469900" algn="l"/>
              </a:tabLst>
            </a:pPr>
            <a:r>
              <a:rPr dirty="0" sz="1100" spc="-5">
                <a:latin typeface="Calibri"/>
                <a:cs typeface="Calibri"/>
              </a:rPr>
              <a:t>Unchanged </a:t>
            </a:r>
            <a:r>
              <a:rPr dirty="0" sz="1100">
                <a:latin typeface="Calibri"/>
                <a:cs typeface="Calibri"/>
              </a:rPr>
              <a:t>by </a:t>
            </a:r>
            <a:r>
              <a:rPr dirty="0" sz="1100" spc="-5">
                <a:latin typeface="Calibri"/>
                <a:cs typeface="Calibri"/>
              </a:rPr>
              <a:t>sense of belonging to Canada or to the</a:t>
            </a:r>
            <a:r>
              <a:rPr dirty="0" sz="1100" spc="10">
                <a:latin typeface="Calibri"/>
                <a:cs typeface="Calibri"/>
              </a:rPr>
              <a:t> </a:t>
            </a:r>
            <a:r>
              <a:rPr dirty="0" sz="1100">
                <a:latin typeface="Calibri"/>
                <a:cs typeface="Calibri"/>
              </a:rPr>
              <a:t>community</a:t>
            </a:r>
            <a:r>
              <a:rPr dirty="0" baseline="31746" sz="1050">
                <a:latin typeface="Calibri"/>
                <a:cs typeface="Calibri"/>
                <a:hlinkClick r:id="rId2" action="ppaction://hlinksldjump"/>
              </a:rPr>
              <a:t>17</a:t>
            </a:r>
            <a:r>
              <a:rPr dirty="0" sz="1100">
                <a:latin typeface="Calibri"/>
                <a:cs typeface="Calibri"/>
              </a:rPr>
              <a:t>;</a:t>
            </a:r>
            <a:endParaRPr sz="1100">
              <a:latin typeface="Calibri"/>
              <a:cs typeface="Calibri"/>
            </a:endParaRPr>
          </a:p>
          <a:p>
            <a:pPr marL="469265" indent="-228600">
              <a:lnSpc>
                <a:spcPct val="100000"/>
              </a:lnSpc>
              <a:spcBef>
                <a:spcPts val="185"/>
              </a:spcBef>
              <a:buFont typeface="Symbol"/>
              <a:buChar char=""/>
              <a:tabLst>
                <a:tab pos="469265" algn="l"/>
                <a:tab pos="469900" algn="l"/>
              </a:tabLst>
            </a:pPr>
            <a:r>
              <a:rPr dirty="0" sz="1100" spc="-5">
                <a:latin typeface="Calibri"/>
                <a:cs typeface="Calibri"/>
              </a:rPr>
              <a:t>1.69 times higher for each level of educational attainment (4-point</a:t>
            </a:r>
            <a:r>
              <a:rPr dirty="0" sz="1100" spc="25">
                <a:latin typeface="Calibri"/>
                <a:cs typeface="Calibri"/>
              </a:rPr>
              <a:t> </a:t>
            </a:r>
            <a:r>
              <a:rPr dirty="0" sz="1100" spc="-5">
                <a:latin typeface="Calibri"/>
                <a:cs typeface="Calibri"/>
              </a:rPr>
              <a:t>scale).</a:t>
            </a:r>
            <a:endParaRPr sz="1100">
              <a:latin typeface="Calibri"/>
              <a:cs typeface="Calibri"/>
            </a:endParaRPr>
          </a:p>
        </p:txBody>
      </p:sp>
      <p:sp>
        <p:nvSpPr>
          <p:cNvPr id="5" name="object 5"/>
          <p:cNvSpPr/>
          <p:nvPr/>
        </p:nvSpPr>
        <p:spPr>
          <a:xfrm>
            <a:off x="914400" y="8920733"/>
            <a:ext cx="1828800" cy="0"/>
          </a:xfrm>
          <a:custGeom>
            <a:avLst/>
            <a:gdLst/>
            <a:ahLst/>
            <a:cxnLst/>
            <a:rect l="l" t="t" r="r" b="b"/>
            <a:pathLst>
              <a:path w="1828800" h="0">
                <a:moveTo>
                  <a:pt x="0" y="0"/>
                </a:moveTo>
                <a:lnTo>
                  <a:pt x="1828800" y="0"/>
                </a:lnTo>
              </a:path>
            </a:pathLst>
          </a:custGeom>
          <a:ln w="9143">
            <a:solidFill>
              <a:srgbClr val="000000"/>
            </a:solidFill>
          </a:ln>
        </p:spPr>
        <p:txBody>
          <a:bodyPr wrap="square" lIns="0" tIns="0" rIns="0" bIns="0" rtlCol="0"/>
          <a:lstStyle/>
          <a:p/>
        </p:txBody>
      </p:sp>
      <p:sp>
        <p:nvSpPr>
          <p:cNvPr id="6" name="object 6"/>
          <p:cNvSpPr txBox="1"/>
          <p:nvPr/>
        </p:nvSpPr>
        <p:spPr>
          <a:xfrm>
            <a:off x="901700" y="8969756"/>
            <a:ext cx="1842770" cy="178435"/>
          </a:xfrm>
          <a:prstGeom prst="rect">
            <a:avLst/>
          </a:prstGeom>
        </p:spPr>
        <p:txBody>
          <a:bodyPr wrap="square" lIns="0" tIns="12700" rIns="0" bIns="0" rtlCol="0" vert="horz">
            <a:spAutoFit/>
          </a:bodyPr>
          <a:lstStyle/>
          <a:p>
            <a:pPr marL="12700">
              <a:lnSpc>
                <a:spcPct val="100000"/>
              </a:lnSpc>
              <a:spcBef>
                <a:spcPts val="100"/>
              </a:spcBef>
            </a:pPr>
            <a:r>
              <a:rPr dirty="0" baseline="29914" sz="975" spc="-7">
                <a:latin typeface="Calibri"/>
                <a:cs typeface="Calibri"/>
              </a:rPr>
              <a:t>17 </a:t>
            </a:r>
            <a:r>
              <a:rPr dirty="0" sz="1000" spc="-5">
                <a:latin typeface="Calibri"/>
                <a:cs typeface="Calibri"/>
              </a:rPr>
              <a:t>Within </a:t>
            </a:r>
            <a:r>
              <a:rPr dirty="0" sz="1000">
                <a:latin typeface="Calibri"/>
                <a:cs typeface="Calibri"/>
              </a:rPr>
              <a:t>a 90% </a:t>
            </a:r>
            <a:r>
              <a:rPr dirty="0" sz="1000" spc="-5">
                <a:latin typeface="Calibri"/>
                <a:cs typeface="Calibri"/>
              </a:rPr>
              <a:t>confidence</a:t>
            </a:r>
            <a:r>
              <a:rPr dirty="0" sz="1000" spc="-85">
                <a:latin typeface="Calibri"/>
                <a:cs typeface="Calibri"/>
              </a:rPr>
              <a:t> </a:t>
            </a:r>
            <a:r>
              <a:rPr dirty="0" sz="1000" spc="-5">
                <a:latin typeface="Calibri"/>
                <a:cs typeface="Calibri"/>
              </a:rPr>
              <a:t>interval</a:t>
            </a:r>
            <a:endParaRPr sz="1000">
              <a:latin typeface="Calibri"/>
              <a:cs typeface="Calibri"/>
            </a:endParaRPr>
          </a:p>
        </p:txBody>
      </p:sp>
      <p:sp>
        <p:nvSpPr>
          <p:cNvPr id="7" name="object 7"/>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object 5"/>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47</a:t>
            </a:r>
          </a:p>
        </p:txBody>
      </p:sp>
      <p:sp>
        <p:nvSpPr>
          <p:cNvPr id="2" name="object 2"/>
          <p:cNvSpPr txBox="1"/>
          <p:nvPr/>
        </p:nvSpPr>
        <p:spPr>
          <a:xfrm>
            <a:off x="901638" y="877779"/>
            <a:ext cx="5897880" cy="679450"/>
          </a:xfrm>
          <a:prstGeom prst="rect">
            <a:avLst/>
          </a:prstGeom>
        </p:spPr>
        <p:txBody>
          <a:bodyPr wrap="square" lIns="0" tIns="12700" rIns="0" bIns="0" rtlCol="0" vert="horz">
            <a:spAutoFit/>
          </a:bodyPr>
          <a:lstStyle/>
          <a:p>
            <a:pPr marL="12700" marR="469900">
              <a:lnSpc>
                <a:spcPct val="110000"/>
              </a:lnSpc>
              <a:spcBef>
                <a:spcPts val="100"/>
              </a:spcBef>
            </a:pPr>
            <a:r>
              <a:rPr dirty="0" sz="1100" spc="-5">
                <a:latin typeface="Calibri"/>
                <a:cs typeface="Calibri"/>
              </a:rPr>
              <a:t>The following table presents the results from the multivariate logistic regression model for civic  engagement. Layouts and annotations here are consistent with </a:t>
            </a:r>
            <a:r>
              <a:rPr dirty="0" sz="1100">
                <a:latin typeface="Calibri"/>
                <a:cs typeface="Calibri"/>
              </a:rPr>
              <a:t>those </a:t>
            </a:r>
            <a:r>
              <a:rPr dirty="0" sz="1100" spc="-5">
                <a:latin typeface="Calibri"/>
                <a:cs typeface="Calibri"/>
              </a:rPr>
              <a:t>of the previous</a:t>
            </a:r>
            <a:r>
              <a:rPr dirty="0" sz="1100" spc="65">
                <a:latin typeface="Calibri"/>
                <a:cs typeface="Calibri"/>
              </a:rPr>
              <a:t> </a:t>
            </a:r>
            <a:r>
              <a:rPr dirty="0" sz="1100" spc="-5">
                <a:latin typeface="Calibri"/>
                <a:cs typeface="Calibri"/>
              </a:rPr>
              <a:t>table.</a:t>
            </a:r>
            <a:endParaRPr sz="1100">
              <a:latin typeface="Calibri"/>
              <a:cs typeface="Calibri"/>
            </a:endParaRPr>
          </a:p>
          <a:p>
            <a:pPr marL="12700">
              <a:lnSpc>
                <a:spcPct val="100000"/>
              </a:lnSpc>
              <a:spcBef>
                <a:spcPts val="925"/>
              </a:spcBef>
            </a:pPr>
            <a:r>
              <a:rPr dirty="0" sz="1100" spc="-5">
                <a:latin typeface="Calibri"/>
                <a:cs typeface="Calibri"/>
              </a:rPr>
              <a:t>Table13: </a:t>
            </a:r>
            <a:r>
              <a:rPr dirty="0" sz="1100">
                <a:latin typeface="Calibri"/>
                <a:cs typeface="Calibri"/>
              </a:rPr>
              <a:t>Odds </a:t>
            </a:r>
            <a:r>
              <a:rPr dirty="0" sz="1100" spc="-5">
                <a:latin typeface="Calibri"/>
                <a:cs typeface="Calibri"/>
              </a:rPr>
              <a:t>Ratios, Statistical Significance </a:t>
            </a:r>
            <a:r>
              <a:rPr dirty="0" sz="1100">
                <a:latin typeface="Calibri"/>
                <a:cs typeface="Calibri"/>
              </a:rPr>
              <a:t>and </a:t>
            </a:r>
            <a:r>
              <a:rPr dirty="0" sz="1100" spc="-5">
                <a:latin typeface="Calibri"/>
                <a:cs typeface="Calibri"/>
              </a:rPr>
              <a:t>Rank of Civic Engagement Determinants</a:t>
            </a:r>
            <a:r>
              <a:rPr dirty="0" sz="1100" spc="114">
                <a:latin typeface="Calibri"/>
                <a:cs typeface="Calibri"/>
              </a:rPr>
              <a:t> </a:t>
            </a:r>
            <a:r>
              <a:rPr dirty="0" sz="1100" spc="-5">
                <a:latin typeface="Calibri"/>
                <a:cs typeface="Calibri"/>
              </a:rPr>
              <a:t>(Unweighted)</a:t>
            </a:r>
            <a:endParaRPr sz="1100">
              <a:latin typeface="Calibri"/>
              <a:cs typeface="Calibri"/>
            </a:endParaRPr>
          </a:p>
        </p:txBody>
      </p:sp>
      <p:graphicFrame>
        <p:nvGraphicFramePr>
          <p:cNvPr id="3" name="object 3"/>
          <p:cNvGraphicFramePr>
            <a:graphicFrameLocks noGrp="1"/>
          </p:cNvGraphicFramePr>
          <p:nvPr/>
        </p:nvGraphicFramePr>
        <p:xfrm>
          <a:off x="1048511" y="1639823"/>
          <a:ext cx="5681980" cy="4992370"/>
        </p:xfrm>
        <a:graphic>
          <a:graphicData uri="http://schemas.openxmlformats.org/drawingml/2006/table">
            <a:tbl>
              <a:tblPr firstRow="1" bandRow="1">
                <a:tableStyleId>{2D5ABB26-0587-4C30-8999-92F81FD0307C}</a:tableStyleId>
              </a:tblPr>
              <a:tblGrid>
                <a:gridCol w="1398905"/>
                <a:gridCol w="624840"/>
                <a:gridCol w="845819"/>
                <a:gridCol w="598169"/>
                <a:gridCol w="845819"/>
                <a:gridCol w="598804"/>
                <a:gridCol w="771525"/>
              </a:tblGrid>
              <a:tr h="189547">
                <a:tc gridSpan="7">
                  <a:txBody>
                    <a:bodyPr/>
                    <a:lstStyle/>
                    <a:p>
                      <a:pPr>
                        <a:lnSpc>
                          <a:spcPts val="1290"/>
                        </a:lnSpc>
                        <a:tabLst>
                          <a:tab pos="1424305" algn="l"/>
                          <a:tab pos="5677535"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Dependent variable: Engaged </a:t>
                      </a:r>
                      <a:r>
                        <a:rPr dirty="0" u="sng" sz="1100">
                          <a:uFill>
                            <a:solidFill>
                              <a:srgbClr val="000000"/>
                            </a:solidFill>
                          </a:uFill>
                          <a:latin typeface="Calibri"/>
                          <a:cs typeface="Calibri"/>
                        </a:rPr>
                        <a:t>in </a:t>
                      </a:r>
                      <a:r>
                        <a:rPr dirty="0" u="sng" sz="1100" spc="-5">
                          <a:uFill>
                            <a:solidFill>
                              <a:srgbClr val="000000"/>
                            </a:solidFill>
                          </a:uFill>
                          <a:latin typeface="Calibri"/>
                          <a:cs typeface="Calibri"/>
                        </a:rPr>
                        <a:t>civic</a:t>
                      </a:r>
                      <a:r>
                        <a:rPr dirty="0" u="sng" sz="1100" spc="15">
                          <a:uFill>
                            <a:solidFill>
                              <a:srgbClr val="000000"/>
                            </a:solidFill>
                          </a:uFill>
                          <a:latin typeface="Calibri"/>
                          <a:cs typeface="Calibri"/>
                        </a:rPr>
                        <a:t> </a:t>
                      </a:r>
                      <a:r>
                        <a:rPr dirty="0" u="sng" sz="1100" spc="-5">
                          <a:uFill>
                            <a:solidFill>
                              <a:srgbClr val="000000"/>
                            </a:solidFill>
                          </a:uFill>
                          <a:latin typeface="Calibri"/>
                          <a:cs typeface="Calibri"/>
                        </a:rPr>
                        <a:t>organization	</a:t>
                      </a:r>
                      <a:endParaRPr sz="1100">
                        <a:latin typeface="Calibri"/>
                        <a:cs typeface="Calibri"/>
                      </a:endParaRPr>
                    </a:p>
                  </a:txBody>
                  <a:tcPr marL="0" marR="0" marB="0" marT="0">
                    <a:lnT w="6350">
                      <a:solidFill>
                        <a:srgbClr val="000000"/>
                      </a:solidFill>
                      <a:prstDash val="solid"/>
                    </a:lnT>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7165">
                <a:tc gridSpan="3">
                  <a:txBody>
                    <a:bodyPr/>
                    <a:lstStyle/>
                    <a:p>
                      <a:pPr marL="1513205">
                        <a:lnSpc>
                          <a:spcPts val="1195"/>
                        </a:lnSpc>
                        <a:tabLst>
                          <a:tab pos="1915160" algn="l"/>
                          <a:tab pos="2784475"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15 to</a:t>
                      </a:r>
                      <a:r>
                        <a:rPr dirty="0" u="sng" sz="1100" spc="-85">
                          <a:uFill>
                            <a:solidFill>
                              <a:srgbClr val="000000"/>
                            </a:solidFill>
                          </a:uFill>
                          <a:latin typeface="Calibri"/>
                          <a:cs typeface="Calibri"/>
                        </a:rPr>
                        <a:t> </a:t>
                      </a:r>
                      <a:r>
                        <a:rPr dirty="0" u="sng" sz="1100" spc="-5">
                          <a:uFill>
                            <a:solidFill>
                              <a:srgbClr val="000000"/>
                            </a:solidFill>
                          </a:uFill>
                          <a:latin typeface="Calibri"/>
                          <a:cs typeface="Calibri"/>
                        </a:rPr>
                        <a:t>24	</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gridSpan="2">
                  <a:txBody>
                    <a:bodyPr/>
                    <a:lstStyle/>
                    <a:p>
                      <a:pPr marL="86995">
                        <a:lnSpc>
                          <a:spcPts val="1195"/>
                        </a:lnSpc>
                        <a:tabLst>
                          <a:tab pos="386080" algn="l"/>
                          <a:tab pos="1358900"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25 and</a:t>
                      </a:r>
                      <a:r>
                        <a:rPr dirty="0" u="sng" sz="1100" spc="-80">
                          <a:uFill>
                            <a:solidFill>
                              <a:srgbClr val="000000"/>
                            </a:solidFill>
                          </a:uFill>
                          <a:latin typeface="Calibri"/>
                          <a:cs typeface="Calibri"/>
                        </a:rPr>
                        <a:t> </a:t>
                      </a:r>
                      <a:r>
                        <a:rPr dirty="0" u="sng" sz="1100" spc="-5">
                          <a:uFill>
                            <a:solidFill>
                              <a:srgbClr val="000000"/>
                            </a:solidFill>
                          </a:uFill>
                          <a:latin typeface="Calibri"/>
                          <a:cs typeface="Calibri"/>
                        </a:rPr>
                        <a:t>over	</a:t>
                      </a:r>
                      <a:endParaRPr sz="1100">
                        <a:latin typeface="Calibri"/>
                        <a:cs typeface="Calibri"/>
                      </a:endParaRPr>
                    </a:p>
                  </a:txBody>
                  <a:tcPr marL="0" marR="0" marB="0" marT="0"/>
                </a:tc>
                <a:tc hMerge="1">
                  <a:txBody>
                    <a:bodyPr/>
                    <a:lstStyle/>
                    <a:p>
                      <a:pPr/>
                    </a:p>
                  </a:txBody>
                  <a:tcPr marL="0" marR="0" marB="0" marT="0"/>
                </a:tc>
                <a:tc gridSpan="2">
                  <a:txBody>
                    <a:bodyPr/>
                    <a:lstStyle/>
                    <a:p>
                      <a:pPr marL="86995" marR="3175">
                        <a:lnSpc>
                          <a:spcPts val="1195"/>
                        </a:lnSpc>
                        <a:tabLst>
                          <a:tab pos="316865" algn="l"/>
                          <a:tab pos="1358900" algn="l"/>
                        </a:tabLst>
                      </a:pPr>
                      <a:r>
                        <a:rPr dirty="0" u="sng" sz="1100">
                          <a:uFill>
                            <a:solidFill>
                              <a:srgbClr val="000000"/>
                            </a:solidFill>
                          </a:uFill>
                          <a:latin typeface="Calibri"/>
                          <a:cs typeface="Calibri"/>
                        </a:rPr>
                        <a:t> </a:t>
                      </a:r>
                      <a:r>
                        <a:rPr dirty="0" u="sng" sz="1100">
                          <a:uFill>
                            <a:solidFill>
                              <a:srgbClr val="000000"/>
                            </a:solidFill>
                          </a:uFill>
                          <a:latin typeface="Calibri"/>
                          <a:cs typeface="Calibri"/>
                        </a:rPr>
                        <a:t>	</a:t>
                      </a:r>
                      <a:r>
                        <a:rPr dirty="0" u="sng" sz="1100" spc="-5">
                          <a:uFill>
                            <a:solidFill>
                              <a:srgbClr val="000000"/>
                            </a:solidFill>
                          </a:uFill>
                          <a:latin typeface="Calibri"/>
                          <a:cs typeface="Calibri"/>
                        </a:rPr>
                        <a:t>Whole</a:t>
                      </a:r>
                      <a:r>
                        <a:rPr dirty="0" u="sng" sz="1100" spc="-75">
                          <a:uFill>
                            <a:solidFill>
                              <a:srgbClr val="000000"/>
                            </a:solidFill>
                          </a:uFill>
                          <a:latin typeface="Calibri"/>
                          <a:cs typeface="Calibri"/>
                        </a:rPr>
                        <a:t> </a:t>
                      </a:r>
                      <a:r>
                        <a:rPr dirty="0" u="sng" sz="1100" spc="-5">
                          <a:uFill>
                            <a:solidFill>
                              <a:srgbClr val="000000"/>
                            </a:solidFill>
                          </a:uFill>
                          <a:latin typeface="Calibri"/>
                          <a:cs typeface="Calibri"/>
                        </a:rPr>
                        <a:t>sample	</a:t>
                      </a:r>
                      <a:endParaRPr sz="1100">
                        <a:latin typeface="Calibri"/>
                        <a:cs typeface="Calibri"/>
                      </a:endParaRPr>
                    </a:p>
                  </a:txBody>
                  <a:tcPr marL="0" marR="0" marB="0" marT="0"/>
                </a:tc>
                <a:tc hMerge="1">
                  <a:txBody>
                    <a:bodyPr/>
                    <a:lstStyle/>
                    <a:p>
                      <a:pPr/>
                    </a:p>
                  </a:txBody>
                  <a:tcPr marL="0" marR="0" marB="0" marT="0"/>
                </a:tc>
              </a:tr>
              <a:tr h="334327">
                <a:tc>
                  <a:txBody>
                    <a:bodyPr/>
                    <a:lstStyle/>
                    <a:p>
                      <a:pPr>
                        <a:lnSpc>
                          <a:spcPct val="100000"/>
                        </a:lnSpc>
                      </a:pPr>
                      <a:endParaRPr sz="1050">
                        <a:latin typeface="Times New Roman"/>
                        <a:cs typeface="Times New Roman"/>
                      </a:endParaRPr>
                    </a:p>
                    <a:p>
                      <a:pPr marL="67945">
                        <a:lnSpc>
                          <a:spcPct val="100000"/>
                        </a:lnSpc>
                      </a:pPr>
                      <a:r>
                        <a:rPr dirty="0" sz="1100" spc="-5">
                          <a:latin typeface="Calibri"/>
                          <a:cs typeface="Calibri"/>
                        </a:rPr>
                        <a:t>Variables in</a:t>
                      </a:r>
                      <a:r>
                        <a:rPr dirty="0" sz="1100" spc="-15">
                          <a:latin typeface="Calibri"/>
                          <a:cs typeface="Calibri"/>
                        </a:rPr>
                        <a:t> </a:t>
                      </a:r>
                      <a:r>
                        <a:rPr dirty="0" sz="1100" spc="-5">
                          <a:latin typeface="Calibri"/>
                          <a:cs typeface="Calibri"/>
                        </a:rPr>
                        <a:t>model</a:t>
                      </a:r>
                      <a:endParaRPr sz="1100">
                        <a:latin typeface="Calibri"/>
                        <a:cs typeface="Calibri"/>
                      </a:endParaRPr>
                    </a:p>
                  </a:txBody>
                  <a:tcPr marL="0" marR="0" marB="0" marT="0">
                    <a:lnB w="6350">
                      <a:solidFill>
                        <a:srgbClr val="000000"/>
                      </a:solidFill>
                      <a:prstDash val="solid"/>
                    </a:lnB>
                  </a:tcPr>
                </a:tc>
                <a:tc>
                  <a:txBody>
                    <a:bodyPr/>
                    <a:lstStyle/>
                    <a:p>
                      <a:pPr>
                        <a:lnSpc>
                          <a:spcPct val="100000"/>
                        </a:lnSpc>
                      </a:pPr>
                      <a:endParaRPr sz="1050">
                        <a:latin typeface="Times New Roman"/>
                        <a:cs typeface="Times New Roman"/>
                      </a:endParaRPr>
                    </a:p>
                    <a:p>
                      <a:pPr algn="ctr" marL="27940">
                        <a:lnSpc>
                          <a:spcPct val="100000"/>
                        </a:lnSpc>
                      </a:pPr>
                      <a:r>
                        <a:rPr dirty="0" sz="1100" spc="-5">
                          <a:latin typeface="Calibri"/>
                          <a:cs typeface="Calibri"/>
                        </a:rPr>
                        <a:t>Rank</a:t>
                      </a:r>
                      <a:endParaRPr sz="1100">
                        <a:latin typeface="Calibri"/>
                        <a:cs typeface="Calibri"/>
                      </a:endParaRPr>
                    </a:p>
                  </a:txBody>
                  <a:tcPr marL="0" marR="0" marB="0" marT="0">
                    <a:lnB w="6350">
                      <a:solidFill>
                        <a:srgbClr val="000000"/>
                      </a:solidFill>
                      <a:prstDash val="solid"/>
                    </a:lnB>
                  </a:tcPr>
                </a:tc>
                <a:tc>
                  <a:txBody>
                    <a:bodyPr/>
                    <a:lstStyle/>
                    <a:p>
                      <a:pPr algn="ctr">
                        <a:lnSpc>
                          <a:spcPts val="1190"/>
                        </a:lnSpc>
                      </a:pPr>
                      <a:r>
                        <a:rPr dirty="0" sz="1100" spc="-5">
                          <a:latin typeface="Calibri"/>
                          <a:cs typeface="Calibri"/>
                        </a:rPr>
                        <a:t>Odds</a:t>
                      </a:r>
                      <a:endParaRPr sz="1100">
                        <a:latin typeface="Calibri"/>
                        <a:cs typeface="Calibri"/>
                      </a:endParaRPr>
                    </a:p>
                    <a:p>
                      <a:pPr algn="ctr">
                        <a:lnSpc>
                          <a:spcPct val="100000"/>
                        </a:lnSpc>
                        <a:spcBef>
                          <a:spcPts val="15"/>
                        </a:spcBef>
                      </a:pPr>
                      <a:r>
                        <a:rPr dirty="0" sz="1100" spc="-5">
                          <a:latin typeface="Calibri"/>
                          <a:cs typeface="Calibri"/>
                        </a:rPr>
                        <a:t>ratio</a:t>
                      </a:r>
                      <a:endParaRPr sz="1100">
                        <a:latin typeface="Calibri"/>
                        <a:cs typeface="Calibri"/>
                      </a:endParaRPr>
                    </a:p>
                  </a:txBody>
                  <a:tcPr marL="0" marR="0" marB="0" marT="0">
                    <a:lnB w="6350">
                      <a:solidFill>
                        <a:srgbClr val="000000"/>
                      </a:solidFill>
                      <a:prstDash val="solid"/>
                    </a:lnB>
                  </a:tcPr>
                </a:tc>
                <a:tc>
                  <a:txBody>
                    <a:bodyPr/>
                    <a:lstStyle/>
                    <a:p>
                      <a:pPr>
                        <a:lnSpc>
                          <a:spcPct val="100000"/>
                        </a:lnSpc>
                      </a:pPr>
                      <a:endParaRPr sz="1050">
                        <a:latin typeface="Times New Roman"/>
                        <a:cs typeface="Times New Roman"/>
                      </a:endParaRPr>
                    </a:p>
                    <a:p>
                      <a:pPr algn="ctr" marL="635">
                        <a:lnSpc>
                          <a:spcPct val="100000"/>
                        </a:lnSpc>
                      </a:pPr>
                      <a:r>
                        <a:rPr dirty="0" sz="1100" spc="-5">
                          <a:latin typeface="Calibri"/>
                          <a:cs typeface="Calibri"/>
                        </a:rPr>
                        <a:t>Rank</a:t>
                      </a:r>
                      <a:endParaRPr sz="1100">
                        <a:latin typeface="Calibri"/>
                        <a:cs typeface="Calibri"/>
                      </a:endParaRPr>
                    </a:p>
                  </a:txBody>
                  <a:tcPr marL="0" marR="0" marB="0" marT="0">
                    <a:lnB w="6350">
                      <a:solidFill>
                        <a:srgbClr val="000000"/>
                      </a:solidFill>
                      <a:prstDash val="solid"/>
                    </a:lnB>
                  </a:tcPr>
                </a:tc>
                <a:tc>
                  <a:txBody>
                    <a:bodyPr/>
                    <a:lstStyle/>
                    <a:p>
                      <a:pPr algn="ctr">
                        <a:lnSpc>
                          <a:spcPts val="1190"/>
                        </a:lnSpc>
                      </a:pPr>
                      <a:r>
                        <a:rPr dirty="0" sz="1100" spc="-5">
                          <a:latin typeface="Calibri"/>
                          <a:cs typeface="Calibri"/>
                        </a:rPr>
                        <a:t>Odds</a:t>
                      </a:r>
                      <a:endParaRPr sz="1100">
                        <a:latin typeface="Calibri"/>
                        <a:cs typeface="Calibri"/>
                      </a:endParaRPr>
                    </a:p>
                    <a:p>
                      <a:pPr algn="ctr">
                        <a:lnSpc>
                          <a:spcPct val="100000"/>
                        </a:lnSpc>
                        <a:spcBef>
                          <a:spcPts val="15"/>
                        </a:spcBef>
                      </a:pPr>
                      <a:r>
                        <a:rPr dirty="0" sz="1100" spc="-5">
                          <a:latin typeface="Calibri"/>
                          <a:cs typeface="Calibri"/>
                        </a:rPr>
                        <a:t>ratio</a:t>
                      </a:r>
                      <a:endParaRPr sz="1100">
                        <a:latin typeface="Calibri"/>
                        <a:cs typeface="Calibri"/>
                      </a:endParaRPr>
                    </a:p>
                  </a:txBody>
                  <a:tcPr marL="0" marR="0" marB="0" marT="0">
                    <a:lnB w="6350">
                      <a:solidFill>
                        <a:srgbClr val="000000"/>
                      </a:solidFill>
                      <a:prstDash val="solid"/>
                    </a:lnB>
                  </a:tcPr>
                </a:tc>
                <a:tc>
                  <a:txBody>
                    <a:bodyPr/>
                    <a:lstStyle/>
                    <a:p>
                      <a:pPr>
                        <a:lnSpc>
                          <a:spcPct val="100000"/>
                        </a:lnSpc>
                      </a:pPr>
                      <a:endParaRPr sz="1050">
                        <a:latin typeface="Times New Roman"/>
                        <a:cs typeface="Times New Roman"/>
                      </a:endParaRPr>
                    </a:p>
                    <a:p>
                      <a:pPr algn="ctr" marL="635">
                        <a:lnSpc>
                          <a:spcPct val="100000"/>
                        </a:lnSpc>
                      </a:pPr>
                      <a:r>
                        <a:rPr dirty="0" sz="1100" spc="-5">
                          <a:latin typeface="Calibri"/>
                          <a:cs typeface="Calibri"/>
                        </a:rPr>
                        <a:t>Rank</a:t>
                      </a:r>
                      <a:endParaRPr sz="1100">
                        <a:latin typeface="Calibri"/>
                        <a:cs typeface="Calibri"/>
                      </a:endParaRPr>
                    </a:p>
                  </a:txBody>
                  <a:tcPr marL="0" marR="0" marB="0" marT="0">
                    <a:lnB w="6350">
                      <a:solidFill>
                        <a:srgbClr val="000000"/>
                      </a:solidFill>
                      <a:prstDash val="solid"/>
                    </a:lnB>
                  </a:tcPr>
                </a:tc>
                <a:tc>
                  <a:txBody>
                    <a:bodyPr/>
                    <a:lstStyle/>
                    <a:p>
                      <a:pPr marL="276225" marR="3175">
                        <a:lnSpc>
                          <a:spcPts val="1190"/>
                        </a:lnSpc>
                      </a:pPr>
                      <a:r>
                        <a:rPr dirty="0" sz="1100" spc="-5">
                          <a:latin typeface="Calibri"/>
                          <a:cs typeface="Calibri"/>
                        </a:rPr>
                        <a:t>Odds</a:t>
                      </a:r>
                      <a:endParaRPr sz="1100">
                        <a:latin typeface="Calibri"/>
                        <a:cs typeface="Calibri"/>
                      </a:endParaRPr>
                    </a:p>
                    <a:p>
                      <a:pPr marL="288290" marR="3175">
                        <a:lnSpc>
                          <a:spcPct val="100000"/>
                        </a:lnSpc>
                        <a:spcBef>
                          <a:spcPts val="15"/>
                        </a:spcBef>
                      </a:pPr>
                      <a:r>
                        <a:rPr dirty="0" sz="1100" spc="-5">
                          <a:latin typeface="Calibri"/>
                          <a:cs typeface="Calibri"/>
                        </a:rPr>
                        <a:t>ratio</a:t>
                      </a:r>
                      <a:endParaRPr sz="1100">
                        <a:latin typeface="Calibri"/>
                        <a:cs typeface="Calibri"/>
                      </a:endParaRPr>
                    </a:p>
                  </a:txBody>
                  <a:tcPr marL="0" marR="0" marB="0" marT="0">
                    <a:lnB w="6350">
                      <a:solidFill>
                        <a:srgbClr val="000000"/>
                      </a:solidFill>
                      <a:prstDash val="solid"/>
                    </a:lnB>
                  </a:tcPr>
                </a:tc>
              </a:tr>
              <a:tr h="186499">
                <a:tc>
                  <a:txBody>
                    <a:bodyPr/>
                    <a:lstStyle/>
                    <a:p>
                      <a:pPr marL="67945">
                        <a:lnSpc>
                          <a:spcPts val="1295"/>
                        </a:lnSpc>
                      </a:pPr>
                      <a:r>
                        <a:rPr dirty="0" sz="1100" spc="-5">
                          <a:latin typeface="Calibri"/>
                          <a:cs typeface="Calibri"/>
                        </a:rPr>
                        <a:t>Volunteered</a:t>
                      </a:r>
                      <a:r>
                        <a:rPr dirty="0" sz="1100" spc="-10">
                          <a:latin typeface="Calibri"/>
                          <a:cs typeface="Calibri"/>
                        </a:rPr>
                        <a:t> </a:t>
                      </a:r>
                      <a:r>
                        <a:rPr dirty="0" sz="1100" spc="-5">
                          <a:latin typeface="Calibri"/>
                          <a:cs typeface="Calibri"/>
                        </a:rPr>
                        <a:t>Party</a:t>
                      </a:r>
                      <a:endParaRPr sz="1100">
                        <a:latin typeface="Calibri"/>
                        <a:cs typeface="Calibri"/>
                      </a:endParaRPr>
                    </a:p>
                  </a:txBody>
                  <a:tcPr marL="0" marR="0" marB="0" marT="0">
                    <a:lnT w="6350">
                      <a:solidFill>
                        <a:srgbClr val="000000"/>
                      </a:solidFill>
                      <a:prstDash val="solid"/>
                    </a:lnT>
                  </a:tcPr>
                </a:tc>
                <a:tc>
                  <a:txBody>
                    <a:bodyPr/>
                    <a:lstStyle/>
                    <a:p>
                      <a:pPr algn="ctr" marL="27940">
                        <a:lnSpc>
                          <a:spcPts val="1295"/>
                        </a:lnSpc>
                      </a:pPr>
                      <a:r>
                        <a:rPr dirty="0" sz="1100">
                          <a:latin typeface="Calibri"/>
                          <a:cs typeface="Calibri"/>
                        </a:rPr>
                        <a:t>1</a:t>
                      </a:r>
                      <a:endParaRPr sz="1100">
                        <a:latin typeface="Calibri"/>
                        <a:cs typeface="Calibri"/>
                      </a:endParaRPr>
                    </a:p>
                  </a:txBody>
                  <a:tcPr marL="0" marR="0" marB="0" marT="0">
                    <a:lnT w="6350">
                      <a:solidFill>
                        <a:srgbClr val="000000"/>
                      </a:solidFill>
                      <a:prstDash val="solid"/>
                    </a:lnT>
                  </a:tcPr>
                </a:tc>
                <a:tc>
                  <a:txBody>
                    <a:bodyPr/>
                    <a:lstStyle/>
                    <a:p>
                      <a:pPr algn="ctr">
                        <a:lnSpc>
                          <a:spcPts val="1295"/>
                        </a:lnSpc>
                      </a:pPr>
                      <a:r>
                        <a:rPr dirty="0" sz="1100" spc="-5">
                          <a:latin typeface="Calibri"/>
                          <a:cs typeface="Calibri"/>
                        </a:rPr>
                        <a:t>2.343*</a:t>
                      </a:r>
                      <a:endParaRPr sz="1100">
                        <a:latin typeface="Calibri"/>
                        <a:cs typeface="Calibri"/>
                      </a:endParaRPr>
                    </a:p>
                  </a:txBody>
                  <a:tcPr marL="0" marR="0" marB="0" marT="0">
                    <a:lnT w="6350">
                      <a:solidFill>
                        <a:srgbClr val="000000"/>
                      </a:solidFill>
                      <a:prstDash val="solid"/>
                    </a:lnT>
                  </a:tcPr>
                </a:tc>
                <a:tc>
                  <a:txBody>
                    <a:bodyPr/>
                    <a:lstStyle/>
                    <a:p>
                      <a:pPr algn="ctr" marL="1270">
                        <a:lnSpc>
                          <a:spcPts val="1295"/>
                        </a:lnSpc>
                      </a:pPr>
                      <a:r>
                        <a:rPr dirty="0" sz="1100">
                          <a:latin typeface="Calibri"/>
                          <a:cs typeface="Calibri"/>
                        </a:rPr>
                        <a:t>1</a:t>
                      </a:r>
                      <a:endParaRPr sz="1100">
                        <a:latin typeface="Calibri"/>
                        <a:cs typeface="Calibri"/>
                      </a:endParaRPr>
                    </a:p>
                  </a:txBody>
                  <a:tcPr marL="0" marR="0" marB="0" marT="0">
                    <a:lnT w="6350">
                      <a:solidFill>
                        <a:srgbClr val="000000"/>
                      </a:solidFill>
                      <a:prstDash val="solid"/>
                    </a:lnT>
                  </a:tcPr>
                </a:tc>
                <a:tc>
                  <a:txBody>
                    <a:bodyPr/>
                    <a:lstStyle/>
                    <a:p>
                      <a:pPr algn="ctr">
                        <a:lnSpc>
                          <a:spcPts val="1295"/>
                        </a:lnSpc>
                      </a:pPr>
                      <a:r>
                        <a:rPr dirty="0" sz="1100" spc="-5">
                          <a:latin typeface="Calibri"/>
                          <a:cs typeface="Calibri"/>
                        </a:rPr>
                        <a:t>5.548***</a:t>
                      </a:r>
                      <a:endParaRPr sz="1100">
                        <a:latin typeface="Calibri"/>
                        <a:cs typeface="Calibri"/>
                      </a:endParaRPr>
                    </a:p>
                  </a:txBody>
                  <a:tcPr marL="0" marR="0" marB="0" marT="0">
                    <a:lnT w="6350">
                      <a:solidFill>
                        <a:srgbClr val="000000"/>
                      </a:solidFill>
                      <a:prstDash val="solid"/>
                    </a:lnT>
                  </a:tcPr>
                </a:tc>
                <a:tc>
                  <a:txBody>
                    <a:bodyPr/>
                    <a:lstStyle/>
                    <a:p>
                      <a:pPr algn="ctr" marL="635">
                        <a:lnSpc>
                          <a:spcPts val="1295"/>
                        </a:lnSpc>
                      </a:pPr>
                      <a:r>
                        <a:rPr dirty="0" sz="1100">
                          <a:latin typeface="Calibri"/>
                          <a:cs typeface="Calibri"/>
                        </a:rPr>
                        <a:t>1</a:t>
                      </a:r>
                      <a:endParaRPr sz="1100">
                        <a:latin typeface="Calibri"/>
                        <a:cs typeface="Calibri"/>
                      </a:endParaRPr>
                    </a:p>
                  </a:txBody>
                  <a:tcPr marL="0" marR="0" marB="0" marT="0">
                    <a:lnT w="6350">
                      <a:solidFill>
                        <a:srgbClr val="000000"/>
                      </a:solidFill>
                      <a:prstDash val="solid"/>
                    </a:lnT>
                  </a:tcPr>
                </a:tc>
                <a:tc>
                  <a:txBody>
                    <a:bodyPr/>
                    <a:lstStyle/>
                    <a:p>
                      <a:pPr algn="ctr" marL="83185" marR="3175">
                        <a:lnSpc>
                          <a:spcPts val="1295"/>
                        </a:lnSpc>
                      </a:pPr>
                      <a:r>
                        <a:rPr dirty="0" sz="1100" spc="-5">
                          <a:latin typeface="Calibri"/>
                          <a:cs typeface="Calibri"/>
                        </a:rPr>
                        <a:t>5.089***</a:t>
                      </a:r>
                      <a:endParaRPr sz="1100">
                        <a:latin typeface="Calibri"/>
                        <a:cs typeface="Calibri"/>
                      </a:endParaRPr>
                    </a:p>
                  </a:txBody>
                  <a:tcPr marL="0" marR="0" marB="0" marT="0">
                    <a:lnT w="6350">
                      <a:solidFill>
                        <a:srgbClr val="000000"/>
                      </a:solidFill>
                      <a:prstDash val="solid"/>
                    </a:lnT>
                  </a:tcPr>
                </a:tc>
              </a:tr>
              <a:tr h="170306">
                <a:tc>
                  <a:txBody>
                    <a:bodyPr/>
                    <a:lstStyle/>
                    <a:p>
                      <a:pPr marL="67945">
                        <a:lnSpc>
                          <a:spcPts val="1165"/>
                        </a:lnSpc>
                      </a:pPr>
                      <a:r>
                        <a:rPr dirty="0" sz="1100" spc="-5">
                          <a:latin typeface="Calibri"/>
                          <a:cs typeface="Calibri"/>
                        </a:rPr>
                        <a:t>Political</a:t>
                      </a:r>
                      <a:r>
                        <a:rPr dirty="0" sz="1100" spc="-10">
                          <a:latin typeface="Calibri"/>
                          <a:cs typeface="Calibri"/>
                        </a:rPr>
                        <a:t> </a:t>
                      </a:r>
                      <a:r>
                        <a:rPr dirty="0" sz="1100" spc="-5">
                          <a:latin typeface="Calibri"/>
                          <a:cs typeface="Calibri"/>
                        </a:rPr>
                        <a:t>Part.</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3</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1.800***</a:t>
                      </a:r>
                      <a:endParaRPr sz="1100">
                        <a:latin typeface="Calibri"/>
                        <a:cs typeface="Calibri"/>
                      </a:endParaRPr>
                    </a:p>
                  </a:txBody>
                  <a:tcPr marL="0" marR="0" marB="0" marT="0"/>
                </a:tc>
                <a:tc>
                  <a:txBody>
                    <a:bodyPr/>
                    <a:lstStyle/>
                    <a:p>
                      <a:pPr algn="ctr" marL="1270">
                        <a:lnSpc>
                          <a:spcPts val="1165"/>
                        </a:lnSpc>
                      </a:pPr>
                      <a:r>
                        <a:rPr dirty="0" sz="1100">
                          <a:latin typeface="Calibri"/>
                          <a:cs typeface="Calibri"/>
                        </a:rPr>
                        <a:t>2</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1.901***</a:t>
                      </a:r>
                      <a:endParaRPr sz="1100">
                        <a:latin typeface="Calibri"/>
                        <a:cs typeface="Calibri"/>
                      </a:endParaRPr>
                    </a:p>
                  </a:txBody>
                  <a:tcPr marL="0" marR="0" marB="0" marT="0"/>
                </a:tc>
                <a:tc>
                  <a:txBody>
                    <a:bodyPr/>
                    <a:lstStyle/>
                    <a:p>
                      <a:pPr algn="ctr" marL="635">
                        <a:lnSpc>
                          <a:spcPts val="1165"/>
                        </a:lnSpc>
                      </a:pPr>
                      <a:r>
                        <a:rPr dirty="0" sz="1100">
                          <a:latin typeface="Calibri"/>
                          <a:cs typeface="Calibri"/>
                        </a:rPr>
                        <a:t>2</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1.905***</a:t>
                      </a:r>
                      <a:endParaRPr sz="1100">
                        <a:latin typeface="Calibri"/>
                        <a:cs typeface="Calibri"/>
                      </a:endParaRPr>
                    </a:p>
                  </a:txBody>
                  <a:tcPr marL="0" marR="0" marB="0" marT="0"/>
                </a:tc>
              </a:tr>
              <a:tr h="170687">
                <a:tc>
                  <a:txBody>
                    <a:bodyPr/>
                    <a:lstStyle/>
                    <a:p>
                      <a:pPr marL="67945">
                        <a:lnSpc>
                          <a:spcPts val="1165"/>
                        </a:lnSpc>
                      </a:pPr>
                      <a:r>
                        <a:rPr dirty="0" sz="1100" spc="-5">
                          <a:latin typeface="Calibri"/>
                          <a:cs typeface="Calibri"/>
                        </a:rPr>
                        <a:t>Student</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2</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1.870***</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gn="ctr" marL="635">
                        <a:lnSpc>
                          <a:spcPts val="1165"/>
                        </a:lnSpc>
                      </a:pPr>
                      <a:r>
                        <a:rPr dirty="0" sz="1100">
                          <a:latin typeface="Calibri"/>
                          <a:cs typeface="Calibri"/>
                        </a:rPr>
                        <a:t>3</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1.801***</a:t>
                      </a:r>
                      <a:endParaRPr sz="1100">
                        <a:latin typeface="Calibri"/>
                        <a:cs typeface="Calibri"/>
                      </a:endParaRPr>
                    </a:p>
                  </a:txBody>
                  <a:tcPr marL="0" marR="0" marB="0" marT="0"/>
                </a:tc>
              </a:tr>
              <a:tr h="170688">
                <a:tc>
                  <a:txBody>
                    <a:bodyPr/>
                    <a:lstStyle/>
                    <a:p>
                      <a:pPr marL="67945">
                        <a:lnSpc>
                          <a:spcPts val="1165"/>
                        </a:lnSpc>
                      </a:pPr>
                      <a:r>
                        <a:rPr dirty="0" sz="1100" spc="-5">
                          <a:latin typeface="Calibri"/>
                          <a:cs typeface="Calibri"/>
                        </a:rPr>
                        <a:t>Importance</a:t>
                      </a:r>
                      <a:r>
                        <a:rPr dirty="0" sz="1100" spc="-10">
                          <a:latin typeface="Calibri"/>
                          <a:cs typeface="Calibri"/>
                        </a:rPr>
                        <a:t> </a:t>
                      </a:r>
                      <a:r>
                        <a:rPr dirty="0" sz="1100" spc="-5">
                          <a:latin typeface="Calibri"/>
                          <a:cs typeface="Calibri"/>
                        </a:rPr>
                        <a:t>Religion</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6</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1.624***</a:t>
                      </a:r>
                      <a:endParaRPr sz="1100">
                        <a:latin typeface="Calibri"/>
                        <a:cs typeface="Calibri"/>
                      </a:endParaRPr>
                    </a:p>
                  </a:txBody>
                  <a:tcPr marL="0" marR="0" marB="0" marT="0"/>
                </a:tc>
                <a:tc>
                  <a:txBody>
                    <a:bodyPr/>
                    <a:lstStyle/>
                    <a:p>
                      <a:pPr algn="ctr" marL="1270">
                        <a:lnSpc>
                          <a:spcPts val="1165"/>
                        </a:lnSpc>
                      </a:pPr>
                      <a:r>
                        <a:rPr dirty="0" sz="1100">
                          <a:latin typeface="Calibri"/>
                          <a:cs typeface="Calibri"/>
                        </a:rPr>
                        <a:t>3</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1.606***</a:t>
                      </a:r>
                      <a:endParaRPr sz="1100">
                        <a:latin typeface="Calibri"/>
                        <a:cs typeface="Calibri"/>
                      </a:endParaRPr>
                    </a:p>
                  </a:txBody>
                  <a:tcPr marL="0" marR="0" marB="0" marT="0"/>
                </a:tc>
                <a:tc>
                  <a:txBody>
                    <a:bodyPr/>
                    <a:lstStyle/>
                    <a:p>
                      <a:pPr algn="ctr" marL="635">
                        <a:lnSpc>
                          <a:spcPts val="1165"/>
                        </a:lnSpc>
                      </a:pPr>
                      <a:r>
                        <a:rPr dirty="0" sz="1100">
                          <a:latin typeface="Calibri"/>
                          <a:cs typeface="Calibri"/>
                        </a:rPr>
                        <a:t>4</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1.618***</a:t>
                      </a:r>
                      <a:endParaRPr sz="1100">
                        <a:latin typeface="Calibri"/>
                        <a:cs typeface="Calibri"/>
                      </a:endParaRPr>
                    </a:p>
                  </a:txBody>
                  <a:tcPr marL="0" marR="0" marB="0" marT="0"/>
                </a:tc>
              </a:tr>
              <a:tr h="170688">
                <a:tc>
                  <a:txBody>
                    <a:bodyPr/>
                    <a:lstStyle/>
                    <a:p>
                      <a:pPr marL="67945">
                        <a:lnSpc>
                          <a:spcPts val="1165"/>
                        </a:lnSpc>
                      </a:pPr>
                      <a:r>
                        <a:rPr dirty="0" sz="1100" spc="-5">
                          <a:latin typeface="Calibri"/>
                          <a:cs typeface="Calibri"/>
                        </a:rPr>
                        <a:t>Trust General</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1.649***</a:t>
                      </a:r>
                      <a:endParaRPr sz="1100">
                        <a:latin typeface="Calibri"/>
                        <a:cs typeface="Calibri"/>
                      </a:endParaRPr>
                    </a:p>
                  </a:txBody>
                  <a:tcPr marL="0" marR="0" marB="0" marT="0"/>
                </a:tc>
                <a:tc>
                  <a:txBody>
                    <a:bodyPr/>
                    <a:lstStyle/>
                    <a:p>
                      <a:pPr algn="ctr" marL="1270">
                        <a:lnSpc>
                          <a:spcPts val="1165"/>
                        </a:lnSpc>
                      </a:pPr>
                      <a:r>
                        <a:rPr dirty="0" sz="1100">
                          <a:latin typeface="Calibri"/>
                          <a:cs typeface="Calibri"/>
                        </a:rPr>
                        <a:t>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1.545***</a:t>
                      </a:r>
                      <a:endParaRPr sz="1100">
                        <a:latin typeface="Calibri"/>
                        <a:cs typeface="Calibri"/>
                      </a:endParaRPr>
                    </a:p>
                  </a:txBody>
                  <a:tcPr marL="0" marR="0" marB="0" marT="0"/>
                </a:tc>
                <a:tc>
                  <a:txBody>
                    <a:bodyPr/>
                    <a:lstStyle/>
                    <a:p>
                      <a:pPr algn="ctr" marL="635">
                        <a:lnSpc>
                          <a:spcPts val="1165"/>
                        </a:lnSpc>
                      </a:pPr>
                      <a:r>
                        <a:rPr dirty="0" sz="1100">
                          <a:latin typeface="Calibri"/>
                          <a:cs typeface="Calibri"/>
                        </a:rPr>
                        <a:t>5</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1.559***</a:t>
                      </a:r>
                      <a:endParaRPr sz="1100">
                        <a:latin typeface="Calibri"/>
                        <a:cs typeface="Calibri"/>
                      </a:endParaRPr>
                    </a:p>
                  </a:txBody>
                  <a:tcPr marL="0" marR="0" marB="0" marT="0"/>
                </a:tc>
              </a:tr>
              <a:tr h="170307">
                <a:tc>
                  <a:txBody>
                    <a:bodyPr/>
                    <a:lstStyle/>
                    <a:p>
                      <a:pPr marL="67945">
                        <a:lnSpc>
                          <a:spcPts val="1165"/>
                        </a:lnSpc>
                      </a:pPr>
                      <a:r>
                        <a:rPr dirty="0" sz="1100" spc="-5">
                          <a:latin typeface="Calibri"/>
                          <a:cs typeface="Calibri"/>
                        </a:rPr>
                        <a:t>Youth</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gn="ctr" marL="635">
                        <a:lnSpc>
                          <a:spcPts val="1165"/>
                        </a:lnSpc>
                      </a:pPr>
                      <a:r>
                        <a:rPr dirty="0" sz="1100">
                          <a:latin typeface="Calibri"/>
                          <a:cs typeface="Calibri"/>
                        </a:rPr>
                        <a:t>6</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1.546***</a:t>
                      </a:r>
                      <a:endParaRPr sz="1100">
                        <a:latin typeface="Calibri"/>
                        <a:cs typeface="Calibri"/>
                      </a:endParaRPr>
                    </a:p>
                  </a:txBody>
                  <a:tcPr marL="0" marR="0" marB="0" marT="0"/>
                </a:tc>
              </a:tr>
              <a:tr h="170306">
                <a:tc>
                  <a:txBody>
                    <a:bodyPr/>
                    <a:lstStyle/>
                    <a:p>
                      <a:pPr marL="67945">
                        <a:lnSpc>
                          <a:spcPts val="1165"/>
                        </a:lnSpc>
                      </a:pPr>
                      <a:r>
                        <a:rPr dirty="0" sz="1100" spc="-5">
                          <a:latin typeface="Calibri"/>
                          <a:cs typeface="Calibri"/>
                        </a:rPr>
                        <a:t>SB Community</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1.630***</a:t>
                      </a:r>
                      <a:endParaRPr sz="1100">
                        <a:latin typeface="Calibri"/>
                        <a:cs typeface="Calibri"/>
                      </a:endParaRPr>
                    </a:p>
                  </a:txBody>
                  <a:tcPr marL="0" marR="0" marB="0" marT="0"/>
                </a:tc>
                <a:tc>
                  <a:txBody>
                    <a:bodyPr/>
                    <a:lstStyle/>
                    <a:p>
                      <a:pPr algn="ctr" marL="1270">
                        <a:lnSpc>
                          <a:spcPts val="1165"/>
                        </a:lnSpc>
                      </a:pPr>
                      <a:r>
                        <a:rPr dirty="0" sz="1100">
                          <a:latin typeface="Calibri"/>
                          <a:cs typeface="Calibri"/>
                        </a:rPr>
                        <a:t>5</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1.316***</a:t>
                      </a:r>
                      <a:endParaRPr sz="1100">
                        <a:latin typeface="Calibri"/>
                        <a:cs typeface="Calibri"/>
                      </a:endParaRPr>
                    </a:p>
                  </a:txBody>
                  <a:tcPr marL="0" marR="0" marB="0" marT="0"/>
                </a:tc>
                <a:tc>
                  <a:txBody>
                    <a:bodyPr/>
                    <a:lstStyle/>
                    <a:p>
                      <a:pPr algn="ctr" marL="635">
                        <a:lnSpc>
                          <a:spcPts val="1165"/>
                        </a:lnSpc>
                      </a:pPr>
                      <a:r>
                        <a:rPr dirty="0" sz="1100">
                          <a:latin typeface="Calibri"/>
                          <a:cs typeface="Calibri"/>
                        </a:rPr>
                        <a:t>7</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1.357***</a:t>
                      </a:r>
                      <a:endParaRPr sz="1100">
                        <a:latin typeface="Calibri"/>
                        <a:cs typeface="Calibri"/>
                      </a:endParaRPr>
                    </a:p>
                  </a:txBody>
                  <a:tcPr marL="0" marR="0" marB="0" marT="0"/>
                </a:tc>
              </a:tr>
              <a:tr h="170688">
                <a:tc>
                  <a:txBody>
                    <a:bodyPr/>
                    <a:lstStyle/>
                    <a:p>
                      <a:pPr marL="67945">
                        <a:lnSpc>
                          <a:spcPts val="1165"/>
                        </a:lnSpc>
                      </a:pPr>
                      <a:r>
                        <a:rPr dirty="0" sz="1100" spc="-5">
                          <a:latin typeface="Calibri"/>
                          <a:cs typeface="Calibri"/>
                        </a:rPr>
                        <a:t>SB</a:t>
                      </a:r>
                      <a:r>
                        <a:rPr dirty="0" sz="1100" spc="-10">
                          <a:latin typeface="Calibri"/>
                          <a:cs typeface="Calibri"/>
                        </a:rPr>
                        <a:t> </a:t>
                      </a:r>
                      <a:r>
                        <a:rPr dirty="0" sz="1100" spc="-5">
                          <a:latin typeface="Calibri"/>
                          <a:cs typeface="Calibri"/>
                        </a:rPr>
                        <a:t>Canada</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7</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1.370**</a:t>
                      </a:r>
                      <a:endParaRPr sz="1100">
                        <a:latin typeface="Calibri"/>
                        <a:cs typeface="Calibri"/>
                      </a:endParaRPr>
                    </a:p>
                  </a:txBody>
                  <a:tcPr marL="0" marR="0" marB="0" marT="0"/>
                </a:tc>
                <a:tc>
                  <a:txBody>
                    <a:bodyPr/>
                    <a:lstStyle/>
                    <a:p>
                      <a:pPr algn="ctr" marL="1270">
                        <a:lnSpc>
                          <a:spcPts val="1165"/>
                        </a:lnSpc>
                      </a:pPr>
                      <a:r>
                        <a:rPr dirty="0" sz="1100">
                          <a:latin typeface="Calibri"/>
                          <a:cs typeface="Calibri"/>
                        </a:rPr>
                        <a:t>7</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1.242***</a:t>
                      </a:r>
                      <a:endParaRPr sz="1100">
                        <a:latin typeface="Calibri"/>
                        <a:cs typeface="Calibri"/>
                      </a:endParaRPr>
                    </a:p>
                  </a:txBody>
                  <a:tcPr marL="0" marR="0" marB="0" marT="0"/>
                </a:tc>
                <a:tc>
                  <a:txBody>
                    <a:bodyPr/>
                    <a:lstStyle/>
                    <a:p>
                      <a:pPr algn="ctr" marL="635">
                        <a:lnSpc>
                          <a:spcPts val="1165"/>
                        </a:lnSpc>
                      </a:pPr>
                      <a:r>
                        <a:rPr dirty="0" sz="1100">
                          <a:latin typeface="Calibri"/>
                          <a:cs typeface="Calibri"/>
                        </a:rPr>
                        <a:t>8</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1.251***</a:t>
                      </a:r>
                      <a:endParaRPr sz="1100">
                        <a:latin typeface="Calibri"/>
                        <a:cs typeface="Calibri"/>
                      </a:endParaRPr>
                    </a:p>
                  </a:txBody>
                  <a:tcPr marL="0" marR="0" marB="0" marT="0"/>
                </a:tc>
              </a:tr>
              <a:tr h="170687">
                <a:tc>
                  <a:txBody>
                    <a:bodyPr/>
                    <a:lstStyle/>
                    <a:p>
                      <a:pPr marL="67945">
                        <a:lnSpc>
                          <a:spcPts val="1165"/>
                        </a:lnSpc>
                      </a:pPr>
                      <a:r>
                        <a:rPr dirty="0" sz="1100" spc="-5">
                          <a:latin typeface="Calibri"/>
                          <a:cs typeface="Calibri"/>
                        </a:rPr>
                        <a:t>Educ.</a:t>
                      </a:r>
                      <a:endParaRPr sz="1100">
                        <a:latin typeface="Calibri"/>
                        <a:cs typeface="Calibri"/>
                      </a:endParaRPr>
                    </a:p>
                  </a:txBody>
                  <a:tcPr marL="0" marR="0" marB="0" marT="0"/>
                </a:tc>
                <a:tc>
                  <a:txBody>
                    <a:bodyPr/>
                    <a:lstStyle/>
                    <a:p>
                      <a:pPr algn="ctr" marL="27305">
                        <a:lnSpc>
                          <a:spcPts val="1165"/>
                        </a:lnSpc>
                      </a:pPr>
                      <a:r>
                        <a:rPr dirty="0" sz="1100" spc="-5">
                          <a:latin typeface="Calibri"/>
                          <a:cs typeface="Calibri"/>
                        </a:rPr>
                        <a:t>10</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0.882**</a:t>
                      </a:r>
                      <a:endParaRPr sz="1100">
                        <a:latin typeface="Calibri"/>
                        <a:cs typeface="Calibri"/>
                      </a:endParaRPr>
                    </a:p>
                  </a:txBody>
                  <a:tcPr marL="0" marR="0" marB="0" marT="0"/>
                </a:tc>
                <a:tc>
                  <a:txBody>
                    <a:bodyPr/>
                    <a:lstStyle/>
                    <a:p>
                      <a:pPr algn="ctr" marL="1270">
                        <a:lnSpc>
                          <a:spcPts val="1165"/>
                        </a:lnSpc>
                      </a:pPr>
                      <a:r>
                        <a:rPr dirty="0" sz="1100">
                          <a:latin typeface="Calibri"/>
                          <a:cs typeface="Calibri"/>
                        </a:rPr>
                        <a:t>6</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1.302***</a:t>
                      </a:r>
                      <a:endParaRPr sz="1100">
                        <a:latin typeface="Calibri"/>
                        <a:cs typeface="Calibri"/>
                      </a:endParaRPr>
                    </a:p>
                  </a:txBody>
                  <a:tcPr marL="0" marR="0" marB="0" marT="0"/>
                </a:tc>
                <a:tc>
                  <a:txBody>
                    <a:bodyPr/>
                    <a:lstStyle/>
                    <a:p>
                      <a:pPr algn="ctr" marL="635">
                        <a:lnSpc>
                          <a:spcPts val="1165"/>
                        </a:lnSpc>
                      </a:pPr>
                      <a:r>
                        <a:rPr dirty="0" sz="1100">
                          <a:latin typeface="Calibri"/>
                          <a:cs typeface="Calibri"/>
                        </a:rPr>
                        <a:t>9</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1.230***</a:t>
                      </a:r>
                      <a:endParaRPr sz="1100">
                        <a:latin typeface="Calibri"/>
                        <a:cs typeface="Calibri"/>
                      </a:endParaRPr>
                    </a:p>
                  </a:txBody>
                  <a:tcPr marL="0" marR="0" marB="0" marT="0"/>
                </a:tc>
              </a:tr>
              <a:tr h="170688">
                <a:tc>
                  <a:txBody>
                    <a:bodyPr/>
                    <a:lstStyle/>
                    <a:p>
                      <a:pPr marL="67945">
                        <a:lnSpc>
                          <a:spcPts val="1165"/>
                        </a:lnSpc>
                      </a:pPr>
                      <a:r>
                        <a:rPr dirty="0" sz="1100" spc="-5">
                          <a:latin typeface="Calibri"/>
                          <a:cs typeface="Calibri"/>
                        </a:rPr>
                        <a:t>Mar</a:t>
                      </a:r>
                      <a:r>
                        <a:rPr dirty="0" sz="1100" spc="-10">
                          <a:latin typeface="Calibri"/>
                          <a:cs typeface="Calibri"/>
                        </a:rPr>
                        <a:t> </a:t>
                      </a:r>
                      <a:r>
                        <a:rPr dirty="0" sz="1100" spc="-5">
                          <a:latin typeface="Calibri"/>
                          <a:cs typeface="Calibri"/>
                        </a:rPr>
                        <a:t>Stat</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gn="ctr" marL="1270">
                        <a:lnSpc>
                          <a:spcPts val="1165"/>
                        </a:lnSpc>
                      </a:pPr>
                      <a:r>
                        <a:rPr dirty="0" sz="1100">
                          <a:latin typeface="Calibri"/>
                          <a:cs typeface="Calibri"/>
                        </a:rPr>
                        <a:t>8</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1.190***</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10</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1.173***</a:t>
                      </a:r>
                      <a:endParaRPr sz="1100">
                        <a:latin typeface="Calibri"/>
                        <a:cs typeface="Calibri"/>
                      </a:endParaRPr>
                    </a:p>
                  </a:txBody>
                  <a:tcPr marL="0" marR="0" marB="0" marT="0"/>
                </a:tc>
              </a:tr>
              <a:tr h="170306">
                <a:tc>
                  <a:txBody>
                    <a:bodyPr/>
                    <a:lstStyle/>
                    <a:p>
                      <a:pPr marL="67945">
                        <a:lnSpc>
                          <a:spcPts val="1165"/>
                        </a:lnSpc>
                      </a:pPr>
                      <a:r>
                        <a:rPr dirty="0" sz="1100" spc="-5">
                          <a:latin typeface="Calibri"/>
                          <a:cs typeface="Calibri"/>
                        </a:rPr>
                        <a:t>Rural</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gn="ctr" marL="1270">
                        <a:lnSpc>
                          <a:spcPts val="1165"/>
                        </a:lnSpc>
                      </a:pPr>
                      <a:r>
                        <a:rPr dirty="0" sz="1100">
                          <a:latin typeface="Calibri"/>
                          <a:cs typeface="Calibri"/>
                        </a:rPr>
                        <a:t>9</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1.174***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11</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1.165***</a:t>
                      </a:r>
                      <a:endParaRPr sz="1100">
                        <a:latin typeface="Calibri"/>
                        <a:cs typeface="Calibri"/>
                      </a:endParaRPr>
                    </a:p>
                  </a:txBody>
                  <a:tcPr marL="0" marR="0" marB="0" marT="0"/>
                </a:tc>
              </a:tr>
              <a:tr h="170306">
                <a:tc>
                  <a:txBody>
                    <a:bodyPr/>
                    <a:lstStyle/>
                    <a:p>
                      <a:pPr marL="67945">
                        <a:lnSpc>
                          <a:spcPts val="1165"/>
                        </a:lnSpc>
                      </a:pPr>
                      <a:r>
                        <a:rPr dirty="0" sz="1100" spc="-5">
                          <a:latin typeface="Calibri"/>
                          <a:cs typeface="Calibri"/>
                        </a:rPr>
                        <a:t>Household</a:t>
                      </a:r>
                      <a:r>
                        <a:rPr dirty="0" sz="1100" spc="-15">
                          <a:latin typeface="Calibri"/>
                          <a:cs typeface="Calibri"/>
                        </a:rPr>
                        <a:t> </a:t>
                      </a:r>
                      <a:r>
                        <a:rPr dirty="0" sz="1100" spc="-5">
                          <a:latin typeface="Calibri"/>
                          <a:cs typeface="Calibri"/>
                        </a:rPr>
                        <a:t>Income</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8</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1.080***</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10</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1.059***</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12</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1.071***</a:t>
                      </a:r>
                      <a:endParaRPr sz="1100">
                        <a:latin typeface="Calibri"/>
                        <a:cs typeface="Calibri"/>
                      </a:endParaRPr>
                    </a:p>
                  </a:txBody>
                  <a:tcPr marL="0" marR="0" marB="0" marT="0"/>
                </a:tc>
              </a:tr>
              <a:tr h="170688">
                <a:tc>
                  <a:txBody>
                    <a:bodyPr/>
                    <a:lstStyle/>
                    <a:p>
                      <a:pPr marL="67945">
                        <a:lnSpc>
                          <a:spcPts val="1165"/>
                        </a:lnSpc>
                      </a:pPr>
                      <a:r>
                        <a:rPr dirty="0" sz="1100" spc="-10">
                          <a:latin typeface="Calibri"/>
                          <a:cs typeface="Calibri"/>
                        </a:rPr>
                        <a:t>Friends</a:t>
                      </a:r>
                      <a:endParaRPr sz="1100">
                        <a:latin typeface="Calibri"/>
                        <a:cs typeface="Calibri"/>
                      </a:endParaRPr>
                    </a:p>
                  </a:txBody>
                  <a:tcPr marL="0" marR="0" marB="0" marT="0"/>
                </a:tc>
                <a:tc>
                  <a:txBody>
                    <a:bodyPr/>
                    <a:lstStyle/>
                    <a:p>
                      <a:pPr algn="ctr" marL="27940">
                        <a:lnSpc>
                          <a:spcPts val="1165"/>
                        </a:lnSpc>
                      </a:pPr>
                      <a:r>
                        <a:rPr dirty="0" sz="1100">
                          <a:latin typeface="Calibri"/>
                          <a:cs typeface="Calibri"/>
                        </a:rPr>
                        <a:t>9</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1.042***</a:t>
                      </a:r>
                      <a:endParaRPr sz="1100">
                        <a:latin typeface="Calibri"/>
                        <a:cs typeface="Calibri"/>
                      </a:endParaRPr>
                    </a:p>
                  </a:txBody>
                  <a:tcPr marL="0" marR="0" marB="0" marT="0"/>
                </a:tc>
                <a:tc>
                  <a:txBody>
                    <a:bodyPr/>
                    <a:lstStyle/>
                    <a:p>
                      <a:pPr algn="ctr" marL="635">
                        <a:lnSpc>
                          <a:spcPts val="1165"/>
                        </a:lnSpc>
                      </a:pPr>
                      <a:r>
                        <a:rPr dirty="0" sz="1100" spc="-5">
                          <a:latin typeface="Calibri"/>
                          <a:cs typeface="Calibri"/>
                        </a:rPr>
                        <a:t>11</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1.028***</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13</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1.029***</a:t>
                      </a:r>
                      <a:endParaRPr sz="1100">
                        <a:latin typeface="Calibri"/>
                        <a:cs typeface="Calibri"/>
                      </a:endParaRPr>
                    </a:p>
                  </a:txBody>
                  <a:tcPr marL="0" marR="0" marB="0" marT="0"/>
                </a:tc>
              </a:tr>
              <a:tr h="170687">
                <a:tc>
                  <a:txBody>
                    <a:bodyPr/>
                    <a:lstStyle/>
                    <a:p>
                      <a:pPr marL="67945">
                        <a:lnSpc>
                          <a:spcPts val="1165"/>
                        </a:lnSpc>
                      </a:pPr>
                      <a:r>
                        <a:rPr dirty="0" sz="1100" spc="-5">
                          <a:latin typeface="Calibri"/>
                          <a:cs typeface="Calibri"/>
                        </a:rPr>
                        <a:t>Conf.</a:t>
                      </a:r>
                      <a:r>
                        <a:rPr dirty="0" sz="1100" spc="-10">
                          <a:latin typeface="Calibri"/>
                          <a:cs typeface="Calibri"/>
                        </a:rPr>
                        <a:t> </a:t>
                      </a:r>
                      <a:r>
                        <a:rPr dirty="0" sz="1100" spc="-5">
                          <a:latin typeface="Calibri"/>
                          <a:cs typeface="Calibri"/>
                        </a:rPr>
                        <a:t>Parliament</a:t>
                      </a:r>
                      <a:endParaRPr sz="1100">
                        <a:latin typeface="Calibri"/>
                        <a:cs typeface="Calibri"/>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nSpc>
                          <a:spcPct val="100000"/>
                        </a:lnSpc>
                      </a:pPr>
                      <a:endParaRPr sz="900">
                        <a:latin typeface="Times New Roman"/>
                        <a:cs typeface="Times New Roman"/>
                      </a:endParaRPr>
                    </a:p>
                  </a:txBody>
                  <a:tcPr marL="0" marR="0" marB="0" marT="0"/>
                </a:tc>
                <a:tc>
                  <a:txBody>
                    <a:bodyPr/>
                    <a:lstStyle/>
                    <a:p>
                      <a:pPr algn="ctr" marL="635">
                        <a:lnSpc>
                          <a:spcPts val="1165"/>
                        </a:lnSpc>
                      </a:pPr>
                      <a:r>
                        <a:rPr dirty="0" sz="1100" spc="-5">
                          <a:latin typeface="Calibri"/>
                          <a:cs typeface="Calibri"/>
                        </a:rPr>
                        <a:t>13</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0.824***</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14</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0.856***</a:t>
                      </a:r>
                      <a:endParaRPr sz="1100">
                        <a:latin typeface="Calibri"/>
                        <a:cs typeface="Calibri"/>
                      </a:endParaRPr>
                    </a:p>
                  </a:txBody>
                  <a:tcPr marL="0" marR="0" marB="0" marT="0"/>
                </a:tc>
              </a:tr>
              <a:tr h="255651">
                <a:tc>
                  <a:txBody>
                    <a:bodyPr/>
                    <a:lstStyle/>
                    <a:p>
                      <a:pPr marL="67945">
                        <a:lnSpc>
                          <a:spcPts val="1165"/>
                        </a:lnSpc>
                      </a:pPr>
                      <a:r>
                        <a:rPr dirty="0" sz="1100" spc="-5">
                          <a:latin typeface="Calibri"/>
                          <a:cs typeface="Calibri"/>
                        </a:rPr>
                        <a:t>Born Outside Can</a:t>
                      </a:r>
                      <a:endParaRPr sz="1100">
                        <a:latin typeface="Calibri"/>
                        <a:cs typeface="Calibri"/>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nSpc>
                          <a:spcPct val="100000"/>
                        </a:lnSpc>
                      </a:pPr>
                      <a:endParaRPr sz="1000">
                        <a:latin typeface="Times New Roman"/>
                        <a:cs typeface="Times New Roman"/>
                      </a:endParaRPr>
                    </a:p>
                  </a:txBody>
                  <a:tcPr marL="0" marR="0" marB="0" marT="0"/>
                </a:tc>
                <a:tc>
                  <a:txBody>
                    <a:bodyPr/>
                    <a:lstStyle/>
                    <a:p>
                      <a:pPr algn="ctr" marL="635">
                        <a:lnSpc>
                          <a:spcPts val="1165"/>
                        </a:lnSpc>
                      </a:pPr>
                      <a:r>
                        <a:rPr dirty="0" sz="1100" spc="-5">
                          <a:latin typeface="Calibri"/>
                          <a:cs typeface="Calibri"/>
                        </a:rPr>
                        <a:t>12</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0.832***</a:t>
                      </a:r>
                      <a:endParaRPr sz="1100">
                        <a:latin typeface="Calibri"/>
                        <a:cs typeface="Calibri"/>
                      </a:endParaRPr>
                    </a:p>
                  </a:txBody>
                  <a:tcPr marL="0" marR="0" marB="0" marT="0"/>
                </a:tc>
                <a:tc>
                  <a:txBody>
                    <a:bodyPr/>
                    <a:lstStyle/>
                    <a:p>
                      <a:pPr algn="ctr">
                        <a:lnSpc>
                          <a:spcPts val="1165"/>
                        </a:lnSpc>
                      </a:pPr>
                      <a:r>
                        <a:rPr dirty="0" sz="1100" spc="-5">
                          <a:latin typeface="Calibri"/>
                          <a:cs typeface="Calibri"/>
                        </a:rPr>
                        <a:t>15</a:t>
                      </a:r>
                      <a:endParaRPr sz="1100">
                        <a:latin typeface="Calibri"/>
                        <a:cs typeface="Calibri"/>
                      </a:endParaRPr>
                    </a:p>
                  </a:txBody>
                  <a:tcPr marL="0" marR="0" marB="0" marT="0"/>
                </a:tc>
                <a:tc>
                  <a:txBody>
                    <a:bodyPr/>
                    <a:lstStyle/>
                    <a:p>
                      <a:pPr algn="ctr" marL="83185" marR="3175">
                        <a:lnSpc>
                          <a:spcPts val="1165"/>
                        </a:lnSpc>
                      </a:pPr>
                      <a:r>
                        <a:rPr dirty="0" sz="1100" spc="-5">
                          <a:latin typeface="Calibri"/>
                          <a:cs typeface="Calibri"/>
                        </a:rPr>
                        <a:t>0.847***</a:t>
                      </a:r>
                      <a:endParaRPr sz="1100">
                        <a:latin typeface="Calibri"/>
                        <a:cs typeface="Calibri"/>
                      </a:endParaRPr>
                    </a:p>
                  </a:txBody>
                  <a:tcPr marL="0" marR="0" marB="0" marT="0"/>
                </a:tc>
              </a:tr>
              <a:tr h="246316">
                <a:tc>
                  <a:txBody>
                    <a:bodyPr/>
                    <a:lstStyle/>
                    <a:p>
                      <a:pPr marL="67945">
                        <a:lnSpc>
                          <a:spcPct val="100000"/>
                        </a:lnSpc>
                        <a:spcBef>
                          <a:spcPts val="515"/>
                        </a:spcBef>
                      </a:pPr>
                      <a:r>
                        <a:rPr dirty="0" sz="1100" spc="-5">
                          <a:latin typeface="Calibri"/>
                          <a:cs typeface="Calibri"/>
                        </a:rPr>
                        <a:t>cons.</a:t>
                      </a:r>
                      <a:endParaRPr sz="1100">
                        <a:latin typeface="Calibri"/>
                        <a:cs typeface="Calibri"/>
                      </a:endParaRPr>
                    </a:p>
                  </a:txBody>
                  <a:tcPr marL="0" marR="0" marB="0" marT="6540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a:lnSpc>
                          <a:spcPct val="100000"/>
                        </a:lnSpc>
                        <a:spcBef>
                          <a:spcPts val="515"/>
                        </a:spcBef>
                      </a:pPr>
                      <a:r>
                        <a:rPr dirty="0" sz="1100" spc="-5">
                          <a:latin typeface="Calibri"/>
                          <a:cs typeface="Calibri"/>
                        </a:rPr>
                        <a:t>0.135***</a:t>
                      </a:r>
                      <a:endParaRPr sz="1100">
                        <a:latin typeface="Calibri"/>
                        <a:cs typeface="Calibri"/>
                      </a:endParaRPr>
                    </a:p>
                  </a:txBody>
                  <a:tcPr marL="0" marR="0" marB="0" marT="6540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a:lnSpc>
                          <a:spcPct val="100000"/>
                        </a:lnSpc>
                        <a:spcBef>
                          <a:spcPts val="515"/>
                        </a:spcBef>
                      </a:pPr>
                      <a:r>
                        <a:rPr dirty="0" sz="1100" spc="-5">
                          <a:latin typeface="Calibri"/>
                          <a:cs typeface="Calibri"/>
                        </a:rPr>
                        <a:t>0.075***</a:t>
                      </a:r>
                      <a:endParaRPr sz="1100">
                        <a:latin typeface="Calibri"/>
                        <a:cs typeface="Calibri"/>
                      </a:endParaRPr>
                    </a:p>
                  </a:txBody>
                  <a:tcPr marL="0" marR="0" marB="0" marT="65405">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marL="83185" marR="3175">
                        <a:lnSpc>
                          <a:spcPct val="100000"/>
                        </a:lnSpc>
                        <a:spcBef>
                          <a:spcPts val="515"/>
                        </a:spcBef>
                      </a:pPr>
                      <a:r>
                        <a:rPr dirty="0" sz="1100" spc="-5">
                          <a:latin typeface="Calibri"/>
                          <a:cs typeface="Calibri"/>
                        </a:rPr>
                        <a:t>0.074***</a:t>
                      </a:r>
                      <a:endParaRPr sz="1100">
                        <a:latin typeface="Calibri"/>
                        <a:cs typeface="Calibri"/>
                      </a:endParaRPr>
                    </a:p>
                  </a:txBody>
                  <a:tcPr marL="0" marR="0" marB="0" marT="65405">
                    <a:lnB w="6350">
                      <a:solidFill>
                        <a:srgbClr val="000000"/>
                      </a:solidFill>
                      <a:prstDash val="solid"/>
                    </a:lnB>
                  </a:tcPr>
                </a:tc>
              </a:tr>
              <a:tr h="186689">
                <a:tc>
                  <a:txBody>
                    <a:bodyPr/>
                    <a:lstStyle/>
                    <a:p>
                      <a:pPr marL="67945">
                        <a:lnSpc>
                          <a:spcPts val="1290"/>
                        </a:lnSpc>
                      </a:pPr>
                      <a:r>
                        <a:rPr dirty="0" sz="1100" spc="-5">
                          <a:latin typeface="Calibri"/>
                          <a:cs typeface="Calibri"/>
                        </a:rPr>
                        <a:t>n</a:t>
                      </a:r>
                      <a:r>
                        <a:rPr dirty="0" sz="1100" spc="-10">
                          <a:latin typeface="Calibri"/>
                          <a:cs typeface="Calibri"/>
                        </a:rPr>
                        <a:t> </a:t>
                      </a:r>
                      <a:r>
                        <a:rPr dirty="0" sz="1100" spc="-5">
                          <a:latin typeface="Calibri"/>
                          <a:cs typeface="Calibri"/>
                        </a:rPr>
                        <a:t>(obs.)</a:t>
                      </a:r>
                      <a:endParaRPr sz="1100">
                        <a:latin typeface="Calibri"/>
                        <a:cs typeface="Calibri"/>
                      </a:endParaRPr>
                    </a:p>
                  </a:txBody>
                  <a:tcPr marL="0" marR="0" marB="0" marT="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algn="ctr" marL="635">
                        <a:lnSpc>
                          <a:spcPts val="1290"/>
                        </a:lnSpc>
                      </a:pPr>
                      <a:r>
                        <a:rPr dirty="0" sz="1100" spc="-5">
                          <a:latin typeface="Calibri"/>
                          <a:cs typeface="Calibri"/>
                        </a:rPr>
                        <a:t>2,458</a:t>
                      </a:r>
                      <a:endParaRPr sz="1100">
                        <a:latin typeface="Calibri"/>
                        <a:cs typeface="Calibri"/>
                      </a:endParaRPr>
                    </a:p>
                  </a:txBody>
                  <a:tcPr marL="0" marR="0" marB="0" marT="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algn="ctr">
                        <a:lnSpc>
                          <a:spcPts val="1290"/>
                        </a:lnSpc>
                      </a:pPr>
                      <a:r>
                        <a:rPr dirty="0" sz="1100" spc="-5">
                          <a:latin typeface="Calibri"/>
                          <a:cs typeface="Calibri"/>
                        </a:rPr>
                        <a:t>17,011</a:t>
                      </a:r>
                      <a:endParaRPr sz="1100">
                        <a:latin typeface="Calibri"/>
                        <a:cs typeface="Calibri"/>
                      </a:endParaRPr>
                    </a:p>
                  </a:txBody>
                  <a:tcPr marL="0" marR="0" marB="0" marT="0">
                    <a:lnT w="6350">
                      <a:solidFill>
                        <a:srgbClr val="000000"/>
                      </a:solidFill>
                      <a:prstDash val="solid"/>
                    </a:lnT>
                  </a:tcPr>
                </a:tc>
                <a:tc>
                  <a:txBody>
                    <a:bodyPr/>
                    <a:lstStyle/>
                    <a:p>
                      <a:pPr>
                        <a:lnSpc>
                          <a:spcPct val="100000"/>
                        </a:lnSpc>
                      </a:pPr>
                      <a:endParaRPr sz="1000">
                        <a:latin typeface="Times New Roman"/>
                        <a:cs typeface="Times New Roman"/>
                      </a:endParaRPr>
                    </a:p>
                  </a:txBody>
                  <a:tcPr marL="0" marR="0" marB="0" marT="0">
                    <a:lnT w="6350">
                      <a:solidFill>
                        <a:srgbClr val="000000"/>
                      </a:solidFill>
                      <a:prstDash val="solid"/>
                    </a:lnT>
                  </a:tcPr>
                </a:tc>
                <a:tc>
                  <a:txBody>
                    <a:bodyPr/>
                    <a:lstStyle/>
                    <a:p>
                      <a:pPr algn="ctr" marL="84455" marR="3175">
                        <a:lnSpc>
                          <a:spcPts val="1290"/>
                        </a:lnSpc>
                      </a:pPr>
                      <a:r>
                        <a:rPr dirty="0" sz="1100" spc="-5">
                          <a:latin typeface="Calibri"/>
                          <a:cs typeface="Calibri"/>
                        </a:rPr>
                        <a:t>19,371</a:t>
                      </a:r>
                      <a:endParaRPr sz="1100">
                        <a:latin typeface="Calibri"/>
                        <a:cs typeface="Calibri"/>
                      </a:endParaRPr>
                    </a:p>
                  </a:txBody>
                  <a:tcPr marL="0" marR="0" marB="0" marT="0">
                    <a:lnT w="6350">
                      <a:solidFill>
                        <a:srgbClr val="000000"/>
                      </a:solidFill>
                      <a:prstDash val="solid"/>
                    </a:lnT>
                  </a:tcPr>
                </a:tc>
              </a:tr>
              <a:tr h="175260">
                <a:tc>
                  <a:txBody>
                    <a:bodyPr/>
                    <a:lstStyle/>
                    <a:p>
                      <a:pPr marL="67945">
                        <a:lnSpc>
                          <a:spcPts val="1275"/>
                        </a:lnSpc>
                      </a:pPr>
                      <a:r>
                        <a:rPr dirty="0" sz="1100" spc="-5">
                          <a:latin typeface="Calibri"/>
                          <a:cs typeface="Calibri"/>
                        </a:rPr>
                        <a:t>Pseudo -</a:t>
                      </a:r>
                      <a:r>
                        <a:rPr dirty="0" sz="1100" spc="-15">
                          <a:latin typeface="Calibri"/>
                          <a:cs typeface="Calibri"/>
                        </a:rPr>
                        <a:t> </a:t>
                      </a:r>
                      <a:r>
                        <a:rPr dirty="0" sz="1100">
                          <a:latin typeface="Calibri"/>
                          <a:cs typeface="Calibri"/>
                        </a:rPr>
                        <a:t>R</a:t>
                      </a:r>
                      <a:r>
                        <a:rPr dirty="0" baseline="31746" sz="1050">
                          <a:latin typeface="Calibri"/>
                          <a:cs typeface="Calibri"/>
                        </a:rPr>
                        <a:t>2</a:t>
                      </a:r>
                      <a:endParaRPr baseline="31746" sz="1050">
                        <a:latin typeface="Calibri"/>
                        <a:cs typeface="Calibri"/>
                      </a:endParaRPr>
                    </a:p>
                  </a:txBody>
                  <a:tcPr marL="0" marR="0" marB="0" marT="0">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a:lnSpc>
                          <a:spcPts val="1275"/>
                        </a:lnSpc>
                      </a:pPr>
                      <a:r>
                        <a:rPr dirty="0" sz="1100" spc="-5">
                          <a:latin typeface="Calibri"/>
                          <a:cs typeface="Calibri"/>
                        </a:rPr>
                        <a:t>0.0946</a:t>
                      </a:r>
                      <a:endParaRPr sz="1100">
                        <a:latin typeface="Calibri"/>
                        <a:cs typeface="Calibri"/>
                      </a:endParaRPr>
                    </a:p>
                  </a:txBody>
                  <a:tcPr marL="0" marR="0" marB="0" marT="0">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a:lnSpc>
                          <a:spcPts val="1275"/>
                        </a:lnSpc>
                      </a:pPr>
                      <a:r>
                        <a:rPr dirty="0" sz="1100" spc="-5">
                          <a:latin typeface="Calibri"/>
                          <a:cs typeface="Calibri"/>
                        </a:rPr>
                        <a:t>0.0947</a:t>
                      </a:r>
                      <a:endParaRPr sz="1100">
                        <a:latin typeface="Calibri"/>
                        <a:cs typeface="Calibri"/>
                      </a:endParaRPr>
                    </a:p>
                  </a:txBody>
                  <a:tcPr marL="0" marR="0" marB="0" marT="0">
                    <a:lnB w="6350">
                      <a:solidFill>
                        <a:srgbClr val="000000"/>
                      </a:solidFill>
                      <a:prstDash val="solid"/>
                    </a:lnB>
                  </a:tcPr>
                </a:tc>
                <a:tc>
                  <a:txBody>
                    <a:bodyPr/>
                    <a:lstStyle/>
                    <a:p>
                      <a:pPr>
                        <a:lnSpc>
                          <a:spcPct val="100000"/>
                        </a:lnSpc>
                      </a:pPr>
                      <a:endParaRPr sz="1000">
                        <a:latin typeface="Times New Roman"/>
                        <a:cs typeface="Times New Roman"/>
                      </a:endParaRPr>
                    </a:p>
                  </a:txBody>
                  <a:tcPr marL="0" marR="0" marB="0" marT="0">
                    <a:lnB w="6350">
                      <a:solidFill>
                        <a:srgbClr val="000000"/>
                      </a:solidFill>
                      <a:prstDash val="solid"/>
                    </a:lnB>
                  </a:tcPr>
                </a:tc>
                <a:tc>
                  <a:txBody>
                    <a:bodyPr/>
                    <a:lstStyle/>
                    <a:p>
                      <a:pPr algn="ctr" marL="84455" marR="3175">
                        <a:lnSpc>
                          <a:spcPts val="1275"/>
                        </a:lnSpc>
                      </a:pPr>
                      <a:r>
                        <a:rPr dirty="0" sz="1100" spc="-5">
                          <a:latin typeface="Calibri"/>
                          <a:cs typeface="Calibri"/>
                        </a:rPr>
                        <a:t>0.0951</a:t>
                      </a:r>
                      <a:endParaRPr sz="1100">
                        <a:latin typeface="Calibri"/>
                        <a:cs typeface="Calibri"/>
                      </a:endParaRPr>
                    </a:p>
                  </a:txBody>
                  <a:tcPr marL="0" marR="0" marB="0" marT="0">
                    <a:lnB w="6350">
                      <a:solidFill>
                        <a:srgbClr val="000000"/>
                      </a:solidFill>
                      <a:prstDash val="solid"/>
                    </a:lnB>
                  </a:tcPr>
                </a:tc>
              </a:tr>
              <a:tr h="186118">
                <a:tc gridSpan="7">
                  <a:txBody>
                    <a:bodyPr/>
                    <a:lstStyle/>
                    <a:p>
                      <a:pPr marL="67945" marR="3175">
                        <a:lnSpc>
                          <a:spcPts val="1290"/>
                        </a:lnSpc>
                      </a:pPr>
                      <a:r>
                        <a:rPr dirty="0" sz="1100" spc="-5">
                          <a:latin typeface="Calibri"/>
                          <a:cs typeface="Calibri"/>
                        </a:rPr>
                        <a:t>Variables were removed </a:t>
                      </a:r>
                      <a:r>
                        <a:rPr dirty="0" sz="1100">
                          <a:latin typeface="Calibri"/>
                          <a:cs typeface="Calibri"/>
                        </a:rPr>
                        <a:t>from </a:t>
                      </a:r>
                      <a:r>
                        <a:rPr dirty="0" sz="1100" spc="-5">
                          <a:latin typeface="Calibri"/>
                          <a:cs typeface="Calibri"/>
                        </a:rPr>
                        <a:t>the </a:t>
                      </a:r>
                      <a:r>
                        <a:rPr dirty="0" sz="1100">
                          <a:latin typeface="Calibri"/>
                          <a:cs typeface="Calibri"/>
                        </a:rPr>
                        <a:t>model </a:t>
                      </a:r>
                      <a:r>
                        <a:rPr dirty="0" sz="1100" spc="-5">
                          <a:latin typeface="Calibri"/>
                          <a:cs typeface="Calibri"/>
                        </a:rPr>
                        <a:t>if estimates were not significant at the 90% C.</a:t>
                      </a:r>
                      <a:r>
                        <a:rPr dirty="0" sz="1100" spc="45">
                          <a:latin typeface="Calibri"/>
                          <a:cs typeface="Calibri"/>
                        </a:rPr>
                        <a:t> </a:t>
                      </a:r>
                      <a:r>
                        <a:rPr dirty="0" sz="1100" spc="-5">
                          <a:latin typeface="Calibri"/>
                          <a:cs typeface="Calibri"/>
                        </a:rPr>
                        <a:t>I.</a:t>
                      </a:r>
                      <a:endParaRPr sz="1100">
                        <a:latin typeface="Calibri"/>
                        <a:cs typeface="Calibri"/>
                      </a:endParaRPr>
                    </a:p>
                  </a:txBody>
                  <a:tcPr marL="0" marR="0" marB="0" marT="0">
                    <a:lnT w="6350">
                      <a:solidFill>
                        <a:srgbClr val="000000"/>
                      </a:solidFill>
                      <a:prstDash val="solid"/>
                    </a:lnT>
                  </a:tcPr>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0687">
                <a:tc gridSpan="7">
                  <a:txBody>
                    <a:bodyPr/>
                    <a:lstStyle/>
                    <a:p>
                      <a:pPr marL="67945" marR="3175">
                        <a:lnSpc>
                          <a:spcPts val="1165"/>
                        </a:lnSpc>
                      </a:pPr>
                      <a:r>
                        <a:rPr dirty="0" sz="1100" spc="-5">
                          <a:latin typeface="Calibri"/>
                          <a:cs typeface="Calibri"/>
                        </a:rPr>
                        <a:t>Rank according to odds</a:t>
                      </a:r>
                      <a:r>
                        <a:rPr dirty="0" sz="1100">
                          <a:latin typeface="Calibri"/>
                          <a:cs typeface="Calibri"/>
                        </a:rPr>
                        <a:t> </a:t>
                      </a:r>
                      <a:r>
                        <a:rPr dirty="0" sz="1100" spc="-5">
                          <a:latin typeface="Calibri"/>
                          <a:cs typeface="Calibri"/>
                        </a:rPr>
                        <a:t>ratio</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0307">
                <a:tc gridSpan="7">
                  <a:txBody>
                    <a:bodyPr/>
                    <a:lstStyle/>
                    <a:p>
                      <a:pPr marL="67945" marR="3175">
                        <a:lnSpc>
                          <a:spcPts val="1165"/>
                        </a:lnSpc>
                      </a:pPr>
                      <a:r>
                        <a:rPr dirty="0" sz="1100" spc="-5">
                          <a:latin typeface="Calibri"/>
                          <a:cs typeface="Calibri"/>
                        </a:rPr>
                        <a:t>***Significant within a </a:t>
                      </a:r>
                      <a:r>
                        <a:rPr dirty="0" sz="1100">
                          <a:latin typeface="Calibri"/>
                          <a:cs typeface="Calibri"/>
                        </a:rPr>
                        <a:t>99% </a:t>
                      </a:r>
                      <a:r>
                        <a:rPr dirty="0" sz="1100" spc="-5">
                          <a:latin typeface="Calibri"/>
                          <a:cs typeface="Calibri"/>
                        </a:rPr>
                        <a:t>C. I.</a:t>
                      </a:r>
                      <a:r>
                        <a:rPr dirty="0" sz="1100">
                          <a:latin typeface="Calibri"/>
                          <a:cs typeface="Calibri"/>
                        </a:rPr>
                        <a:t> </a:t>
                      </a:r>
                      <a:r>
                        <a:rPr dirty="0" sz="1100" spc="-5">
                          <a:latin typeface="Calibri"/>
                          <a:cs typeface="Calibri"/>
                        </a:rPr>
                        <a:t>(p&lt;0.01)</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70307">
                <a:tc gridSpan="7">
                  <a:txBody>
                    <a:bodyPr/>
                    <a:lstStyle/>
                    <a:p>
                      <a:pPr marL="67945" marR="3175">
                        <a:lnSpc>
                          <a:spcPts val="1165"/>
                        </a:lnSpc>
                      </a:pPr>
                      <a:r>
                        <a:rPr dirty="0" sz="1100" spc="-5">
                          <a:latin typeface="Calibri"/>
                          <a:cs typeface="Calibri"/>
                        </a:rPr>
                        <a:t>**Significant within a 95% C. I.</a:t>
                      </a:r>
                      <a:r>
                        <a:rPr dirty="0" sz="1100" spc="15">
                          <a:latin typeface="Calibri"/>
                          <a:cs typeface="Calibri"/>
                        </a:rPr>
                        <a:t> </a:t>
                      </a:r>
                      <a:r>
                        <a:rPr dirty="0" sz="1100" spc="-5">
                          <a:latin typeface="Calibri"/>
                          <a:cs typeface="Calibri"/>
                        </a:rPr>
                        <a:t>(p&lt;0.05)</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82022">
                <a:tc gridSpan="7">
                  <a:txBody>
                    <a:bodyPr/>
                    <a:lstStyle/>
                    <a:p>
                      <a:pPr>
                        <a:lnSpc>
                          <a:spcPts val="1165"/>
                        </a:lnSpc>
                        <a:tabLst>
                          <a:tab pos="5674995" algn="l"/>
                        </a:tabLst>
                      </a:pPr>
                      <a:r>
                        <a:rPr dirty="0" u="sng" sz="1100">
                          <a:uFill>
                            <a:solidFill>
                              <a:srgbClr val="000000"/>
                            </a:solidFill>
                          </a:uFill>
                          <a:latin typeface="Calibri"/>
                          <a:cs typeface="Calibri"/>
                        </a:rPr>
                        <a:t> </a:t>
                      </a:r>
                      <a:r>
                        <a:rPr dirty="0" u="sng" sz="1100" spc="40">
                          <a:uFill>
                            <a:solidFill>
                              <a:srgbClr val="000000"/>
                            </a:solidFill>
                          </a:uFill>
                          <a:latin typeface="Calibri"/>
                          <a:cs typeface="Calibri"/>
                        </a:rPr>
                        <a:t> </a:t>
                      </a:r>
                      <a:r>
                        <a:rPr dirty="0" u="sng" sz="1100" spc="-5">
                          <a:uFill>
                            <a:solidFill>
                              <a:srgbClr val="000000"/>
                            </a:solidFill>
                          </a:uFill>
                          <a:latin typeface="Calibri"/>
                          <a:cs typeface="Calibri"/>
                        </a:rPr>
                        <a:t>*Significant within a 90% C. I.</a:t>
                      </a:r>
                      <a:r>
                        <a:rPr dirty="0" u="sng" sz="1100" spc="5">
                          <a:uFill>
                            <a:solidFill>
                              <a:srgbClr val="000000"/>
                            </a:solidFill>
                          </a:uFill>
                          <a:latin typeface="Calibri"/>
                          <a:cs typeface="Calibri"/>
                        </a:rPr>
                        <a:t> </a:t>
                      </a:r>
                      <a:r>
                        <a:rPr dirty="0" u="sng" sz="1100" spc="-5">
                          <a:uFill>
                            <a:solidFill>
                              <a:srgbClr val="000000"/>
                            </a:solidFill>
                          </a:uFill>
                          <a:latin typeface="Calibri"/>
                          <a:cs typeface="Calibri"/>
                        </a:rPr>
                        <a:t>(p&lt;0.1)	</a:t>
                      </a:r>
                      <a:endParaRPr sz="11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r h="141255">
                <a:tc gridSpan="7">
                  <a:txBody>
                    <a:bodyPr/>
                    <a:lstStyle/>
                    <a:p>
                      <a:pPr>
                        <a:lnSpc>
                          <a:spcPts val="1010"/>
                        </a:lnSpc>
                        <a:tabLst>
                          <a:tab pos="5674995" algn="l"/>
                        </a:tabLst>
                      </a:pPr>
                      <a:r>
                        <a:rPr dirty="0" u="sng" sz="900">
                          <a:uFill>
                            <a:solidFill>
                              <a:srgbClr val="000000"/>
                            </a:solidFill>
                          </a:uFill>
                          <a:latin typeface="Calibri"/>
                          <a:cs typeface="Calibri"/>
                        </a:rPr>
                        <a:t>   </a:t>
                      </a:r>
                      <a:r>
                        <a:rPr dirty="0" u="sng" sz="900" spc="-5">
                          <a:uFill>
                            <a:solidFill>
                              <a:srgbClr val="000000"/>
                            </a:solidFill>
                          </a:uFill>
                          <a:latin typeface="Calibri"/>
                          <a:cs typeface="Calibri"/>
                        </a:rPr>
                        <a:t>Source of Data: Statistics </a:t>
                      </a:r>
                      <a:r>
                        <a:rPr dirty="0" u="sng" sz="900">
                          <a:uFill>
                            <a:solidFill>
                              <a:srgbClr val="000000"/>
                            </a:solidFill>
                          </a:uFill>
                          <a:latin typeface="Calibri"/>
                          <a:cs typeface="Calibri"/>
                        </a:rPr>
                        <a:t>Canada: GSS </a:t>
                      </a:r>
                      <a:r>
                        <a:rPr dirty="0" u="sng" sz="900" spc="-5">
                          <a:uFill>
                            <a:solidFill>
                              <a:srgbClr val="000000"/>
                            </a:solidFill>
                          </a:uFill>
                          <a:latin typeface="Calibri"/>
                          <a:cs typeface="Calibri"/>
                        </a:rPr>
                        <a:t>27 </a:t>
                      </a:r>
                      <a:r>
                        <a:rPr dirty="0" u="sng" sz="900">
                          <a:uFill>
                            <a:solidFill>
                              <a:srgbClr val="000000"/>
                            </a:solidFill>
                          </a:uFill>
                          <a:latin typeface="Calibri"/>
                          <a:cs typeface="Calibri"/>
                        </a:rPr>
                        <a:t>SI</a:t>
                      </a:r>
                      <a:r>
                        <a:rPr dirty="0" u="sng" sz="900" spc="-25">
                          <a:uFill>
                            <a:solidFill>
                              <a:srgbClr val="000000"/>
                            </a:solidFill>
                          </a:uFill>
                          <a:latin typeface="Calibri"/>
                          <a:cs typeface="Calibri"/>
                        </a:rPr>
                        <a:t> </a:t>
                      </a:r>
                      <a:r>
                        <a:rPr dirty="0" u="sng" sz="900" spc="-5">
                          <a:uFill>
                            <a:solidFill>
                              <a:srgbClr val="000000"/>
                            </a:solidFill>
                          </a:uFill>
                          <a:latin typeface="Calibri"/>
                          <a:cs typeface="Calibri"/>
                        </a:rPr>
                        <a:t>(2013)	</a:t>
                      </a:r>
                      <a:endParaRPr sz="900">
                        <a:latin typeface="Calibri"/>
                        <a:cs typeface="Calibri"/>
                      </a:endParaR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c hMerge="1">
                  <a:txBody>
                    <a:bodyPr/>
                    <a:lstStyle/>
                    <a:p>
                      <a:pPr/>
                    </a:p>
                  </a:txBody>
                  <a:tcPr marL="0" marR="0" marB="0" marT="0"/>
                </a:tc>
              </a:tr>
            </a:tbl>
          </a:graphicData>
        </a:graphic>
      </p:graphicFrame>
      <p:sp>
        <p:nvSpPr>
          <p:cNvPr id="4" name="object 4"/>
          <p:cNvSpPr txBox="1"/>
          <p:nvPr/>
        </p:nvSpPr>
        <p:spPr>
          <a:xfrm>
            <a:off x="901700" y="6787910"/>
            <a:ext cx="5967730" cy="1957705"/>
          </a:xfrm>
          <a:prstGeom prst="rect">
            <a:avLst/>
          </a:prstGeom>
        </p:spPr>
        <p:txBody>
          <a:bodyPr wrap="square" lIns="0" tIns="100965" rIns="0" bIns="0" rtlCol="0" vert="horz">
            <a:spAutoFit/>
          </a:bodyPr>
          <a:lstStyle/>
          <a:p>
            <a:pPr marL="12700">
              <a:lnSpc>
                <a:spcPct val="100000"/>
              </a:lnSpc>
              <a:spcBef>
                <a:spcPts val="795"/>
              </a:spcBef>
            </a:pPr>
            <a:r>
              <a:rPr dirty="0" sz="1100" spc="-5">
                <a:latin typeface="Calibri"/>
                <a:cs typeface="Calibri"/>
              </a:rPr>
              <a:t>Key Observations (Table</a:t>
            </a:r>
            <a:r>
              <a:rPr dirty="0" sz="1100" spc="-10">
                <a:latin typeface="Calibri"/>
                <a:cs typeface="Calibri"/>
              </a:rPr>
              <a:t> </a:t>
            </a:r>
            <a:r>
              <a:rPr dirty="0" sz="1100">
                <a:latin typeface="Calibri"/>
                <a:cs typeface="Calibri"/>
              </a:rPr>
              <a:t>4)</a:t>
            </a:r>
            <a:endParaRPr sz="1100">
              <a:latin typeface="Calibri"/>
              <a:cs typeface="Calibri"/>
            </a:endParaRPr>
          </a:p>
          <a:p>
            <a:pPr marL="12700" marR="5080">
              <a:lnSpc>
                <a:spcPct val="109600"/>
              </a:lnSpc>
              <a:spcBef>
                <a:spcPts val="570"/>
              </a:spcBef>
            </a:pPr>
            <a:r>
              <a:rPr dirty="0" sz="1100" spc="-5">
                <a:latin typeface="Calibri"/>
                <a:cs typeface="Calibri"/>
              </a:rPr>
              <a:t>Overall, in </a:t>
            </a:r>
            <a:r>
              <a:rPr dirty="0" sz="1100">
                <a:latin typeface="Calibri"/>
                <a:cs typeface="Calibri"/>
              </a:rPr>
              <a:t>2013, </a:t>
            </a:r>
            <a:r>
              <a:rPr dirty="0" sz="1100" spc="-5">
                <a:latin typeface="Calibri"/>
                <a:cs typeface="Calibri"/>
              </a:rPr>
              <a:t>the likelihood that a respondent had been a member or participant in a civic </a:t>
            </a:r>
            <a:r>
              <a:rPr dirty="0" sz="1100">
                <a:latin typeface="Calibri"/>
                <a:cs typeface="Calibri"/>
              </a:rPr>
              <a:t>or  </a:t>
            </a:r>
            <a:r>
              <a:rPr dirty="0" sz="1100" spc="-5">
                <a:latin typeface="Calibri"/>
                <a:cs typeface="Calibri"/>
              </a:rPr>
              <a:t>community organization</a:t>
            </a:r>
            <a:r>
              <a:rPr dirty="0" sz="1100">
                <a:latin typeface="Calibri"/>
                <a:cs typeface="Calibri"/>
              </a:rPr>
              <a:t> was:</a:t>
            </a:r>
            <a:endParaRPr sz="1100">
              <a:latin typeface="Calibri"/>
              <a:cs typeface="Calibri"/>
            </a:endParaRPr>
          </a:p>
          <a:p>
            <a:pPr>
              <a:lnSpc>
                <a:spcPct val="100000"/>
              </a:lnSpc>
              <a:spcBef>
                <a:spcPts val="10"/>
              </a:spcBef>
            </a:pPr>
            <a:endParaRPr sz="850">
              <a:latin typeface="Times New Roman"/>
              <a:cs typeface="Times New Roman"/>
            </a:endParaRPr>
          </a:p>
          <a:p>
            <a:pPr marL="469265" indent="-228600">
              <a:lnSpc>
                <a:spcPct val="100000"/>
              </a:lnSpc>
              <a:buFont typeface="Symbol"/>
              <a:buChar char=""/>
              <a:tabLst>
                <a:tab pos="469265" algn="l"/>
                <a:tab pos="469900" algn="l"/>
              </a:tabLst>
            </a:pPr>
            <a:r>
              <a:rPr dirty="0" sz="1100" spc="-5">
                <a:latin typeface="Calibri"/>
                <a:cs typeface="Calibri"/>
              </a:rPr>
              <a:t>1.801 times higher for students than for</a:t>
            </a:r>
            <a:r>
              <a:rPr dirty="0" sz="1100" spc="5">
                <a:latin typeface="Calibri"/>
                <a:cs typeface="Calibri"/>
              </a:rPr>
              <a:t> </a:t>
            </a:r>
            <a:r>
              <a:rPr dirty="0" sz="1100" spc="-5">
                <a:latin typeface="Calibri"/>
                <a:cs typeface="Calibri"/>
              </a:rPr>
              <a:t>non-students;</a:t>
            </a:r>
            <a:endParaRPr sz="1100">
              <a:latin typeface="Calibri"/>
              <a:cs typeface="Calibri"/>
            </a:endParaRPr>
          </a:p>
          <a:p>
            <a:pPr marL="469265" marR="273685" indent="-228600">
              <a:lnSpc>
                <a:spcPct val="109600"/>
              </a:lnSpc>
              <a:spcBef>
                <a:spcPts val="65"/>
              </a:spcBef>
              <a:buFont typeface="Symbol"/>
              <a:buChar char=""/>
              <a:tabLst>
                <a:tab pos="469265" algn="l"/>
                <a:tab pos="469900" algn="l"/>
              </a:tabLst>
            </a:pPr>
            <a:r>
              <a:rPr dirty="0" sz="1100" spc="-5">
                <a:latin typeface="Calibri"/>
                <a:cs typeface="Calibri"/>
              </a:rPr>
              <a:t>1.905 times higher for respondents that participated </a:t>
            </a:r>
            <a:r>
              <a:rPr dirty="0" sz="1100">
                <a:latin typeface="Calibri"/>
                <a:cs typeface="Calibri"/>
              </a:rPr>
              <a:t>in </a:t>
            </a:r>
            <a:r>
              <a:rPr dirty="0" sz="1100" spc="-5">
                <a:latin typeface="Calibri"/>
                <a:cs typeface="Calibri"/>
              </a:rPr>
              <a:t>an informal political activity than for  those who had</a:t>
            </a:r>
            <a:r>
              <a:rPr dirty="0" sz="1100">
                <a:latin typeface="Calibri"/>
                <a:cs typeface="Calibri"/>
              </a:rPr>
              <a:t> </a:t>
            </a:r>
            <a:r>
              <a:rPr dirty="0" sz="1100" spc="-5">
                <a:latin typeface="Calibri"/>
                <a:cs typeface="Calibri"/>
              </a:rPr>
              <a:t>not;</a:t>
            </a:r>
            <a:endParaRPr sz="1100">
              <a:latin typeface="Calibri"/>
              <a:cs typeface="Calibri"/>
            </a:endParaRPr>
          </a:p>
          <a:p>
            <a:pPr marL="469265" indent="-228600">
              <a:lnSpc>
                <a:spcPct val="100000"/>
              </a:lnSpc>
              <a:spcBef>
                <a:spcPts val="190"/>
              </a:spcBef>
              <a:buFont typeface="Symbol"/>
              <a:buChar char=""/>
              <a:tabLst>
                <a:tab pos="469265" algn="l"/>
                <a:tab pos="469900" algn="l"/>
              </a:tabLst>
            </a:pPr>
            <a:r>
              <a:rPr dirty="0" sz="1100" spc="-5">
                <a:latin typeface="Calibri"/>
                <a:cs typeface="Calibri"/>
              </a:rPr>
              <a:t>1.357 time higher for respondents who felt a strong sense of belonging to their community</a:t>
            </a:r>
            <a:r>
              <a:rPr dirty="0" sz="1100" spc="120">
                <a:latin typeface="Calibri"/>
                <a:cs typeface="Calibri"/>
              </a:rPr>
              <a:t> </a:t>
            </a:r>
            <a:r>
              <a:rPr dirty="0" sz="1100" spc="-5">
                <a:latin typeface="Calibri"/>
                <a:cs typeface="Calibri"/>
              </a:rPr>
              <a:t>and</a:t>
            </a:r>
            <a:endParaRPr sz="1100">
              <a:latin typeface="Calibri"/>
              <a:cs typeface="Calibri"/>
            </a:endParaRPr>
          </a:p>
          <a:p>
            <a:pPr marL="469265">
              <a:lnSpc>
                <a:spcPct val="100000"/>
              </a:lnSpc>
              <a:spcBef>
                <a:spcPts val="130"/>
              </a:spcBef>
            </a:pPr>
            <a:r>
              <a:rPr dirty="0" sz="1100" spc="-5">
                <a:latin typeface="Calibri"/>
                <a:cs typeface="Calibri"/>
              </a:rPr>
              <a:t>1.251 time higher for respondents who felt a strong sense of belonging to</a:t>
            </a:r>
            <a:r>
              <a:rPr dirty="0" sz="1100" spc="50">
                <a:latin typeface="Calibri"/>
                <a:cs typeface="Calibri"/>
              </a:rPr>
              <a:t> </a:t>
            </a:r>
            <a:r>
              <a:rPr dirty="0" sz="1100" spc="-5">
                <a:latin typeface="Calibri"/>
                <a:cs typeface="Calibri"/>
              </a:rPr>
              <a:t>Canada;</a:t>
            </a:r>
            <a:endParaRPr sz="1100">
              <a:latin typeface="Calibri"/>
              <a:cs typeface="Calibri"/>
            </a:endParaRPr>
          </a:p>
          <a:p>
            <a:pPr marL="469265" indent="-228600">
              <a:lnSpc>
                <a:spcPct val="100000"/>
              </a:lnSpc>
              <a:spcBef>
                <a:spcPts val="185"/>
              </a:spcBef>
              <a:buFont typeface="Symbol"/>
              <a:buChar char=""/>
              <a:tabLst>
                <a:tab pos="469265" algn="l"/>
                <a:tab pos="469900" algn="l"/>
              </a:tabLst>
            </a:pPr>
            <a:r>
              <a:rPr dirty="0" sz="1100" spc="-5">
                <a:latin typeface="Calibri"/>
                <a:cs typeface="Calibri"/>
              </a:rPr>
              <a:t>1.23 times higher for each level of educational attainment (4-point</a:t>
            </a:r>
            <a:r>
              <a:rPr dirty="0" sz="1100" spc="20">
                <a:latin typeface="Calibri"/>
                <a:cs typeface="Calibri"/>
              </a:rPr>
              <a:t> </a:t>
            </a:r>
            <a:r>
              <a:rPr dirty="0" sz="1100" spc="-5">
                <a:latin typeface="Calibri"/>
                <a:cs typeface="Calibri"/>
              </a:rPr>
              <a:t>scale).</a:t>
            </a:r>
            <a:endParaRPr sz="1100">
              <a:latin typeface="Calibri"/>
              <a:cs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560" y="869282"/>
            <a:ext cx="5969635" cy="3665854"/>
          </a:xfrm>
          <a:prstGeom prst="rect">
            <a:avLst/>
          </a:prstGeom>
        </p:spPr>
        <p:txBody>
          <a:bodyPr wrap="square" lIns="0" tIns="36830" rIns="0" bIns="0" rtlCol="0" vert="horz">
            <a:spAutoFit/>
          </a:bodyPr>
          <a:lstStyle/>
          <a:p>
            <a:pPr marL="12700">
              <a:lnSpc>
                <a:spcPct val="100000"/>
              </a:lnSpc>
              <a:spcBef>
                <a:spcPts val="290"/>
              </a:spcBef>
            </a:pPr>
            <a:r>
              <a:rPr dirty="0" sz="1300" spc="-15" b="0">
                <a:latin typeface="Calibri Light"/>
                <a:cs typeface="Calibri Light"/>
              </a:rPr>
              <a:t>Annex </a:t>
            </a:r>
            <a:r>
              <a:rPr dirty="0" sz="1300" spc="-10" b="0">
                <a:latin typeface="Calibri Light"/>
                <a:cs typeface="Calibri Light"/>
              </a:rPr>
              <a:t>V: </a:t>
            </a:r>
            <a:r>
              <a:rPr dirty="0" sz="1300" spc="-15" b="0">
                <a:latin typeface="Calibri Light"/>
                <a:cs typeface="Calibri Light"/>
              </a:rPr>
              <a:t>Extended Methodology </a:t>
            </a:r>
            <a:r>
              <a:rPr dirty="0" sz="1300" b="0">
                <a:latin typeface="Calibri Light"/>
                <a:cs typeface="Calibri Light"/>
              </a:rPr>
              <a:t>– </a:t>
            </a:r>
            <a:r>
              <a:rPr dirty="0" sz="1300" spc="-15" b="0">
                <a:latin typeface="Calibri Light"/>
                <a:cs typeface="Calibri Light"/>
              </a:rPr>
              <a:t>Estimating Mutual</a:t>
            </a:r>
            <a:r>
              <a:rPr dirty="0" sz="1300" spc="-65" b="0">
                <a:latin typeface="Calibri Light"/>
                <a:cs typeface="Calibri Light"/>
              </a:rPr>
              <a:t> </a:t>
            </a:r>
            <a:r>
              <a:rPr dirty="0" sz="1300" spc="-15" b="0">
                <a:latin typeface="Calibri Light"/>
                <a:cs typeface="Calibri Light"/>
              </a:rPr>
              <a:t>Relationships</a:t>
            </a:r>
            <a:endParaRPr sz="1300">
              <a:latin typeface="Calibri Light"/>
              <a:cs typeface="Calibri Light"/>
            </a:endParaRPr>
          </a:p>
          <a:p>
            <a:pPr marL="12700">
              <a:lnSpc>
                <a:spcPct val="100000"/>
              </a:lnSpc>
              <a:spcBef>
                <a:spcPts val="160"/>
              </a:spcBef>
            </a:pPr>
            <a:r>
              <a:rPr dirty="0" sz="1100" spc="-5">
                <a:latin typeface="Calibri"/>
                <a:cs typeface="Calibri"/>
              </a:rPr>
              <a:t>The</a:t>
            </a:r>
            <a:r>
              <a:rPr dirty="0" sz="1100" spc="85">
                <a:latin typeface="Calibri"/>
                <a:cs typeface="Calibri"/>
              </a:rPr>
              <a:t> </a:t>
            </a:r>
            <a:r>
              <a:rPr dirty="0" sz="1100" spc="-5">
                <a:latin typeface="Calibri"/>
                <a:cs typeface="Calibri"/>
              </a:rPr>
              <a:t>question</a:t>
            </a:r>
            <a:r>
              <a:rPr dirty="0" sz="1100" spc="90">
                <a:latin typeface="Calibri"/>
                <a:cs typeface="Calibri"/>
              </a:rPr>
              <a:t> </a:t>
            </a:r>
            <a:r>
              <a:rPr dirty="0" sz="1100" spc="-5">
                <a:latin typeface="Calibri"/>
                <a:cs typeface="Calibri"/>
              </a:rPr>
              <a:t>regarding</a:t>
            </a:r>
            <a:r>
              <a:rPr dirty="0" sz="1100" spc="95">
                <a:latin typeface="Calibri"/>
                <a:cs typeface="Calibri"/>
              </a:rPr>
              <a:t> </a:t>
            </a:r>
            <a:r>
              <a:rPr dirty="0" sz="1100" spc="-5">
                <a:latin typeface="Calibri"/>
                <a:cs typeface="Calibri"/>
              </a:rPr>
              <a:t>whether</a:t>
            </a:r>
            <a:r>
              <a:rPr dirty="0" sz="1100" spc="95">
                <a:latin typeface="Calibri"/>
                <a:cs typeface="Calibri"/>
              </a:rPr>
              <a:t> </a:t>
            </a:r>
            <a:r>
              <a:rPr dirty="0" sz="1100" spc="-5">
                <a:latin typeface="Calibri"/>
                <a:cs typeface="Calibri"/>
              </a:rPr>
              <a:t>and</a:t>
            </a:r>
            <a:r>
              <a:rPr dirty="0" sz="1100" spc="95">
                <a:latin typeface="Calibri"/>
                <a:cs typeface="Calibri"/>
              </a:rPr>
              <a:t> </a:t>
            </a:r>
            <a:r>
              <a:rPr dirty="0" sz="1100" spc="-5">
                <a:latin typeface="Calibri"/>
                <a:cs typeface="Calibri"/>
              </a:rPr>
              <a:t>to</a:t>
            </a:r>
            <a:r>
              <a:rPr dirty="0" sz="1100" spc="95">
                <a:latin typeface="Calibri"/>
                <a:cs typeface="Calibri"/>
              </a:rPr>
              <a:t> </a:t>
            </a:r>
            <a:r>
              <a:rPr dirty="0" sz="1100" spc="-5">
                <a:latin typeface="Calibri"/>
                <a:cs typeface="Calibri"/>
              </a:rPr>
              <a:t>what</a:t>
            </a:r>
            <a:r>
              <a:rPr dirty="0" sz="1100" spc="95">
                <a:latin typeface="Calibri"/>
                <a:cs typeface="Calibri"/>
              </a:rPr>
              <a:t> </a:t>
            </a:r>
            <a:r>
              <a:rPr dirty="0" sz="1100" spc="-5">
                <a:latin typeface="Calibri"/>
                <a:cs typeface="Calibri"/>
              </a:rPr>
              <a:t>extent</a:t>
            </a:r>
            <a:r>
              <a:rPr dirty="0" sz="1100" spc="95">
                <a:latin typeface="Calibri"/>
                <a:cs typeface="Calibri"/>
              </a:rPr>
              <a:t> </a:t>
            </a:r>
            <a:r>
              <a:rPr dirty="0" sz="1100" spc="-5">
                <a:latin typeface="Calibri"/>
                <a:cs typeface="Calibri"/>
              </a:rPr>
              <a:t>participating</a:t>
            </a:r>
            <a:r>
              <a:rPr dirty="0" sz="1100" spc="90">
                <a:latin typeface="Calibri"/>
                <a:cs typeface="Calibri"/>
              </a:rPr>
              <a:t> </a:t>
            </a:r>
            <a:r>
              <a:rPr dirty="0" sz="1100">
                <a:latin typeface="Calibri"/>
                <a:cs typeface="Calibri"/>
              </a:rPr>
              <a:t>in</a:t>
            </a:r>
            <a:r>
              <a:rPr dirty="0" sz="1100" spc="85">
                <a:latin typeface="Calibri"/>
                <a:cs typeface="Calibri"/>
              </a:rPr>
              <a:t> </a:t>
            </a:r>
            <a:r>
              <a:rPr dirty="0" sz="1100" spc="-5">
                <a:latin typeface="Calibri"/>
                <a:cs typeface="Calibri"/>
              </a:rPr>
              <a:t>a</a:t>
            </a:r>
            <a:r>
              <a:rPr dirty="0" sz="1100" spc="90">
                <a:latin typeface="Calibri"/>
                <a:cs typeface="Calibri"/>
              </a:rPr>
              <a:t> </a:t>
            </a:r>
            <a:r>
              <a:rPr dirty="0" sz="1100" spc="-5">
                <a:latin typeface="Calibri"/>
                <a:cs typeface="Calibri"/>
              </a:rPr>
              <a:t>particular</a:t>
            </a:r>
            <a:r>
              <a:rPr dirty="0" sz="1100" spc="95">
                <a:latin typeface="Calibri"/>
                <a:cs typeface="Calibri"/>
              </a:rPr>
              <a:t> </a:t>
            </a:r>
            <a:r>
              <a:rPr dirty="0" sz="1100" spc="-5">
                <a:latin typeface="Calibri"/>
                <a:cs typeface="Calibri"/>
              </a:rPr>
              <a:t>organization</a:t>
            </a:r>
            <a:r>
              <a:rPr dirty="0" sz="1100" spc="90">
                <a:latin typeface="Calibri"/>
                <a:cs typeface="Calibri"/>
              </a:rPr>
              <a:t> </a:t>
            </a:r>
            <a:r>
              <a:rPr dirty="0" sz="1100">
                <a:latin typeface="Calibri"/>
                <a:cs typeface="Calibri"/>
              </a:rPr>
              <a:t>or</a:t>
            </a:r>
            <a:endParaRPr sz="1100">
              <a:latin typeface="Calibri"/>
              <a:cs typeface="Calibri"/>
            </a:endParaRPr>
          </a:p>
          <a:p>
            <a:pPr algn="just" marL="12700" marR="5080">
              <a:lnSpc>
                <a:spcPct val="152600"/>
              </a:lnSpc>
            </a:pPr>
            <a:r>
              <a:rPr dirty="0" sz="1100" spc="-5">
                <a:latin typeface="Calibri"/>
                <a:cs typeface="Calibri"/>
              </a:rPr>
              <a:t>association increases the likelihood of participating in another organization or association was also  approached through the </a:t>
            </a:r>
            <a:r>
              <a:rPr dirty="0" sz="1100">
                <a:latin typeface="Calibri"/>
                <a:cs typeface="Calibri"/>
              </a:rPr>
              <a:t>use </a:t>
            </a:r>
            <a:r>
              <a:rPr dirty="0" sz="1100" spc="-5">
                <a:latin typeface="Calibri"/>
                <a:cs typeface="Calibri"/>
              </a:rPr>
              <a:t>of logistic regression analysis. In order to estimate unbiased estimators,  variables that were not statistically significant were removed </a:t>
            </a:r>
            <a:r>
              <a:rPr dirty="0" sz="1100">
                <a:latin typeface="Calibri"/>
                <a:cs typeface="Calibri"/>
              </a:rPr>
              <a:t>from </a:t>
            </a:r>
            <a:r>
              <a:rPr dirty="0" sz="1100" spc="-5">
                <a:latin typeface="Calibri"/>
                <a:cs typeface="Calibri"/>
              </a:rPr>
              <a:t>the model, thus minimizing the  standard errors of estimates. To compare the predictive power of characteristics between younger </a:t>
            </a:r>
            <a:r>
              <a:rPr dirty="0" sz="1100">
                <a:latin typeface="Calibri"/>
                <a:cs typeface="Calibri"/>
              </a:rPr>
              <a:t>and  </a:t>
            </a:r>
            <a:r>
              <a:rPr dirty="0" sz="1100" spc="-5">
                <a:latin typeface="Calibri"/>
                <a:cs typeface="Calibri"/>
              </a:rPr>
              <a:t>older respondents, odds ratios were estimated for the youth, non-youth and complete segments of the  sample. Therefore, the relevance of characteristics can be compared between respondents aged 14 to </a:t>
            </a:r>
            <a:r>
              <a:rPr dirty="0" sz="1100">
                <a:latin typeface="Calibri"/>
                <a:cs typeface="Calibri"/>
              </a:rPr>
              <a:t>24  </a:t>
            </a:r>
            <a:r>
              <a:rPr dirty="0" sz="1100" spc="-5">
                <a:latin typeface="Calibri"/>
                <a:cs typeface="Calibri"/>
              </a:rPr>
              <a:t>and those aged 25 or more. Odds ratios were also estimated for the entire sample to set a benchmark for  comparison. For this reason, a separate model had to be developed for each regression for the youth,  non-youth, and complete segments of the sample. Below is a theoretical summary of models used </a:t>
            </a:r>
            <a:r>
              <a:rPr dirty="0" sz="1100">
                <a:latin typeface="Calibri"/>
                <a:cs typeface="Calibri"/>
              </a:rPr>
              <a:t>to  </a:t>
            </a:r>
            <a:r>
              <a:rPr dirty="0" sz="1100" spc="-5">
                <a:latin typeface="Calibri"/>
                <a:cs typeface="Calibri"/>
              </a:rPr>
              <a:t>measure</a:t>
            </a:r>
            <a:r>
              <a:rPr dirty="0" sz="1100" spc="-10">
                <a:latin typeface="Calibri"/>
                <a:cs typeface="Calibri"/>
              </a:rPr>
              <a:t> </a:t>
            </a:r>
            <a:r>
              <a:rPr dirty="0" sz="1100" spc="-5">
                <a:latin typeface="Calibri"/>
                <a:cs typeface="Calibri"/>
              </a:rPr>
              <a:t>interactions:</a:t>
            </a:r>
            <a:endParaRPr sz="1100">
              <a:latin typeface="Calibri"/>
              <a:cs typeface="Calibri"/>
            </a:endParaRPr>
          </a:p>
          <a:p>
            <a:pPr>
              <a:lnSpc>
                <a:spcPct val="100000"/>
              </a:lnSpc>
              <a:spcBef>
                <a:spcPts val="25"/>
              </a:spcBef>
            </a:pPr>
            <a:endParaRPr sz="1350">
              <a:latin typeface="Times New Roman"/>
              <a:cs typeface="Times New Roman"/>
            </a:endParaRPr>
          </a:p>
          <a:p>
            <a:pPr algn="ctr">
              <a:lnSpc>
                <a:spcPts val="950"/>
              </a:lnSpc>
              <a:tabLst>
                <a:tab pos="1328420" algn="l"/>
                <a:tab pos="2147570" algn="l"/>
              </a:tabLst>
            </a:pPr>
            <a:r>
              <a:rPr dirty="0" sz="1100" spc="-275">
                <a:latin typeface="Cambria Math"/>
                <a:cs typeface="Cambria Math"/>
              </a:rPr>
              <a:t>𝐿𝐿𝐿𝐿𝐿𝐿𝐿𝐿𝐿𝐿</a:t>
            </a:r>
            <a:r>
              <a:rPr dirty="0" baseline="2525" sz="1650" spc="-412">
                <a:latin typeface="Cambria Math"/>
                <a:cs typeface="Cambria Math"/>
              </a:rPr>
              <a:t>(</a:t>
            </a:r>
            <a:r>
              <a:rPr dirty="0" sz="1100" spc="-275">
                <a:latin typeface="Cambria Math"/>
                <a:cs typeface="Cambria Math"/>
              </a:rPr>
              <a:t>𝛼𝛼</a:t>
            </a:r>
            <a:r>
              <a:rPr dirty="0" baseline="-17361" sz="1200" spc="-412">
                <a:latin typeface="Cambria Math"/>
                <a:cs typeface="Cambria Math"/>
              </a:rPr>
              <a:t>𝑖𝑖</a:t>
            </a:r>
            <a:r>
              <a:rPr dirty="0" baseline="-17361" sz="1200" spc="307">
                <a:latin typeface="Cambria Math"/>
                <a:cs typeface="Cambria Math"/>
              </a:rPr>
              <a:t> </a:t>
            </a:r>
            <a:r>
              <a:rPr dirty="0" sz="1100" spc="-5">
                <a:latin typeface="Cambria Math"/>
                <a:cs typeface="Cambria Math"/>
              </a:rPr>
              <a:t>=  1</a:t>
            </a:r>
            <a:r>
              <a:rPr dirty="0" baseline="2525" sz="1650" spc="-7">
                <a:latin typeface="Cambria Math"/>
                <a:cs typeface="Cambria Math"/>
              </a:rPr>
              <a:t>)</a:t>
            </a:r>
            <a:r>
              <a:rPr dirty="0" baseline="2525" sz="1650" spc="-135">
                <a:latin typeface="Cambria Math"/>
                <a:cs typeface="Cambria Math"/>
              </a:rPr>
              <a:t> </a:t>
            </a:r>
            <a:r>
              <a:rPr dirty="0" sz="1100" spc="-5">
                <a:latin typeface="Cambria Math"/>
                <a:cs typeface="Cambria Math"/>
              </a:rPr>
              <a:t>=</a:t>
            </a:r>
            <a:r>
              <a:rPr dirty="0" sz="1100" spc="70">
                <a:latin typeface="Cambria Math"/>
                <a:cs typeface="Cambria Math"/>
              </a:rPr>
              <a:t> </a:t>
            </a:r>
            <a:r>
              <a:rPr dirty="0" baseline="2525" sz="1650" spc="-202">
                <a:latin typeface="Cambria Math"/>
                <a:cs typeface="Cambria Math"/>
              </a:rPr>
              <a:t>∑</a:t>
            </a:r>
            <a:r>
              <a:rPr dirty="0" baseline="31250" sz="1200" spc="-202">
                <a:latin typeface="Cambria Math"/>
                <a:cs typeface="Cambria Math"/>
              </a:rPr>
              <a:t>𝑘𝑘	</a:t>
            </a:r>
            <a:r>
              <a:rPr dirty="0" sz="1100" spc="-240">
                <a:latin typeface="Cambria Math"/>
                <a:cs typeface="Cambria Math"/>
              </a:rPr>
              <a:t>𝛼𝛼</a:t>
            </a:r>
            <a:r>
              <a:rPr dirty="0" baseline="-17361" sz="1200" spc="-359">
                <a:latin typeface="Cambria Math"/>
                <a:cs typeface="Cambria Math"/>
              </a:rPr>
              <a:t>𝑗𝑗</a:t>
            </a:r>
            <a:r>
              <a:rPr dirty="0" baseline="-17361" sz="1200" spc="-150">
                <a:latin typeface="Cambria Math"/>
                <a:cs typeface="Cambria Math"/>
              </a:rPr>
              <a:t> </a:t>
            </a:r>
            <a:r>
              <a:rPr dirty="0" sz="1100" spc="-280">
                <a:latin typeface="Cambria Math"/>
                <a:cs typeface="Cambria Math"/>
              </a:rPr>
              <a:t>𝛼𝛼</a:t>
            </a:r>
            <a:r>
              <a:rPr dirty="0" baseline="-17361" sz="1200" spc="-419">
                <a:latin typeface="Cambria Math"/>
                <a:cs typeface="Cambria Math"/>
              </a:rPr>
              <a:t>𝑗𝑗</a:t>
            </a:r>
            <a:r>
              <a:rPr dirty="0" baseline="-17361" sz="1200" spc="209">
                <a:latin typeface="Cambria Math"/>
                <a:cs typeface="Cambria Math"/>
              </a:rPr>
              <a:t> </a:t>
            </a:r>
            <a:r>
              <a:rPr dirty="0" sz="1100" spc="-5">
                <a:latin typeface="Cambria Math"/>
                <a:cs typeface="Cambria Math"/>
              </a:rPr>
              <a:t>+</a:t>
            </a:r>
            <a:r>
              <a:rPr dirty="0" sz="1100" spc="15">
                <a:latin typeface="Cambria Math"/>
                <a:cs typeface="Cambria Math"/>
              </a:rPr>
              <a:t> </a:t>
            </a:r>
            <a:r>
              <a:rPr dirty="0" sz="1100" spc="-190">
                <a:latin typeface="Cambria Math"/>
                <a:cs typeface="Cambria Math"/>
              </a:rPr>
              <a:t>𝜀𝜀</a:t>
            </a:r>
            <a:r>
              <a:rPr dirty="0" baseline="-17361" sz="1200" spc="-284">
                <a:latin typeface="Cambria Math"/>
                <a:cs typeface="Cambria Math"/>
              </a:rPr>
              <a:t>𝑖𝑖</a:t>
            </a:r>
            <a:r>
              <a:rPr dirty="0" baseline="-17361" sz="1200" spc="217">
                <a:latin typeface="Cambria Math"/>
                <a:cs typeface="Cambria Math"/>
              </a:rPr>
              <a:t> </a:t>
            </a:r>
            <a:r>
              <a:rPr dirty="0" sz="1100" spc="-5">
                <a:latin typeface="Calibri"/>
                <a:cs typeface="Calibri"/>
              </a:rPr>
              <a:t>;	Subject to </a:t>
            </a:r>
            <a:r>
              <a:rPr dirty="0" sz="1100" spc="-415">
                <a:latin typeface="Cambria Math"/>
                <a:cs typeface="Cambria Math"/>
              </a:rPr>
              <a:t>𝐿𝐿</a:t>
            </a:r>
            <a:r>
              <a:rPr dirty="0" sz="1100" spc="95">
                <a:latin typeface="Cambria Math"/>
                <a:cs typeface="Cambria Math"/>
              </a:rPr>
              <a:t> </a:t>
            </a:r>
            <a:r>
              <a:rPr dirty="0" sz="1100" spc="-5">
                <a:latin typeface="Cambria Math"/>
                <a:cs typeface="Cambria Math"/>
              </a:rPr>
              <a:t>≠ </a:t>
            </a:r>
            <a:r>
              <a:rPr dirty="0" sz="1100" spc="-200">
                <a:latin typeface="Cambria Math"/>
                <a:cs typeface="Cambria Math"/>
              </a:rPr>
              <a:t>𝑗𝑗 </a:t>
            </a:r>
            <a:r>
              <a:rPr dirty="0" sz="1100" spc="-305">
                <a:latin typeface="Cambria Math"/>
                <a:cs typeface="Cambria Math"/>
              </a:rPr>
              <a:t>𝑎𝑎𝑎𝑎𝑎𝑎</a:t>
            </a:r>
            <a:r>
              <a:rPr dirty="0" sz="1100" spc="280">
                <a:latin typeface="Cambria Math"/>
                <a:cs typeface="Cambria Math"/>
              </a:rPr>
              <a:t> </a:t>
            </a:r>
            <a:r>
              <a:rPr dirty="0" sz="1100" spc="-305">
                <a:latin typeface="Cambria Math"/>
                <a:cs typeface="Cambria Math"/>
              </a:rPr>
              <a:t>𝑘𝑘</a:t>
            </a:r>
            <a:r>
              <a:rPr dirty="0" sz="1100" spc="90">
                <a:latin typeface="Cambria Math"/>
                <a:cs typeface="Cambria Math"/>
              </a:rPr>
              <a:t> </a:t>
            </a:r>
            <a:r>
              <a:rPr dirty="0" sz="1100" spc="-5">
                <a:latin typeface="Cambria Math"/>
                <a:cs typeface="Cambria Math"/>
              </a:rPr>
              <a:t>=</a:t>
            </a:r>
            <a:r>
              <a:rPr dirty="0" sz="1100" spc="135">
                <a:latin typeface="Cambria Math"/>
                <a:cs typeface="Cambria Math"/>
              </a:rPr>
              <a:t> </a:t>
            </a:r>
            <a:r>
              <a:rPr dirty="0" sz="1100" spc="-10">
                <a:latin typeface="Cambria Math"/>
                <a:cs typeface="Cambria Math"/>
              </a:rPr>
              <a:t>10</a:t>
            </a:r>
            <a:endParaRPr sz="1100">
              <a:latin typeface="Cambria Math"/>
              <a:cs typeface="Cambria Math"/>
            </a:endParaRPr>
          </a:p>
          <a:p>
            <a:pPr algn="ctr" marR="1414780">
              <a:lnSpc>
                <a:spcPts val="590"/>
              </a:lnSpc>
            </a:pPr>
            <a:r>
              <a:rPr dirty="0" sz="800" spc="-45">
                <a:latin typeface="Cambria Math"/>
                <a:cs typeface="Cambria Math"/>
              </a:rPr>
              <a:t>𝑗𝑗=0</a:t>
            </a:r>
            <a:endParaRPr sz="800">
              <a:latin typeface="Cambria Math"/>
              <a:cs typeface="Cambria Math"/>
            </a:endParaRPr>
          </a:p>
          <a:p>
            <a:pPr>
              <a:lnSpc>
                <a:spcPct val="100000"/>
              </a:lnSpc>
              <a:spcBef>
                <a:spcPts val="45"/>
              </a:spcBef>
            </a:pPr>
            <a:endParaRPr sz="700">
              <a:latin typeface="Times New Roman"/>
              <a:cs typeface="Times New Roman"/>
            </a:endParaRPr>
          </a:p>
          <a:p>
            <a:pPr algn="just" marL="12700">
              <a:lnSpc>
                <a:spcPct val="100000"/>
              </a:lnSpc>
            </a:pPr>
            <a:r>
              <a:rPr dirty="0" sz="1100" spc="-5">
                <a:latin typeface="Calibri"/>
                <a:cs typeface="Calibri"/>
              </a:rPr>
              <a:t>Where:</a:t>
            </a:r>
            <a:endParaRPr sz="1100">
              <a:latin typeface="Calibri"/>
              <a:cs typeface="Calibri"/>
            </a:endParaRPr>
          </a:p>
        </p:txBody>
      </p:sp>
      <p:sp>
        <p:nvSpPr>
          <p:cNvPr id="3" name="object 3"/>
          <p:cNvSpPr txBox="1"/>
          <p:nvPr/>
        </p:nvSpPr>
        <p:spPr>
          <a:xfrm>
            <a:off x="3290577" y="4591366"/>
            <a:ext cx="104775" cy="178435"/>
          </a:xfrm>
          <a:prstGeom prst="rect">
            <a:avLst/>
          </a:prstGeom>
        </p:spPr>
        <p:txBody>
          <a:bodyPr wrap="square" lIns="0" tIns="12700" rIns="0" bIns="0" rtlCol="0" vert="horz">
            <a:spAutoFit/>
          </a:bodyPr>
          <a:lstStyle/>
          <a:p>
            <a:pPr marL="12700">
              <a:lnSpc>
                <a:spcPct val="100000"/>
              </a:lnSpc>
              <a:spcBef>
                <a:spcPts val="100"/>
              </a:spcBef>
            </a:pPr>
            <a:r>
              <a:rPr dirty="0" sz="1000" spc="-500">
                <a:latin typeface="Cambria Math"/>
                <a:cs typeface="Cambria Math"/>
              </a:rPr>
              <a:t>𝒑𝒑</a:t>
            </a:r>
            <a:endParaRPr sz="1000">
              <a:latin typeface="Cambria Math"/>
              <a:cs typeface="Cambria Math"/>
            </a:endParaRPr>
          </a:p>
        </p:txBody>
      </p:sp>
      <p:sp>
        <p:nvSpPr>
          <p:cNvPr id="4" name="object 4"/>
          <p:cNvSpPr txBox="1"/>
          <p:nvPr/>
        </p:nvSpPr>
        <p:spPr>
          <a:xfrm>
            <a:off x="3177066" y="4772703"/>
            <a:ext cx="331470" cy="178435"/>
          </a:xfrm>
          <a:prstGeom prst="rect">
            <a:avLst/>
          </a:prstGeom>
        </p:spPr>
        <p:txBody>
          <a:bodyPr wrap="square" lIns="0" tIns="12700" rIns="0" bIns="0" rtlCol="0" vert="horz">
            <a:spAutoFit/>
          </a:bodyPr>
          <a:lstStyle/>
          <a:p>
            <a:pPr marL="12700">
              <a:lnSpc>
                <a:spcPct val="100000"/>
              </a:lnSpc>
              <a:spcBef>
                <a:spcPts val="100"/>
              </a:spcBef>
            </a:pPr>
            <a:r>
              <a:rPr dirty="0" sz="1000" spc="-300">
                <a:latin typeface="Cambria Math"/>
                <a:cs typeface="Cambria Math"/>
              </a:rPr>
              <a:t>𝟏𝟏</a:t>
            </a:r>
            <a:r>
              <a:rPr dirty="0" sz="1000" spc="-45">
                <a:latin typeface="Cambria Math"/>
                <a:cs typeface="Cambria Math"/>
              </a:rPr>
              <a:t> </a:t>
            </a:r>
            <a:r>
              <a:rPr dirty="0" sz="1000">
                <a:latin typeface="Cambria Math"/>
                <a:cs typeface="Cambria Math"/>
              </a:rPr>
              <a:t>−</a:t>
            </a:r>
            <a:r>
              <a:rPr dirty="0" sz="1000" spc="-40">
                <a:latin typeface="Cambria Math"/>
                <a:cs typeface="Cambria Math"/>
              </a:rPr>
              <a:t> </a:t>
            </a:r>
            <a:r>
              <a:rPr dirty="0" sz="1000" spc="-310">
                <a:latin typeface="Cambria Math"/>
                <a:cs typeface="Cambria Math"/>
              </a:rPr>
              <a:t>𝒑𝒑</a:t>
            </a:r>
            <a:endParaRPr sz="1000">
              <a:latin typeface="Cambria Math"/>
              <a:cs typeface="Cambria Math"/>
            </a:endParaRPr>
          </a:p>
        </p:txBody>
      </p:sp>
      <p:sp>
        <p:nvSpPr>
          <p:cNvPr id="5" name="object 5"/>
          <p:cNvSpPr/>
          <p:nvPr/>
        </p:nvSpPr>
        <p:spPr>
          <a:xfrm>
            <a:off x="3189732" y="4791075"/>
            <a:ext cx="306705" cy="0"/>
          </a:xfrm>
          <a:custGeom>
            <a:avLst/>
            <a:gdLst/>
            <a:ahLst/>
            <a:cxnLst/>
            <a:rect l="l" t="t" r="r" b="b"/>
            <a:pathLst>
              <a:path w="306704" h="0">
                <a:moveTo>
                  <a:pt x="0" y="0"/>
                </a:moveTo>
                <a:lnTo>
                  <a:pt x="306323" y="0"/>
                </a:lnTo>
              </a:path>
            </a:pathLst>
          </a:custGeom>
          <a:ln w="8382">
            <a:solidFill>
              <a:srgbClr val="000000"/>
            </a:solidFill>
          </a:ln>
        </p:spPr>
        <p:txBody>
          <a:bodyPr wrap="square" lIns="0" tIns="0" rIns="0" bIns="0" rtlCol="0"/>
          <a:lstStyle/>
          <a:p/>
        </p:txBody>
      </p:sp>
      <p:sp>
        <p:nvSpPr>
          <p:cNvPr id="6" name="object 6"/>
          <p:cNvSpPr txBox="1"/>
          <p:nvPr/>
        </p:nvSpPr>
        <p:spPr>
          <a:xfrm>
            <a:off x="2205482" y="4687316"/>
            <a:ext cx="3362325" cy="178435"/>
          </a:xfrm>
          <a:prstGeom prst="rect">
            <a:avLst/>
          </a:prstGeom>
        </p:spPr>
        <p:txBody>
          <a:bodyPr wrap="square" lIns="0" tIns="12700" rIns="0" bIns="0" rtlCol="0" vert="horz">
            <a:spAutoFit/>
          </a:bodyPr>
          <a:lstStyle/>
          <a:p>
            <a:pPr marL="12700">
              <a:lnSpc>
                <a:spcPct val="100000"/>
              </a:lnSpc>
              <a:spcBef>
                <a:spcPts val="100"/>
              </a:spcBef>
              <a:tabLst>
                <a:tab pos="1290320" algn="l"/>
              </a:tabLst>
            </a:pPr>
            <a:r>
              <a:rPr dirty="0" sz="1000" spc="-265">
                <a:latin typeface="Cambria Math"/>
                <a:cs typeface="Cambria Math"/>
              </a:rPr>
              <a:t>𝑳𝑳𝑳𝑳𝑳𝑳𝑳𝑳𝑳𝑳</a:t>
            </a:r>
            <a:r>
              <a:rPr dirty="0" baseline="2777" sz="1500" spc="-397">
                <a:latin typeface="Cambria Math"/>
                <a:cs typeface="Cambria Math"/>
              </a:rPr>
              <a:t>(</a:t>
            </a:r>
            <a:r>
              <a:rPr dirty="0" sz="1000" spc="-265">
                <a:latin typeface="Cambria Math"/>
                <a:cs typeface="Cambria Math"/>
              </a:rPr>
              <a:t>𝒑𝒑</a:t>
            </a:r>
            <a:r>
              <a:rPr dirty="0" baseline="2777" sz="1500" spc="-397">
                <a:latin typeface="Cambria Math"/>
                <a:cs typeface="Cambria Math"/>
              </a:rPr>
              <a:t>)</a:t>
            </a:r>
            <a:r>
              <a:rPr dirty="0" baseline="2777" sz="1500" spc="82">
                <a:latin typeface="Cambria Math"/>
                <a:cs typeface="Cambria Math"/>
              </a:rPr>
              <a:t> </a:t>
            </a:r>
            <a:r>
              <a:rPr dirty="0" sz="1000">
                <a:latin typeface="Cambria Math"/>
                <a:cs typeface="Cambria Math"/>
              </a:rPr>
              <a:t>=</a:t>
            </a:r>
            <a:r>
              <a:rPr dirty="0" sz="1000" spc="65">
                <a:latin typeface="Cambria Math"/>
                <a:cs typeface="Cambria Math"/>
              </a:rPr>
              <a:t> </a:t>
            </a:r>
            <a:r>
              <a:rPr dirty="0" sz="1000" spc="-235">
                <a:latin typeface="Cambria Math"/>
                <a:cs typeface="Cambria Math"/>
              </a:rPr>
              <a:t>𝒍𝒍𝑳𝑳𝑳𝑳</a:t>
            </a:r>
            <a:r>
              <a:rPr dirty="0" sz="1000" spc="-55">
                <a:latin typeface="Cambria Math"/>
                <a:cs typeface="Cambria Math"/>
              </a:rPr>
              <a:t> </a:t>
            </a:r>
            <a:r>
              <a:rPr dirty="0" sz="1000" spc="-250">
                <a:latin typeface="Cambria Math"/>
                <a:cs typeface="Cambria Math"/>
              </a:rPr>
              <a:t>�	�</a:t>
            </a:r>
            <a:r>
              <a:rPr dirty="0" sz="1000" spc="55">
                <a:latin typeface="Cambria Math"/>
                <a:cs typeface="Cambria Math"/>
              </a:rPr>
              <a:t> </a:t>
            </a:r>
            <a:r>
              <a:rPr dirty="0" sz="1000">
                <a:latin typeface="Cambria Math"/>
                <a:cs typeface="Cambria Math"/>
              </a:rPr>
              <a:t>= </a:t>
            </a:r>
            <a:r>
              <a:rPr dirty="0" sz="1000" spc="-204">
                <a:latin typeface="Cambria Math"/>
                <a:cs typeface="Cambria Math"/>
              </a:rPr>
              <a:t>𝒍𝒍𝑳𝑳𝑳𝑳</a:t>
            </a:r>
            <a:r>
              <a:rPr dirty="0" baseline="2777" sz="1500" spc="-307">
                <a:latin typeface="Cambria Math"/>
                <a:cs typeface="Cambria Math"/>
              </a:rPr>
              <a:t>(</a:t>
            </a:r>
            <a:r>
              <a:rPr dirty="0" sz="1000" spc="-204">
                <a:latin typeface="Cambria Math"/>
                <a:cs typeface="Cambria Math"/>
              </a:rPr>
              <a:t>𝒑𝒑</a:t>
            </a:r>
            <a:r>
              <a:rPr dirty="0" baseline="2777" sz="1500" spc="-307">
                <a:latin typeface="Cambria Math"/>
                <a:cs typeface="Cambria Math"/>
              </a:rPr>
              <a:t>) </a:t>
            </a:r>
            <a:r>
              <a:rPr dirty="0" sz="1000">
                <a:latin typeface="Cambria Math"/>
                <a:cs typeface="Cambria Math"/>
              </a:rPr>
              <a:t>− </a:t>
            </a:r>
            <a:r>
              <a:rPr dirty="0" sz="1000" spc="-225">
                <a:latin typeface="Cambria Math"/>
                <a:cs typeface="Cambria Math"/>
              </a:rPr>
              <a:t>𝒍𝒍𝑳𝑳𝑳𝑳</a:t>
            </a:r>
            <a:r>
              <a:rPr dirty="0" baseline="2777" sz="1500" spc="-337">
                <a:latin typeface="Cambria Math"/>
                <a:cs typeface="Cambria Math"/>
              </a:rPr>
              <a:t>(</a:t>
            </a:r>
            <a:r>
              <a:rPr dirty="0" sz="1000" spc="-225">
                <a:latin typeface="Cambria Math"/>
                <a:cs typeface="Cambria Math"/>
              </a:rPr>
              <a:t>𝟏𝟏</a:t>
            </a:r>
            <a:r>
              <a:rPr dirty="0" sz="1000" spc="-5">
                <a:latin typeface="Cambria Math"/>
                <a:cs typeface="Cambria Math"/>
              </a:rPr>
              <a:t> </a:t>
            </a:r>
            <a:r>
              <a:rPr dirty="0" sz="1000">
                <a:latin typeface="Cambria Math"/>
                <a:cs typeface="Cambria Math"/>
              </a:rPr>
              <a:t>− </a:t>
            </a:r>
            <a:r>
              <a:rPr dirty="0" sz="1000" spc="-160">
                <a:latin typeface="Cambria Math"/>
                <a:cs typeface="Cambria Math"/>
              </a:rPr>
              <a:t>𝒑𝒑</a:t>
            </a:r>
            <a:r>
              <a:rPr dirty="0" baseline="2777" sz="1500" spc="-240">
                <a:latin typeface="Cambria Math"/>
                <a:cs typeface="Cambria Math"/>
              </a:rPr>
              <a:t>)</a:t>
            </a:r>
            <a:r>
              <a:rPr dirty="0" sz="1000" spc="-160">
                <a:latin typeface="Cambria Math"/>
                <a:cs typeface="Cambria Math"/>
              </a:rPr>
              <a:t>, </a:t>
            </a:r>
            <a:r>
              <a:rPr dirty="0" sz="1000" spc="-310">
                <a:latin typeface="Cambria Math"/>
                <a:cs typeface="Cambria Math"/>
              </a:rPr>
              <a:t>𝒑𝒑</a:t>
            </a:r>
            <a:r>
              <a:rPr dirty="0" sz="1000" spc="55">
                <a:latin typeface="Cambria Math"/>
                <a:cs typeface="Cambria Math"/>
              </a:rPr>
              <a:t> </a:t>
            </a:r>
            <a:r>
              <a:rPr dirty="0" sz="1000">
                <a:latin typeface="Cambria Math"/>
                <a:cs typeface="Cambria Math"/>
              </a:rPr>
              <a:t>∈</a:t>
            </a:r>
            <a:r>
              <a:rPr dirty="0" sz="1000" spc="70">
                <a:latin typeface="Cambria Math"/>
                <a:cs typeface="Cambria Math"/>
              </a:rPr>
              <a:t> </a:t>
            </a:r>
            <a:r>
              <a:rPr dirty="0" sz="1000" spc="-155">
                <a:latin typeface="Cambria Math"/>
                <a:cs typeface="Cambria Math"/>
              </a:rPr>
              <a:t>(𝟎𝟎, </a:t>
            </a:r>
            <a:r>
              <a:rPr dirty="0" sz="1000" spc="-240">
                <a:latin typeface="Cambria Math"/>
                <a:cs typeface="Cambria Math"/>
              </a:rPr>
              <a:t>𝟏𝟏)</a:t>
            </a:r>
            <a:endParaRPr sz="1000">
              <a:latin typeface="Cambria Math"/>
              <a:cs typeface="Cambria Math"/>
            </a:endParaRPr>
          </a:p>
        </p:txBody>
      </p:sp>
      <p:sp>
        <p:nvSpPr>
          <p:cNvPr id="31" name="object 31"/>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48</a:t>
            </a:r>
          </a:p>
        </p:txBody>
      </p:sp>
      <p:sp>
        <p:nvSpPr>
          <p:cNvPr id="7" name="object 7"/>
          <p:cNvSpPr txBox="1"/>
          <p:nvPr/>
        </p:nvSpPr>
        <p:spPr>
          <a:xfrm>
            <a:off x="901700" y="5033264"/>
            <a:ext cx="267335" cy="178435"/>
          </a:xfrm>
          <a:prstGeom prst="rect">
            <a:avLst/>
          </a:prstGeom>
        </p:spPr>
        <p:txBody>
          <a:bodyPr wrap="square" lIns="0" tIns="12700" rIns="0" bIns="0" rtlCol="0" vert="horz">
            <a:spAutoFit/>
          </a:bodyPr>
          <a:lstStyle/>
          <a:p>
            <a:pPr marL="12700">
              <a:lnSpc>
                <a:spcPct val="100000"/>
              </a:lnSpc>
              <a:spcBef>
                <a:spcPts val="100"/>
              </a:spcBef>
            </a:pPr>
            <a:r>
              <a:rPr dirty="0" sz="1000">
                <a:latin typeface="Calibri"/>
                <a:cs typeface="Calibri"/>
              </a:rPr>
              <a:t>An</a:t>
            </a:r>
            <a:r>
              <a:rPr dirty="0" sz="1000" spc="-5">
                <a:latin typeface="Calibri"/>
                <a:cs typeface="Calibri"/>
              </a:rPr>
              <a:t>d</a:t>
            </a:r>
            <a:r>
              <a:rPr dirty="0" sz="1000">
                <a:latin typeface="Calibri"/>
                <a:cs typeface="Calibri"/>
              </a:rPr>
              <a:t>:</a:t>
            </a:r>
            <a:endParaRPr sz="1000">
              <a:latin typeface="Calibri"/>
              <a:cs typeface="Calibri"/>
            </a:endParaRPr>
          </a:p>
        </p:txBody>
      </p:sp>
      <p:sp>
        <p:nvSpPr>
          <p:cNvPr id="8" name="object 8"/>
          <p:cNvSpPr txBox="1"/>
          <p:nvPr/>
        </p:nvSpPr>
        <p:spPr>
          <a:xfrm>
            <a:off x="1774951" y="6196838"/>
            <a:ext cx="10604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α</a:t>
            </a:r>
            <a:endParaRPr sz="1100">
              <a:latin typeface="Cambria Math"/>
              <a:cs typeface="Cambria Math"/>
            </a:endParaRPr>
          </a:p>
        </p:txBody>
      </p:sp>
      <p:sp>
        <p:nvSpPr>
          <p:cNvPr id="9" name="object 9"/>
          <p:cNvSpPr txBox="1"/>
          <p:nvPr/>
        </p:nvSpPr>
        <p:spPr>
          <a:xfrm>
            <a:off x="1854961" y="6263894"/>
            <a:ext cx="84455" cy="147320"/>
          </a:xfrm>
          <a:prstGeom prst="rect">
            <a:avLst/>
          </a:prstGeom>
        </p:spPr>
        <p:txBody>
          <a:bodyPr wrap="square" lIns="0" tIns="12065" rIns="0" bIns="0" rtlCol="0" vert="horz">
            <a:spAutoFit/>
          </a:bodyPr>
          <a:lstStyle/>
          <a:p>
            <a:pPr marL="12700">
              <a:lnSpc>
                <a:spcPct val="100000"/>
              </a:lnSpc>
              <a:spcBef>
                <a:spcPts val="95"/>
              </a:spcBef>
            </a:pPr>
            <a:r>
              <a:rPr dirty="0" sz="800" spc="15">
                <a:latin typeface="Cambria Math"/>
                <a:cs typeface="Cambria Math"/>
              </a:rPr>
              <a:t>6</a:t>
            </a:r>
            <a:endParaRPr sz="800">
              <a:latin typeface="Cambria Math"/>
              <a:cs typeface="Cambria Math"/>
            </a:endParaRPr>
          </a:p>
        </p:txBody>
      </p:sp>
      <p:sp>
        <p:nvSpPr>
          <p:cNvPr id="10" name="object 10"/>
          <p:cNvSpPr txBox="1"/>
          <p:nvPr/>
        </p:nvSpPr>
        <p:spPr>
          <a:xfrm>
            <a:off x="1774951" y="6360667"/>
            <a:ext cx="164465" cy="193040"/>
          </a:xfrm>
          <a:prstGeom prst="rect">
            <a:avLst/>
          </a:prstGeom>
        </p:spPr>
        <p:txBody>
          <a:bodyPr wrap="square" lIns="0" tIns="12065" rIns="0" bIns="0" rtlCol="0" vert="horz">
            <a:spAutoFit/>
          </a:bodyPr>
          <a:lstStyle/>
          <a:p>
            <a:pPr marL="12700">
              <a:lnSpc>
                <a:spcPct val="100000"/>
              </a:lnSpc>
              <a:spcBef>
                <a:spcPts val="95"/>
              </a:spcBef>
            </a:pPr>
            <a:r>
              <a:rPr dirty="0" sz="1100" spc="-10">
                <a:latin typeface="Cambria Math"/>
                <a:cs typeface="Cambria Math"/>
              </a:rPr>
              <a:t>α</a:t>
            </a:r>
            <a:r>
              <a:rPr dirty="0" baseline="-17361" sz="1200" spc="22">
                <a:latin typeface="Cambria Math"/>
                <a:cs typeface="Cambria Math"/>
              </a:rPr>
              <a:t>7</a:t>
            </a:r>
            <a:endParaRPr baseline="-17361" sz="1200">
              <a:latin typeface="Cambria Math"/>
              <a:cs typeface="Cambria Math"/>
            </a:endParaRPr>
          </a:p>
        </p:txBody>
      </p:sp>
      <p:sp>
        <p:nvSpPr>
          <p:cNvPr id="11" name="object 11"/>
          <p:cNvSpPr txBox="1"/>
          <p:nvPr/>
        </p:nvSpPr>
        <p:spPr>
          <a:xfrm>
            <a:off x="1697989" y="6502400"/>
            <a:ext cx="324485" cy="659130"/>
          </a:xfrm>
          <a:prstGeom prst="rect">
            <a:avLst/>
          </a:prstGeom>
        </p:spPr>
        <p:txBody>
          <a:bodyPr wrap="square" lIns="0" tIns="12065" rIns="0" bIns="0" rtlCol="0" vert="horz">
            <a:spAutoFit/>
          </a:bodyPr>
          <a:lstStyle/>
          <a:p>
            <a:pPr marL="12700">
              <a:lnSpc>
                <a:spcPts val="1300"/>
              </a:lnSpc>
              <a:spcBef>
                <a:spcPts val="95"/>
              </a:spcBef>
            </a:pPr>
            <a:r>
              <a:rPr dirty="0" sz="1100" spc="-5">
                <a:latin typeface="Cambria Math"/>
                <a:cs typeface="Cambria Math"/>
              </a:rPr>
              <a:t>⎢ </a:t>
            </a:r>
            <a:r>
              <a:rPr dirty="0" sz="1100" spc="5">
                <a:latin typeface="Cambria Math"/>
                <a:cs typeface="Cambria Math"/>
              </a:rPr>
              <a:t>α</a:t>
            </a:r>
            <a:r>
              <a:rPr dirty="0" baseline="-13888" sz="1200" spc="7">
                <a:latin typeface="Cambria Math"/>
                <a:cs typeface="Cambria Math"/>
              </a:rPr>
              <a:t>8</a:t>
            </a:r>
            <a:r>
              <a:rPr dirty="0" baseline="-13888" sz="1200" spc="-30">
                <a:latin typeface="Cambria Math"/>
                <a:cs typeface="Cambria Math"/>
              </a:rPr>
              <a:t> </a:t>
            </a:r>
            <a:r>
              <a:rPr dirty="0" sz="1100" spc="-5">
                <a:latin typeface="Cambria Math"/>
                <a:cs typeface="Cambria Math"/>
              </a:rPr>
              <a:t>⎥</a:t>
            </a:r>
            <a:endParaRPr sz="1100">
              <a:latin typeface="Cambria Math"/>
              <a:cs typeface="Cambria Math"/>
            </a:endParaRPr>
          </a:p>
          <a:p>
            <a:pPr marL="12700">
              <a:lnSpc>
                <a:spcPts val="1220"/>
              </a:lnSpc>
            </a:pPr>
            <a:r>
              <a:rPr dirty="0" baseline="2525" sz="1650" spc="-7">
                <a:latin typeface="Cambria Math"/>
                <a:cs typeface="Cambria Math"/>
              </a:rPr>
              <a:t>⎢ </a:t>
            </a:r>
            <a:r>
              <a:rPr dirty="0" sz="1100" spc="-5">
                <a:latin typeface="Cambria Math"/>
                <a:cs typeface="Cambria Math"/>
              </a:rPr>
              <a:t>α</a:t>
            </a:r>
            <a:r>
              <a:rPr dirty="0" baseline="-17361" sz="1200" spc="-7">
                <a:latin typeface="Cambria Math"/>
                <a:cs typeface="Cambria Math"/>
              </a:rPr>
              <a:t>9</a:t>
            </a:r>
            <a:r>
              <a:rPr dirty="0" baseline="-17361" sz="1200" spc="7">
                <a:latin typeface="Cambria Math"/>
                <a:cs typeface="Cambria Math"/>
              </a:rPr>
              <a:t> </a:t>
            </a:r>
            <a:r>
              <a:rPr dirty="0" baseline="2525" sz="1650" spc="-7">
                <a:latin typeface="Cambria Math"/>
                <a:cs typeface="Cambria Math"/>
              </a:rPr>
              <a:t>⎥</a:t>
            </a:r>
            <a:endParaRPr baseline="2525" sz="1650">
              <a:latin typeface="Cambria Math"/>
              <a:cs typeface="Cambria Math"/>
            </a:endParaRPr>
          </a:p>
          <a:p>
            <a:pPr marL="12700">
              <a:lnSpc>
                <a:spcPts val="1195"/>
              </a:lnSpc>
            </a:pPr>
            <a:r>
              <a:rPr dirty="0" sz="1100">
                <a:latin typeface="Cambria Math"/>
                <a:cs typeface="Cambria Math"/>
              </a:rPr>
              <a:t>⎢</a:t>
            </a:r>
            <a:r>
              <a:rPr dirty="0" baseline="2525" sz="1650" spc="-44">
                <a:latin typeface="Cambria Math"/>
                <a:cs typeface="Cambria Math"/>
              </a:rPr>
              <a:t>α</a:t>
            </a:r>
            <a:r>
              <a:rPr dirty="0" baseline="-10416" sz="1200" spc="22">
                <a:latin typeface="Cambria Math"/>
                <a:cs typeface="Cambria Math"/>
              </a:rPr>
              <a:t>1</a:t>
            </a:r>
            <a:r>
              <a:rPr dirty="0" baseline="-10416" sz="1200" spc="89">
                <a:latin typeface="Cambria Math"/>
                <a:cs typeface="Cambria Math"/>
              </a:rPr>
              <a:t>0</a:t>
            </a:r>
            <a:r>
              <a:rPr dirty="0" sz="1100" spc="-5">
                <a:latin typeface="Cambria Math"/>
                <a:cs typeface="Cambria Math"/>
              </a:rPr>
              <a:t>⎥</a:t>
            </a:r>
            <a:endParaRPr sz="1100">
              <a:latin typeface="Cambria Math"/>
              <a:cs typeface="Cambria Math"/>
            </a:endParaRPr>
          </a:p>
          <a:p>
            <a:pPr marL="12700">
              <a:lnSpc>
                <a:spcPts val="1280"/>
              </a:lnSpc>
            </a:pPr>
            <a:r>
              <a:rPr dirty="0" sz="1100">
                <a:latin typeface="Cambria Math"/>
                <a:cs typeface="Cambria Math"/>
              </a:rPr>
              <a:t>⎣</a:t>
            </a:r>
            <a:r>
              <a:rPr dirty="0" sz="1100" spc="-30">
                <a:latin typeface="Cambria Math"/>
                <a:cs typeface="Cambria Math"/>
              </a:rPr>
              <a:t>α</a:t>
            </a:r>
            <a:r>
              <a:rPr dirty="0" baseline="-17361" sz="1200" spc="22">
                <a:latin typeface="Cambria Math"/>
                <a:cs typeface="Cambria Math"/>
              </a:rPr>
              <a:t>1</a:t>
            </a:r>
            <a:r>
              <a:rPr dirty="0" baseline="-17361" sz="1200" spc="89">
                <a:latin typeface="Cambria Math"/>
                <a:cs typeface="Cambria Math"/>
              </a:rPr>
              <a:t>1</a:t>
            </a:r>
            <a:r>
              <a:rPr dirty="0" sz="1100" spc="-5">
                <a:latin typeface="Cambria Math"/>
                <a:cs typeface="Cambria Math"/>
              </a:rPr>
              <a:t>⎦</a:t>
            </a:r>
            <a:endParaRPr sz="1100">
              <a:latin typeface="Cambria Math"/>
              <a:cs typeface="Cambria Math"/>
            </a:endParaRPr>
          </a:p>
        </p:txBody>
      </p:sp>
      <p:sp>
        <p:nvSpPr>
          <p:cNvPr id="12" name="object 12"/>
          <p:cNvSpPr txBox="1"/>
          <p:nvPr/>
        </p:nvSpPr>
        <p:spPr>
          <a:xfrm>
            <a:off x="1697989" y="6347713"/>
            <a:ext cx="324485" cy="193040"/>
          </a:xfrm>
          <a:prstGeom prst="rect">
            <a:avLst/>
          </a:prstGeom>
        </p:spPr>
        <p:txBody>
          <a:bodyPr wrap="square" lIns="0" tIns="12065" rIns="0" bIns="0" rtlCol="0" vert="horz">
            <a:spAutoFit/>
          </a:bodyPr>
          <a:lstStyle/>
          <a:p>
            <a:pPr marL="12700">
              <a:lnSpc>
                <a:spcPct val="100000"/>
              </a:lnSpc>
              <a:spcBef>
                <a:spcPts val="95"/>
              </a:spcBef>
              <a:tabLst>
                <a:tab pos="262255"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13" name="object 13"/>
          <p:cNvSpPr txBox="1"/>
          <p:nvPr/>
        </p:nvSpPr>
        <p:spPr>
          <a:xfrm>
            <a:off x="1400113" y="6148074"/>
            <a:ext cx="62230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α′ = </a:t>
            </a:r>
            <a:r>
              <a:rPr dirty="0" baseline="-17676" sz="1650" spc="-7">
                <a:latin typeface="Cambria Math"/>
                <a:cs typeface="Cambria Math"/>
              </a:rPr>
              <a:t>⎢ </a:t>
            </a:r>
            <a:r>
              <a:rPr dirty="0" baseline="35353" sz="1650" spc="7">
                <a:latin typeface="Cambria Math"/>
                <a:cs typeface="Cambria Math"/>
              </a:rPr>
              <a:t>α</a:t>
            </a:r>
            <a:r>
              <a:rPr dirty="0" baseline="34722" sz="1200" spc="7">
                <a:latin typeface="Cambria Math"/>
                <a:cs typeface="Cambria Math"/>
              </a:rPr>
              <a:t>5</a:t>
            </a:r>
            <a:r>
              <a:rPr dirty="0" baseline="34722" sz="1200" spc="187">
                <a:latin typeface="Cambria Math"/>
                <a:cs typeface="Cambria Math"/>
              </a:rPr>
              <a:t> </a:t>
            </a:r>
            <a:r>
              <a:rPr dirty="0" baseline="-17676" sz="1650" spc="-7">
                <a:latin typeface="Cambria Math"/>
                <a:cs typeface="Cambria Math"/>
              </a:rPr>
              <a:t>⎥</a:t>
            </a:r>
            <a:endParaRPr baseline="-17676" sz="1650">
              <a:latin typeface="Cambria Math"/>
              <a:cs typeface="Cambria Math"/>
            </a:endParaRPr>
          </a:p>
        </p:txBody>
      </p:sp>
      <p:sp>
        <p:nvSpPr>
          <p:cNvPr id="14" name="object 14"/>
          <p:cNvSpPr txBox="1"/>
          <p:nvPr/>
        </p:nvSpPr>
        <p:spPr>
          <a:xfrm>
            <a:off x="1697989" y="5752591"/>
            <a:ext cx="324485" cy="478790"/>
          </a:xfrm>
          <a:prstGeom prst="rect">
            <a:avLst/>
          </a:prstGeom>
        </p:spPr>
        <p:txBody>
          <a:bodyPr wrap="square" lIns="0" tIns="12065" rIns="0" bIns="0" rtlCol="0" vert="horz">
            <a:spAutoFit/>
          </a:bodyPr>
          <a:lstStyle/>
          <a:p>
            <a:pPr algn="ctr">
              <a:lnSpc>
                <a:spcPts val="1210"/>
              </a:lnSpc>
              <a:spcBef>
                <a:spcPts val="95"/>
              </a:spcBef>
            </a:pPr>
            <a:r>
              <a:rPr dirty="0" sz="1100" spc="5">
                <a:latin typeface="Cambria Math"/>
                <a:cs typeface="Cambria Math"/>
              </a:rPr>
              <a:t>α</a:t>
            </a:r>
            <a:r>
              <a:rPr dirty="0" baseline="-17361" sz="1200" spc="7">
                <a:latin typeface="Cambria Math"/>
                <a:cs typeface="Cambria Math"/>
              </a:rPr>
              <a:t>3</a:t>
            </a:r>
            <a:endParaRPr baseline="-17361" sz="1200">
              <a:latin typeface="Cambria Math"/>
              <a:cs typeface="Cambria Math"/>
            </a:endParaRPr>
          </a:p>
          <a:p>
            <a:pPr algn="ctr">
              <a:lnSpc>
                <a:spcPts val="1125"/>
              </a:lnSpc>
            </a:pPr>
            <a:r>
              <a:rPr dirty="0" baseline="5050" sz="1650" spc="-7">
                <a:latin typeface="Cambria Math"/>
                <a:cs typeface="Cambria Math"/>
              </a:rPr>
              <a:t>⎢ </a:t>
            </a:r>
            <a:r>
              <a:rPr dirty="0" sz="1100" spc="5">
                <a:latin typeface="Cambria Math"/>
                <a:cs typeface="Cambria Math"/>
              </a:rPr>
              <a:t>α</a:t>
            </a:r>
            <a:r>
              <a:rPr dirty="0" baseline="-17361" sz="1200" spc="7">
                <a:latin typeface="Cambria Math"/>
                <a:cs typeface="Cambria Math"/>
              </a:rPr>
              <a:t>4</a:t>
            </a:r>
            <a:r>
              <a:rPr dirty="0" baseline="-17361" sz="1200" spc="-30">
                <a:latin typeface="Cambria Math"/>
                <a:cs typeface="Cambria Math"/>
              </a:rPr>
              <a:t> </a:t>
            </a:r>
            <a:r>
              <a:rPr dirty="0" baseline="5050" sz="1650" spc="-7">
                <a:latin typeface="Cambria Math"/>
                <a:cs typeface="Cambria Math"/>
              </a:rPr>
              <a:t>⎥</a:t>
            </a:r>
            <a:endParaRPr baseline="5050" sz="1650">
              <a:latin typeface="Cambria Math"/>
              <a:cs typeface="Cambria Math"/>
            </a:endParaRPr>
          </a:p>
          <a:p>
            <a:pPr algn="ctr">
              <a:lnSpc>
                <a:spcPts val="1235"/>
              </a:lnSpc>
              <a:tabLst>
                <a:tab pos="249554"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15" name="object 15"/>
          <p:cNvSpPr txBox="1"/>
          <p:nvPr/>
        </p:nvSpPr>
        <p:spPr>
          <a:xfrm>
            <a:off x="1697989" y="5588761"/>
            <a:ext cx="324485" cy="332740"/>
          </a:xfrm>
          <a:prstGeom prst="rect">
            <a:avLst/>
          </a:prstGeom>
        </p:spPr>
        <p:txBody>
          <a:bodyPr wrap="square" lIns="0" tIns="12065" rIns="0" bIns="0" rtlCol="0" vert="horz">
            <a:spAutoFit/>
          </a:bodyPr>
          <a:lstStyle/>
          <a:p>
            <a:pPr algn="ctr">
              <a:lnSpc>
                <a:spcPts val="1210"/>
              </a:lnSpc>
              <a:spcBef>
                <a:spcPts val="95"/>
              </a:spcBef>
            </a:pPr>
            <a:r>
              <a:rPr dirty="0" sz="1100" spc="5">
                <a:latin typeface="Cambria Math"/>
                <a:cs typeface="Cambria Math"/>
              </a:rPr>
              <a:t>α</a:t>
            </a:r>
            <a:r>
              <a:rPr dirty="0" baseline="-17361" sz="1200" spc="7">
                <a:latin typeface="Cambria Math"/>
                <a:cs typeface="Cambria Math"/>
              </a:rPr>
              <a:t>2</a:t>
            </a:r>
            <a:endParaRPr baseline="-17361" sz="1200">
              <a:latin typeface="Cambria Math"/>
              <a:cs typeface="Cambria Math"/>
            </a:endParaRPr>
          </a:p>
          <a:p>
            <a:pPr algn="ctr">
              <a:lnSpc>
                <a:spcPts val="1210"/>
              </a:lnSpc>
              <a:tabLst>
                <a:tab pos="249554"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16" name="object 16"/>
          <p:cNvSpPr txBox="1"/>
          <p:nvPr/>
        </p:nvSpPr>
        <p:spPr>
          <a:xfrm>
            <a:off x="1697989" y="5449315"/>
            <a:ext cx="324485" cy="317500"/>
          </a:xfrm>
          <a:prstGeom prst="rect">
            <a:avLst/>
          </a:prstGeom>
        </p:spPr>
        <p:txBody>
          <a:bodyPr wrap="square" lIns="0" tIns="12065" rIns="0" bIns="0" rtlCol="0" vert="horz">
            <a:spAutoFit/>
          </a:bodyPr>
          <a:lstStyle/>
          <a:p>
            <a:pPr algn="ctr">
              <a:lnSpc>
                <a:spcPts val="1150"/>
              </a:lnSpc>
              <a:spcBef>
                <a:spcPts val="95"/>
              </a:spcBef>
            </a:pPr>
            <a:r>
              <a:rPr dirty="0" sz="1100" spc="-5">
                <a:latin typeface="Cambria Math"/>
                <a:cs typeface="Cambria Math"/>
              </a:rPr>
              <a:t>α</a:t>
            </a:r>
            <a:r>
              <a:rPr dirty="0" baseline="-17361" sz="1200" spc="-7">
                <a:latin typeface="Cambria Math"/>
                <a:cs typeface="Cambria Math"/>
              </a:rPr>
              <a:t>1</a:t>
            </a:r>
            <a:endParaRPr baseline="-17361" sz="1200">
              <a:latin typeface="Cambria Math"/>
              <a:cs typeface="Cambria Math"/>
            </a:endParaRPr>
          </a:p>
          <a:p>
            <a:pPr algn="ctr">
              <a:lnSpc>
                <a:spcPts val="1150"/>
              </a:lnSpc>
              <a:tabLst>
                <a:tab pos="249554"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17" name="object 17"/>
          <p:cNvSpPr txBox="1"/>
          <p:nvPr/>
        </p:nvSpPr>
        <p:spPr>
          <a:xfrm>
            <a:off x="1697989" y="5285485"/>
            <a:ext cx="324485" cy="323850"/>
          </a:xfrm>
          <a:prstGeom prst="rect">
            <a:avLst/>
          </a:prstGeom>
        </p:spPr>
        <p:txBody>
          <a:bodyPr wrap="square" lIns="0" tIns="12065" rIns="0" bIns="0" rtlCol="0" vert="horz">
            <a:spAutoFit/>
          </a:bodyPr>
          <a:lstStyle/>
          <a:p>
            <a:pPr algn="ctr">
              <a:lnSpc>
                <a:spcPts val="1175"/>
              </a:lnSpc>
              <a:spcBef>
                <a:spcPts val="95"/>
              </a:spcBef>
            </a:pPr>
            <a:r>
              <a:rPr dirty="0" sz="1100" spc="5">
                <a:latin typeface="Cambria Math"/>
                <a:cs typeface="Cambria Math"/>
              </a:rPr>
              <a:t>α</a:t>
            </a:r>
            <a:r>
              <a:rPr dirty="0" baseline="-17361" sz="1200" spc="7">
                <a:latin typeface="Cambria Math"/>
                <a:cs typeface="Cambria Math"/>
              </a:rPr>
              <a:t>0</a:t>
            </a:r>
            <a:endParaRPr baseline="-17361" sz="1200">
              <a:latin typeface="Cambria Math"/>
              <a:cs typeface="Cambria Math"/>
            </a:endParaRPr>
          </a:p>
          <a:p>
            <a:pPr algn="ctr">
              <a:lnSpc>
                <a:spcPts val="1175"/>
              </a:lnSpc>
              <a:tabLst>
                <a:tab pos="249554"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18" name="object 18"/>
          <p:cNvSpPr txBox="1"/>
          <p:nvPr/>
        </p:nvSpPr>
        <p:spPr>
          <a:xfrm>
            <a:off x="2111871" y="5976619"/>
            <a:ext cx="458470" cy="769620"/>
          </a:xfrm>
          <a:prstGeom prst="rect">
            <a:avLst/>
          </a:prstGeom>
        </p:spPr>
        <p:txBody>
          <a:bodyPr wrap="square" lIns="0" tIns="12065" rIns="0" bIns="0" rtlCol="0" vert="horz">
            <a:spAutoFit/>
          </a:bodyPr>
          <a:lstStyle/>
          <a:p>
            <a:pPr algn="r" marR="5080">
              <a:lnSpc>
                <a:spcPct val="100000"/>
              </a:lnSpc>
              <a:spcBef>
                <a:spcPts val="95"/>
              </a:spcBef>
            </a:pPr>
            <a:r>
              <a:rPr dirty="0" sz="1100" spc="-5">
                <a:latin typeface="Cambria Math"/>
                <a:cs typeface="Cambria Math"/>
              </a:rPr>
              <a:t>⎢</a:t>
            </a:r>
            <a:endParaRPr sz="1100">
              <a:latin typeface="Cambria Math"/>
              <a:cs typeface="Cambria Math"/>
            </a:endParaRPr>
          </a:p>
          <a:p>
            <a:pPr algn="r" marR="5080">
              <a:lnSpc>
                <a:spcPts val="1120"/>
              </a:lnSpc>
              <a:spcBef>
                <a:spcPts val="30"/>
              </a:spcBef>
            </a:pPr>
            <a:r>
              <a:rPr dirty="0" sz="1100" spc="-5">
                <a:latin typeface="Cambria Math"/>
                <a:cs typeface="Cambria Math"/>
              </a:rPr>
              <a:t>; X =</a:t>
            </a:r>
            <a:r>
              <a:rPr dirty="0" sz="1100">
                <a:latin typeface="Cambria Math"/>
                <a:cs typeface="Cambria Math"/>
              </a:rPr>
              <a:t> </a:t>
            </a:r>
            <a:r>
              <a:rPr dirty="0" baseline="10101" sz="1650" spc="-7">
                <a:latin typeface="Cambria Math"/>
                <a:cs typeface="Cambria Math"/>
              </a:rPr>
              <a:t>⎢</a:t>
            </a:r>
            <a:endParaRPr baseline="10101" sz="1650">
              <a:latin typeface="Cambria Math"/>
              <a:cs typeface="Cambria Math"/>
            </a:endParaRPr>
          </a:p>
          <a:p>
            <a:pPr algn="r" marR="5080">
              <a:lnSpc>
                <a:spcPts val="1030"/>
              </a:lnSpc>
            </a:pPr>
            <a:r>
              <a:rPr dirty="0" sz="1100" spc="-5">
                <a:latin typeface="Cambria Math"/>
                <a:cs typeface="Cambria Math"/>
              </a:rPr>
              <a:t>⎢</a:t>
            </a:r>
            <a:endParaRPr sz="1100">
              <a:latin typeface="Cambria Math"/>
              <a:cs typeface="Cambria Math"/>
            </a:endParaRPr>
          </a:p>
          <a:p>
            <a:pPr algn="r" marR="5080">
              <a:lnSpc>
                <a:spcPts val="1135"/>
              </a:lnSpc>
            </a:pPr>
            <a:r>
              <a:rPr dirty="0" sz="1100" spc="-5">
                <a:latin typeface="Cambria Math"/>
                <a:cs typeface="Cambria Math"/>
              </a:rPr>
              <a:t>⎢</a:t>
            </a:r>
            <a:endParaRPr sz="1100">
              <a:latin typeface="Cambria Math"/>
              <a:cs typeface="Cambria Math"/>
            </a:endParaRPr>
          </a:p>
          <a:p>
            <a:pPr algn="r" marR="5080">
              <a:lnSpc>
                <a:spcPts val="1225"/>
              </a:lnSpc>
            </a:pPr>
            <a:r>
              <a:rPr dirty="0" sz="1100" spc="-5">
                <a:latin typeface="Cambria Math"/>
                <a:cs typeface="Cambria Math"/>
              </a:rPr>
              <a:t>⎢</a:t>
            </a:r>
            <a:endParaRPr sz="1100">
              <a:latin typeface="Cambria Math"/>
              <a:cs typeface="Cambria Math"/>
            </a:endParaRPr>
          </a:p>
        </p:txBody>
      </p:sp>
      <p:sp>
        <p:nvSpPr>
          <p:cNvPr id="19" name="object 19"/>
          <p:cNvSpPr txBox="1"/>
          <p:nvPr/>
        </p:nvSpPr>
        <p:spPr>
          <a:xfrm>
            <a:off x="2495804" y="5688583"/>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20" name="object 20"/>
          <p:cNvSpPr txBox="1"/>
          <p:nvPr/>
        </p:nvSpPr>
        <p:spPr>
          <a:xfrm>
            <a:off x="2495804" y="5387594"/>
            <a:ext cx="74295" cy="349885"/>
          </a:xfrm>
          <a:prstGeom prst="rect">
            <a:avLst/>
          </a:prstGeom>
        </p:spPr>
        <p:txBody>
          <a:bodyPr wrap="square" lIns="0" tIns="12065" rIns="0" bIns="0" rtlCol="0" vert="horz">
            <a:spAutoFit/>
          </a:bodyPr>
          <a:lstStyle/>
          <a:p>
            <a:pPr marL="12700">
              <a:lnSpc>
                <a:spcPts val="1280"/>
              </a:lnSpc>
              <a:spcBef>
                <a:spcPts val="95"/>
              </a:spcBef>
            </a:pPr>
            <a:r>
              <a:rPr dirty="0" sz="1100" spc="-5">
                <a:latin typeface="Cambria Math"/>
                <a:cs typeface="Cambria Math"/>
              </a:rPr>
              <a:t>⎡</a:t>
            </a:r>
            <a:endParaRPr sz="1100">
              <a:latin typeface="Cambria Math"/>
              <a:cs typeface="Cambria Math"/>
            </a:endParaRPr>
          </a:p>
          <a:p>
            <a:pPr marL="12700">
              <a:lnSpc>
                <a:spcPts val="1280"/>
              </a:lnSpc>
            </a:pPr>
            <a:r>
              <a:rPr dirty="0" sz="1100" spc="-5">
                <a:latin typeface="Cambria Math"/>
                <a:cs typeface="Cambria Math"/>
              </a:rPr>
              <a:t>⎢</a:t>
            </a:r>
            <a:endParaRPr sz="1100">
              <a:latin typeface="Cambria Math"/>
              <a:cs typeface="Cambria Math"/>
            </a:endParaRPr>
          </a:p>
        </p:txBody>
      </p:sp>
      <p:sp>
        <p:nvSpPr>
          <p:cNvPr id="21" name="object 21"/>
          <p:cNvSpPr txBox="1"/>
          <p:nvPr/>
        </p:nvSpPr>
        <p:spPr>
          <a:xfrm>
            <a:off x="2934860" y="5283961"/>
            <a:ext cx="2967990" cy="528955"/>
          </a:xfrm>
          <a:prstGeom prst="rect">
            <a:avLst/>
          </a:prstGeom>
        </p:spPr>
        <p:txBody>
          <a:bodyPr wrap="square" lIns="0" tIns="12065" rIns="0" bIns="0" rtlCol="0" vert="horz">
            <a:spAutoFit/>
          </a:bodyPr>
          <a:lstStyle/>
          <a:p>
            <a:pPr algn="ctr">
              <a:lnSpc>
                <a:spcPts val="1305"/>
              </a:lnSpc>
              <a:spcBef>
                <a:spcPts val="95"/>
              </a:spcBef>
            </a:pPr>
            <a:r>
              <a:rPr dirty="0" sz="1100" spc="-5">
                <a:latin typeface="Cambria Math"/>
                <a:cs typeface="Cambria Math"/>
              </a:rPr>
              <a:t>1</a:t>
            </a:r>
            <a:endParaRPr sz="1100">
              <a:latin typeface="Cambria Math"/>
              <a:cs typeface="Cambria Math"/>
            </a:endParaRPr>
          </a:p>
          <a:p>
            <a:pPr algn="ctr">
              <a:lnSpc>
                <a:spcPts val="1305"/>
              </a:lnSpc>
            </a:pPr>
            <a:r>
              <a:rPr dirty="0" sz="1100" spc="-5">
                <a:latin typeface="Cambria Math"/>
                <a:cs typeface="Cambria Math"/>
              </a:rPr>
              <a:t>Volunteered for a political party or</a:t>
            </a:r>
            <a:r>
              <a:rPr dirty="0" sz="1100" spc="25">
                <a:latin typeface="Cambria Math"/>
                <a:cs typeface="Cambria Math"/>
              </a:rPr>
              <a:t> </a:t>
            </a:r>
            <a:r>
              <a:rPr dirty="0" sz="1100" spc="-5">
                <a:latin typeface="Cambria Math"/>
                <a:cs typeface="Cambria Math"/>
              </a:rPr>
              <a:t>candidate</a:t>
            </a:r>
            <a:endParaRPr sz="1100">
              <a:latin typeface="Cambria Math"/>
              <a:cs typeface="Cambria Math"/>
            </a:endParaRPr>
          </a:p>
          <a:p>
            <a:pPr algn="ctr">
              <a:lnSpc>
                <a:spcPct val="100000"/>
              </a:lnSpc>
              <a:spcBef>
                <a:spcPts val="40"/>
              </a:spcBef>
            </a:pPr>
            <a:r>
              <a:rPr dirty="0" sz="1100" spc="-5">
                <a:latin typeface="Cambria Math"/>
                <a:cs typeface="Cambria Math"/>
              </a:rPr>
              <a:t>Particiant or member in a political party or</a:t>
            </a:r>
            <a:r>
              <a:rPr dirty="0" sz="1100" spc="45">
                <a:latin typeface="Cambria Math"/>
                <a:cs typeface="Cambria Math"/>
              </a:rPr>
              <a:t> </a:t>
            </a:r>
            <a:r>
              <a:rPr dirty="0" sz="1100" spc="-5">
                <a:latin typeface="Cambria Math"/>
                <a:cs typeface="Cambria Math"/>
              </a:rPr>
              <a:t>group</a:t>
            </a:r>
            <a:endParaRPr sz="1100">
              <a:latin typeface="Cambria Math"/>
              <a:cs typeface="Cambria Math"/>
            </a:endParaRPr>
          </a:p>
        </p:txBody>
      </p:sp>
      <p:sp>
        <p:nvSpPr>
          <p:cNvPr id="22" name="object 22"/>
          <p:cNvSpPr txBox="1"/>
          <p:nvPr/>
        </p:nvSpPr>
        <p:spPr>
          <a:xfrm>
            <a:off x="2765154" y="5964439"/>
            <a:ext cx="3307079" cy="882015"/>
          </a:xfrm>
          <a:prstGeom prst="rect">
            <a:avLst/>
          </a:prstGeom>
        </p:spPr>
        <p:txBody>
          <a:bodyPr wrap="square" lIns="0" tIns="7620" rIns="0" bIns="0" rtlCol="0" vert="horz">
            <a:spAutoFit/>
          </a:bodyPr>
          <a:lstStyle/>
          <a:p>
            <a:pPr algn="ctr" marL="194945" marR="187960">
              <a:lnSpc>
                <a:spcPct val="102699"/>
              </a:lnSpc>
              <a:spcBef>
                <a:spcPts val="60"/>
              </a:spcBef>
            </a:pPr>
            <a:r>
              <a:rPr dirty="0" sz="1100" spc="-5">
                <a:latin typeface="Cambria Math"/>
                <a:cs typeface="Cambria Math"/>
              </a:rPr>
              <a:t>Bought or boycotted products for ethical reasons  Participant in a demonstration or</a:t>
            </a:r>
            <a:r>
              <a:rPr dirty="0" sz="1100" spc="25">
                <a:latin typeface="Cambria Math"/>
                <a:cs typeface="Cambria Math"/>
              </a:rPr>
              <a:t> </a:t>
            </a:r>
            <a:r>
              <a:rPr dirty="0" sz="1100" spc="-5">
                <a:latin typeface="Cambria Math"/>
                <a:cs typeface="Cambria Math"/>
              </a:rPr>
              <a:t>march</a:t>
            </a:r>
            <a:endParaRPr sz="1100">
              <a:latin typeface="Cambria Math"/>
              <a:cs typeface="Cambria Math"/>
            </a:endParaRPr>
          </a:p>
          <a:p>
            <a:pPr algn="ctr" marL="12700" marR="5080">
              <a:lnSpc>
                <a:spcPct val="102699"/>
              </a:lnSpc>
            </a:pPr>
            <a:r>
              <a:rPr dirty="0" sz="1100" spc="-5">
                <a:latin typeface="Cambria Math"/>
                <a:cs typeface="Cambria Math"/>
              </a:rPr>
              <a:t>Participant or member in a school or community group  Participant or member in a service</a:t>
            </a:r>
            <a:r>
              <a:rPr dirty="0" sz="1100" spc="15">
                <a:latin typeface="Cambria Math"/>
                <a:cs typeface="Cambria Math"/>
              </a:rPr>
              <a:t> </a:t>
            </a:r>
            <a:r>
              <a:rPr dirty="0" sz="1100" spc="-5">
                <a:latin typeface="Cambria Math"/>
                <a:cs typeface="Cambria Math"/>
              </a:rPr>
              <a:t>club</a:t>
            </a:r>
            <a:endParaRPr sz="1100">
              <a:latin typeface="Cambria Math"/>
              <a:cs typeface="Cambria Math"/>
            </a:endParaRPr>
          </a:p>
          <a:p>
            <a:pPr algn="ctr" marL="1905">
              <a:lnSpc>
                <a:spcPct val="100000"/>
              </a:lnSpc>
              <a:spcBef>
                <a:spcPts val="35"/>
              </a:spcBef>
            </a:pPr>
            <a:r>
              <a:rPr dirty="0" sz="1100" spc="-5">
                <a:latin typeface="Cambria Math"/>
                <a:cs typeface="Cambria Math"/>
              </a:rPr>
              <a:t>Searched for information on a political topic or</a:t>
            </a:r>
            <a:r>
              <a:rPr dirty="0" sz="1100" spc="65">
                <a:latin typeface="Cambria Math"/>
                <a:cs typeface="Cambria Math"/>
              </a:rPr>
              <a:t> </a:t>
            </a:r>
            <a:r>
              <a:rPr dirty="0" sz="1100" spc="-5">
                <a:latin typeface="Cambria Math"/>
                <a:cs typeface="Cambria Math"/>
              </a:rPr>
              <a:t>issue</a:t>
            </a:r>
            <a:endParaRPr sz="1100">
              <a:latin typeface="Cambria Math"/>
              <a:cs typeface="Cambria Math"/>
            </a:endParaRPr>
          </a:p>
        </p:txBody>
      </p:sp>
      <p:sp>
        <p:nvSpPr>
          <p:cNvPr id="23" name="object 23"/>
          <p:cNvSpPr txBox="1"/>
          <p:nvPr/>
        </p:nvSpPr>
        <p:spPr>
          <a:xfrm>
            <a:off x="2495804" y="6996938"/>
            <a:ext cx="3845560" cy="193040"/>
          </a:xfrm>
          <a:prstGeom prst="rect">
            <a:avLst/>
          </a:prstGeom>
        </p:spPr>
        <p:txBody>
          <a:bodyPr wrap="square" lIns="0" tIns="12065" rIns="0" bIns="0" rtlCol="0" vert="horz">
            <a:spAutoFit/>
          </a:bodyPr>
          <a:lstStyle/>
          <a:p>
            <a:pPr marL="12700">
              <a:lnSpc>
                <a:spcPct val="100000"/>
              </a:lnSpc>
              <a:spcBef>
                <a:spcPts val="95"/>
              </a:spcBef>
              <a:tabLst>
                <a:tab pos="650240" algn="l"/>
                <a:tab pos="3783329"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P</a:t>
            </a:r>
            <a:r>
              <a:rPr dirty="0" sz="1100" spc="-10">
                <a:latin typeface="Cambria Math"/>
                <a:cs typeface="Cambria Math"/>
              </a:rPr>
              <a:t>a</a:t>
            </a:r>
            <a:r>
              <a:rPr dirty="0" sz="1100" spc="-5">
                <a:latin typeface="Cambria Math"/>
                <a:cs typeface="Cambria Math"/>
              </a:rPr>
              <a:t>rticip</a:t>
            </a:r>
            <a:r>
              <a:rPr dirty="0" sz="1100" spc="-10">
                <a:latin typeface="Cambria Math"/>
                <a:cs typeface="Cambria Math"/>
              </a:rPr>
              <a:t>an</a:t>
            </a:r>
            <a:r>
              <a:rPr dirty="0" sz="1100" spc="-5">
                <a:latin typeface="Cambria Math"/>
                <a:cs typeface="Cambria Math"/>
              </a:rPr>
              <a:t>t</a:t>
            </a:r>
            <a:r>
              <a:rPr dirty="0" sz="1100">
                <a:latin typeface="Cambria Math"/>
                <a:cs typeface="Cambria Math"/>
              </a:rPr>
              <a:t> </a:t>
            </a:r>
            <a:r>
              <a:rPr dirty="0" sz="1100" spc="-10">
                <a:latin typeface="Cambria Math"/>
                <a:cs typeface="Cambria Math"/>
              </a:rPr>
              <a:t>o</a:t>
            </a:r>
            <a:r>
              <a:rPr dirty="0" sz="1100" spc="-5">
                <a:latin typeface="Cambria Math"/>
                <a:cs typeface="Cambria Math"/>
              </a:rPr>
              <a:t>r</a:t>
            </a:r>
            <a:r>
              <a:rPr dirty="0" sz="1100" spc="5">
                <a:latin typeface="Cambria Math"/>
                <a:cs typeface="Cambria Math"/>
              </a:rPr>
              <a:t> </a:t>
            </a:r>
            <a:r>
              <a:rPr dirty="0" sz="1100" spc="-10">
                <a:latin typeface="Cambria Math"/>
                <a:cs typeface="Cambria Math"/>
              </a:rPr>
              <a:t>memb</a:t>
            </a:r>
            <a:r>
              <a:rPr dirty="0" sz="1100" spc="-5">
                <a:latin typeface="Cambria Math"/>
                <a:cs typeface="Cambria Math"/>
              </a:rPr>
              <a:t>er</a:t>
            </a:r>
            <a:r>
              <a:rPr dirty="0" sz="1100" spc="5">
                <a:latin typeface="Cambria Math"/>
                <a:cs typeface="Cambria Math"/>
              </a:rPr>
              <a:t> </a:t>
            </a:r>
            <a:r>
              <a:rPr dirty="0" sz="1100" spc="-5">
                <a:latin typeface="Cambria Math"/>
                <a:cs typeface="Cambria Math"/>
              </a:rPr>
              <a:t>in</a:t>
            </a:r>
            <a:r>
              <a:rPr dirty="0" sz="1100">
                <a:latin typeface="Cambria Math"/>
                <a:cs typeface="Cambria Math"/>
              </a:rPr>
              <a:t> </a:t>
            </a:r>
            <a:r>
              <a:rPr dirty="0" sz="1100" spc="-5">
                <a:latin typeface="Cambria Math"/>
                <a:cs typeface="Cambria Math"/>
              </a:rPr>
              <a:t>a</a:t>
            </a:r>
            <a:r>
              <a:rPr dirty="0" sz="1100">
                <a:latin typeface="Cambria Math"/>
                <a:cs typeface="Cambria Math"/>
              </a:rPr>
              <a:t> </a:t>
            </a:r>
            <a:r>
              <a:rPr dirty="0" sz="1100" spc="-5">
                <a:latin typeface="Cambria Math"/>
                <a:cs typeface="Cambria Math"/>
              </a:rPr>
              <a:t>r</a:t>
            </a:r>
            <a:r>
              <a:rPr dirty="0" sz="1100" spc="-10">
                <a:latin typeface="Cambria Math"/>
                <a:cs typeface="Cambria Math"/>
              </a:rPr>
              <a:t>e</a:t>
            </a:r>
            <a:r>
              <a:rPr dirty="0" sz="1100" spc="-5">
                <a:latin typeface="Cambria Math"/>
                <a:cs typeface="Cambria Math"/>
              </a:rPr>
              <a:t>li</a:t>
            </a:r>
            <a:r>
              <a:rPr dirty="0" sz="1100" spc="-10">
                <a:latin typeface="Cambria Math"/>
                <a:cs typeface="Cambria Math"/>
              </a:rPr>
              <a:t>g</a:t>
            </a:r>
            <a:r>
              <a:rPr dirty="0" sz="1100" spc="-5">
                <a:latin typeface="Cambria Math"/>
                <a:cs typeface="Cambria Math"/>
              </a:rPr>
              <a:t>i</a:t>
            </a:r>
            <a:r>
              <a:rPr dirty="0" sz="1100" spc="-10">
                <a:latin typeface="Cambria Math"/>
                <a:cs typeface="Cambria Math"/>
              </a:rPr>
              <a:t>o</a:t>
            </a:r>
            <a:r>
              <a:rPr dirty="0" sz="1100" spc="-5">
                <a:latin typeface="Cambria Math"/>
                <a:cs typeface="Cambria Math"/>
              </a:rPr>
              <a:t>us</a:t>
            </a:r>
            <a:r>
              <a:rPr dirty="0" sz="1100" spc="5">
                <a:latin typeface="Cambria Math"/>
                <a:cs typeface="Cambria Math"/>
              </a:rPr>
              <a:t> </a:t>
            </a:r>
            <a:r>
              <a:rPr dirty="0" sz="1100" spc="-10">
                <a:latin typeface="Cambria Math"/>
                <a:cs typeface="Cambria Math"/>
              </a:rPr>
              <a:t>g</a:t>
            </a:r>
            <a:r>
              <a:rPr dirty="0" sz="1100" spc="-5">
                <a:latin typeface="Cambria Math"/>
                <a:cs typeface="Cambria Math"/>
              </a:rPr>
              <a:t>r</a:t>
            </a:r>
            <a:r>
              <a:rPr dirty="0" sz="1100" spc="-10">
                <a:latin typeface="Cambria Math"/>
                <a:cs typeface="Cambria Math"/>
              </a:rPr>
              <a:t>ou</a:t>
            </a:r>
            <a:r>
              <a:rPr dirty="0" sz="1100" spc="-5">
                <a:latin typeface="Cambria Math"/>
                <a:cs typeface="Cambria Math"/>
              </a:rPr>
              <a:t>p</a:t>
            </a:r>
            <a:r>
              <a:rPr dirty="0" sz="1100">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24" name="object 24"/>
          <p:cNvSpPr txBox="1"/>
          <p:nvPr/>
        </p:nvSpPr>
        <p:spPr>
          <a:xfrm>
            <a:off x="2495804" y="6824821"/>
            <a:ext cx="3845560" cy="193040"/>
          </a:xfrm>
          <a:prstGeom prst="rect">
            <a:avLst/>
          </a:prstGeom>
        </p:spPr>
        <p:txBody>
          <a:bodyPr wrap="square" lIns="0" tIns="12065" rIns="0" bIns="0" rtlCol="0" vert="horz">
            <a:spAutoFit/>
          </a:bodyPr>
          <a:lstStyle/>
          <a:p>
            <a:pPr marL="12700">
              <a:lnSpc>
                <a:spcPct val="100000"/>
              </a:lnSpc>
              <a:spcBef>
                <a:spcPts val="95"/>
              </a:spcBef>
            </a:pPr>
            <a:r>
              <a:rPr dirty="0" baseline="-7575" sz="1650" spc="-7">
                <a:latin typeface="Cambria Math"/>
                <a:cs typeface="Cambria Math"/>
              </a:rPr>
              <a:t>⎢ </a:t>
            </a:r>
            <a:r>
              <a:rPr dirty="0" sz="1100" spc="-5">
                <a:latin typeface="Cambria Math"/>
                <a:cs typeface="Cambria Math"/>
              </a:rPr>
              <a:t>Participant or member in a sports or recreational association</a:t>
            </a:r>
            <a:r>
              <a:rPr dirty="0" sz="1100" spc="70">
                <a:latin typeface="Cambria Math"/>
                <a:cs typeface="Cambria Math"/>
              </a:rPr>
              <a:t> </a:t>
            </a:r>
            <a:r>
              <a:rPr dirty="0" baseline="-7575" sz="1650" spc="-7">
                <a:latin typeface="Cambria Math"/>
                <a:cs typeface="Cambria Math"/>
              </a:rPr>
              <a:t>⎥</a:t>
            </a:r>
            <a:endParaRPr baseline="-7575" sz="1650">
              <a:latin typeface="Cambria Math"/>
              <a:cs typeface="Cambria Math"/>
            </a:endParaRPr>
          </a:p>
        </p:txBody>
      </p:sp>
      <p:sp>
        <p:nvSpPr>
          <p:cNvPr id="25" name="object 25"/>
          <p:cNvSpPr txBox="1"/>
          <p:nvPr/>
        </p:nvSpPr>
        <p:spPr>
          <a:xfrm>
            <a:off x="2495804" y="6697471"/>
            <a:ext cx="3845560" cy="193040"/>
          </a:xfrm>
          <a:prstGeom prst="rect">
            <a:avLst/>
          </a:prstGeom>
        </p:spPr>
        <p:txBody>
          <a:bodyPr wrap="square" lIns="0" tIns="12065" rIns="0" bIns="0" rtlCol="0" vert="horz">
            <a:spAutoFit/>
          </a:bodyPr>
          <a:lstStyle/>
          <a:p>
            <a:pPr marL="12700">
              <a:lnSpc>
                <a:spcPct val="100000"/>
              </a:lnSpc>
              <a:spcBef>
                <a:spcPts val="95"/>
              </a:spcBef>
              <a:tabLst>
                <a:tab pos="3783329" algn="l"/>
              </a:tabLst>
            </a:pPr>
            <a:r>
              <a:rPr dirty="0" sz="1100" spc="-5">
                <a:latin typeface="Cambria Math"/>
                <a:cs typeface="Cambria Math"/>
              </a:rPr>
              <a:t>⎢</a:t>
            </a:r>
            <a:r>
              <a:rPr dirty="0" sz="1100" spc="-5">
                <a:latin typeface="Cambria Math"/>
                <a:cs typeface="Cambria Math"/>
              </a:rPr>
              <a:t>	</a:t>
            </a:r>
            <a:r>
              <a:rPr dirty="0" sz="1100" spc="-5">
                <a:latin typeface="Cambria Math"/>
                <a:cs typeface="Cambria Math"/>
              </a:rPr>
              <a:t>⎥</a:t>
            </a:r>
            <a:endParaRPr sz="1100">
              <a:latin typeface="Cambria Math"/>
              <a:cs typeface="Cambria Math"/>
            </a:endParaRPr>
          </a:p>
        </p:txBody>
      </p:sp>
      <p:sp>
        <p:nvSpPr>
          <p:cNvPr id="26" name="object 26"/>
          <p:cNvSpPr txBox="1"/>
          <p:nvPr/>
        </p:nvSpPr>
        <p:spPr>
          <a:xfrm>
            <a:off x="6266941" y="5976619"/>
            <a:ext cx="74295" cy="769620"/>
          </a:xfrm>
          <a:prstGeom prst="rect">
            <a:avLst/>
          </a:prstGeom>
        </p:spPr>
        <p:txBody>
          <a:bodyPr wrap="square" lIns="0" tIns="12065" rIns="0" bIns="0" rtlCol="0" vert="horz">
            <a:spAutoFit/>
          </a:bodyPr>
          <a:lstStyle/>
          <a:p>
            <a:pPr marL="12700">
              <a:lnSpc>
                <a:spcPts val="1225"/>
              </a:lnSpc>
              <a:spcBef>
                <a:spcPts val="95"/>
              </a:spcBef>
            </a:pPr>
            <a:r>
              <a:rPr dirty="0" sz="1100" spc="-5">
                <a:latin typeface="Cambria Math"/>
                <a:cs typeface="Cambria Math"/>
              </a:rPr>
              <a:t>⎥</a:t>
            </a:r>
            <a:endParaRPr sz="1100">
              <a:latin typeface="Cambria Math"/>
              <a:cs typeface="Cambria Math"/>
            </a:endParaRPr>
          </a:p>
          <a:p>
            <a:pPr marL="12700">
              <a:lnSpc>
                <a:spcPts val="1135"/>
              </a:lnSpc>
            </a:pPr>
            <a:r>
              <a:rPr dirty="0" sz="1100" spc="-5">
                <a:latin typeface="Cambria Math"/>
                <a:cs typeface="Cambria Math"/>
              </a:rPr>
              <a:t>⎥</a:t>
            </a:r>
            <a:endParaRPr sz="1100">
              <a:latin typeface="Cambria Math"/>
              <a:cs typeface="Cambria Math"/>
            </a:endParaRPr>
          </a:p>
          <a:p>
            <a:pPr marL="12700">
              <a:lnSpc>
                <a:spcPts val="1135"/>
              </a:lnSpc>
            </a:pPr>
            <a:r>
              <a:rPr dirty="0" sz="1100" spc="-5">
                <a:latin typeface="Cambria Math"/>
                <a:cs typeface="Cambria Math"/>
              </a:rPr>
              <a:t>⎥</a:t>
            </a:r>
            <a:endParaRPr sz="1100">
              <a:latin typeface="Cambria Math"/>
              <a:cs typeface="Cambria Math"/>
            </a:endParaRPr>
          </a:p>
          <a:p>
            <a:pPr marL="12700">
              <a:lnSpc>
                <a:spcPts val="1135"/>
              </a:lnSpc>
            </a:pPr>
            <a:r>
              <a:rPr dirty="0" sz="1100" spc="-5">
                <a:latin typeface="Cambria Math"/>
                <a:cs typeface="Cambria Math"/>
              </a:rPr>
              <a:t>⎥</a:t>
            </a:r>
            <a:endParaRPr sz="1100">
              <a:latin typeface="Cambria Math"/>
              <a:cs typeface="Cambria Math"/>
            </a:endParaRPr>
          </a:p>
          <a:p>
            <a:pPr marL="12700">
              <a:lnSpc>
                <a:spcPts val="1225"/>
              </a:lnSpc>
            </a:pPr>
            <a:r>
              <a:rPr dirty="0" sz="1100" spc="-5">
                <a:latin typeface="Cambria Math"/>
                <a:cs typeface="Cambria Math"/>
              </a:rPr>
              <a:t>⎥</a:t>
            </a:r>
            <a:endParaRPr sz="1100">
              <a:latin typeface="Cambria Math"/>
              <a:cs typeface="Cambria Math"/>
            </a:endParaRPr>
          </a:p>
        </p:txBody>
      </p:sp>
      <p:sp>
        <p:nvSpPr>
          <p:cNvPr id="27" name="object 27"/>
          <p:cNvSpPr txBox="1"/>
          <p:nvPr/>
        </p:nvSpPr>
        <p:spPr>
          <a:xfrm>
            <a:off x="2495804" y="5792223"/>
            <a:ext cx="3845560" cy="193040"/>
          </a:xfrm>
          <a:prstGeom prst="rect">
            <a:avLst/>
          </a:prstGeom>
        </p:spPr>
        <p:txBody>
          <a:bodyPr wrap="square" lIns="0" tIns="12065" rIns="0" bIns="0" rtlCol="0" vert="horz">
            <a:spAutoFit/>
          </a:bodyPr>
          <a:lstStyle/>
          <a:p>
            <a:pPr marL="12700">
              <a:lnSpc>
                <a:spcPct val="100000"/>
              </a:lnSpc>
              <a:spcBef>
                <a:spcPts val="95"/>
              </a:spcBef>
            </a:pPr>
            <a:r>
              <a:rPr dirty="0" baseline="-15151" sz="1650" spc="-7">
                <a:latin typeface="Cambria Math"/>
                <a:cs typeface="Cambria Math"/>
              </a:rPr>
              <a:t>⎢</a:t>
            </a:r>
            <a:r>
              <a:rPr dirty="0" sz="1100" spc="-5">
                <a:latin typeface="Cambria Math"/>
                <a:cs typeface="Cambria Math"/>
              </a:rPr>
              <a:t>Participant or member in a cultural or educational association</a:t>
            </a:r>
            <a:r>
              <a:rPr dirty="0" sz="1100" spc="80">
                <a:latin typeface="Cambria Math"/>
                <a:cs typeface="Cambria Math"/>
              </a:rPr>
              <a:t> </a:t>
            </a:r>
            <a:r>
              <a:rPr dirty="0" baseline="-15151" sz="1650" spc="-7">
                <a:latin typeface="Cambria Math"/>
                <a:cs typeface="Cambria Math"/>
              </a:rPr>
              <a:t>⎥</a:t>
            </a:r>
            <a:endParaRPr baseline="-15151" sz="1650">
              <a:latin typeface="Cambria Math"/>
              <a:cs typeface="Cambria Math"/>
            </a:endParaRPr>
          </a:p>
        </p:txBody>
      </p:sp>
      <p:sp>
        <p:nvSpPr>
          <p:cNvPr id="28" name="object 28"/>
          <p:cNvSpPr txBox="1"/>
          <p:nvPr/>
        </p:nvSpPr>
        <p:spPr>
          <a:xfrm>
            <a:off x="6266941" y="5688583"/>
            <a:ext cx="74295"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mbria Math"/>
                <a:cs typeface="Cambria Math"/>
              </a:rPr>
              <a:t>⎥</a:t>
            </a:r>
            <a:endParaRPr sz="1100">
              <a:latin typeface="Cambria Math"/>
              <a:cs typeface="Cambria Math"/>
            </a:endParaRPr>
          </a:p>
        </p:txBody>
      </p:sp>
      <p:sp>
        <p:nvSpPr>
          <p:cNvPr id="29" name="object 29"/>
          <p:cNvSpPr txBox="1"/>
          <p:nvPr/>
        </p:nvSpPr>
        <p:spPr>
          <a:xfrm>
            <a:off x="6266941" y="5387594"/>
            <a:ext cx="74295" cy="349885"/>
          </a:xfrm>
          <a:prstGeom prst="rect">
            <a:avLst/>
          </a:prstGeom>
        </p:spPr>
        <p:txBody>
          <a:bodyPr wrap="square" lIns="0" tIns="12065" rIns="0" bIns="0" rtlCol="0" vert="horz">
            <a:spAutoFit/>
          </a:bodyPr>
          <a:lstStyle/>
          <a:p>
            <a:pPr marL="12700">
              <a:lnSpc>
                <a:spcPts val="1280"/>
              </a:lnSpc>
              <a:spcBef>
                <a:spcPts val="95"/>
              </a:spcBef>
            </a:pPr>
            <a:r>
              <a:rPr dirty="0" sz="1100" spc="-5">
                <a:latin typeface="Cambria Math"/>
                <a:cs typeface="Cambria Math"/>
              </a:rPr>
              <a:t>⎤</a:t>
            </a:r>
            <a:endParaRPr sz="1100">
              <a:latin typeface="Cambria Math"/>
              <a:cs typeface="Cambria Math"/>
            </a:endParaRPr>
          </a:p>
          <a:p>
            <a:pPr marL="12700">
              <a:lnSpc>
                <a:spcPts val="1280"/>
              </a:lnSpc>
            </a:pPr>
            <a:r>
              <a:rPr dirty="0" sz="1100" spc="-5">
                <a:latin typeface="Cambria Math"/>
                <a:cs typeface="Cambria Math"/>
              </a:rPr>
              <a:t>⎥</a:t>
            </a:r>
            <a:endParaRPr sz="1100">
              <a:latin typeface="Cambria Math"/>
              <a:cs typeface="Cambria Math"/>
            </a:endParaRPr>
          </a:p>
        </p:txBody>
      </p:sp>
      <p:sp>
        <p:nvSpPr>
          <p:cNvPr id="30" name="object 30"/>
          <p:cNvSpPr txBox="1"/>
          <p:nvPr/>
        </p:nvSpPr>
        <p:spPr>
          <a:xfrm>
            <a:off x="901703" y="7471253"/>
            <a:ext cx="5970905" cy="1315720"/>
          </a:xfrm>
          <a:prstGeom prst="rect">
            <a:avLst/>
          </a:prstGeom>
        </p:spPr>
        <p:txBody>
          <a:bodyPr wrap="square" lIns="0" tIns="9525" rIns="0" bIns="0" rtlCol="0" vert="horz">
            <a:spAutoFit/>
          </a:bodyPr>
          <a:lstStyle/>
          <a:p>
            <a:pPr algn="just" marL="12700" marR="5080">
              <a:lnSpc>
                <a:spcPct val="154300"/>
              </a:lnSpc>
              <a:spcBef>
                <a:spcPts val="75"/>
              </a:spcBef>
            </a:pPr>
            <a:r>
              <a:rPr dirty="0" sz="1100" spc="-5">
                <a:latin typeface="Calibri"/>
                <a:cs typeface="Calibri"/>
              </a:rPr>
              <a:t>In the equation above, </a:t>
            </a:r>
            <a:r>
              <a:rPr dirty="0" sz="1100" spc="-130">
                <a:latin typeface="Cambria Math"/>
                <a:cs typeface="Cambria Math"/>
              </a:rPr>
              <a:t>P</a:t>
            </a:r>
            <a:r>
              <a:rPr dirty="0" baseline="-17361" sz="1200" spc="-195">
                <a:latin typeface="Cambria Math"/>
                <a:cs typeface="Cambria Math"/>
              </a:rPr>
              <a:t>𝑖𝑖</a:t>
            </a:r>
            <a:r>
              <a:rPr dirty="0" baseline="-17361" sz="1200" spc="-127">
                <a:latin typeface="Cambria Math"/>
                <a:cs typeface="Cambria Math"/>
              </a:rPr>
              <a:t> </a:t>
            </a:r>
            <a:r>
              <a:rPr dirty="0" sz="1100" spc="-5">
                <a:latin typeface="Calibri"/>
                <a:cs typeface="Calibri"/>
              </a:rPr>
              <a:t>represents the participation in a particular organization, association or activity,  and </a:t>
            </a:r>
            <a:r>
              <a:rPr dirty="0" sz="1100" spc="-335">
                <a:latin typeface="Cambria Math"/>
                <a:cs typeface="Cambria Math"/>
              </a:rPr>
              <a:t>𝑃𝑃</a:t>
            </a:r>
            <a:r>
              <a:rPr dirty="0" baseline="-17361" sz="1200" spc="-502">
                <a:latin typeface="Cambria Math"/>
                <a:cs typeface="Cambria Math"/>
              </a:rPr>
              <a:t>𝑗𝑗</a:t>
            </a:r>
            <a:r>
              <a:rPr dirty="0" baseline="-17361" sz="1200" spc="262">
                <a:latin typeface="Cambria Math"/>
                <a:cs typeface="Cambria Math"/>
              </a:rPr>
              <a:t> </a:t>
            </a:r>
            <a:r>
              <a:rPr dirty="0" sz="1100" spc="-5">
                <a:latin typeface="Calibri"/>
                <a:cs typeface="Calibri"/>
              </a:rPr>
              <a:t>represents all other forms of participation and engagement. In our particular case, there were 10  types of participation analyzed. Estimates were calculated for a total of 20 equations, which amount to  180 coefficients. In the tables below, results reported are organized such that regression models with </a:t>
            </a:r>
            <a:r>
              <a:rPr dirty="0" sz="1100">
                <a:latin typeface="Calibri"/>
                <a:cs typeface="Calibri"/>
              </a:rPr>
              <a:t>the  </a:t>
            </a:r>
            <a:r>
              <a:rPr dirty="0" sz="1100" spc="-5">
                <a:latin typeface="Calibri"/>
                <a:cs typeface="Calibri"/>
              </a:rPr>
              <a:t>highest goodness of fit (measured by R</a:t>
            </a:r>
            <a:r>
              <a:rPr dirty="0" baseline="31746" sz="1050" spc="-7">
                <a:latin typeface="Calibri"/>
                <a:cs typeface="Calibri"/>
              </a:rPr>
              <a:t>2</a:t>
            </a:r>
            <a:r>
              <a:rPr dirty="0" sz="1100" spc="-5">
                <a:latin typeface="Calibri"/>
                <a:cs typeface="Calibri"/>
              </a:rPr>
              <a:t>) are ordered from the left toward the</a:t>
            </a:r>
            <a:r>
              <a:rPr dirty="0" sz="1100" spc="45">
                <a:latin typeface="Calibri"/>
                <a:cs typeface="Calibri"/>
              </a:rPr>
              <a:t> </a:t>
            </a:r>
            <a:r>
              <a:rPr dirty="0" sz="1100" spc="-5">
                <a:latin typeface="Calibri"/>
                <a:cs typeface="Calibri"/>
              </a:rPr>
              <a:t>right.</a:t>
            </a:r>
            <a:endParaRPr sz="1100">
              <a:latin typeface="Calibri"/>
              <a:cs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869282"/>
            <a:ext cx="5864225" cy="435609"/>
          </a:xfrm>
          <a:prstGeom prst="rect">
            <a:avLst/>
          </a:prstGeom>
        </p:spPr>
        <p:txBody>
          <a:bodyPr wrap="square" lIns="0" tIns="36830" rIns="0" bIns="0" rtlCol="0" vert="horz">
            <a:spAutoFit/>
          </a:bodyPr>
          <a:lstStyle/>
          <a:p>
            <a:pPr marL="469900">
              <a:lnSpc>
                <a:spcPct val="100000"/>
              </a:lnSpc>
              <a:spcBef>
                <a:spcPts val="290"/>
              </a:spcBef>
            </a:pPr>
            <a:r>
              <a:rPr dirty="0" sz="1300" spc="-15" b="0">
                <a:latin typeface="Calibri Light"/>
                <a:cs typeface="Calibri Light"/>
              </a:rPr>
              <a:t>Weighted</a:t>
            </a:r>
            <a:r>
              <a:rPr dirty="0" sz="1300" spc="-25" b="0">
                <a:latin typeface="Calibri Light"/>
                <a:cs typeface="Calibri Light"/>
              </a:rPr>
              <a:t> </a:t>
            </a:r>
            <a:r>
              <a:rPr dirty="0" sz="1300" spc="-15" b="0">
                <a:latin typeface="Calibri Light"/>
                <a:cs typeface="Calibri Light"/>
              </a:rPr>
              <a:t>Estimates</a:t>
            </a:r>
            <a:endParaRPr sz="1300">
              <a:latin typeface="Calibri Light"/>
              <a:cs typeface="Calibri Light"/>
            </a:endParaRPr>
          </a:p>
          <a:p>
            <a:pPr marL="12700">
              <a:lnSpc>
                <a:spcPct val="100000"/>
              </a:lnSpc>
              <a:spcBef>
                <a:spcPts val="160"/>
              </a:spcBef>
            </a:pPr>
            <a:r>
              <a:rPr dirty="0" sz="1100" spc="-5">
                <a:latin typeface="Calibri"/>
                <a:cs typeface="Calibri"/>
              </a:rPr>
              <a:t>Table 14: Mutual changes </a:t>
            </a:r>
            <a:r>
              <a:rPr dirty="0" sz="1100">
                <a:latin typeface="Calibri"/>
                <a:cs typeface="Calibri"/>
              </a:rPr>
              <a:t>in </a:t>
            </a:r>
            <a:r>
              <a:rPr dirty="0" sz="1100" spc="-5">
                <a:latin typeface="Calibri"/>
                <a:cs typeface="Calibri"/>
              </a:rPr>
              <a:t>likelihood over 10 types of participation and engagement - Youth</a:t>
            </a:r>
            <a:r>
              <a:rPr dirty="0" sz="1100" spc="160">
                <a:latin typeface="Calibri"/>
                <a:cs typeface="Calibri"/>
              </a:rPr>
              <a:t> </a:t>
            </a:r>
            <a:r>
              <a:rPr dirty="0" sz="1100" spc="-5">
                <a:latin typeface="Calibri"/>
                <a:cs typeface="Calibri"/>
              </a:rPr>
              <a:t>segment</a:t>
            </a:r>
            <a:endParaRPr sz="1100">
              <a:latin typeface="Calibri"/>
              <a:cs typeface="Calibri"/>
            </a:endParaRPr>
          </a:p>
        </p:txBody>
      </p:sp>
      <p:sp>
        <p:nvSpPr>
          <p:cNvPr id="3" name="object 3"/>
          <p:cNvSpPr txBox="1"/>
          <p:nvPr/>
        </p:nvSpPr>
        <p:spPr>
          <a:xfrm>
            <a:off x="901839" y="5125407"/>
            <a:ext cx="5787390" cy="193040"/>
          </a:xfrm>
          <a:prstGeom prst="rect">
            <a:avLst/>
          </a:prstGeom>
        </p:spPr>
        <p:txBody>
          <a:bodyPr wrap="square" lIns="0" tIns="12065" rIns="0" bIns="0" rtlCol="0" vert="horz">
            <a:spAutoFit/>
          </a:bodyPr>
          <a:lstStyle/>
          <a:p>
            <a:pPr marL="12700">
              <a:lnSpc>
                <a:spcPct val="100000"/>
              </a:lnSpc>
              <a:spcBef>
                <a:spcPts val="95"/>
              </a:spcBef>
            </a:pPr>
            <a:r>
              <a:rPr dirty="0" sz="1100" spc="-5">
                <a:latin typeface="Calibri"/>
                <a:cs typeface="Calibri"/>
              </a:rPr>
              <a:t>Table15: Mutual changes </a:t>
            </a:r>
            <a:r>
              <a:rPr dirty="0" sz="1100">
                <a:latin typeface="Calibri"/>
                <a:cs typeface="Calibri"/>
              </a:rPr>
              <a:t>in </a:t>
            </a:r>
            <a:r>
              <a:rPr dirty="0" sz="1100" spc="-5">
                <a:latin typeface="Calibri"/>
                <a:cs typeface="Calibri"/>
              </a:rPr>
              <a:t>likelihood over 10 types of participation and engagement - Whole</a:t>
            </a:r>
            <a:r>
              <a:rPr dirty="0" sz="1100" spc="145">
                <a:latin typeface="Calibri"/>
                <a:cs typeface="Calibri"/>
              </a:rPr>
              <a:t> </a:t>
            </a:r>
            <a:r>
              <a:rPr dirty="0" sz="1100" spc="-5">
                <a:latin typeface="Calibri"/>
                <a:cs typeface="Calibri"/>
              </a:rPr>
              <a:t>sample</a:t>
            </a:r>
            <a:endParaRPr sz="1100">
              <a:latin typeface="Calibri"/>
              <a:cs typeface="Calibri"/>
            </a:endParaRPr>
          </a:p>
        </p:txBody>
      </p:sp>
      <p:sp>
        <p:nvSpPr>
          <p:cNvPr id="4" name="object 4"/>
          <p:cNvSpPr txBox="1"/>
          <p:nvPr/>
        </p:nvSpPr>
        <p:spPr>
          <a:xfrm>
            <a:off x="3951582" y="1380806"/>
            <a:ext cx="787400" cy="130175"/>
          </a:xfrm>
          <a:prstGeom prst="rect">
            <a:avLst/>
          </a:prstGeom>
        </p:spPr>
        <p:txBody>
          <a:bodyPr wrap="square" lIns="0" tIns="17145" rIns="0" bIns="0" rtlCol="0" vert="horz">
            <a:spAutoFit/>
          </a:bodyPr>
          <a:lstStyle/>
          <a:p>
            <a:pPr marL="12700">
              <a:lnSpc>
                <a:spcPct val="100000"/>
              </a:lnSpc>
              <a:spcBef>
                <a:spcPts val="135"/>
              </a:spcBef>
            </a:pPr>
            <a:r>
              <a:rPr dirty="0" sz="650" spc="25">
                <a:latin typeface="Calibri"/>
                <a:cs typeface="Calibri"/>
              </a:rPr>
              <a:t>Dependent</a:t>
            </a:r>
            <a:r>
              <a:rPr dirty="0" sz="650" spc="-50">
                <a:latin typeface="Calibri"/>
                <a:cs typeface="Calibri"/>
              </a:rPr>
              <a:t> </a:t>
            </a:r>
            <a:r>
              <a:rPr dirty="0" sz="650" spc="20">
                <a:latin typeface="Calibri"/>
                <a:cs typeface="Calibri"/>
              </a:rPr>
              <a:t>Variables</a:t>
            </a:r>
            <a:endParaRPr sz="650">
              <a:latin typeface="Calibri"/>
              <a:cs typeface="Calibri"/>
            </a:endParaRPr>
          </a:p>
        </p:txBody>
      </p:sp>
      <p:sp>
        <p:nvSpPr>
          <p:cNvPr id="5" name="object 5"/>
          <p:cNvSpPr/>
          <p:nvPr/>
        </p:nvSpPr>
        <p:spPr>
          <a:xfrm>
            <a:off x="914400" y="1387689"/>
            <a:ext cx="5937250" cy="0"/>
          </a:xfrm>
          <a:custGeom>
            <a:avLst/>
            <a:gdLst/>
            <a:ahLst/>
            <a:cxnLst/>
            <a:rect l="l" t="t" r="r" b="b"/>
            <a:pathLst>
              <a:path w="5937250" h="0">
                <a:moveTo>
                  <a:pt x="0" y="0"/>
                </a:moveTo>
                <a:lnTo>
                  <a:pt x="5936793" y="0"/>
                </a:lnTo>
              </a:path>
            </a:pathLst>
          </a:custGeom>
          <a:ln w="3175">
            <a:solidFill>
              <a:srgbClr val="000000"/>
            </a:solidFill>
          </a:ln>
        </p:spPr>
        <p:txBody>
          <a:bodyPr wrap="square" lIns="0" tIns="0" rIns="0" bIns="0" rtlCol="0"/>
          <a:lstStyle/>
          <a:p/>
        </p:txBody>
      </p:sp>
      <p:sp>
        <p:nvSpPr>
          <p:cNvPr id="6" name="object 6"/>
          <p:cNvSpPr/>
          <p:nvPr/>
        </p:nvSpPr>
        <p:spPr>
          <a:xfrm>
            <a:off x="914400" y="1390600"/>
            <a:ext cx="5937250" cy="0"/>
          </a:xfrm>
          <a:custGeom>
            <a:avLst/>
            <a:gdLst/>
            <a:ahLst/>
            <a:cxnLst/>
            <a:rect l="l" t="t" r="r" b="b"/>
            <a:pathLst>
              <a:path w="5937250" h="0">
                <a:moveTo>
                  <a:pt x="0" y="0"/>
                </a:moveTo>
                <a:lnTo>
                  <a:pt x="5936793" y="0"/>
                </a:lnTo>
              </a:path>
            </a:pathLst>
          </a:custGeom>
          <a:ln w="5812">
            <a:solidFill>
              <a:srgbClr val="000000"/>
            </a:solidFill>
          </a:ln>
        </p:spPr>
        <p:txBody>
          <a:bodyPr wrap="square" lIns="0" tIns="0" rIns="0" bIns="0" rtlCol="0"/>
          <a:lstStyle/>
          <a:p/>
        </p:txBody>
      </p:sp>
      <p:sp>
        <p:nvSpPr>
          <p:cNvPr id="7" name="object 7"/>
          <p:cNvSpPr/>
          <p:nvPr/>
        </p:nvSpPr>
        <p:spPr>
          <a:xfrm>
            <a:off x="1845661" y="1504053"/>
            <a:ext cx="4999990" cy="0"/>
          </a:xfrm>
          <a:custGeom>
            <a:avLst/>
            <a:gdLst/>
            <a:ahLst/>
            <a:cxnLst/>
            <a:rect l="l" t="t" r="r" b="b"/>
            <a:pathLst>
              <a:path w="4999990" h="0">
                <a:moveTo>
                  <a:pt x="0" y="0"/>
                </a:moveTo>
                <a:lnTo>
                  <a:pt x="4999711" y="0"/>
                </a:lnTo>
              </a:path>
            </a:pathLst>
          </a:custGeom>
          <a:ln w="3175">
            <a:solidFill>
              <a:srgbClr val="000000"/>
            </a:solidFill>
          </a:ln>
        </p:spPr>
        <p:txBody>
          <a:bodyPr wrap="square" lIns="0" tIns="0" rIns="0" bIns="0" rtlCol="0"/>
          <a:lstStyle/>
          <a:p/>
        </p:txBody>
      </p:sp>
      <p:sp>
        <p:nvSpPr>
          <p:cNvPr id="8" name="object 8"/>
          <p:cNvSpPr/>
          <p:nvPr/>
        </p:nvSpPr>
        <p:spPr>
          <a:xfrm>
            <a:off x="1845661" y="1506962"/>
            <a:ext cx="4999990" cy="0"/>
          </a:xfrm>
          <a:custGeom>
            <a:avLst/>
            <a:gdLst/>
            <a:ahLst/>
            <a:cxnLst/>
            <a:rect l="l" t="t" r="r" b="b"/>
            <a:pathLst>
              <a:path w="4999990" h="0">
                <a:moveTo>
                  <a:pt x="0" y="0"/>
                </a:moveTo>
                <a:lnTo>
                  <a:pt x="4999711" y="0"/>
                </a:lnTo>
              </a:path>
            </a:pathLst>
          </a:custGeom>
          <a:ln w="5818">
            <a:solidFill>
              <a:srgbClr val="000000"/>
            </a:solidFill>
          </a:ln>
        </p:spPr>
        <p:txBody>
          <a:bodyPr wrap="square" lIns="0" tIns="0" rIns="0" bIns="0" rtlCol="0"/>
          <a:lstStyle/>
          <a:p/>
        </p:txBody>
      </p:sp>
      <p:sp>
        <p:nvSpPr>
          <p:cNvPr id="9" name="object 9"/>
          <p:cNvSpPr/>
          <p:nvPr/>
        </p:nvSpPr>
        <p:spPr>
          <a:xfrm>
            <a:off x="1845661" y="1515687"/>
            <a:ext cx="4999990" cy="0"/>
          </a:xfrm>
          <a:custGeom>
            <a:avLst/>
            <a:gdLst/>
            <a:ahLst/>
            <a:cxnLst/>
            <a:rect l="l" t="t" r="r" b="b"/>
            <a:pathLst>
              <a:path w="4999990" h="0">
                <a:moveTo>
                  <a:pt x="0" y="0"/>
                </a:moveTo>
                <a:lnTo>
                  <a:pt x="4999711" y="0"/>
                </a:lnTo>
              </a:path>
            </a:pathLst>
          </a:custGeom>
          <a:ln w="3175">
            <a:solidFill>
              <a:srgbClr val="000000"/>
            </a:solidFill>
          </a:ln>
        </p:spPr>
        <p:txBody>
          <a:bodyPr wrap="square" lIns="0" tIns="0" rIns="0" bIns="0" rtlCol="0"/>
          <a:lstStyle/>
          <a:p/>
        </p:txBody>
      </p:sp>
      <p:sp>
        <p:nvSpPr>
          <p:cNvPr id="10" name="object 10"/>
          <p:cNvSpPr/>
          <p:nvPr/>
        </p:nvSpPr>
        <p:spPr>
          <a:xfrm>
            <a:off x="1845661" y="1518595"/>
            <a:ext cx="4999990" cy="0"/>
          </a:xfrm>
          <a:custGeom>
            <a:avLst/>
            <a:gdLst/>
            <a:ahLst/>
            <a:cxnLst/>
            <a:rect l="l" t="t" r="r" b="b"/>
            <a:pathLst>
              <a:path w="4999990" h="0">
                <a:moveTo>
                  <a:pt x="0" y="0"/>
                </a:moveTo>
                <a:lnTo>
                  <a:pt x="4999711" y="0"/>
                </a:lnTo>
              </a:path>
            </a:pathLst>
          </a:custGeom>
          <a:ln w="5818">
            <a:solidFill>
              <a:srgbClr val="000000"/>
            </a:solidFill>
          </a:ln>
        </p:spPr>
        <p:txBody>
          <a:bodyPr wrap="square" lIns="0" tIns="0" rIns="0" bIns="0" rtlCol="0"/>
          <a:lstStyle/>
          <a:p/>
        </p:txBody>
      </p:sp>
      <p:sp>
        <p:nvSpPr>
          <p:cNvPr id="11" name="object 11"/>
          <p:cNvSpPr txBox="1"/>
          <p:nvPr/>
        </p:nvSpPr>
        <p:spPr>
          <a:xfrm rot="18960000">
            <a:off x="1804763" y="2004394"/>
            <a:ext cx="658006" cy="86995"/>
          </a:xfrm>
          <a:prstGeom prst="rect">
            <a:avLst/>
          </a:prstGeom>
        </p:spPr>
        <p:txBody>
          <a:bodyPr wrap="square" lIns="0" tIns="0" rIns="0" bIns="0" rtlCol="0" vert="horz">
            <a:spAutoFit/>
          </a:bodyPr>
          <a:lstStyle/>
          <a:p>
            <a:pPr>
              <a:lnSpc>
                <a:spcPts val="685"/>
              </a:lnSpc>
            </a:pPr>
            <a:r>
              <a:rPr dirty="0" sz="650" spc="5">
                <a:latin typeface="Calibri"/>
                <a:cs typeface="Calibri"/>
              </a:rPr>
              <a:t>Volunt</a:t>
            </a:r>
            <a:r>
              <a:rPr dirty="0" baseline="4273" sz="975" spc="7">
                <a:latin typeface="Calibri"/>
                <a:cs typeface="Calibri"/>
              </a:rPr>
              <a:t>eered</a:t>
            </a:r>
            <a:r>
              <a:rPr dirty="0" baseline="4273" sz="975" spc="-82">
                <a:latin typeface="Calibri"/>
                <a:cs typeface="Calibri"/>
              </a:rPr>
              <a:t> </a:t>
            </a:r>
            <a:r>
              <a:rPr dirty="0" baseline="4273" sz="975" spc="15">
                <a:latin typeface="Calibri"/>
                <a:cs typeface="Calibri"/>
              </a:rPr>
              <a:t>Par</a:t>
            </a:r>
            <a:r>
              <a:rPr dirty="0" baseline="8547" sz="975" spc="15">
                <a:latin typeface="Calibri"/>
                <a:cs typeface="Calibri"/>
              </a:rPr>
              <a:t>ty</a:t>
            </a:r>
            <a:endParaRPr baseline="8547" sz="975">
              <a:latin typeface="Calibri"/>
              <a:cs typeface="Calibri"/>
            </a:endParaRPr>
          </a:p>
        </p:txBody>
      </p:sp>
      <p:sp>
        <p:nvSpPr>
          <p:cNvPr id="12" name="object 12"/>
          <p:cNvSpPr txBox="1"/>
          <p:nvPr/>
        </p:nvSpPr>
        <p:spPr>
          <a:xfrm rot="18960000">
            <a:off x="2279251" y="2041183"/>
            <a:ext cx="554967" cy="86995"/>
          </a:xfrm>
          <a:prstGeom prst="rect">
            <a:avLst/>
          </a:prstGeom>
        </p:spPr>
        <p:txBody>
          <a:bodyPr wrap="square" lIns="0" tIns="0" rIns="0" bIns="0" rtlCol="0" vert="horz">
            <a:spAutoFit/>
          </a:bodyPr>
          <a:lstStyle/>
          <a:p>
            <a:pPr>
              <a:lnSpc>
                <a:spcPts val="685"/>
              </a:lnSpc>
            </a:pPr>
            <a:r>
              <a:rPr dirty="0" sz="650">
                <a:latin typeface="Calibri"/>
                <a:cs typeface="Calibri"/>
              </a:rPr>
              <a:t>Part.</a:t>
            </a:r>
            <a:r>
              <a:rPr dirty="0" sz="650" spc="-50">
                <a:latin typeface="Calibri"/>
                <a:cs typeface="Calibri"/>
              </a:rPr>
              <a:t> </a:t>
            </a:r>
            <a:r>
              <a:rPr dirty="0" baseline="4273" sz="975" spc="7">
                <a:latin typeface="Calibri"/>
                <a:cs typeface="Calibri"/>
              </a:rPr>
              <a:t>Pol.Group</a:t>
            </a:r>
            <a:endParaRPr baseline="4273" sz="975">
              <a:latin typeface="Calibri"/>
              <a:cs typeface="Calibri"/>
            </a:endParaRPr>
          </a:p>
        </p:txBody>
      </p:sp>
      <p:sp>
        <p:nvSpPr>
          <p:cNvPr id="13" name="object 13"/>
          <p:cNvSpPr txBox="1"/>
          <p:nvPr/>
        </p:nvSpPr>
        <p:spPr>
          <a:xfrm rot="18960000">
            <a:off x="2761465" y="2099733"/>
            <a:ext cx="395280" cy="85090"/>
          </a:xfrm>
          <a:prstGeom prst="rect">
            <a:avLst/>
          </a:prstGeom>
        </p:spPr>
        <p:txBody>
          <a:bodyPr wrap="square" lIns="0" tIns="0" rIns="0" bIns="0" rtlCol="0" vert="horz">
            <a:spAutoFit/>
          </a:bodyPr>
          <a:lstStyle/>
          <a:p>
            <a:pPr>
              <a:lnSpc>
                <a:spcPts val="670"/>
              </a:lnSpc>
            </a:pPr>
            <a:r>
              <a:rPr dirty="0" sz="650">
                <a:latin typeface="Calibri"/>
                <a:cs typeface="Calibri"/>
              </a:rPr>
              <a:t>Pol.</a:t>
            </a:r>
            <a:r>
              <a:rPr dirty="0" sz="650" spc="-55">
                <a:latin typeface="Calibri"/>
                <a:cs typeface="Calibri"/>
              </a:rPr>
              <a:t> </a:t>
            </a:r>
            <a:r>
              <a:rPr dirty="0" sz="650" spc="10">
                <a:latin typeface="Calibri"/>
                <a:cs typeface="Calibri"/>
              </a:rPr>
              <a:t>M</a:t>
            </a:r>
            <a:r>
              <a:rPr dirty="0" baseline="4273" sz="975" spc="15">
                <a:latin typeface="Calibri"/>
                <a:cs typeface="Calibri"/>
              </a:rPr>
              <a:t>arch</a:t>
            </a:r>
            <a:endParaRPr baseline="4273" sz="975">
              <a:latin typeface="Calibri"/>
              <a:cs typeface="Calibri"/>
            </a:endParaRPr>
          </a:p>
        </p:txBody>
      </p:sp>
      <p:sp>
        <p:nvSpPr>
          <p:cNvPr id="14" name="object 14"/>
          <p:cNvSpPr txBox="1"/>
          <p:nvPr/>
        </p:nvSpPr>
        <p:spPr>
          <a:xfrm rot="18960000">
            <a:off x="3156475" y="1950144"/>
            <a:ext cx="810565" cy="86995"/>
          </a:xfrm>
          <a:prstGeom prst="rect">
            <a:avLst/>
          </a:prstGeom>
        </p:spPr>
        <p:txBody>
          <a:bodyPr wrap="square" lIns="0" tIns="0" rIns="0" bIns="0" rtlCol="0" vert="horz">
            <a:spAutoFit/>
          </a:bodyPr>
          <a:lstStyle/>
          <a:p>
            <a:pPr>
              <a:lnSpc>
                <a:spcPts val="685"/>
              </a:lnSpc>
            </a:pPr>
            <a:r>
              <a:rPr dirty="0" sz="650">
                <a:latin typeface="Calibri"/>
                <a:cs typeface="Calibri"/>
              </a:rPr>
              <a:t>Pol. </a:t>
            </a:r>
            <a:r>
              <a:rPr dirty="0" sz="650" spc="10">
                <a:latin typeface="Calibri"/>
                <a:cs typeface="Calibri"/>
              </a:rPr>
              <a:t>A</a:t>
            </a:r>
            <a:r>
              <a:rPr dirty="0" baseline="4273" sz="975" spc="15">
                <a:latin typeface="Calibri"/>
                <a:cs typeface="Calibri"/>
              </a:rPr>
              <a:t>ttended</a:t>
            </a:r>
            <a:r>
              <a:rPr dirty="0" baseline="4273" sz="975" spc="-97">
                <a:latin typeface="Calibri"/>
                <a:cs typeface="Calibri"/>
              </a:rPr>
              <a:t> </a:t>
            </a:r>
            <a:r>
              <a:rPr dirty="0" baseline="4273" sz="975" spc="7">
                <a:latin typeface="Calibri"/>
                <a:cs typeface="Calibri"/>
              </a:rPr>
              <a:t>M</a:t>
            </a:r>
            <a:r>
              <a:rPr dirty="0" baseline="8547" sz="975" spc="7">
                <a:latin typeface="Calibri"/>
                <a:cs typeface="Calibri"/>
              </a:rPr>
              <a:t>eeting</a:t>
            </a:r>
            <a:endParaRPr baseline="8547" sz="975">
              <a:latin typeface="Calibri"/>
              <a:cs typeface="Calibri"/>
            </a:endParaRPr>
          </a:p>
        </p:txBody>
      </p:sp>
      <p:sp>
        <p:nvSpPr>
          <p:cNvPr id="15" name="object 15"/>
          <p:cNvSpPr txBox="1"/>
          <p:nvPr/>
        </p:nvSpPr>
        <p:spPr>
          <a:xfrm rot="18960000">
            <a:off x="3657913" y="2069461"/>
            <a:ext cx="478001" cy="85725"/>
          </a:xfrm>
          <a:prstGeom prst="rect">
            <a:avLst/>
          </a:prstGeom>
        </p:spPr>
        <p:txBody>
          <a:bodyPr wrap="square" lIns="0" tIns="0" rIns="0" bIns="0" rtlCol="0" vert="horz">
            <a:spAutoFit/>
          </a:bodyPr>
          <a:lstStyle/>
          <a:p>
            <a:pPr>
              <a:lnSpc>
                <a:spcPts val="675"/>
              </a:lnSpc>
            </a:pPr>
            <a:r>
              <a:rPr dirty="0" sz="650">
                <a:latin typeface="Calibri"/>
                <a:cs typeface="Calibri"/>
              </a:rPr>
              <a:t>Part.</a:t>
            </a:r>
            <a:r>
              <a:rPr dirty="0" sz="650" spc="-45">
                <a:latin typeface="Calibri"/>
                <a:cs typeface="Calibri"/>
              </a:rPr>
              <a:t> </a:t>
            </a:r>
            <a:r>
              <a:rPr dirty="0" baseline="4273" sz="975">
                <a:latin typeface="Calibri"/>
                <a:cs typeface="Calibri"/>
              </a:rPr>
              <a:t>Cultural</a:t>
            </a:r>
            <a:endParaRPr baseline="4273" sz="975">
              <a:latin typeface="Calibri"/>
              <a:cs typeface="Calibri"/>
            </a:endParaRPr>
          </a:p>
        </p:txBody>
      </p:sp>
      <p:sp>
        <p:nvSpPr>
          <p:cNvPr id="16" name="object 16"/>
          <p:cNvSpPr txBox="1"/>
          <p:nvPr/>
        </p:nvSpPr>
        <p:spPr>
          <a:xfrm rot="18960000">
            <a:off x="4123002" y="2098596"/>
            <a:ext cx="398377" cy="85090"/>
          </a:xfrm>
          <a:prstGeom prst="rect">
            <a:avLst/>
          </a:prstGeom>
        </p:spPr>
        <p:txBody>
          <a:bodyPr wrap="square" lIns="0" tIns="0" rIns="0" bIns="0" rtlCol="0" vert="horz">
            <a:spAutoFit/>
          </a:bodyPr>
          <a:lstStyle/>
          <a:p>
            <a:pPr>
              <a:lnSpc>
                <a:spcPts val="670"/>
              </a:lnSpc>
            </a:pPr>
            <a:r>
              <a:rPr dirty="0" sz="650">
                <a:latin typeface="Calibri"/>
                <a:cs typeface="Calibri"/>
              </a:rPr>
              <a:t>Pol.</a:t>
            </a:r>
            <a:r>
              <a:rPr dirty="0" sz="650" spc="-50">
                <a:latin typeface="Calibri"/>
                <a:cs typeface="Calibri"/>
              </a:rPr>
              <a:t> </a:t>
            </a:r>
            <a:r>
              <a:rPr dirty="0" sz="650">
                <a:latin typeface="Calibri"/>
                <a:cs typeface="Calibri"/>
              </a:rPr>
              <a:t>E</a:t>
            </a:r>
            <a:r>
              <a:rPr dirty="0" baseline="4273" sz="975">
                <a:latin typeface="Calibri"/>
                <a:cs typeface="Calibri"/>
              </a:rPr>
              <a:t>thical</a:t>
            </a:r>
            <a:endParaRPr baseline="4273" sz="975">
              <a:latin typeface="Calibri"/>
              <a:cs typeface="Calibri"/>
            </a:endParaRPr>
          </a:p>
        </p:txBody>
      </p:sp>
      <p:sp>
        <p:nvSpPr>
          <p:cNvPr id="17" name="object 17"/>
          <p:cNvSpPr txBox="1"/>
          <p:nvPr/>
        </p:nvSpPr>
        <p:spPr>
          <a:xfrm rot="18960000">
            <a:off x="4572205" y="2085762"/>
            <a:ext cx="432515" cy="85725"/>
          </a:xfrm>
          <a:prstGeom prst="rect">
            <a:avLst/>
          </a:prstGeom>
        </p:spPr>
        <p:txBody>
          <a:bodyPr wrap="square" lIns="0" tIns="0" rIns="0" bIns="0" rtlCol="0" vert="horz">
            <a:spAutoFit/>
          </a:bodyPr>
          <a:lstStyle/>
          <a:p>
            <a:pPr>
              <a:lnSpc>
                <a:spcPts val="675"/>
              </a:lnSpc>
            </a:pPr>
            <a:r>
              <a:rPr dirty="0" sz="650">
                <a:latin typeface="Calibri"/>
                <a:cs typeface="Calibri"/>
              </a:rPr>
              <a:t>Part.</a:t>
            </a:r>
            <a:r>
              <a:rPr dirty="0" sz="650" spc="-55">
                <a:latin typeface="Calibri"/>
                <a:cs typeface="Calibri"/>
              </a:rPr>
              <a:t> </a:t>
            </a:r>
            <a:r>
              <a:rPr dirty="0" baseline="4273" sz="975" spc="7">
                <a:latin typeface="Calibri"/>
                <a:cs typeface="Calibri"/>
              </a:rPr>
              <a:t>School</a:t>
            </a:r>
            <a:endParaRPr baseline="4273" sz="975">
              <a:latin typeface="Calibri"/>
              <a:cs typeface="Calibri"/>
            </a:endParaRPr>
          </a:p>
        </p:txBody>
      </p:sp>
      <p:sp>
        <p:nvSpPr>
          <p:cNvPr id="18" name="object 18"/>
          <p:cNvSpPr txBox="1"/>
          <p:nvPr/>
        </p:nvSpPr>
        <p:spPr>
          <a:xfrm rot="18960000">
            <a:off x="5017922" y="2064126"/>
            <a:ext cx="491740" cy="86360"/>
          </a:xfrm>
          <a:prstGeom prst="rect">
            <a:avLst/>
          </a:prstGeom>
        </p:spPr>
        <p:txBody>
          <a:bodyPr wrap="square" lIns="0" tIns="0" rIns="0" bIns="0" rtlCol="0" vert="horz">
            <a:spAutoFit/>
          </a:bodyPr>
          <a:lstStyle/>
          <a:p>
            <a:pPr>
              <a:lnSpc>
                <a:spcPts val="680"/>
              </a:lnSpc>
            </a:pPr>
            <a:r>
              <a:rPr dirty="0" sz="650">
                <a:latin typeface="Calibri"/>
                <a:cs typeface="Calibri"/>
              </a:rPr>
              <a:t>Pol.</a:t>
            </a:r>
            <a:r>
              <a:rPr dirty="0" sz="650" spc="-50">
                <a:latin typeface="Calibri"/>
                <a:cs typeface="Calibri"/>
              </a:rPr>
              <a:t> </a:t>
            </a:r>
            <a:r>
              <a:rPr dirty="0" sz="650" spc="5">
                <a:latin typeface="Calibri"/>
                <a:cs typeface="Calibri"/>
              </a:rPr>
              <a:t>S</a:t>
            </a:r>
            <a:r>
              <a:rPr dirty="0" baseline="4273" sz="975" spc="7">
                <a:latin typeface="Calibri"/>
                <a:cs typeface="Calibri"/>
              </a:rPr>
              <a:t>earched</a:t>
            </a:r>
            <a:endParaRPr baseline="4273" sz="975">
              <a:latin typeface="Calibri"/>
              <a:cs typeface="Calibri"/>
            </a:endParaRPr>
          </a:p>
        </p:txBody>
      </p:sp>
      <p:sp>
        <p:nvSpPr>
          <p:cNvPr id="19" name="object 19"/>
          <p:cNvSpPr txBox="1"/>
          <p:nvPr/>
        </p:nvSpPr>
        <p:spPr>
          <a:xfrm rot="18960000">
            <a:off x="5477849" y="2079703"/>
            <a:ext cx="449318" cy="85725"/>
          </a:xfrm>
          <a:prstGeom prst="rect">
            <a:avLst/>
          </a:prstGeom>
        </p:spPr>
        <p:txBody>
          <a:bodyPr wrap="square" lIns="0" tIns="0" rIns="0" bIns="0" rtlCol="0" vert="horz">
            <a:spAutoFit/>
          </a:bodyPr>
          <a:lstStyle/>
          <a:p>
            <a:pPr>
              <a:lnSpc>
                <a:spcPts val="675"/>
              </a:lnSpc>
            </a:pPr>
            <a:r>
              <a:rPr dirty="0" sz="650">
                <a:latin typeface="Calibri"/>
                <a:cs typeface="Calibri"/>
              </a:rPr>
              <a:t>Part.</a:t>
            </a:r>
            <a:r>
              <a:rPr dirty="0" sz="650" spc="-55">
                <a:latin typeface="Calibri"/>
                <a:cs typeface="Calibri"/>
              </a:rPr>
              <a:t> </a:t>
            </a:r>
            <a:r>
              <a:rPr dirty="0" baseline="4273" sz="975">
                <a:latin typeface="Calibri"/>
                <a:cs typeface="Calibri"/>
              </a:rPr>
              <a:t>Service</a:t>
            </a:r>
            <a:endParaRPr baseline="4273" sz="975">
              <a:latin typeface="Calibri"/>
              <a:cs typeface="Calibri"/>
            </a:endParaRPr>
          </a:p>
        </p:txBody>
      </p:sp>
      <p:sp>
        <p:nvSpPr>
          <p:cNvPr id="20" name="object 20"/>
          <p:cNvSpPr txBox="1"/>
          <p:nvPr/>
        </p:nvSpPr>
        <p:spPr>
          <a:xfrm rot="18960000">
            <a:off x="5940059" y="2101495"/>
            <a:ext cx="390328" cy="85090"/>
          </a:xfrm>
          <a:prstGeom prst="rect">
            <a:avLst/>
          </a:prstGeom>
        </p:spPr>
        <p:txBody>
          <a:bodyPr wrap="square" lIns="0" tIns="0" rIns="0" bIns="0" rtlCol="0" vert="horz">
            <a:spAutoFit/>
          </a:bodyPr>
          <a:lstStyle/>
          <a:p>
            <a:pPr>
              <a:lnSpc>
                <a:spcPts val="670"/>
              </a:lnSpc>
            </a:pPr>
            <a:r>
              <a:rPr dirty="0" sz="650">
                <a:latin typeface="Calibri"/>
                <a:cs typeface="Calibri"/>
              </a:rPr>
              <a:t>Part.</a:t>
            </a:r>
            <a:r>
              <a:rPr dirty="0" sz="650" spc="-60">
                <a:latin typeface="Calibri"/>
                <a:cs typeface="Calibri"/>
              </a:rPr>
              <a:t> </a:t>
            </a:r>
            <a:r>
              <a:rPr dirty="0" baseline="4273" sz="975" spc="7">
                <a:latin typeface="Calibri"/>
                <a:cs typeface="Calibri"/>
              </a:rPr>
              <a:t>Sport</a:t>
            </a:r>
            <a:endParaRPr baseline="4273" sz="975">
              <a:latin typeface="Calibri"/>
              <a:cs typeface="Calibri"/>
            </a:endParaRPr>
          </a:p>
        </p:txBody>
      </p:sp>
      <p:sp>
        <p:nvSpPr>
          <p:cNvPr id="21" name="object 21"/>
          <p:cNvSpPr txBox="1"/>
          <p:nvPr/>
        </p:nvSpPr>
        <p:spPr>
          <a:xfrm rot="18960000">
            <a:off x="6376679" y="2055928"/>
            <a:ext cx="514876" cy="86360"/>
          </a:xfrm>
          <a:prstGeom prst="rect">
            <a:avLst/>
          </a:prstGeom>
        </p:spPr>
        <p:txBody>
          <a:bodyPr wrap="square" lIns="0" tIns="0" rIns="0" bIns="0" rtlCol="0" vert="horz">
            <a:spAutoFit/>
          </a:bodyPr>
          <a:lstStyle/>
          <a:p>
            <a:pPr>
              <a:lnSpc>
                <a:spcPts val="680"/>
              </a:lnSpc>
            </a:pPr>
            <a:r>
              <a:rPr dirty="0" sz="650">
                <a:latin typeface="Calibri"/>
                <a:cs typeface="Calibri"/>
              </a:rPr>
              <a:t>Part.</a:t>
            </a:r>
            <a:r>
              <a:rPr dirty="0" sz="650" spc="-55">
                <a:latin typeface="Calibri"/>
                <a:cs typeface="Calibri"/>
              </a:rPr>
              <a:t> </a:t>
            </a:r>
            <a:r>
              <a:rPr dirty="0" baseline="4273" sz="975" spc="7">
                <a:latin typeface="Calibri"/>
                <a:cs typeface="Calibri"/>
              </a:rPr>
              <a:t>Religious</a:t>
            </a:r>
            <a:endParaRPr baseline="4273" sz="975">
              <a:latin typeface="Calibri"/>
              <a:cs typeface="Calibri"/>
            </a:endParaRPr>
          </a:p>
        </p:txBody>
      </p:sp>
      <p:sp>
        <p:nvSpPr>
          <p:cNvPr id="22" name="object 22"/>
          <p:cNvSpPr txBox="1"/>
          <p:nvPr/>
        </p:nvSpPr>
        <p:spPr>
          <a:xfrm>
            <a:off x="901700" y="4301627"/>
            <a:ext cx="5962650" cy="723900"/>
          </a:xfrm>
          <a:prstGeom prst="rect">
            <a:avLst/>
          </a:prstGeom>
        </p:spPr>
        <p:txBody>
          <a:bodyPr wrap="square" lIns="0" tIns="11430" rIns="0" bIns="0" rtlCol="0" vert="horz">
            <a:spAutoFit/>
          </a:bodyPr>
          <a:lstStyle/>
          <a:p>
            <a:pPr marL="29845" marR="2741295">
              <a:lnSpc>
                <a:spcPct val="117500"/>
              </a:lnSpc>
              <a:spcBef>
                <a:spcPts val="90"/>
              </a:spcBef>
            </a:pPr>
            <a:r>
              <a:rPr dirty="0" sz="650" spc="20">
                <a:latin typeface="Calibri"/>
                <a:cs typeface="Calibri"/>
              </a:rPr>
              <a:t>Variables were removed </a:t>
            </a:r>
            <a:r>
              <a:rPr dirty="0" sz="650" spc="15">
                <a:latin typeface="Calibri"/>
                <a:cs typeface="Calibri"/>
              </a:rPr>
              <a:t>from the </a:t>
            </a:r>
            <a:r>
              <a:rPr dirty="0" sz="650" spc="20">
                <a:latin typeface="Calibri"/>
                <a:cs typeface="Calibri"/>
              </a:rPr>
              <a:t>model if estimates were </a:t>
            </a:r>
            <a:r>
              <a:rPr dirty="0" sz="650" spc="15">
                <a:latin typeface="Calibri"/>
                <a:cs typeface="Calibri"/>
              </a:rPr>
              <a:t>not </a:t>
            </a:r>
            <a:r>
              <a:rPr dirty="0" sz="650" spc="20">
                <a:latin typeface="Calibri"/>
                <a:cs typeface="Calibri"/>
              </a:rPr>
              <a:t>significant </a:t>
            </a:r>
            <a:r>
              <a:rPr dirty="0" sz="650" spc="10">
                <a:latin typeface="Calibri"/>
                <a:cs typeface="Calibri"/>
              </a:rPr>
              <a:t>at </a:t>
            </a:r>
            <a:r>
              <a:rPr dirty="0" sz="650" spc="15">
                <a:latin typeface="Calibri"/>
                <a:cs typeface="Calibri"/>
              </a:rPr>
              <a:t>the </a:t>
            </a:r>
            <a:r>
              <a:rPr dirty="0" sz="650">
                <a:latin typeface="Calibri"/>
                <a:cs typeface="Calibri"/>
              </a:rPr>
              <a:t>90% </a:t>
            </a:r>
            <a:r>
              <a:rPr dirty="0" sz="650" spc="10">
                <a:latin typeface="Calibri"/>
                <a:cs typeface="Calibri"/>
              </a:rPr>
              <a:t>C. I.  </a:t>
            </a:r>
            <a:r>
              <a:rPr dirty="0" sz="650" spc="15">
                <a:latin typeface="Calibri"/>
                <a:cs typeface="Calibri"/>
              </a:rPr>
              <a:t>Rank </a:t>
            </a:r>
            <a:r>
              <a:rPr dirty="0" sz="650" spc="10">
                <a:latin typeface="Calibri"/>
                <a:cs typeface="Calibri"/>
              </a:rPr>
              <a:t>according to </a:t>
            </a:r>
            <a:r>
              <a:rPr dirty="0" sz="650" spc="20">
                <a:latin typeface="Calibri"/>
                <a:cs typeface="Calibri"/>
              </a:rPr>
              <a:t>odds</a:t>
            </a:r>
            <a:r>
              <a:rPr dirty="0" sz="650" spc="-75">
                <a:latin typeface="Calibri"/>
                <a:cs typeface="Calibri"/>
              </a:rPr>
              <a:t> </a:t>
            </a:r>
            <a:r>
              <a:rPr dirty="0" sz="650" spc="10">
                <a:latin typeface="Calibri"/>
                <a:cs typeface="Calibri"/>
              </a:rPr>
              <a:t>ratio</a:t>
            </a:r>
            <a:endParaRPr sz="650">
              <a:latin typeface="Calibri"/>
              <a:cs typeface="Calibri"/>
            </a:endParaRPr>
          </a:p>
          <a:p>
            <a:pPr marL="29845">
              <a:lnSpc>
                <a:spcPct val="100000"/>
              </a:lnSpc>
              <a:spcBef>
                <a:spcPts val="135"/>
              </a:spcBef>
            </a:pPr>
            <a:r>
              <a:rPr dirty="0" sz="650" spc="10">
                <a:latin typeface="Calibri"/>
                <a:cs typeface="Calibri"/>
              </a:rPr>
              <a:t>***Significant </a:t>
            </a:r>
            <a:r>
              <a:rPr dirty="0" sz="650" spc="25">
                <a:latin typeface="Calibri"/>
                <a:cs typeface="Calibri"/>
              </a:rPr>
              <a:t>within </a:t>
            </a:r>
            <a:r>
              <a:rPr dirty="0" sz="650" spc="15">
                <a:latin typeface="Calibri"/>
                <a:cs typeface="Calibri"/>
              </a:rPr>
              <a:t>a </a:t>
            </a:r>
            <a:r>
              <a:rPr dirty="0" sz="650">
                <a:latin typeface="Calibri"/>
                <a:cs typeface="Calibri"/>
              </a:rPr>
              <a:t>99% </a:t>
            </a:r>
            <a:r>
              <a:rPr dirty="0" sz="650" spc="10">
                <a:latin typeface="Calibri"/>
                <a:cs typeface="Calibri"/>
              </a:rPr>
              <a:t>C. I.</a:t>
            </a:r>
            <a:r>
              <a:rPr dirty="0" sz="650" spc="-100">
                <a:latin typeface="Calibri"/>
                <a:cs typeface="Calibri"/>
              </a:rPr>
              <a:t> </a:t>
            </a:r>
            <a:r>
              <a:rPr dirty="0" sz="650">
                <a:latin typeface="Calibri"/>
                <a:cs typeface="Calibri"/>
              </a:rPr>
              <a:t>(p&lt;0.01)</a:t>
            </a:r>
            <a:endParaRPr sz="650">
              <a:latin typeface="Calibri"/>
              <a:cs typeface="Calibri"/>
            </a:endParaRPr>
          </a:p>
          <a:p>
            <a:pPr marL="29845">
              <a:lnSpc>
                <a:spcPct val="100000"/>
              </a:lnSpc>
              <a:spcBef>
                <a:spcPts val="140"/>
              </a:spcBef>
            </a:pPr>
            <a:r>
              <a:rPr dirty="0" sz="650" spc="15">
                <a:latin typeface="Calibri"/>
                <a:cs typeface="Calibri"/>
              </a:rPr>
              <a:t>**Significant </a:t>
            </a:r>
            <a:r>
              <a:rPr dirty="0" sz="650" spc="25">
                <a:latin typeface="Calibri"/>
                <a:cs typeface="Calibri"/>
              </a:rPr>
              <a:t>within </a:t>
            </a:r>
            <a:r>
              <a:rPr dirty="0" sz="650" spc="15">
                <a:latin typeface="Calibri"/>
                <a:cs typeface="Calibri"/>
              </a:rPr>
              <a:t>a</a:t>
            </a:r>
            <a:r>
              <a:rPr dirty="0" sz="650" spc="-105">
                <a:latin typeface="Calibri"/>
                <a:cs typeface="Calibri"/>
              </a:rPr>
              <a:t> </a:t>
            </a:r>
            <a:r>
              <a:rPr dirty="0" sz="650">
                <a:latin typeface="Calibri"/>
                <a:cs typeface="Calibri"/>
              </a:rPr>
              <a:t>95% </a:t>
            </a:r>
            <a:r>
              <a:rPr dirty="0" sz="650" spc="10">
                <a:latin typeface="Calibri"/>
                <a:cs typeface="Calibri"/>
              </a:rPr>
              <a:t>C. I. </a:t>
            </a:r>
            <a:r>
              <a:rPr dirty="0" sz="650">
                <a:latin typeface="Calibri"/>
                <a:cs typeface="Calibri"/>
              </a:rPr>
              <a:t>(p&lt;0.05)</a:t>
            </a:r>
            <a:endParaRPr sz="650">
              <a:latin typeface="Calibri"/>
              <a:cs typeface="Calibri"/>
            </a:endParaRPr>
          </a:p>
          <a:p>
            <a:pPr marL="12700">
              <a:lnSpc>
                <a:spcPct val="100000"/>
              </a:lnSpc>
              <a:spcBef>
                <a:spcPts val="135"/>
              </a:spcBef>
              <a:tabLst>
                <a:tab pos="5949315" algn="l"/>
              </a:tabLst>
            </a:pPr>
            <a:r>
              <a:rPr dirty="0" u="sng" sz="650" spc="-15">
                <a:uFill>
                  <a:solidFill>
                    <a:srgbClr val="000000"/>
                  </a:solidFill>
                </a:uFill>
                <a:latin typeface="Calibri"/>
                <a:cs typeface="Calibri"/>
              </a:rPr>
              <a:t> </a:t>
            </a:r>
            <a:r>
              <a:rPr dirty="0" u="sng" sz="650" spc="15">
                <a:uFill>
                  <a:solidFill>
                    <a:srgbClr val="000000"/>
                  </a:solidFill>
                </a:uFill>
                <a:latin typeface="Calibri"/>
                <a:cs typeface="Calibri"/>
              </a:rPr>
              <a:t>*Significant </a:t>
            </a:r>
            <a:r>
              <a:rPr dirty="0" u="sng" sz="650" spc="25">
                <a:uFill>
                  <a:solidFill>
                    <a:srgbClr val="000000"/>
                  </a:solidFill>
                </a:uFill>
                <a:latin typeface="Calibri"/>
                <a:cs typeface="Calibri"/>
              </a:rPr>
              <a:t>within </a:t>
            </a:r>
            <a:r>
              <a:rPr dirty="0" u="sng" sz="650" spc="15">
                <a:uFill>
                  <a:solidFill>
                    <a:srgbClr val="000000"/>
                  </a:solidFill>
                </a:uFill>
                <a:latin typeface="Calibri"/>
                <a:cs typeface="Calibri"/>
              </a:rPr>
              <a:t>a</a:t>
            </a:r>
            <a:r>
              <a:rPr dirty="0" u="sng" sz="650" spc="-110">
                <a:uFill>
                  <a:solidFill>
                    <a:srgbClr val="000000"/>
                  </a:solidFill>
                </a:uFill>
                <a:latin typeface="Calibri"/>
                <a:cs typeface="Calibri"/>
              </a:rPr>
              <a:t> </a:t>
            </a:r>
            <a:r>
              <a:rPr dirty="0" u="sng" sz="650">
                <a:uFill>
                  <a:solidFill>
                    <a:srgbClr val="000000"/>
                  </a:solidFill>
                </a:uFill>
                <a:latin typeface="Calibri"/>
                <a:cs typeface="Calibri"/>
              </a:rPr>
              <a:t>90% </a:t>
            </a:r>
            <a:r>
              <a:rPr dirty="0" u="sng" sz="650" spc="10">
                <a:uFill>
                  <a:solidFill>
                    <a:srgbClr val="000000"/>
                  </a:solidFill>
                </a:uFill>
                <a:latin typeface="Calibri"/>
                <a:cs typeface="Calibri"/>
              </a:rPr>
              <a:t>C. I. </a:t>
            </a:r>
            <a:r>
              <a:rPr dirty="0" u="sng" sz="650" spc="5">
                <a:uFill>
                  <a:solidFill>
                    <a:srgbClr val="000000"/>
                  </a:solidFill>
                </a:uFill>
                <a:latin typeface="Calibri"/>
                <a:cs typeface="Calibri"/>
              </a:rPr>
              <a:t>(p&lt;0.1)	</a:t>
            </a:r>
            <a:endParaRPr sz="650">
              <a:latin typeface="Calibri"/>
              <a:cs typeface="Calibri"/>
            </a:endParaRPr>
          </a:p>
          <a:p>
            <a:pPr marL="12700">
              <a:lnSpc>
                <a:spcPct val="100000"/>
              </a:lnSpc>
              <a:spcBef>
                <a:spcPts val="135"/>
              </a:spcBef>
              <a:tabLst>
                <a:tab pos="5949315" algn="l"/>
              </a:tabLst>
            </a:pPr>
            <a:r>
              <a:rPr dirty="0" u="sng" sz="650" spc="-15">
                <a:uFill>
                  <a:solidFill>
                    <a:srgbClr val="000000"/>
                  </a:solidFill>
                </a:uFill>
                <a:latin typeface="Calibri"/>
                <a:cs typeface="Calibri"/>
              </a:rPr>
              <a:t> </a:t>
            </a:r>
            <a:r>
              <a:rPr dirty="0" u="sng" sz="650" spc="10">
                <a:uFill>
                  <a:solidFill>
                    <a:srgbClr val="000000"/>
                  </a:solidFill>
                </a:uFill>
                <a:latin typeface="Calibri"/>
                <a:cs typeface="Calibri"/>
              </a:rPr>
              <a:t>Source </a:t>
            </a:r>
            <a:r>
              <a:rPr dirty="0" u="sng" sz="650" spc="15">
                <a:uFill>
                  <a:solidFill>
                    <a:srgbClr val="000000"/>
                  </a:solidFill>
                </a:uFill>
                <a:latin typeface="Calibri"/>
                <a:cs typeface="Calibri"/>
              </a:rPr>
              <a:t>of </a:t>
            </a:r>
            <a:r>
              <a:rPr dirty="0" u="sng" sz="650" spc="5">
                <a:uFill>
                  <a:solidFill>
                    <a:srgbClr val="000000"/>
                  </a:solidFill>
                </a:uFill>
                <a:latin typeface="Calibri"/>
                <a:cs typeface="Calibri"/>
              </a:rPr>
              <a:t>Data: </a:t>
            </a:r>
            <a:r>
              <a:rPr dirty="0" u="sng" sz="650" spc="10">
                <a:uFill>
                  <a:solidFill>
                    <a:srgbClr val="000000"/>
                  </a:solidFill>
                </a:uFill>
                <a:latin typeface="Calibri"/>
                <a:cs typeface="Calibri"/>
              </a:rPr>
              <a:t>Statistics Canada: GSS </a:t>
            </a:r>
            <a:r>
              <a:rPr dirty="0" u="sng" sz="650">
                <a:uFill>
                  <a:solidFill>
                    <a:srgbClr val="000000"/>
                  </a:solidFill>
                </a:uFill>
                <a:latin typeface="Calibri"/>
                <a:cs typeface="Calibri"/>
              </a:rPr>
              <a:t>27 </a:t>
            </a:r>
            <a:r>
              <a:rPr dirty="0" u="sng" sz="650" spc="10">
                <a:uFill>
                  <a:solidFill>
                    <a:srgbClr val="000000"/>
                  </a:solidFill>
                </a:uFill>
                <a:latin typeface="Calibri"/>
                <a:cs typeface="Calibri"/>
              </a:rPr>
              <a:t>SI</a:t>
            </a:r>
            <a:r>
              <a:rPr dirty="0" u="sng" sz="650" spc="-60">
                <a:uFill>
                  <a:solidFill>
                    <a:srgbClr val="000000"/>
                  </a:solidFill>
                </a:uFill>
                <a:latin typeface="Calibri"/>
                <a:cs typeface="Calibri"/>
              </a:rPr>
              <a:t> </a:t>
            </a:r>
            <a:r>
              <a:rPr dirty="0" u="sng" sz="650" spc="-5">
                <a:uFill>
                  <a:solidFill>
                    <a:srgbClr val="000000"/>
                  </a:solidFill>
                </a:uFill>
                <a:latin typeface="Calibri"/>
                <a:cs typeface="Calibri"/>
              </a:rPr>
              <a:t>(2013)	</a:t>
            </a:r>
            <a:endParaRPr sz="650">
              <a:latin typeface="Calibri"/>
              <a:cs typeface="Calibri"/>
            </a:endParaRPr>
          </a:p>
        </p:txBody>
      </p:sp>
      <p:graphicFrame>
        <p:nvGraphicFramePr>
          <p:cNvPr id="23" name="object 23"/>
          <p:cNvGraphicFramePr>
            <a:graphicFrameLocks noGrp="1"/>
          </p:cNvGraphicFramePr>
          <p:nvPr/>
        </p:nvGraphicFramePr>
        <p:xfrm>
          <a:off x="914400" y="2308695"/>
          <a:ext cx="6034405" cy="2020570"/>
        </p:xfrm>
        <a:graphic>
          <a:graphicData uri="http://schemas.openxmlformats.org/drawingml/2006/table">
            <a:tbl>
              <a:tblPr firstRow="1" bandRow="1">
                <a:tableStyleId>{2D5ABB26-0587-4C30-8999-92F81FD0307C}</a:tableStyleId>
              </a:tblPr>
              <a:tblGrid>
                <a:gridCol w="1014094"/>
                <a:gridCol w="385444"/>
                <a:gridCol w="83184"/>
                <a:gridCol w="385445"/>
                <a:gridCol w="76835"/>
                <a:gridCol w="385444"/>
                <a:gridCol w="76835"/>
                <a:gridCol w="385444"/>
                <a:gridCol w="76835"/>
                <a:gridCol w="385444"/>
                <a:gridCol w="76835"/>
                <a:gridCol w="385445"/>
                <a:gridCol w="76835"/>
                <a:gridCol w="385445"/>
                <a:gridCol w="76835"/>
                <a:gridCol w="385445"/>
                <a:gridCol w="76835"/>
                <a:gridCol w="385445"/>
                <a:gridCol w="76835"/>
                <a:gridCol w="385445"/>
                <a:gridCol w="76835"/>
                <a:gridCol w="375920"/>
              </a:tblGrid>
              <a:tr h="129141">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u="dbl" sz="650" spc="20">
                          <a:uFill>
                            <a:solidFill>
                              <a:srgbClr val="000000"/>
                            </a:solidFill>
                          </a:uFill>
                          <a:latin typeface="Calibri"/>
                          <a:cs typeface="Calibri"/>
                        </a:rPr>
                        <a:t>Odd</a:t>
                      </a:r>
                      <a:r>
                        <a:rPr dirty="0" sz="650" spc="20">
                          <a:latin typeface="Calibri"/>
                          <a:cs typeface="Calibri"/>
                        </a:rPr>
                        <a:t>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4445">
                        <a:lnSpc>
                          <a:spcPct val="100000"/>
                        </a:lnSpc>
                        <a:spcBef>
                          <a:spcPts val="114"/>
                        </a:spcBef>
                      </a:pPr>
                      <a:r>
                        <a:rPr dirty="0" sz="650" spc="20">
                          <a:latin typeface="Calibri"/>
                          <a:cs typeface="Calibri"/>
                        </a:rPr>
                        <a:t>Odds</a:t>
                      </a:r>
                      <a:r>
                        <a:rPr dirty="0" sz="650" spc="-6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4445">
                        <a:lnSpc>
                          <a:spcPct val="100000"/>
                        </a:lnSpc>
                        <a:spcBef>
                          <a:spcPts val="114"/>
                        </a:spcBef>
                      </a:pPr>
                      <a:r>
                        <a:rPr dirty="0" sz="650" spc="20">
                          <a:latin typeface="Calibri"/>
                          <a:cs typeface="Calibri"/>
                        </a:rPr>
                        <a:t>Odds</a:t>
                      </a:r>
                      <a:r>
                        <a:rPr dirty="0" sz="650" spc="-6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4"/>
                        </a:spcBef>
                      </a:pPr>
                      <a:r>
                        <a:rPr dirty="0" sz="650" spc="20">
                          <a:latin typeface="Calibri"/>
                          <a:cs typeface="Calibri"/>
                        </a:rPr>
                        <a:t>Odds</a:t>
                      </a:r>
                      <a:r>
                        <a:rPr dirty="0" sz="650" spc="-75">
                          <a:latin typeface="Calibri"/>
                          <a:cs typeface="Calibri"/>
                        </a:rPr>
                        <a:t> </a:t>
                      </a:r>
                      <a:r>
                        <a:rPr dirty="0" sz="650" spc="10">
                          <a:latin typeface="Calibri"/>
                          <a:cs typeface="Calibri"/>
                        </a:rPr>
                        <a:t>ratio</a:t>
                      </a:r>
                      <a:endParaRPr sz="650">
                        <a:latin typeface="Calibri"/>
                        <a:cs typeface="Calibri"/>
                      </a:endParaRPr>
                    </a:p>
                  </a:txBody>
                  <a:tcPr marL="0" marR="0" marB="0" marT="14604">
                    <a:lnB w="6350">
                      <a:solidFill>
                        <a:srgbClr val="000000"/>
                      </a:solidFill>
                      <a:prstDash val="solid"/>
                    </a:lnB>
                  </a:tcPr>
                </a:tc>
              </a:tr>
              <a:tr h="122183">
                <a:tc>
                  <a:txBody>
                    <a:bodyPr/>
                    <a:lstStyle/>
                    <a:p>
                      <a:pPr marL="17145">
                        <a:lnSpc>
                          <a:spcPts val="755"/>
                        </a:lnSpc>
                        <a:spcBef>
                          <a:spcPts val="105"/>
                        </a:spcBef>
                      </a:pPr>
                      <a:r>
                        <a:rPr dirty="0" sz="650" spc="20">
                          <a:latin typeface="Calibri"/>
                          <a:cs typeface="Calibri"/>
                        </a:rPr>
                        <a:t>Variables </a:t>
                      </a:r>
                      <a:r>
                        <a:rPr dirty="0" sz="650" spc="25">
                          <a:latin typeface="Calibri"/>
                          <a:cs typeface="Calibri"/>
                        </a:rPr>
                        <a:t>in</a:t>
                      </a:r>
                      <a:r>
                        <a:rPr dirty="0" sz="650" spc="-40">
                          <a:latin typeface="Calibri"/>
                          <a:cs typeface="Calibri"/>
                        </a:rPr>
                        <a:t> </a:t>
                      </a:r>
                      <a:r>
                        <a:rPr dirty="0" sz="650" spc="15">
                          <a:latin typeface="Calibri"/>
                          <a:cs typeface="Calibri"/>
                        </a:rPr>
                        <a:t>Model</a:t>
                      </a:r>
                      <a:endParaRPr sz="650">
                        <a:latin typeface="Calibri"/>
                        <a:cs typeface="Calibri"/>
                      </a:endParaRPr>
                    </a:p>
                  </a:txBody>
                  <a:tcPr marL="0" marR="0" marB="0" marT="13335">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r>
              <a:tr h="113520">
                <a:tc>
                  <a:txBody>
                    <a:bodyPr/>
                    <a:lstStyle/>
                    <a:p>
                      <a:pPr marL="17145">
                        <a:lnSpc>
                          <a:spcPts val="735"/>
                        </a:lnSpc>
                        <a:spcBef>
                          <a:spcPts val="60"/>
                        </a:spcBef>
                      </a:pPr>
                      <a:r>
                        <a:rPr dirty="0" sz="650" spc="25">
                          <a:latin typeface="Calibri"/>
                          <a:cs typeface="Calibri"/>
                        </a:rPr>
                        <a:t>Volunteered</a:t>
                      </a:r>
                      <a:r>
                        <a:rPr dirty="0" sz="650" spc="-10">
                          <a:latin typeface="Calibri"/>
                          <a:cs typeface="Calibri"/>
                        </a:rPr>
                        <a:t> </a:t>
                      </a:r>
                      <a:r>
                        <a:rPr dirty="0" sz="650" spc="10">
                          <a:latin typeface="Calibri"/>
                          <a:cs typeface="Calibri"/>
                        </a:rPr>
                        <a:t>Party</a:t>
                      </a:r>
                      <a:endParaRPr sz="650">
                        <a:latin typeface="Calibri"/>
                        <a:cs typeface="Calibri"/>
                      </a:endParaRPr>
                    </a:p>
                  </a:txBody>
                  <a:tcPr marL="0" marR="0" marB="0" marT="762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solidFill>
                      <a:srgbClr val="DADADA"/>
                    </a:solidFill>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6510" marR="3175">
                        <a:lnSpc>
                          <a:spcPts val="735"/>
                        </a:lnSpc>
                        <a:spcBef>
                          <a:spcPts val="60"/>
                        </a:spcBef>
                      </a:pPr>
                      <a:r>
                        <a:rPr dirty="0" sz="650" spc="-30">
                          <a:latin typeface="Calibri"/>
                          <a:cs typeface="Calibri"/>
                        </a:rPr>
                        <a:t>51</a:t>
                      </a:r>
                      <a:r>
                        <a:rPr dirty="0" sz="650" spc="10">
                          <a:latin typeface="Calibri"/>
                          <a:cs typeface="Calibri"/>
                        </a:rPr>
                        <a:t>.</a:t>
                      </a:r>
                      <a:r>
                        <a:rPr dirty="0" sz="650" spc="-30">
                          <a:latin typeface="Calibri"/>
                          <a:cs typeface="Calibri"/>
                        </a:rPr>
                        <a:t>695</a:t>
                      </a:r>
                      <a:r>
                        <a:rPr dirty="0" sz="650" spc="-25">
                          <a:latin typeface="Calibri"/>
                          <a:cs typeface="Calibri"/>
                        </a:rPr>
                        <a:t>**</a:t>
                      </a:r>
                      <a:r>
                        <a:rPr dirty="0" sz="650">
                          <a:latin typeface="Calibri"/>
                          <a:cs typeface="Calibri"/>
                        </a:rPr>
                        <a:t>*</a:t>
                      </a:r>
                      <a:endParaRPr sz="650">
                        <a:latin typeface="Calibri"/>
                        <a:cs typeface="Calibri"/>
                      </a:endParaRPr>
                    </a:p>
                  </a:txBody>
                  <a:tcPr marL="0" marR="0" marB="0" marT="762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6510">
                        <a:lnSpc>
                          <a:spcPts val="735"/>
                        </a:lnSpc>
                        <a:spcBef>
                          <a:spcPts val="60"/>
                        </a:spcBef>
                      </a:pPr>
                      <a:r>
                        <a:rPr dirty="0" sz="650" spc="-5">
                          <a:latin typeface="Calibri"/>
                          <a:cs typeface="Calibri"/>
                        </a:rPr>
                        <a:t>0.335**</a:t>
                      </a:r>
                      <a:endParaRPr sz="650">
                        <a:latin typeface="Calibri"/>
                        <a:cs typeface="Calibri"/>
                      </a:endParaRPr>
                    </a:p>
                  </a:txBody>
                  <a:tcPr marL="0" marR="0" marB="0" marT="7620">
                    <a:lnT w="6350">
                      <a:solidFill>
                        <a:srgbClr val="000000"/>
                      </a:solidFill>
                      <a:prstDash val="solid"/>
                    </a:lnT>
                  </a:tcPr>
                </a:tc>
              </a:tr>
              <a:tr h="116356">
                <a:tc>
                  <a:txBody>
                    <a:bodyPr/>
                    <a:lstStyle/>
                    <a:p>
                      <a:pPr marL="17145">
                        <a:lnSpc>
                          <a:spcPts val="735"/>
                        </a:lnSpc>
                        <a:spcBef>
                          <a:spcPts val="80"/>
                        </a:spcBef>
                      </a:pPr>
                      <a:r>
                        <a:rPr dirty="0" sz="650" spc="10">
                          <a:latin typeface="Calibri"/>
                          <a:cs typeface="Calibri"/>
                        </a:rPr>
                        <a:t>Part. </a:t>
                      </a:r>
                      <a:r>
                        <a:rPr dirty="0" sz="650" spc="20">
                          <a:latin typeface="Calibri"/>
                          <a:cs typeface="Calibri"/>
                        </a:rPr>
                        <a:t>Pol.</a:t>
                      </a:r>
                      <a:r>
                        <a:rPr dirty="0" sz="650" spc="-20">
                          <a:latin typeface="Calibri"/>
                          <a:cs typeface="Calibri"/>
                        </a:rPr>
                        <a:t> </a:t>
                      </a:r>
                      <a:r>
                        <a:rPr dirty="0" sz="650" spc="10">
                          <a:latin typeface="Calibri"/>
                          <a:cs typeface="Calibri"/>
                        </a:rPr>
                        <a:t>Group</a:t>
                      </a:r>
                      <a:endParaRPr sz="650">
                        <a:latin typeface="Calibri"/>
                        <a:cs typeface="Calibri"/>
                      </a:endParaRPr>
                    </a:p>
                  </a:txBody>
                  <a:tcPr marL="0" marR="0" marB="0" marT="10160"/>
                </a:tc>
                <a:tc>
                  <a:txBody>
                    <a:bodyPr/>
                    <a:lstStyle/>
                    <a:p>
                      <a:pPr marL="17145" marR="3175">
                        <a:lnSpc>
                          <a:spcPts val="735"/>
                        </a:lnSpc>
                        <a:spcBef>
                          <a:spcPts val="35"/>
                        </a:spcBef>
                      </a:pPr>
                      <a:r>
                        <a:rPr dirty="0" sz="650" spc="-30">
                          <a:latin typeface="Calibri"/>
                          <a:cs typeface="Calibri"/>
                        </a:rPr>
                        <a:t>55</a:t>
                      </a:r>
                      <a:r>
                        <a:rPr dirty="0" sz="650" spc="10">
                          <a:latin typeface="Calibri"/>
                          <a:cs typeface="Calibri"/>
                        </a:rPr>
                        <a:t>.</a:t>
                      </a:r>
                      <a:r>
                        <a:rPr dirty="0" sz="650" spc="-30">
                          <a:latin typeface="Calibri"/>
                          <a:cs typeface="Calibri"/>
                        </a:rPr>
                        <a:t>445</a:t>
                      </a:r>
                      <a:r>
                        <a:rPr dirty="0" sz="650" spc="-25">
                          <a:latin typeface="Calibri"/>
                          <a:cs typeface="Calibri"/>
                        </a:rPr>
                        <a:t>**</a:t>
                      </a:r>
                      <a:r>
                        <a:rPr dirty="0" sz="650">
                          <a:latin typeface="Calibri"/>
                          <a:cs typeface="Calibri"/>
                        </a:rPr>
                        <a:t>*</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3.167***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ts val="735"/>
                        </a:lnSpc>
                        <a:spcBef>
                          <a:spcPts val="80"/>
                        </a:spcBef>
                      </a:pPr>
                      <a:r>
                        <a:rPr dirty="0" sz="650" spc="-5">
                          <a:latin typeface="Calibri"/>
                          <a:cs typeface="Calibri"/>
                        </a:rPr>
                        <a:t>2.519***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16368">
                <a:tc>
                  <a:txBody>
                    <a:bodyPr/>
                    <a:lstStyle/>
                    <a:p>
                      <a:pPr marL="17145">
                        <a:lnSpc>
                          <a:spcPts val="735"/>
                        </a:lnSpc>
                        <a:spcBef>
                          <a:spcPts val="80"/>
                        </a:spcBef>
                      </a:pPr>
                      <a:r>
                        <a:rPr dirty="0" sz="650" spc="20">
                          <a:latin typeface="Calibri"/>
                          <a:cs typeface="Calibri"/>
                        </a:rPr>
                        <a:t>Pol.</a:t>
                      </a:r>
                      <a:r>
                        <a:rPr dirty="0" sz="650" spc="-5">
                          <a:latin typeface="Calibri"/>
                          <a:cs typeface="Calibri"/>
                        </a:rPr>
                        <a:t> </a:t>
                      </a:r>
                      <a:r>
                        <a:rPr dirty="0" sz="650">
                          <a:latin typeface="Calibri"/>
                          <a:cs typeface="Calibri"/>
                        </a:rPr>
                        <a:t>March</a:t>
                      </a:r>
                      <a:endParaRPr sz="650">
                        <a:latin typeface="Calibri"/>
                        <a:cs typeface="Calibri"/>
                      </a:endParaRPr>
                    </a:p>
                  </a:txBody>
                  <a:tcPr marL="0" marR="0" marB="0" marT="10160"/>
                </a:tc>
                <a:tc>
                  <a:txBody>
                    <a:bodyPr/>
                    <a:lstStyle/>
                    <a:p>
                      <a:pPr marL="15875" marR="3175">
                        <a:lnSpc>
                          <a:spcPts val="735"/>
                        </a:lnSpc>
                        <a:spcBef>
                          <a:spcPts val="80"/>
                        </a:spcBef>
                      </a:pPr>
                      <a:r>
                        <a:rPr dirty="0" sz="650" spc="-10">
                          <a:latin typeface="Calibri"/>
                          <a:cs typeface="Calibri"/>
                        </a:rPr>
                        <a:t>2.899*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30">
                          <a:latin typeface="Calibri"/>
                          <a:cs typeface="Calibri"/>
                        </a:rPr>
                        <a:t>51</a:t>
                      </a:r>
                      <a:r>
                        <a:rPr dirty="0" sz="650" spc="10">
                          <a:latin typeface="Calibri"/>
                          <a:cs typeface="Calibri"/>
                        </a:rPr>
                        <a:t>.</a:t>
                      </a:r>
                      <a:r>
                        <a:rPr dirty="0" sz="650" spc="-30">
                          <a:latin typeface="Calibri"/>
                          <a:cs typeface="Calibri"/>
                        </a:rPr>
                        <a:t>695</a:t>
                      </a:r>
                      <a:r>
                        <a:rPr dirty="0" sz="650" spc="-25">
                          <a:latin typeface="Calibri"/>
                          <a:cs typeface="Calibri"/>
                        </a:rPr>
                        <a:t>**</a:t>
                      </a:r>
                      <a:r>
                        <a:rPr dirty="0" sz="650">
                          <a:latin typeface="Calibri"/>
                          <a:cs typeface="Calibri"/>
                        </a:rPr>
                        <a:t>*</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6.233***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ts val="735"/>
                        </a:lnSpc>
                        <a:spcBef>
                          <a:spcPts val="80"/>
                        </a:spcBef>
                      </a:pPr>
                      <a:r>
                        <a:rPr dirty="0" sz="650" spc="-5">
                          <a:latin typeface="Calibri"/>
                          <a:cs typeface="Calibri"/>
                        </a:rPr>
                        <a:t>2.706***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3.372***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16362">
                <a:tc>
                  <a:txBody>
                    <a:bodyPr/>
                    <a:lstStyle/>
                    <a:p>
                      <a:pPr marL="17145">
                        <a:lnSpc>
                          <a:spcPts val="735"/>
                        </a:lnSpc>
                        <a:spcBef>
                          <a:spcPts val="80"/>
                        </a:spcBef>
                      </a:pPr>
                      <a:r>
                        <a:rPr dirty="0" sz="650" spc="20">
                          <a:latin typeface="Calibri"/>
                          <a:cs typeface="Calibri"/>
                        </a:rPr>
                        <a:t>Pol. Attended</a:t>
                      </a:r>
                      <a:r>
                        <a:rPr dirty="0" sz="650" spc="-35">
                          <a:latin typeface="Calibri"/>
                          <a:cs typeface="Calibri"/>
                        </a:rPr>
                        <a:t> </a:t>
                      </a:r>
                      <a:r>
                        <a:rPr dirty="0" sz="650" spc="20">
                          <a:latin typeface="Calibri"/>
                          <a:cs typeface="Calibri"/>
                        </a:rPr>
                        <a:t>Meeting</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2.526**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5">
                          <a:latin typeface="Calibri"/>
                          <a:cs typeface="Calibri"/>
                        </a:rPr>
                        <a:t>6.137***</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2.217***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ctr" marR="73660">
                        <a:lnSpc>
                          <a:spcPts val="735"/>
                        </a:lnSpc>
                        <a:spcBef>
                          <a:spcPts val="80"/>
                        </a:spcBef>
                      </a:pPr>
                      <a:r>
                        <a:rPr dirty="0" sz="650" spc="-5">
                          <a:latin typeface="Calibri"/>
                          <a:cs typeface="Calibri"/>
                        </a:rPr>
                        <a:t>1.589**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ctr" marR="73660">
                        <a:lnSpc>
                          <a:spcPts val="735"/>
                        </a:lnSpc>
                        <a:spcBef>
                          <a:spcPts val="80"/>
                        </a:spcBef>
                      </a:pPr>
                      <a:r>
                        <a:rPr dirty="0" sz="650" spc="-5">
                          <a:latin typeface="Calibri"/>
                          <a:cs typeface="Calibri"/>
                        </a:rPr>
                        <a:t>1.62***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1.605**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16362">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5">
                          <a:latin typeface="Calibri"/>
                          <a:cs typeface="Calibri"/>
                        </a:rPr>
                        <a:t>Cultural</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1.933*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1.411*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5">
                          <a:latin typeface="Calibri"/>
                          <a:cs typeface="Calibri"/>
                        </a:rPr>
                        <a:t>2.074***</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ts val="735"/>
                        </a:lnSpc>
                        <a:spcBef>
                          <a:spcPts val="80"/>
                        </a:spcBef>
                      </a:pPr>
                      <a:r>
                        <a:rPr dirty="0" sz="650" spc="-5">
                          <a:latin typeface="Calibri"/>
                          <a:cs typeface="Calibri"/>
                        </a:rPr>
                        <a:t>2.978***</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1.867***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1.731*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2.006***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a:lnSpc>
                          <a:spcPts val="735"/>
                        </a:lnSpc>
                        <a:spcBef>
                          <a:spcPts val="80"/>
                        </a:spcBef>
                      </a:pPr>
                      <a:r>
                        <a:rPr dirty="0" sz="650" spc="-5">
                          <a:latin typeface="Calibri"/>
                          <a:cs typeface="Calibri"/>
                        </a:rPr>
                        <a:t>2.108***</a:t>
                      </a:r>
                      <a:endParaRPr sz="650">
                        <a:latin typeface="Calibri"/>
                        <a:cs typeface="Calibri"/>
                      </a:endParaRPr>
                    </a:p>
                  </a:txBody>
                  <a:tcPr marL="0" marR="0" marB="0" marT="10160"/>
                </a:tc>
              </a:tr>
              <a:tr h="116362">
                <a:tc>
                  <a:txBody>
                    <a:bodyPr/>
                    <a:lstStyle/>
                    <a:p>
                      <a:pPr marL="17145">
                        <a:lnSpc>
                          <a:spcPts val="735"/>
                        </a:lnSpc>
                        <a:spcBef>
                          <a:spcPts val="80"/>
                        </a:spcBef>
                      </a:pPr>
                      <a:r>
                        <a:rPr dirty="0" sz="650" spc="20">
                          <a:latin typeface="Calibri"/>
                          <a:cs typeface="Calibri"/>
                        </a:rPr>
                        <a:t>Pol.</a:t>
                      </a:r>
                      <a:r>
                        <a:rPr dirty="0" sz="650" spc="-5">
                          <a:latin typeface="Calibri"/>
                          <a:cs typeface="Calibri"/>
                        </a:rPr>
                        <a:t> </a:t>
                      </a:r>
                      <a:r>
                        <a:rPr dirty="0" sz="650" spc="10">
                          <a:latin typeface="Calibri"/>
                          <a:cs typeface="Calibri"/>
                        </a:rPr>
                        <a:t>Ethical</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2.185*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2.646***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1.499*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10">
                          <a:latin typeface="Calibri"/>
                          <a:cs typeface="Calibri"/>
                        </a:rPr>
                        <a:t>1.388*</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4.457***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16356">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0">
                          <a:latin typeface="Calibri"/>
                          <a:cs typeface="Calibri"/>
                        </a:rPr>
                        <a:t>School</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1.722***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2.977***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5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1.400**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2.703***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2.028***</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a:lnSpc>
                          <a:spcPts val="735"/>
                        </a:lnSpc>
                        <a:spcBef>
                          <a:spcPts val="80"/>
                        </a:spcBef>
                      </a:pPr>
                      <a:r>
                        <a:rPr dirty="0" sz="650" spc="-5">
                          <a:latin typeface="Calibri"/>
                          <a:cs typeface="Calibri"/>
                        </a:rPr>
                        <a:t>2.031***</a:t>
                      </a:r>
                      <a:endParaRPr sz="650">
                        <a:latin typeface="Calibri"/>
                        <a:cs typeface="Calibri"/>
                      </a:endParaRPr>
                    </a:p>
                  </a:txBody>
                  <a:tcPr marL="0" marR="0" marB="0" marT="10160"/>
                </a:tc>
              </a:tr>
              <a:tr h="116368">
                <a:tc>
                  <a:txBody>
                    <a:bodyPr/>
                    <a:lstStyle/>
                    <a:p>
                      <a:pPr marL="17145">
                        <a:lnSpc>
                          <a:spcPts val="735"/>
                        </a:lnSpc>
                        <a:spcBef>
                          <a:spcPts val="80"/>
                        </a:spcBef>
                      </a:pPr>
                      <a:r>
                        <a:rPr dirty="0" sz="650" spc="20">
                          <a:latin typeface="Calibri"/>
                          <a:cs typeface="Calibri"/>
                        </a:rPr>
                        <a:t>Pol.</a:t>
                      </a:r>
                      <a:r>
                        <a:rPr dirty="0" sz="650" spc="-5">
                          <a:latin typeface="Calibri"/>
                          <a:cs typeface="Calibri"/>
                        </a:rPr>
                        <a:t> </a:t>
                      </a:r>
                      <a:r>
                        <a:rPr dirty="0" sz="650" spc="15">
                          <a:latin typeface="Calibri"/>
                          <a:cs typeface="Calibri"/>
                        </a:rPr>
                        <a:t>Searched</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2.016*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3.315***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1.744***</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1.937***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ctr" marR="32384">
                        <a:lnSpc>
                          <a:spcPts val="735"/>
                        </a:lnSpc>
                        <a:spcBef>
                          <a:spcPts val="80"/>
                        </a:spcBef>
                      </a:pPr>
                      <a:r>
                        <a:rPr dirty="0" sz="650" spc="-5">
                          <a:latin typeface="Calibri"/>
                          <a:cs typeface="Calibri"/>
                        </a:rPr>
                        <a:t>4.471***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ts val="735"/>
                        </a:lnSpc>
                        <a:spcBef>
                          <a:spcPts val="35"/>
                        </a:spcBef>
                      </a:pPr>
                      <a:r>
                        <a:rPr dirty="0" sz="650" spc="-5">
                          <a:latin typeface="Calibri"/>
                          <a:cs typeface="Calibri"/>
                        </a:rPr>
                        <a:t>1.460***</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1.830**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1.327**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a:lnSpc>
                          <a:spcPts val="735"/>
                        </a:lnSpc>
                        <a:spcBef>
                          <a:spcPts val="80"/>
                        </a:spcBef>
                      </a:pPr>
                      <a:r>
                        <a:rPr dirty="0" sz="650" spc="-5">
                          <a:latin typeface="Calibri"/>
                          <a:cs typeface="Calibri"/>
                        </a:rPr>
                        <a:t>0.725**</a:t>
                      </a:r>
                      <a:endParaRPr sz="650">
                        <a:latin typeface="Calibri"/>
                        <a:cs typeface="Calibri"/>
                      </a:endParaRPr>
                    </a:p>
                  </a:txBody>
                  <a:tcPr marL="0" marR="0" marB="0" marT="10160"/>
                </a:tc>
              </a:tr>
              <a:tr h="116362">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5">
                          <a:latin typeface="Calibri"/>
                          <a:cs typeface="Calibri"/>
                        </a:rPr>
                        <a:t>Service</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1.716*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ts val="735"/>
                        </a:lnSpc>
                        <a:spcBef>
                          <a:spcPts val="80"/>
                        </a:spcBef>
                      </a:pPr>
                      <a:r>
                        <a:rPr dirty="0" sz="650" spc="-5">
                          <a:latin typeface="Calibri"/>
                          <a:cs typeface="Calibri"/>
                        </a:rPr>
                        <a:t>2.702***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10">
                          <a:latin typeface="Calibri"/>
                          <a:cs typeface="Calibri"/>
                        </a:rPr>
                        <a:t>1.814*</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a:lnSpc>
                          <a:spcPts val="735"/>
                        </a:lnSpc>
                        <a:spcBef>
                          <a:spcPts val="80"/>
                        </a:spcBef>
                      </a:pPr>
                      <a:r>
                        <a:rPr dirty="0" sz="650" spc="-10">
                          <a:latin typeface="Calibri"/>
                          <a:cs typeface="Calibri"/>
                        </a:rPr>
                        <a:t>1.727*</a:t>
                      </a:r>
                      <a:endParaRPr sz="650">
                        <a:latin typeface="Calibri"/>
                        <a:cs typeface="Calibri"/>
                      </a:endParaRPr>
                    </a:p>
                  </a:txBody>
                  <a:tcPr marL="0" marR="0" marB="0" marT="10160"/>
                </a:tc>
              </a:tr>
              <a:tr h="116362">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5">
                          <a:latin typeface="Calibri"/>
                          <a:cs typeface="Calibri"/>
                        </a:rPr>
                        <a:t>Sport</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1.995***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ts val="735"/>
                        </a:lnSpc>
                        <a:spcBef>
                          <a:spcPts val="80"/>
                        </a:spcBef>
                      </a:pPr>
                      <a:r>
                        <a:rPr dirty="0" sz="650" spc="-5">
                          <a:latin typeface="Calibri"/>
                          <a:cs typeface="Calibri"/>
                        </a:rPr>
                        <a:t>2.013***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1.357***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5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22185">
                <a:tc>
                  <a:txBody>
                    <a:bodyPr/>
                    <a:lstStyle/>
                    <a:p>
                      <a:pPr marL="17145">
                        <a:lnSpc>
                          <a:spcPct val="100000"/>
                        </a:lnSpc>
                        <a:spcBef>
                          <a:spcPts val="80"/>
                        </a:spcBef>
                      </a:pPr>
                      <a:r>
                        <a:rPr dirty="0" sz="650" spc="10">
                          <a:latin typeface="Calibri"/>
                          <a:cs typeface="Calibri"/>
                        </a:rPr>
                        <a:t>Part.</a:t>
                      </a:r>
                      <a:r>
                        <a:rPr dirty="0" sz="650" spc="-5">
                          <a:latin typeface="Calibri"/>
                          <a:cs typeface="Calibri"/>
                        </a:rPr>
                        <a:t> </a:t>
                      </a:r>
                      <a:r>
                        <a:rPr dirty="0" sz="650" spc="20">
                          <a:latin typeface="Calibri"/>
                          <a:cs typeface="Calibri"/>
                        </a:rPr>
                        <a:t>Religious</a:t>
                      </a:r>
                      <a:endParaRPr sz="650">
                        <a:latin typeface="Calibri"/>
                        <a:cs typeface="Calibri"/>
                      </a:endParaRPr>
                    </a:p>
                  </a:txBody>
                  <a:tcPr marL="0" marR="0" marB="0" marT="10160"/>
                </a:tc>
                <a:tc>
                  <a:txBody>
                    <a:bodyPr/>
                    <a:lstStyle/>
                    <a:p>
                      <a:pPr marL="15875" marR="3175">
                        <a:lnSpc>
                          <a:spcPct val="100000"/>
                        </a:lnSpc>
                        <a:spcBef>
                          <a:spcPts val="80"/>
                        </a:spcBef>
                      </a:pPr>
                      <a:r>
                        <a:rPr dirty="0" sz="650" spc="-5">
                          <a:latin typeface="Calibri"/>
                          <a:cs typeface="Calibri"/>
                        </a:rPr>
                        <a:t>0.187***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80"/>
                        </a:spcBef>
                      </a:pPr>
                      <a:r>
                        <a:rPr dirty="0" sz="650" spc="-10">
                          <a:latin typeface="Calibri"/>
                          <a:cs typeface="Calibri"/>
                        </a:rPr>
                        <a:t>2.233*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80"/>
                        </a:spcBef>
                      </a:pPr>
                      <a:r>
                        <a:rPr dirty="0" sz="650" spc="-5">
                          <a:latin typeface="Calibri"/>
                          <a:cs typeface="Calibri"/>
                        </a:rPr>
                        <a:t>2.090***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3020">
                        <a:lnSpc>
                          <a:spcPct val="100000"/>
                        </a:lnSpc>
                        <a:spcBef>
                          <a:spcPts val="80"/>
                        </a:spcBef>
                      </a:pPr>
                      <a:r>
                        <a:rPr dirty="0" sz="650" spc="-5">
                          <a:latin typeface="Calibri"/>
                          <a:cs typeface="Calibri"/>
                        </a:rPr>
                        <a:t>2.040***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80"/>
                        </a:spcBef>
                      </a:pPr>
                      <a:r>
                        <a:rPr dirty="0" sz="650" spc="-10">
                          <a:latin typeface="Calibri"/>
                          <a:cs typeface="Calibri"/>
                        </a:rPr>
                        <a:t>0.731*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80"/>
                        </a:spcBef>
                      </a:pPr>
                      <a:r>
                        <a:rPr dirty="0" sz="650" spc="-10">
                          <a:latin typeface="Calibri"/>
                          <a:cs typeface="Calibri"/>
                        </a:rPr>
                        <a:t>1.764*</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lnR w="6350">
                      <a:solidFill>
                        <a:srgbClr val="FFFFFF"/>
                      </a:solidFill>
                      <a:prstDash val="solid"/>
                    </a:lnR>
                    <a:solidFill>
                      <a:srgbClr val="DADADA"/>
                    </a:solidFill>
                  </a:tcPr>
                </a:tc>
              </a:tr>
              <a:tr h="229802">
                <a:tc>
                  <a:txBody>
                    <a:bodyPr/>
                    <a:lstStyle/>
                    <a:p>
                      <a:pPr>
                        <a:lnSpc>
                          <a:spcPct val="100000"/>
                        </a:lnSpc>
                        <a:spcBef>
                          <a:spcPts val="30"/>
                        </a:spcBef>
                      </a:pPr>
                      <a:endParaRPr sz="800">
                        <a:latin typeface="Times New Roman"/>
                        <a:cs typeface="Times New Roman"/>
                      </a:endParaRPr>
                    </a:p>
                    <a:p>
                      <a:pPr marL="17145">
                        <a:lnSpc>
                          <a:spcPts val="760"/>
                        </a:lnSpc>
                      </a:pPr>
                      <a:r>
                        <a:rPr dirty="0" sz="650" spc="15">
                          <a:latin typeface="Calibri"/>
                          <a:cs typeface="Calibri"/>
                        </a:rPr>
                        <a:t>Cons.</a:t>
                      </a:r>
                      <a:endParaRPr sz="650">
                        <a:latin typeface="Calibri"/>
                        <a:cs typeface="Calibri"/>
                      </a:endParaRPr>
                    </a:p>
                  </a:txBody>
                  <a:tcPr marL="0" marR="0" marB="0" marT="3810">
                    <a:lnB w="6350">
                      <a:solidFill>
                        <a:srgbClr val="000000"/>
                      </a:solidFill>
                      <a:prstDash val="solid"/>
                    </a:lnB>
                  </a:tcPr>
                </a:tc>
                <a:tc>
                  <a:txBody>
                    <a:bodyPr/>
                    <a:lstStyle/>
                    <a:p>
                      <a:pPr marR="3175">
                        <a:lnSpc>
                          <a:spcPct val="100000"/>
                        </a:lnSpc>
                        <a:spcBef>
                          <a:spcPts val="30"/>
                        </a:spcBef>
                      </a:pPr>
                      <a:endParaRPr sz="800">
                        <a:latin typeface="Times New Roman"/>
                        <a:cs typeface="Times New Roman"/>
                      </a:endParaRPr>
                    </a:p>
                    <a:p>
                      <a:pPr marL="15875" marR="3175">
                        <a:lnSpc>
                          <a:spcPts val="760"/>
                        </a:lnSpc>
                      </a:pPr>
                      <a:r>
                        <a:rPr dirty="0" sz="650" spc="-5">
                          <a:latin typeface="Calibri"/>
                          <a:cs typeface="Calibri"/>
                        </a:rPr>
                        <a:t>0.007***</a:t>
                      </a:r>
                      <a:endParaRPr sz="650">
                        <a:latin typeface="Calibri"/>
                        <a:cs typeface="Calibri"/>
                      </a:endParaRPr>
                    </a:p>
                  </a:txBody>
                  <a:tcPr marL="0" marR="0" marB="0" marT="3810">
                    <a:lnB w="6350">
                      <a:solidFill>
                        <a:srgbClr val="000000"/>
                      </a:solidFill>
                      <a:prstDash val="solid"/>
                    </a:lnB>
                  </a:tcPr>
                </a:tc>
                <a:tc gridSpan="2">
                  <a:txBody>
                    <a:bodyPr/>
                    <a:lstStyle/>
                    <a:p>
                      <a:pPr marR="3175">
                        <a:lnSpc>
                          <a:spcPct val="100000"/>
                        </a:lnSpc>
                        <a:spcBef>
                          <a:spcPts val="30"/>
                        </a:spcBef>
                      </a:pPr>
                      <a:endParaRPr sz="800">
                        <a:latin typeface="Times New Roman"/>
                        <a:cs typeface="Times New Roman"/>
                      </a:endParaRPr>
                    </a:p>
                    <a:p>
                      <a:pPr marL="99695" marR="3175">
                        <a:lnSpc>
                          <a:spcPts val="760"/>
                        </a:lnSpc>
                      </a:pPr>
                      <a:r>
                        <a:rPr dirty="0" sz="650" spc="-5">
                          <a:latin typeface="Calibri"/>
                          <a:cs typeface="Calibri"/>
                        </a:rPr>
                        <a:t>0.006***</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3980" marR="3175">
                        <a:lnSpc>
                          <a:spcPts val="760"/>
                        </a:lnSpc>
                      </a:pPr>
                      <a:r>
                        <a:rPr dirty="0" sz="650" spc="-5">
                          <a:latin typeface="Calibri"/>
                          <a:cs typeface="Calibri"/>
                        </a:rPr>
                        <a:t>0.018***</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3980" marR="3175">
                        <a:lnSpc>
                          <a:spcPts val="760"/>
                        </a:lnSpc>
                      </a:pPr>
                      <a:r>
                        <a:rPr dirty="0" sz="650" spc="-5">
                          <a:latin typeface="Calibri"/>
                          <a:cs typeface="Calibri"/>
                        </a:rPr>
                        <a:t>0.035***</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3980" marR="3175">
                        <a:lnSpc>
                          <a:spcPts val="760"/>
                        </a:lnSpc>
                      </a:pPr>
                      <a:r>
                        <a:rPr dirty="0" sz="650" spc="-5">
                          <a:latin typeface="Calibri"/>
                          <a:cs typeface="Calibri"/>
                        </a:rPr>
                        <a:t>0.088***</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4615" marR="3175">
                        <a:lnSpc>
                          <a:spcPts val="760"/>
                        </a:lnSpc>
                      </a:pPr>
                      <a:r>
                        <a:rPr dirty="0" sz="650" spc="-5">
                          <a:latin typeface="Calibri"/>
                          <a:cs typeface="Calibri"/>
                        </a:rPr>
                        <a:t>0.071***</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4615" marR="3175">
                        <a:lnSpc>
                          <a:spcPts val="760"/>
                        </a:lnSpc>
                      </a:pPr>
                      <a:r>
                        <a:rPr dirty="0" sz="650" spc="-5">
                          <a:latin typeface="Calibri"/>
                          <a:cs typeface="Calibri"/>
                        </a:rPr>
                        <a:t>0.120***</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4615" marR="3175">
                        <a:lnSpc>
                          <a:spcPts val="760"/>
                        </a:lnSpc>
                      </a:pPr>
                      <a:r>
                        <a:rPr dirty="0" sz="650" spc="-5">
                          <a:latin typeface="Calibri"/>
                          <a:cs typeface="Calibri"/>
                        </a:rPr>
                        <a:t>0.539***</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4615" marR="3175">
                        <a:lnSpc>
                          <a:spcPts val="760"/>
                        </a:lnSpc>
                      </a:pPr>
                      <a:r>
                        <a:rPr dirty="0" sz="650" spc="-5">
                          <a:latin typeface="Calibri"/>
                          <a:cs typeface="Calibri"/>
                        </a:rPr>
                        <a:t>0.015***</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marR="3175">
                        <a:lnSpc>
                          <a:spcPct val="100000"/>
                        </a:lnSpc>
                        <a:spcBef>
                          <a:spcPts val="30"/>
                        </a:spcBef>
                      </a:pPr>
                      <a:endParaRPr sz="800">
                        <a:latin typeface="Times New Roman"/>
                        <a:cs typeface="Times New Roman"/>
                      </a:endParaRPr>
                    </a:p>
                    <a:p>
                      <a:pPr marL="94615" marR="3175">
                        <a:lnSpc>
                          <a:spcPts val="760"/>
                        </a:lnSpc>
                      </a:pPr>
                      <a:r>
                        <a:rPr dirty="0" sz="650" spc="-5">
                          <a:latin typeface="Calibri"/>
                          <a:cs typeface="Calibri"/>
                        </a:rPr>
                        <a:t>0.441***</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c gridSpan="2">
                  <a:txBody>
                    <a:bodyPr/>
                    <a:lstStyle/>
                    <a:p>
                      <a:pPr>
                        <a:lnSpc>
                          <a:spcPct val="100000"/>
                        </a:lnSpc>
                        <a:spcBef>
                          <a:spcPts val="30"/>
                        </a:spcBef>
                      </a:pPr>
                      <a:endParaRPr sz="800">
                        <a:latin typeface="Times New Roman"/>
                        <a:cs typeface="Times New Roman"/>
                      </a:endParaRPr>
                    </a:p>
                    <a:p>
                      <a:pPr marL="94615">
                        <a:lnSpc>
                          <a:spcPts val="760"/>
                        </a:lnSpc>
                      </a:pPr>
                      <a:r>
                        <a:rPr dirty="0" sz="650" spc="-5">
                          <a:latin typeface="Calibri"/>
                          <a:cs typeface="Calibri"/>
                        </a:rPr>
                        <a:t>0.105***</a:t>
                      </a:r>
                      <a:endParaRPr sz="650">
                        <a:latin typeface="Calibri"/>
                        <a:cs typeface="Calibri"/>
                      </a:endParaRPr>
                    </a:p>
                  </a:txBody>
                  <a:tcPr marL="0" marR="0" marB="0" marT="3810">
                    <a:lnB w="6350">
                      <a:solidFill>
                        <a:srgbClr val="000000"/>
                      </a:solidFill>
                      <a:prstDash val="solid"/>
                    </a:lnB>
                  </a:tcPr>
                </a:tc>
                <a:tc hMerge="1">
                  <a:txBody>
                    <a:bodyPr/>
                    <a:lstStyle/>
                    <a:p>
                      <a:pPr/>
                    </a:p>
                  </a:txBody>
                  <a:tcPr marL="0" marR="0" marB="0" marT="0"/>
                </a:tc>
              </a:tr>
              <a:tr h="125707">
                <a:tc>
                  <a:txBody>
                    <a:bodyPr/>
                    <a:lstStyle/>
                    <a:p>
                      <a:pPr marL="17145">
                        <a:lnSpc>
                          <a:spcPct val="100000"/>
                        </a:lnSpc>
                        <a:spcBef>
                          <a:spcPts val="55"/>
                        </a:spcBef>
                      </a:pPr>
                      <a:r>
                        <a:rPr dirty="0" sz="650" spc="15">
                          <a:latin typeface="Calibri"/>
                          <a:cs typeface="Calibri"/>
                        </a:rPr>
                        <a:t>n</a:t>
                      </a:r>
                      <a:r>
                        <a:rPr dirty="0" sz="650" spc="-10">
                          <a:latin typeface="Calibri"/>
                          <a:cs typeface="Calibri"/>
                        </a:rPr>
                        <a:t> </a:t>
                      </a:r>
                      <a:r>
                        <a:rPr dirty="0" sz="650" spc="20">
                          <a:latin typeface="Calibri"/>
                          <a:cs typeface="Calibri"/>
                        </a:rPr>
                        <a:t>(obs.)</a:t>
                      </a:r>
                      <a:endParaRPr sz="650">
                        <a:latin typeface="Calibri"/>
                        <a:cs typeface="Calibri"/>
                      </a:endParaRPr>
                    </a:p>
                  </a:txBody>
                  <a:tcPr marL="0" marR="0" marB="0" marT="6985">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723</a:t>
                      </a:r>
                      <a:endParaRPr sz="650">
                        <a:latin typeface="Calibri"/>
                        <a:cs typeface="Calibri"/>
                      </a:endParaRPr>
                    </a:p>
                  </a:txBody>
                  <a:tcPr marL="0" marR="0" marB="0" marT="6985">
                    <a:lnT w="6350">
                      <a:solidFill>
                        <a:srgbClr val="000000"/>
                      </a:solidFill>
                      <a:prstDash val="solid"/>
                    </a:lnT>
                  </a:tcPr>
                </a:tc>
                <a:tc gridSpan="2">
                  <a:txBody>
                    <a:bodyPr/>
                    <a:lstStyle/>
                    <a:p>
                      <a:pPr marL="25717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707</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708</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702</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708</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704</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721</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702</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730</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marR="317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732</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c gridSpan="2">
                  <a:txBody>
                    <a:bodyPr/>
                    <a:lstStyle/>
                    <a:p>
                      <a:pPr marL="250825">
                        <a:lnSpc>
                          <a:spcPct val="100000"/>
                        </a:lnSpc>
                        <a:spcBef>
                          <a:spcPts val="55"/>
                        </a:spcBef>
                      </a:pPr>
                      <a:r>
                        <a:rPr dirty="0" sz="650" spc="-30">
                          <a:latin typeface="Calibri"/>
                          <a:cs typeface="Calibri"/>
                        </a:rPr>
                        <a:t>3</a:t>
                      </a:r>
                      <a:r>
                        <a:rPr dirty="0" sz="650" spc="10">
                          <a:latin typeface="Calibri"/>
                          <a:cs typeface="Calibri"/>
                        </a:rPr>
                        <a:t>,</a:t>
                      </a:r>
                      <a:r>
                        <a:rPr dirty="0" sz="650" spc="-30">
                          <a:latin typeface="Calibri"/>
                          <a:cs typeface="Calibri"/>
                        </a:rPr>
                        <a:t>727</a:t>
                      </a:r>
                      <a:endParaRPr sz="650">
                        <a:latin typeface="Calibri"/>
                        <a:cs typeface="Calibri"/>
                      </a:endParaRPr>
                    </a:p>
                  </a:txBody>
                  <a:tcPr marL="0" marR="0" marB="0" marT="6985">
                    <a:lnT w="6350">
                      <a:solidFill>
                        <a:srgbClr val="000000"/>
                      </a:solidFill>
                      <a:prstDash val="solid"/>
                    </a:lnT>
                  </a:tcPr>
                </a:tc>
                <a:tc hMerge="1">
                  <a:txBody>
                    <a:bodyPr/>
                    <a:lstStyle/>
                    <a:p>
                      <a:pPr/>
                    </a:p>
                  </a:txBody>
                  <a:tcPr marL="0" marR="0" marB="0" marT="0"/>
                </a:tc>
              </a:tr>
              <a:tr h="124478">
                <a:tc>
                  <a:txBody>
                    <a:bodyPr/>
                    <a:lstStyle/>
                    <a:p>
                      <a:pPr marL="17145">
                        <a:lnSpc>
                          <a:spcPts val="755"/>
                        </a:lnSpc>
                        <a:spcBef>
                          <a:spcPts val="125"/>
                        </a:spcBef>
                      </a:pPr>
                      <a:r>
                        <a:rPr dirty="0" sz="650" spc="25">
                          <a:latin typeface="Calibri"/>
                          <a:cs typeface="Calibri"/>
                        </a:rPr>
                        <a:t>Pseudo </a:t>
                      </a:r>
                      <a:r>
                        <a:rPr dirty="0" sz="650" spc="10">
                          <a:latin typeface="Calibri"/>
                          <a:cs typeface="Calibri"/>
                        </a:rPr>
                        <a:t>-</a:t>
                      </a:r>
                      <a:r>
                        <a:rPr dirty="0" sz="650" spc="-40">
                          <a:latin typeface="Calibri"/>
                          <a:cs typeface="Calibri"/>
                        </a:rPr>
                        <a:t> </a:t>
                      </a:r>
                      <a:r>
                        <a:rPr dirty="0" sz="650" spc="5">
                          <a:latin typeface="Calibri"/>
                          <a:cs typeface="Calibri"/>
                        </a:rPr>
                        <a:t>R</a:t>
                      </a:r>
                      <a:r>
                        <a:rPr dirty="0" baseline="37037" sz="675" spc="7">
                          <a:latin typeface="Calibri"/>
                          <a:cs typeface="Calibri"/>
                        </a:rPr>
                        <a:t>2</a:t>
                      </a:r>
                      <a:endParaRPr baseline="37037" sz="675">
                        <a:latin typeface="Calibri"/>
                        <a:cs typeface="Calibri"/>
                      </a:endParaRPr>
                    </a:p>
                  </a:txBody>
                  <a:tcPr marL="0" marR="0" marB="0" marT="15875">
                    <a:lnB w="6350">
                      <a:solidFill>
                        <a:srgbClr val="000000"/>
                      </a:solidFill>
                      <a:prstDash val="solid"/>
                    </a:lnB>
                  </a:tcPr>
                </a:tc>
                <a:tc>
                  <a:txBody>
                    <a:bodyPr/>
                    <a:lstStyle/>
                    <a:p>
                      <a:pPr algn="r" marR="17780">
                        <a:lnSpc>
                          <a:spcPts val="755"/>
                        </a:lnSpc>
                        <a:spcBef>
                          <a:spcPts val="125"/>
                        </a:spcBef>
                      </a:pPr>
                      <a:r>
                        <a:rPr dirty="0" sz="650" spc="-30">
                          <a:latin typeface="Calibri"/>
                          <a:cs typeface="Calibri"/>
                        </a:rPr>
                        <a:t>0</a:t>
                      </a:r>
                      <a:r>
                        <a:rPr dirty="0" sz="650" spc="10">
                          <a:latin typeface="Calibri"/>
                          <a:cs typeface="Calibri"/>
                        </a:rPr>
                        <a:t>.</a:t>
                      </a:r>
                      <a:r>
                        <a:rPr dirty="0" sz="650" spc="-30">
                          <a:latin typeface="Calibri"/>
                          <a:cs typeface="Calibri"/>
                        </a:rPr>
                        <a:t>2744</a:t>
                      </a:r>
                      <a:endParaRPr sz="650">
                        <a:latin typeface="Calibri"/>
                        <a:cs typeface="Calibri"/>
                      </a:endParaRPr>
                    </a:p>
                  </a:txBody>
                  <a:tcPr marL="0" marR="0" marB="0" marT="15875">
                    <a:lnB w="6350">
                      <a:solidFill>
                        <a:srgbClr val="000000"/>
                      </a:solidFill>
                      <a:prstDash val="solid"/>
                    </a:lnB>
                  </a:tcPr>
                </a:tc>
                <a:tc gridSpan="2">
                  <a:txBody>
                    <a:bodyPr/>
                    <a:lstStyle/>
                    <a:p>
                      <a:pPr marL="216535" marR="3175">
                        <a:lnSpc>
                          <a:spcPts val="755"/>
                        </a:lnSpc>
                        <a:spcBef>
                          <a:spcPts val="125"/>
                        </a:spcBef>
                      </a:pPr>
                      <a:r>
                        <a:rPr dirty="0" sz="650" spc="-10">
                          <a:latin typeface="Calibri"/>
                          <a:cs typeface="Calibri"/>
                        </a:rPr>
                        <a:t>0.2333</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0.1986</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0.1705</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0.1453</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0.1228</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0.1227</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0.1168</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0.0748</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marR="3175">
                        <a:lnSpc>
                          <a:spcPts val="755"/>
                        </a:lnSpc>
                        <a:spcBef>
                          <a:spcPts val="125"/>
                        </a:spcBef>
                      </a:pPr>
                      <a:r>
                        <a:rPr dirty="0" sz="650" spc="-10">
                          <a:latin typeface="Calibri"/>
                          <a:cs typeface="Calibri"/>
                        </a:rPr>
                        <a:t>0.0515</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c gridSpan="2">
                  <a:txBody>
                    <a:bodyPr/>
                    <a:lstStyle/>
                    <a:p>
                      <a:pPr marL="210820">
                        <a:lnSpc>
                          <a:spcPts val="755"/>
                        </a:lnSpc>
                        <a:spcBef>
                          <a:spcPts val="125"/>
                        </a:spcBef>
                      </a:pPr>
                      <a:r>
                        <a:rPr dirty="0" sz="650" spc="-10">
                          <a:latin typeface="Calibri"/>
                          <a:cs typeface="Calibri"/>
                        </a:rPr>
                        <a:t>0.0498</a:t>
                      </a:r>
                      <a:endParaRPr sz="650">
                        <a:latin typeface="Calibri"/>
                        <a:cs typeface="Calibri"/>
                      </a:endParaRPr>
                    </a:p>
                  </a:txBody>
                  <a:tcPr marL="0" marR="0" marB="0" marT="15875">
                    <a:lnB w="6350">
                      <a:solidFill>
                        <a:srgbClr val="000000"/>
                      </a:solidFill>
                      <a:prstDash val="solid"/>
                    </a:lnB>
                  </a:tcPr>
                </a:tc>
                <a:tc hMerge="1">
                  <a:txBody>
                    <a:bodyPr/>
                    <a:lstStyle/>
                    <a:p>
                      <a:pPr/>
                    </a:p>
                  </a:txBody>
                  <a:tcPr marL="0" marR="0" marB="0" marT="0"/>
                </a:tc>
              </a:tr>
            </a:tbl>
          </a:graphicData>
        </a:graphic>
      </p:graphicFrame>
      <p:sp>
        <p:nvSpPr>
          <p:cNvPr id="24" name="object 24"/>
          <p:cNvSpPr/>
          <p:nvPr/>
        </p:nvSpPr>
        <p:spPr>
          <a:xfrm>
            <a:off x="914400" y="4904812"/>
            <a:ext cx="5937250" cy="0"/>
          </a:xfrm>
          <a:custGeom>
            <a:avLst/>
            <a:gdLst/>
            <a:ahLst/>
            <a:cxnLst/>
            <a:rect l="l" t="t" r="r" b="b"/>
            <a:pathLst>
              <a:path w="5937250" h="0">
                <a:moveTo>
                  <a:pt x="0" y="0"/>
                </a:moveTo>
                <a:lnTo>
                  <a:pt x="5936793" y="0"/>
                </a:lnTo>
              </a:path>
            </a:pathLst>
          </a:custGeom>
          <a:ln w="5818">
            <a:solidFill>
              <a:srgbClr val="000000"/>
            </a:solidFill>
          </a:ln>
        </p:spPr>
        <p:txBody>
          <a:bodyPr wrap="square" lIns="0" tIns="0" rIns="0" bIns="0" rtlCol="0"/>
          <a:lstStyle/>
          <a:p/>
        </p:txBody>
      </p:sp>
      <p:sp>
        <p:nvSpPr>
          <p:cNvPr id="25" name="object 25"/>
          <p:cNvSpPr/>
          <p:nvPr/>
        </p:nvSpPr>
        <p:spPr>
          <a:xfrm>
            <a:off x="914400" y="5021176"/>
            <a:ext cx="5937250" cy="0"/>
          </a:xfrm>
          <a:custGeom>
            <a:avLst/>
            <a:gdLst/>
            <a:ahLst/>
            <a:cxnLst/>
            <a:rect l="l" t="t" r="r" b="b"/>
            <a:pathLst>
              <a:path w="5937250" h="0">
                <a:moveTo>
                  <a:pt x="0" y="0"/>
                </a:moveTo>
                <a:lnTo>
                  <a:pt x="5936793" y="0"/>
                </a:lnTo>
              </a:path>
            </a:pathLst>
          </a:custGeom>
          <a:ln w="5818">
            <a:solidFill>
              <a:srgbClr val="000000"/>
            </a:solidFill>
          </a:ln>
        </p:spPr>
        <p:txBody>
          <a:bodyPr wrap="square" lIns="0" tIns="0" rIns="0" bIns="0" rtlCol="0"/>
          <a:lstStyle/>
          <a:p/>
        </p:txBody>
      </p:sp>
      <p:sp>
        <p:nvSpPr>
          <p:cNvPr id="26" name="object 26"/>
          <p:cNvSpPr/>
          <p:nvPr/>
        </p:nvSpPr>
        <p:spPr>
          <a:xfrm>
            <a:off x="914400" y="5024083"/>
            <a:ext cx="0" cy="635"/>
          </a:xfrm>
          <a:custGeom>
            <a:avLst/>
            <a:gdLst/>
            <a:ahLst/>
            <a:cxnLst/>
            <a:rect l="l" t="t" r="r" b="b"/>
            <a:pathLst>
              <a:path w="0" h="635">
                <a:moveTo>
                  <a:pt x="0" y="43"/>
                </a:moveTo>
                <a:lnTo>
                  <a:pt x="0" y="43"/>
                </a:lnTo>
              </a:path>
            </a:pathLst>
          </a:custGeom>
          <a:ln w="3175">
            <a:solidFill>
              <a:srgbClr val="D5D5D5"/>
            </a:solidFill>
          </a:ln>
        </p:spPr>
        <p:txBody>
          <a:bodyPr wrap="square" lIns="0" tIns="0" rIns="0" bIns="0" rtlCol="0"/>
          <a:lstStyle/>
          <a:p/>
        </p:txBody>
      </p:sp>
      <p:sp>
        <p:nvSpPr>
          <p:cNvPr id="27" name="object 27"/>
          <p:cNvSpPr/>
          <p:nvPr/>
        </p:nvSpPr>
        <p:spPr>
          <a:xfrm>
            <a:off x="914400" y="5024082"/>
            <a:ext cx="6350" cy="635"/>
          </a:xfrm>
          <a:custGeom>
            <a:avLst/>
            <a:gdLst/>
            <a:ahLst/>
            <a:cxnLst/>
            <a:rect l="l" t="t" r="r" b="b"/>
            <a:pathLst>
              <a:path w="6350" h="635">
                <a:moveTo>
                  <a:pt x="0" y="0"/>
                </a:moveTo>
                <a:lnTo>
                  <a:pt x="5820" y="0"/>
                </a:lnTo>
                <a:lnTo>
                  <a:pt x="0" y="87"/>
                </a:lnTo>
                <a:close/>
              </a:path>
            </a:pathLst>
          </a:custGeom>
          <a:solidFill>
            <a:srgbClr val="D5D5D5"/>
          </a:solidFill>
        </p:spPr>
        <p:txBody>
          <a:bodyPr wrap="square" lIns="0" tIns="0" rIns="0" bIns="0" rtlCol="0"/>
          <a:lstStyle/>
          <a:p/>
        </p:txBody>
      </p:sp>
      <p:sp>
        <p:nvSpPr>
          <p:cNvPr id="28" name="object 28"/>
          <p:cNvSpPr/>
          <p:nvPr/>
        </p:nvSpPr>
        <p:spPr>
          <a:xfrm>
            <a:off x="1927147" y="5024080"/>
            <a:ext cx="0" cy="635"/>
          </a:xfrm>
          <a:custGeom>
            <a:avLst/>
            <a:gdLst/>
            <a:ahLst/>
            <a:cxnLst/>
            <a:rect l="l" t="t" r="r" b="b"/>
            <a:pathLst>
              <a:path w="0" h="635">
                <a:moveTo>
                  <a:pt x="0" y="45"/>
                </a:moveTo>
                <a:lnTo>
                  <a:pt x="0" y="45"/>
                </a:lnTo>
              </a:path>
            </a:pathLst>
          </a:custGeom>
          <a:ln w="3175">
            <a:solidFill>
              <a:srgbClr val="D5D5D5"/>
            </a:solidFill>
          </a:ln>
        </p:spPr>
        <p:txBody>
          <a:bodyPr wrap="square" lIns="0" tIns="0" rIns="0" bIns="0" rtlCol="0"/>
          <a:lstStyle/>
          <a:p/>
        </p:txBody>
      </p:sp>
      <p:sp>
        <p:nvSpPr>
          <p:cNvPr id="29" name="object 29"/>
          <p:cNvSpPr/>
          <p:nvPr/>
        </p:nvSpPr>
        <p:spPr>
          <a:xfrm>
            <a:off x="1927147" y="5024079"/>
            <a:ext cx="6350" cy="635"/>
          </a:xfrm>
          <a:custGeom>
            <a:avLst/>
            <a:gdLst/>
            <a:ahLst/>
            <a:cxnLst/>
            <a:rect l="l" t="t" r="r" b="b"/>
            <a:pathLst>
              <a:path w="6350" h="635">
                <a:moveTo>
                  <a:pt x="0" y="0"/>
                </a:moveTo>
                <a:lnTo>
                  <a:pt x="5820" y="0"/>
                </a:lnTo>
                <a:lnTo>
                  <a:pt x="0" y="93"/>
                </a:lnTo>
                <a:close/>
              </a:path>
            </a:pathLst>
          </a:custGeom>
          <a:solidFill>
            <a:srgbClr val="D5D5D5"/>
          </a:solidFill>
        </p:spPr>
        <p:txBody>
          <a:bodyPr wrap="square" lIns="0" tIns="0" rIns="0" bIns="0" rtlCol="0"/>
          <a:lstStyle/>
          <a:p/>
        </p:txBody>
      </p:sp>
      <p:sp>
        <p:nvSpPr>
          <p:cNvPr id="30" name="object 30"/>
          <p:cNvSpPr/>
          <p:nvPr/>
        </p:nvSpPr>
        <p:spPr>
          <a:xfrm>
            <a:off x="2299651" y="5024077"/>
            <a:ext cx="0" cy="635"/>
          </a:xfrm>
          <a:custGeom>
            <a:avLst/>
            <a:gdLst/>
            <a:ahLst/>
            <a:cxnLst/>
            <a:rect l="l" t="t" r="r" b="b"/>
            <a:pathLst>
              <a:path w="0" h="635">
                <a:moveTo>
                  <a:pt x="0" y="46"/>
                </a:moveTo>
                <a:lnTo>
                  <a:pt x="0" y="46"/>
                </a:lnTo>
              </a:path>
            </a:pathLst>
          </a:custGeom>
          <a:ln w="3175">
            <a:solidFill>
              <a:srgbClr val="D5D5D5"/>
            </a:solidFill>
          </a:ln>
        </p:spPr>
        <p:txBody>
          <a:bodyPr wrap="square" lIns="0" tIns="0" rIns="0" bIns="0" rtlCol="0"/>
          <a:lstStyle/>
          <a:p/>
        </p:txBody>
      </p:sp>
      <p:sp>
        <p:nvSpPr>
          <p:cNvPr id="31" name="object 31"/>
          <p:cNvSpPr/>
          <p:nvPr/>
        </p:nvSpPr>
        <p:spPr>
          <a:xfrm>
            <a:off x="2299651" y="5024076"/>
            <a:ext cx="6350" cy="635"/>
          </a:xfrm>
          <a:custGeom>
            <a:avLst/>
            <a:gdLst/>
            <a:ahLst/>
            <a:cxnLst/>
            <a:rect l="l" t="t" r="r" b="b"/>
            <a:pathLst>
              <a:path w="6350" h="635">
                <a:moveTo>
                  <a:pt x="0" y="0"/>
                </a:moveTo>
                <a:lnTo>
                  <a:pt x="5820" y="0"/>
                </a:lnTo>
                <a:lnTo>
                  <a:pt x="0" y="93"/>
                </a:lnTo>
                <a:close/>
              </a:path>
            </a:pathLst>
          </a:custGeom>
          <a:solidFill>
            <a:srgbClr val="D5D5D5"/>
          </a:solidFill>
        </p:spPr>
        <p:txBody>
          <a:bodyPr wrap="square" lIns="0" tIns="0" rIns="0" bIns="0" rtlCol="0"/>
          <a:lstStyle/>
          <a:p/>
        </p:txBody>
      </p:sp>
      <p:sp>
        <p:nvSpPr>
          <p:cNvPr id="32" name="object 32"/>
          <p:cNvSpPr/>
          <p:nvPr/>
        </p:nvSpPr>
        <p:spPr>
          <a:xfrm>
            <a:off x="2386957" y="5024073"/>
            <a:ext cx="0" cy="635"/>
          </a:xfrm>
          <a:custGeom>
            <a:avLst/>
            <a:gdLst/>
            <a:ahLst/>
            <a:cxnLst/>
            <a:rect l="l" t="t" r="r" b="b"/>
            <a:pathLst>
              <a:path w="0" h="635">
                <a:moveTo>
                  <a:pt x="0" y="48"/>
                </a:moveTo>
                <a:lnTo>
                  <a:pt x="0" y="48"/>
                </a:lnTo>
              </a:path>
            </a:pathLst>
          </a:custGeom>
          <a:ln w="3175">
            <a:solidFill>
              <a:srgbClr val="D5D5D5"/>
            </a:solidFill>
          </a:ln>
        </p:spPr>
        <p:txBody>
          <a:bodyPr wrap="square" lIns="0" tIns="0" rIns="0" bIns="0" rtlCol="0"/>
          <a:lstStyle/>
          <a:p/>
        </p:txBody>
      </p:sp>
      <p:sp>
        <p:nvSpPr>
          <p:cNvPr id="33" name="object 33"/>
          <p:cNvSpPr/>
          <p:nvPr/>
        </p:nvSpPr>
        <p:spPr>
          <a:xfrm>
            <a:off x="2386957" y="5024073"/>
            <a:ext cx="6350" cy="635"/>
          </a:xfrm>
          <a:custGeom>
            <a:avLst/>
            <a:gdLst/>
            <a:ahLst/>
            <a:cxnLst/>
            <a:rect l="l" t="t" r="r" b="b"/>
            <a:pathLst>
              <a:path w="6350" h="635">
                <a:moveTo>
                  <a:pt x="0" y="0"/>
                </a:moveTo>
                <a:lnTo>
                  <a:pt x="5820" y="0"/>
                </a:lnTo>
                <a:lnTo>
                  <a:pt x="0" y="98"/>
                </a:lnTo>
                <a:close/>
              </a:path>
            </a:pathLst>
          </a:custGeom>
          <a:solidFill>
            <a:srgbClr val="D5D5D5"/>
          </a:solidFill>
        </p:spPr>
        <p:txBody>
          <a:bodyPr wrap="square" lIns="0" tIns="0" rIns="0" bIns="0" rtlCol="0"/>
          <a:lstStyle/>
          <a:p/>
        </p:txBody>
      </p:sp>
      <p:sp>
        <p:nvSpPr>
          <p:cNvPr id="34" name="object 34"/>
          <p:cNvSpPr/>
          <p:nvPr/>
        </p:nvSpPr>
        <p:spPr>
          <a:xfrm>
            <a:off x="2759462" y="5024070"/>
            <a:ext cx="0" cy="635"/>
          </a:xfrm>
          <a:custGeom>
            <a:avLst/>
            <a:gdLst/>
            <a:ahLst/>
            <a:cxnLst/>
            <a:rect l="l" t="t" r="r" b="b"/>
            <a:pathLst>
              <a:path w="0" h="635">
                <a:moveTo>
                  <a:pt x="0" y="50"/>
                </a:moveTo>
                <a:lnTo>
                  <a:pt x="0" y="50"/>
                </a:lnTo>
              </a:path>
            </a:pathLst>
          </a:custGeom>
          <a:ln w="3175">
            <a:solidFill>
              <a:srgbClr val="D5D5D5"/>
            </a:solidFill>
          </a:ln>
        </p:spPr>
        <p:txBody>
          <a:bodyPr wrap="square" lIns="0" tIns="0" rIns="0" bIns="0" rtlCol="0"/>
          <a:lstStyle/>
          <a:p/>
        </p:txBody>
      </p:sp>
      <p:sp>
        <p:nvSpPr>
          <p:cNvPr id="35" name="object 35"/>
          <p:cNvSpPr/>
          <p:nvPr/>
        </p:nvSpPr>
        <p:spPr>
          <a:xfrm>
            <a:off x="2759462" y="5024070"/>
            <a:ext cx="6350" cy="635"/>
          </a:xfrm>
          <a:custGeom>
            <a:avLst/>
            <a:gdLst/>
            <a:ahLst/>
            <a:cxnLst/>
            <a:rect l="l" t="t" r="r" b="b"/>
            <a:pathLst>
              <a:path w="6350" h="635">
                <a:moveTo>
                  <a:pt x="0" y="0"/>
                </a:moveTo>
                <a:lnTo>
                  <a:pt x="5820" y="0"/>
                </a:lnTo>
                <a:lnTo>
                  <a:pt x="0" y="98"/>
                </a:lnTo>
                <a:close/>
              </a:path>
            </a:pathLst>
          </a:custGeom>
          <a:solidFill>
            <a:srgbClr val="D5D5D5"/>
          </a:solidFill>
        </p:spPr>
        <p:txBody>
          <a:bodyPr wrap="square" lIns="0" tIns="0" rIns="0" bIns="0" rtlCol="0"/>
          <a:lstStyle/>
          <a:p/>
        </p:txBody>
      </p:sp>
      <p:sp>
        <p:nvSpPr>
          <p:cNvPr id="36" name="object 36"/>
          <p:cNvSpPr/>
          <p:nvPr/>
        </p:nvSpPr>
        <p:spPr>
          <a:xfrm>
            <a:off x="2840947" y="5024067"/>
            <a:ext cx="0" cy="635"/>
          </a:xfrm>
          <a:custGeom>
            <a:avLst/>
            <a:gdLst/>
            <a:ahLst/>
            <a:cxnLst/>
            <a:rect l="l" t="t" r="r" b="b"/>
            <a:pathLst>
              <a:path w="0" h="635">
                <a:moveTo>
                  <a:pt x="0" y="51"/>
                </a:moveTo>
                <a:lnTo>
                  <a:pt x="0" y="51"/>
                </a:lnTo>
              </a:path>
            </a:pathLst>
          </a:custGeom>
          <a:ln w="3175">
            <a:solidFill>
              <a:srgbClr val="D5D5D5"/>
            </a:solidFill>
          </a:ln>
        </p:spPr>
        <p:txBody>
          <a:bodyPr wrap="square" lIns="0" tIns="0" rIns="0" bIns="0" rtlCol="0"/>
          <a:lstStyle/>
          <a:p/>
        </p:txBody>
      </p:sp>
      <p:sp>
        <p:nvSpPr>
          <p:cNvPr id="37" name="object 37"/>
          <p:cNvSpPr/>
          <p:nvPr/>
        </p:nvSpPr>
        <p:spPr>
          <a:xfrm>
            <a:off x="2840947" y="5024067"/>
            <a:ext cx="6350" cy="635"/>
          </a:xfrm>
          <a:custGeom>
            <a:avLst/>
            <a:gdLst/>
            <a:ahLst/>
            <a:cxnLst/>
            <a:rect l="l" t="t" r="r" b="b"/>
            <a:pathLst>
              <a:path w="6350" h="635">
                <a:moveTo>
                  <a:pt x="0" y="0"/>
                </a:moveTo>
                <a:lnTo>
                  <a:pt x="5820" y="0"/>
                </a:lnTo>
                <a:lnTo>
                  <a:pt x="0" y="104"/>
                </a:lnTo>
                <a:close/>
              </a:path>
            </a:pathLst>
          </a:custGeom>
          <a:solidFill>
            <a:srgbClr val="D5D5D5"/>
          </a:solidFill>
        </p:spPr>
        <p:txBody>
          <a:bodyPr wrap="square" lIns="0" tIns="0" rIns="0" bIns="0" rtlCol="0"/>
          <a:lstStyle/>
          <a:p/>
        </p:txBody>
      </p:sp>
      <p:sp>
        <p:nvSpPr>
          <p:cNvPr id="38" name="object 38"/>
          <p:cNvSpPr/>
          <p:nvPr/>
        </p:nvSpPr>
        <p:spPr>
          <a:xfrm>
            <a:off x="3213452" y="5024064"/>
            <a:ext cx="0" cy="635"/>
          </a:xfrm>
          <a:custGeom>
            <a:avLst/>
            <a:gdLst/>
            <a:ahLst/>
            <a:cxnLst/>
            <a:rect l="l" t="t" r="r" b="b"/>
            <a:pathLst>
              <a:path w="0" h="635">
                <a:moveTo>
                  <a:pt x="0" y="53"/>
                </a:moveTo>
                <a:lnTo>
                  <a:pt x="0" y="53"/>
                </a:lnTo>
              </a:path>
            </a:pathLst>
          </a:custGeom>
          <a:ln w="3175">
            <a:solidFill>
              <a:srgbClr val="D5D5D5"/>
            </a:solidFill>
          </a:ln>
        </p:spPr>
        <p:txBody>
          <a:bodyPr wrap="square" lIns="0" tIns="0" rIns="0" bIns="0" rtlCol="0"/>
          <a:lstStyle/>
          <a:p/>
        </p:txBody>
      </p:sp>
      <p:sp>
        <p:nvSpPr>
          <p:cNvPr id="39" name="object 39"/>
          <p:cNvSpPr/>
          <p:nvPr/>
        </p:nvSpPr>
        <p:spPr>
          <a:xfrm>
            <a:off x="3213452" y="5024064"/>
            <a:ext cx="6350" cy="635"/>
          </a:xfrm>
          <a:custGeom>
            <a:avLst/>
            <a:gdLst/>
            <a:ahLst/>
            <a:cxnLst/>
            <a:rect l="l" t="t" r="r" b="b"/>
            <a:pathLst>
              <a:path w="6350" h="635">
                <a:moveTo>
                  <a:pt x="0" y="0"/>
                </a:moveTo>
                <a:lnTo>
                  <a:pt x="5820" y="0"/>
                </a:lnTo>
                <a:lnTo>
                  <a:pt x="0" y="110"/>
                </a:lnTo>
                <a:close/>
              </a:path>
            </a:pathLst>
          </a:custGeom>
          <a:solidFill>
            <a:srgbClr val="D5D5D5"/>
          </a:solidFill>
        </p:spPr>
        <p:txBody>
          <a:bodyPr wrap="square" lIns="0" tIns="0" rIns="0" bIns="0" rtlCol="0"/>
          <a:lstStyle/>
          <a:p/>
        </p:txBody>
      </p:sp>
      <p:sp>
        <p:nvSpPr>
          <p:cNvPr id="40" name="object 40"/>
          <p:cNvSpPr/>
          <p:nvPr/>
        </p:nvSpPr>
        <p:spPr>
          <a:xfrm>
            <a:off x="3294938" y="5024061"/>
            <a:ext cx="0" cy="635"/>
          </a:xfrm>
          <a:custGeom>
            <a:avLst/>
            <a:gdLst/>
            <a:ahLst/>
            <a:cxnLst/>
            <a:rect l="l" t="t" r="r" b="b"/>
            <a:pathLst>
              <a:path w="0" h="635">
                <a:moveTo>
                  <a:pt x="0" y="54"/>
                </a:moveTo>
                <a:lnTo>
                  <a:pt x="0" y="54"/>
                </a:lnTo>
              </a:path>
            </a:pathLst>
          </a:custGeom>
          <a:ln w="3175">
            <a:solidFill>
              <a:srgbClr val="D5D5D5"/>
            </a:solidFill>
          </a:ln>
        </p:spPr>
        <p:txBody>
          <a:bodyPr wrap="square" lIns="0" tIns="0" rIns="0" bIns="0" rtlCol="0"/>
          <a:lstStyle/>
          <a:p/>
        </p:txBody>
      </p:sp>
      <p:sp>
        <p:nvSpPr>
          <p:cNvPr id="41" name="object 41"/>
          <p:cNvSpPr/>
          <p:nvPr/>
        </p:nvSpPr>
        <p:spPr>
          <a:xfrm>
            <a:off x="3294938" y="5024061"/>
            <a:ext cx="6350" cy="635"/>
          </a:xfrm>
          <a:custGeom>
            <a:avLst/>
            <a:gdLst/>
            <a:ahLst/>
            <a:cxnLst/>
            <a:rect l="l" t="t" r="r" b="b"/>
            <a:pathLst>
              <a:path w="6350" h="635">
                <a:moveTo>
                  <a:pt x="0" y="0"/>
                </a:moveTo>
                <a:lnTo>
                  <a:pt x="5820" y="0"/>
                </a:lnTo>
                <a:lnTo>
                  <a:pt x="0" y="110"/>
                </a:lnTo>
                <a:close/>
              </a:path>
            </a:pathLst>
          </a:custGeom>
          <a:solidFill>
            <a:srgbClr val="D5D5D5"/>
          </a:solidFill>
        </p:spPr>
        <p:txBody>
          <a:bodyPr wrap="square" lIns="0" tIns="0" rIns="0" bIns="0" rtlCol="0"/>
          <a:lstStyle/>
          <a:p/>
        </p:txBody>
      </p:sp>
      <p:sp>
        <p:nvSpPr>
          <p:cNvPr id="42" name="object 42"/>
          <p:cNvSpPr/>
          <p:nvPr/>
        </p:nvSpPr>
        <p:spPr>
          <a:xfrm>
            <a:off x="3667442" y="5024058"/>
            <a:ext cx="0" cy="635"/>
          </a:xfrm>
          <a:custGeom>
            <a:avLst/>
            <a:gdLst/>
            <a:ahLst/>
            <a:cxnLst/>
            <a:rect l="l" t="t" r="r" b="b"/>
            <a:pathLst>
              <a:path w="0" h="635">
                <a:moveTo>
                  <a:pt x="0" y="56"/>
                </a:moveTo>
                <a:lnTo>
                  <a:pt x="0" y="56"/>
                </a:lnTo>
              </a:path>
            </a:pathLst>
          </a:custGeom>
          <a:ln w="3175">
            <a:solidFill>
              <a:srgbClr val="D5D5D5"/>
            </a:solidFill>
          </a:ln>
        </p:spPr>
        <p:txBody>
          <a:bodyPr wrap="square" lIns="0" tIns="0" rIns="0" bIns="0" rtlCol="0"/>
          <a:lstStyle/>
          <a:p/>
        </p:txBody>
      </p:sp>
      <p:sp>
        <p:nvSpPr>
          <p:cNvPr id="43" name="object 43"/>
          <p:cNvSpPr/>
          <p:nvPr/>
        </p:nvSpPr>
        <p:spPr>
          <a:xfrm>
            <a:off x="3667442" y="5024058"/>
            <a:ext cx="6350" cy="635"/>
          </a:xfrm>
          <a:custGeom>
            <a:avLst/>
            <a:gdLst/>
            <a:ahLst/>
            <a:cxnLst/>
            <a:rect l="l" t="t" r="r" b="b"/>
            <a:pathLst>
              <a:path w="6350" h="635">
                <a:moveTo>
                  <a:pt x="0" y="0"/>
                </a:moveTo>
                <a:lnTo>
                  <a:pt x="5826" y="0"/>
                </a:lnTo>
                <a:lnTo>
                  <a:pt x="0" y="116"/>
                </a:lnTo>
                <a:close/>
              </a:path>
            </a:pathLst>
          </a:custGeom>
          <a:solidFill>
            <a:srgbClr val="D5D5D5"/>
          </a:solidFill>
        </p:spPr>
        <p:txBody>
          <a:bodyPr wrap="square" lIns="0" tIns="0" rIns="0" bIns="0" rtlCol="0"/>
          <a:lstStyle/>
          <a:p/>
        </p:txBody>
      </p:sp>
      <p:sp>
        <p:nvSpPr>
          <p:cNvPr id="44" name="object 44"/>
          <p:cNvSpPr/>
          <p:nvPr/>
        </p:nvSpPr>
        <p:spPr>
          <a:xfrm>
            <a:off x="3748928" y="5024055"/>
            <a:ext cx="0" cy="635"/>
          </a:xfrm>
          <a:custGeom>
            <a:avLst/>
            <a:gdLst/>
            <a:ahLst/>
            <a:cxnLst/>
            <a:rect l="l" t="t" r="r" b="b"/>
            <a:pathLst>
              <a:path w="0" h="635">
                <a:moveTo>
                  <a:pt x="0" y="57"/>
                </a:moveTo>
                <a:lnTo>
                  <a:pt x="0" y="57"/>
                </a:lnTo>
              </a:path>
            </a:pathLst>
          </a:custGeom>
          <a:ln w="3175">
            <a:solidFill>
              <a:srgbClr val="D5D5D5"/>
            </a:solidFill>
          </a:ln>
        </p:spPr>
        <p:txBody>
          <a:bodyPr wrap="square" lIns="0" tIns="0" rIns="0" bIns="0" rtlCol="0"/>
          <a:lstStyle/>
          <a:p/>
        </p:txBody>
      </p:sp>
      <p:sp>
        <p:nvSpPr>
          <p:cNvPr id="45" name="object 45"/>
          <p:cNvSpPr/>
          <p:nvPr/>
        </p:nvSpPr>
        <p:spPr>
          <a:xfrm>
            <a:off x="3748928" y="5024054"/>
            <a:ext cx="6350" cy="635"/>
          </a:xfrm>
          <a:custGeom>
            <a:avLst/>
            <a:gdLst/>
            <a:ahLst/>
            <a:cxnLst/>
            <a:rect l="l" t="t" r="r" b="b"/>
            <a:pathLst>
              <a:path w="6350" h="635">
                <a:moveTo>
                  <a:pt x="0" y="0"/>
                </a:moveTo>
                <a:lnTo>
                  <a:pt x="5820" y="0"/>
                </a:lnTo>
                <a:lnTo>
                  <a:pt x="0" y="116"/>
                </a:lnTo>
                <a:close/>
              </a:path>
            </a:pathLst>
          </a:custGeom>
          <a:solidFill>
            <a:srgbClr val="D5D5D5"/>
          </a:solidFill>
        </p:spPr>
        <p:txBody>
          <a:bodyPr wrap="square" lIns="0" tIns="0" rIns="0" bIns="0" rtlCol="0"/>
          <a:lstStyle/>
          <a:p/>
        </p:txBody>
      </p:sp>
      <p:sp>
        <p:nvSpPr>
          <p:cNvPr id="46" name="object 46"/>
          <p:cNvSpPr/>
          <p:nvPr/>
        </p:nvSpPr>
        <p:spPr>
          <a:xfrm>
            <a:off x="4121432" y="5024052"/>
            <a:ext cx="0" cy="635"/>
          </a:xfrm>
          <a:custGeom>
            <a:avLst/>
            <a:gdLst/>
            <a:ahLst/>
            <a:cxnLst/>
            <a:rect l="l" t="t" r="r" b="b"/>
            <a:pathLst>
              <a:path w="0" h="635">
                <a:moveTo>
                  <a:pt x="0" y="59"/>
                </a:moveTo>
                <a:lnTo>
                  <a:pt x="0" y="59"/>
                </a:lnTo>
              </a:path>
            </a:pathLst>
          </a:custGeom>
          <a:ln w="3175">
            <a:solidFill>
              <a:srgbClr val="D5D5D5"/>
            </a:solidFill>
          </a:ln>
        </p:spPr>
        <p:txBody>
          <a:bodyPr wrap="square" lIns="0" tIns="0" rIns="0" bIns="0" rtlCol="0"/>
          <a:lstStyle/>
          <a:p/>
        </p:txBody>
      </p:sp>
      <p:sp>
        <p:nvSpPr>
          <p:cNvPr id="47" name="object 47"/>
          <p:cNvSpPr/>
          <p:nvPr/>
        </p:nvSpPr>
        <p:spPr>
          <a:xfrm>
            <a:off x="4121432" y="5024051"/>
            <a:ext cx="6350" cy="635"/>
          </a:xfrm>
          <a:custGeom>
            <a:avLst/>
            <a:gdLst/>
            <a:ahLst/>
            <a:cxnLst/>
            <a:rect l="l" t="t" r="r" b="b"/>
            <a:pathLst>
              <a:path w="6350" h="635">
                <a:moveTo>
                  <a:pt x="0" y="0"/>
                </a:moveTo>
                <a:lnTo>
                  <a:pt x="5820" y="0"/>
                </a:lnTo>
                <a:lnTo>
                  <a:pt x="0" y="122"/>
                </a:lnTo>
                <a:close/>
              </a:path>
            </a:pathLst>
          </a:custGeom>
          <a:solidFill>
            <a:srgbClr val="D5D5D5"/>
          </a:solidFill>
        </p:spPr>
        <p:txBody>
          <a:bodyPr wrap="square" lIns="0" tIns="0" rIns="0" bIns="0" rtlCol="0"/>
          <a:lstStyle/>
          <a:p/>
        </p:txBody>
      </p:sp>
      <p:sp>
        <p:nvSpPr>
          <p:cNvPr id="48" name="object 48"/>
          <p:cNvSpPr/>
          <p:nvPr/>
        </p:nvSpPr>
        <p:spPr>
          <a:xfrm>
            <a:off x="4202918" y="5024049"/>
            <a:ext cx="0" cy="635"/>
          </a:xfrm>
          <a:custGeom>
            <a:avLst/>
            <a:gdLst/>
            <a:ahLst/>
            <a:cxnLst/>
            <a:rect l="l" t="t" r="r" b="b"/>
            <a:pathLst>
              <a:path w="0" h="635">
                <a:moveTo>
                  <a:pt x="0" y="60"/>
                </a:moveTo>
                <a:lnTo>
                  <a:pt x="0" y="60"/>
                </a:lnTo>
              </a:path>
            </a:pathLst>
          </a:custGeom>
          <a:ln w="3175">
            <a:solidFill>
              <a:srgbClr val="D5D5D5"/>
            </a:solidFill>
          </a:ln>
        </p:spPr>
        <p:txBody>
          <a:bodyPr wrap="square" lIns="0" tIns="0" rIns="0" bIns="0" rtlCol="0"/>
          <a:lstStyle/>
          <a:p/>
        </p:txBody>
      </p:sp>
      <p:sp>
        <p:nvSpPr>
          <p:cNvPr id="49" name="object 49"/>
          <p:cNvSpPr/>
          <p:nvPr/>
        </p:nvSpPr>
        <p:spPr>
          <a:xfrm>
            <a:off x="4202918" y="5024048"/>
            <a:ext cx="6350" cy="635"/>
          </a:xfrm>
          <a:custGeom>
            <a:avLst/>
            <a:gdLst/>
            <a:ahLst/>
            <a:cxnLst/>
            <a:rect l="l" t="t" r="r" b="b"/>
            <a:pathLst>
              <a:path w="6350" h="635">
                <a:moveTo>
                  <a:pt x="0" y="0"/>
                </a:moveTo>
                <a:lnTo>
                  <a:pt x="5820" y="0"/>
                </a:lnTo>
                <a:lnTo>
                  <a:pt x="5820" y="128"/>
                </a:lnTo>
                <a:lnTo>
                  <a:pt x="0" y="128"/>
                </a:lnTo>
                <a:lnTo>
                  <a:pt x="0" y="0"/>
                </a:lnTo>
                <a:close/>
              </a:path>
            </a:pathLst>
          </a:custGeom>
          <a:solidFill>
            <a:srgbClr val="D5D5D5"/>
          </a:solidFill>
        </p:spPr>
        <p:txBody>
          <a:bodyPr wrap="square" lIns="0" tIns="0" rIns="0" bIns="0" rtlCol="0"/>
          <a:lstStyle/>
          <a:p/>
        </p:txBody>
      </p:sp>
      <p:sp>
        <p:nvSpPr>
          <p:cNvPr id="50" name="object 50"/>
          <p:cNvSpPr/>
          <p:nvPr/>
        </p:nvSpPr>
        <p:spPr>
          <a:xfrm>
            <a:off x="4575422" y="5024046"/>
            <a:ext cx="0" cy="635"/>
          </a:xfrm>
          <a:custGeom>
            <a:avLst/>
            <a:gdLst/>
            <a:ahLst/>
            <a:cxnLst/>
            <a:rect l="l" t="t" r="r" b="b"/>
            <a:pathLst>
              <a:path w="0" h="635">
                <a:moveTo>
                  <a:pt x="0" y="62"/>
                </a:moveTo>
                <a:lnTo>
                  <a:pt x="0" y="62"/>
                </a:lnTo>
              </a:path>
            </a:pathLst>
          </a:custGeom>
          <a:ln w="3175">
            <a:solidFill>
              <a:srgbClr val="D5D5D5"/>
            </a:solidFill>
          </a:ln>
        </p:spPr>
        <p:txBody>
          <a:bodyPr wrap="square" lIns="0" tIns="0" rIns="0" bIns="0" rtlCol="0"/>
          <a:lstStyle/>
          <a:p/>
        </p:txBody>
      </p:sp>
      <p:sp>
        <p:nvSpPr>
          <p:cNvPr id="51" name="object 51"/>
          <p:cNvSpPr/>
          <p:nvPr/>
        </p:nvSpPr>
        <p:spPr>
          <a:xfrm>
            <a:off x="4575423" y="5024045"/>
            <a:ext cx="6350" cy="635"/>
          </a:xfrm>
          <a:custGeom>
            <a:avLst/>
            <a:gdLst/>
            <a:ahLst/>
            <a:cxnLst/>
            <a:rect l="l" t="t" r="r" b="b"/>
            <a:pathLst>
              <a:path w="6350" h="635">
                <a:moveTo>
                  <a:pt x="0" y="0"/>
                </a:moveTo>
                <a:lnTo>
                  <a:pt x="5820" y="0"/>
                </a:lnTo>
                <a:lnTo>
                  <a:pt x="5820" y="128"/>
                </a:lnTo>
                <a:lnTo>
                  <a:pt x="0" y="128"/>
                </a:lnTo>
                <a:lnTo>
                  <a:pt x="0" y="0"/>
                </a:lnTo>
                <a:close/>
              </a:path>
            </a:pathLst>
          </a:custGeom>
          <a:solidFill>
            <a:srgbClr val="D5D5D5"/>
          </a:solidFill>
        </p:spPr>
        <p:txBody>
          <a:bodyPr wrap="square" lIns="0" tIns="0" rIns="0" bIns="0" rtlCol="0"/>
          <a:lstStyle/>
          <a:p/>
        </p:txBody>
      </p:sp>
      <p:sp>
        <p:nvSpPr>
          <p:cNvPr id="52" name="object 52"/>
          <p:cNvSpPr/>
          <p:nvPr/>
        </p:nvSpPr>
        <p:spPr>
          <a:xfrm>
            <a:off x="4656908" y="5024042"/>
            <a:ext cx="0" cy="635"/>
          </a:xfrm>
          <a:custGeom>
            <a:avLst/>
            <a:gdLst/>
            <a:ahLst/>
            <a:cxnLst/>
            <a:rect l="l" t="t" r="r" b="b"/>
            <a:pathLst>
              <a:path w="0" h="635">
                <a:moveTo>
                  <a:pt x="0" y="0"/>
                </a:moveTo>
                <a:lnTo>
                  <a:pt x="0" y="128"/>
                </a:lnTo>
              </a:path>
            </a:pathLst>
          </a:custGeom>
          <a:ln w="3175">
            <a:solidFill>
              <a:srgbClr val="D5D5D5"/>
            </a:solidFill>
          </a:ln>
        </p:spPr>
        <p:txBody>
          <a:bodyPr wrap="square" lIns="0" tIns="0" rIns="0" bIns="0" rtlCol="0"/>
          <a:lstStyle/>
          <a:p/>
        </p:txBody>
      </p:sp>
      <p:sp>
        <p:nvSpPr>
          <p:cNvPr id="53" name="object 53"/>
          <p:cNvSpPr/>
          <p:nvPr/>
        </p:nvSpPr>
        <p:spPr>
          <a:xfrm>
            <a:off x="4656908" y="5024042"/>
            <a:ext cx="6350" cy="635"/>
          </a:xfrm>
          <a:custGeom>
            <a:avLst/>
            <a:gdLst/>
            <a:ahLst/>
            <a:cxnLst/>
            <a:rect l="l" t="t" r="r" b="b"/>
            <a:pathLst>
              <a:path w="6350" h="635">
                <a:moveTo>
                  <a:pt x="0" y="0"/>
                </a:moveTo>
                <a:lnTo>
                  <a:pt x="5820" y="0"/>
                </a:lnTo>
                <a:lnTo>
                  <a:pt x="5820" y="133"/>
                </a:lnTo>
                <a:lnTo>
                  <a:pt x="0" y="133"/>
                </a:lnTo>
                <a:lnTo>
                  <a:pt x="0" y="0"/>
                </a:lnTo>
                <a:close/>
              </a:path>
            </a:pathLst>
          </a:custGeom>
          <a:solidFill>
            <a:srgbClr val="D5D5D5"/>
          </a:solidFill>
        </p:spPr>
        <p:txBody>
          <a:bodyPr wrap="square" lIns="0" tIns="0" rIns="0" bIns="0" rtlCol="0"/>
          <a:lstStyle/>
          <a:p/>
        </p:txBody>
      </p:sp>
      <p:sp>
        <p:nvSpPr>
          <p:cNvPr id="54" name="object 54"/>
          <p:cNvSpPr/>
          <p:nvPr/>
        </p:nvSpPr>
        <p:spPr>
          <a:xfrm>
            <a:off x="5029412" y="5024039"/>
            <a:ext cx="0" cy="635"/>
          </a:xfrm>
          <a:custGeom>
            <a:avLst/>
            <a:gdLst/>
            <a:ahLst/>
            <a:cxnLst/>
            <a:rect l="l" t="t" r="r" b="b"/>
            <a:pathLst>
              <a:path w="0" h="635">
                <a:moveTo>
                  <a:pt x="0" y="0"/>
                </a:moveTo>
                <a:lnTo>
                  <a:pt x="0" y="131"/>
                </a:lnTo>
              </a:path>
            </a:pathLst>
          </a:custGeom>
          <a:ln w="3175">
            <a:solidFill>
              <a:srgbClr val="D5D5D5"/>
            </a:solidFill>
          </a:ln>
        </p:spPr>
        <p:txBody>
          <a:bodyPr wrap="square" lIns="0" tIns="0" rIns="0" bIns="0" rtlCol="0"/>
          <a:lstStyle/>
          <a:p/>
        </p:txBody>
      </p:sp>
      <p:sp>
        <p:nvSpPr>
          <p:cNvPr id="55" name="object 55"/>
          <p:cNvSpPr/>
          <p:nvPr/>
        </p:nvSpPr>
        <p:spPr>
          <a:xfrm>
            <a:off x="5029413" y="5024039"/>
            <a:ext cx="6350" cy="635"/>
          </a:xfrm>
          <a:custGeom>
            <a:avLst/>
            <a:gdLst/>
            <a:ahLst/>
            <a:cxnLst/>
            <a:rect l="l" t="t" r="r" b="b"/>
            <a:pathLst>
              <a:path w="6350" h="635">
                <a:moveTo>
                  <a:pt x="0" y="0"/>
                </a:moveTo>
                <a:lnTo>
                  <a:pt x="5820" y="0"/>
                </a:lnTo>
                <a:lnTo>
                  <a:pt x="5820" y="133"/>
                </a:lnTo>
                <a:lnTo>
                  <a:pt x="0" y="133"/>
                </a:lnTo>
                <a:lnTo>
                  <a:pt x="0" y="0"/>
                </a:lnTo>
                <a:close/>
              </a:path>
            </a:pathLst>
          </a:custGeom>
          <a:solidFill>
            <a:srgbClr val="D5D5D5"/>
          </a:solidFill>
        </p:spPr>
        <p:txBody>
          <a:bodyPr wrap="square" lIns="0" tIns="0" rIns="0" bIns="0" rtlCol="0"/>
          <a:lstStyle/>
          <a:p/>
        </p:txBody>
      </p:sp>
      <p:sp>
        <p:nvSpPr>
          <p:cNvPr id="56" name="object 56"/>
          <p:cNvSpPr/>
          <p:nvPr/>
        </p:nvSpPr>
        <p:spPr>
          <a:xfrm>
            <a:off x="5110898" y="5024036"/>
            <a:ext cx="0" cy="635"/>
          </a:xfrm>
          <a:custGeom>
            <a:avLst/>
            <a:gdLst/>
            <a:ahLst/>
            <a:cxnLst/>
            <a:rect l="l" t="t" r="r" b="b"/>
            <a:pathLst>
              <a:path w="0" h="635">
                <a:moveTo>
                  <a:pt x="0" y="0"/>
                </a:moveTo>
                <a:lnTo>
                  <a:pt x="0" y="134"/>
                </a:lnTo>
              </a:path>
            </a:pathLst>
          </a:custGeom>
          <a:ln w="3175">
            <a:solidFill>
              <a:srgbClr val="D5D5D5"/>
            </a:solidFill>
          </a:ln>
        </p:spPr>
        <p:txBody>
          <a:bodyPr wrap="square" lIns="0" tIns="0" rIns="0" bIns="0" rtlCol="0"/>
          <a:lstStyle/>
          <a:p/>
        </p:txBody>
      </p:sp>
      <p:sp>
        <p:nvSpPr>
          <p:cNvPr id="57" name="object 57"/>
          <p:cNvSpPr/>
          <p:nvPr/>
        </p:nvSpPr>
        <p:spPr>
          <a:xfrm>
            <a:off x="5110898" y="5024036"/>
            <a:ext cx="6350" cy="635"/>
          </a:xfrm>
          <a:custGeom>
            <a:avLst/>
            <a:gdLst/>
            <a:ahLst/>
            <a:cxnLst/>
            <a:rect l="l" t="t" r="r" b="b"/>
            <a:pathLst>
              <a:path w="6350" h="635">
                <a:moveTo>
                  <a:pt x="0" y="0"/>
                </a:moveTo>
                <a:lnTo>
                  <a:pt x="5820" y="0"/>
                </a:lnTo>
                <a:lnTo>
                  <a:pt x="5820" y="133"/>
                </a:lnTo>
                <a:lnTo>
                  <a:pt x="0" y="133"/>
                </a:lnTo>
                <a:lnTo>
                  <a:pt x="0" y="0"/>
                </a:lnTo>
                <a:close/>
              </a:path>
            </a:pathLst>
          </a:custGeom>
          <a:solidFill>
            <a:srgbClr val="D5D5D5"/>
          </a:solidFill>
        </p:spPr>
        <p:txBody>
          <a:bodyPr wrap="square" lIns="0" tIns="0" rIns="0" bIns="0" rtlCol="0"/>
          <a:lstStyle/>
          <a:p/>
        </p:txBody>
      </p:sp>
      <p:sp>
        <p:nvSpPr>
          <p:cNvPr id="58" name="object 58"/>
          <p:cNvSpPr/>
          <p:nvPr/>
        </p:nvSpPr>
        <p:spPr>
          <a:xfrm>
            <a:off x="5483402" y="5024033"/>
            <a:ext cx="0" cy="635"/>
          </a:xfrm>
          <a:custGeom>
            <a:avLst/>
            <a:gdLst/>
            <a:ahLst/>
            <a:cxnLst/>
            <a:rect l="l" t="t" r="r" b="b"/>
            <a:pathLst>
              <a:path w="0" h="635">
                <a:moveTo>
                  <a:pt x="0" y="0"/>
                </a:moveTo>
                <a:lnTo>
                  <a:pt x="0" y="137"/>
                </a:lnTo>
              </a:path>
            </a:pathLst>
          </a:custGeom>
          <a:ln w="3175">
            <a:solidFill>
              <a:srgbClr val="D5D5D5"/>
            </a:solidFill>
          </a:ln>
        </p:spPr>
        <p:txBody>
          <a:bodyPr wrap="square" lIns="0" tIns="0" rIns="0" bIns="0" rtlCol="0"/>
          <a:lstStyle/>
          <a:p/>
        </p:txBody>
      </p:sp>
      <p:sp>
        <p:nvSpPr>
          <p:cNvPr id="59" name="object 59"/>
          <p:cNvSpPr/>
          <p:nvPr/>
        </p:nvSpPr>
        <p:spPr>
          <a:xfrm>
            <a:off x="5483403" y="5024033"/>
            <a:ext cx="6350" cy="635"/>
          </a:xfrm>
          <a:custGeom>
            <a:avLst/>
            <a:gdLst/>
            <a:ahLst/>
            <a:cxnLst/>
            <a:rect l="l" t="t" r="r" b="b"/>
            <a:pathLst>
              <a:path w="6350" h="635">
                <a:moveTo>
                  <a:pt x="0" y="0"/>
                </a:moveTo>
                <a:lnTo>
                  <a:pt x="5820" y="0"/>
                </a:lnTo>
                <a:lnTo>
                  <a:pt x="5820" y="139"/>
                </a:lnTo>
                <a:lnTo>
                  <a:pt x="0" y="139"/>
                </a:lnTo>
                <a:lnTo>
                  <a:pt x="0" y="0"/>
                </a:lnTo>
                <a:close/>
              </a:path>
            </a:pathLst>
          </a:custGeom>
          <a:solidFill>
            <a:srgbClr val="D5D5D5"/>
          </a:solidFill>
        </p:spPr>
        <p:txBody>
          <a:bodyPr wrap="square" lIns="0" tIns="0" rIns="0" bIns="0" rtlCol="0"/>
          <a:lstStyle/>
          <a:p/>
        </p:txBody>
      </p:sp>
      <p:sp>
        <p:nvSpPr>
          <p:cNvPr id="60" name="object 60"/>
          <p:cNvSpPr/>
          <p:nvPr/>
        </p:nvSpPr>
        <p:spPr>
          <a:xfrm>
            <a:off x="5564888" y="5024030"/>
            <a:ext cx="0" cy="635"/>
          </a:xfrm>
          <a:custGeom>
            <a:avLst/>
            <a:gdLst/>
            <a:ahLst/>
            <a:cxnLst/>
            <a:rect l="l" t="t" r="r" b="b"/>
            <a:pathLst>
              <a:path w="0" h="635">
                <a:moveTo>
                  <a:pt x="0" y="0"/>
                </a:moveTo>
                <a:lnTo>
                  <a:pt x="0" y="140"/>
                </a:lnTo>
              </a:path>
            </a:pathLst>
          </a:custGeom>
          <a:ln w="3175">
            <a:solidFill>
              <a:srgbClr val="D5D5D5"/>
            </a:solidFill>
          </a:ln>
        </p:spPr>
        <p:txBody>
          <a:bodyPr wrap="square" lIns="0" tIns="0" rIns="0" bIns="0" rtlCol="0"/>
          <a:lstStyle/>
          <a:p/>
        </p:txBody>
      </p:sp>
      <p:sp>
        <p:nvSpPr>
          <p:cNvPr id="61" name="object 61"/>
          <p:cNvSpPr/>
          <p:nvPr/>
        </p:nvSpPr>
        <p:spPr>
          <a:xfrm>
            <a:off x="5564888" y="5024030"/>
            <a:ext cx="6350" cy="635"/>
          </a:xfrm>
          <a:custGeom>
            <a:avLst/>
            <a:gdLst/>
            <a:ahLst/>
            <a:cxnLst/>
            <a:rect l="l" t="t" r="r" b="b"/>
            <a:pathLst>
              <a:path w="6350" h="635">
                <a:moveTo>
                  <a:pt x="0" y="0"/>
                </a:moveTo>
                <a:lnTo>
                  <a:pt x="5820" y="0"/>
                </a:lnTo>
                <a:lnTo>
                  <a:pt x="5820" y="139"/>
                </a:lnTo>
                <a:lnTo>
                  <a:pt x="0" y="139"/>
                </a:lnTo>
                <a:lnTo>
                  <a:pt x="0" y="0"/>
                </a:lnTo>
                <a:close/>
              </a:path>
            </a:pathLst>
          </a:custGeom>
          <a:solidFill>
            <a:srgbClr val="D5D5D5"/>
          </a:solidFill>
        </p:spPr>
        <p:txBody>
          <a:bodyPr wrap="square" lIns="0" tIns="0" rIns="0" bIns="0" rtlCol="0"/>
          <a:lstStyle/>
          <a:p/>
        </p:txBody>
      </p:sp>
      <p:sp>
        <p:nvSpPr>
          <p:cNvPr id="62" name="object 62"/>
          <p:cNvSpPr/>
          <p:nvPr/>
        </p:nvSpPr>
        <p:spPr>
          <a:xfrm>
            <a:off x="5937393" y="5024027"/>
            <a:ext cx="0" cy="635"/>
          </a:xfrm>
          <a:custGeom>
            <a:avLst/>
            <a:gdLst/>
            <a:ahLst/>
            <a:cxnLst/>
            <a:rect l="l" t="t" r="r" b="b"/>
            <a:pathLst>
              <a:path w="0" h="635">
                <a:moveTo>
                  <a:pt x="0" y="0"/>
                </a:moveTo>
                <a:lnTo>
                  <a:pt x="0" y="143"/>
                </a:lnTo>
              </a:path>
            </a:pathLst>
          </a:custGeom>
          <a:ln w="3175">
            <a:solidFill>
              <a:srgbClr val="D5D5D5"/>
            </a:solidFill>
          </a:ln>
        </p:spPr>
        <p:txBody>
          <a:bodyPr wrap="square" lIns="0" tIns="0" rIns="0" bIns="0" rtlCol="0"/>
          <a:lstStyle/>
          <a:p/>
        </p:txBody>
      </p:sp>
      <p:sp>
        <p:nvSpPr>
          <p:cNvPr id="63" name="object 63"/>
          <p:cNvSpPr/>
          <p:nvPr/>
        </p:nvSpPr>
        <p:spPr>
          <a:xfrm>
            <a:off x="5937393" y="5024027"/>
            <a:ext cx="6350" cy="635"/>
          </a:xfrm>
          <a:custGeom>
            <a:avLst/>
            <a:gdLst/>
            <a:ahLst/>
            <a:cxnLst/>
            <a:rect l="l" t="t" r="r" b="b"/>
            <a:pathLst>
              <a:path w="6350" h="635">
                <a:moveTo>
                  <a:pt x="0" y="0"/>
                </a:moveTo>
                <a:lnTo>
                  <a:pt x="5820" y="0"/>
                </a:lnTo>
                <a:lnTo>
                  <a:pt x="5820" y="145"/>
                </a:lnTo>
                <a:lnTo>
                  <a:pt x="0" y="145"/>
                </a:lnTo>
                <a:lnTo>
                  <a:pt x="0" y="0"/>
                </a:lnTo>
                <a:close/>
              </a:path>
            </a:pathLst>
          </a:custGeom>
          <a:solidFill>
            <a:srgbClr val="D5D5D5"/>
          </a:solidFill>
        </p:spPr>
        <p:txBody>
          <a:bodyPr wrap="square" lIns="0" tIns="0" rIns="0" bIns="0" rtlCol="0"/>
          <a:lstStyle/>
          <a:p/>
        </p:txBody>
      </p:sp>
      <p:sp>
        <p:nvSpPr>
          <p:cNvPr id="64" name="object 64"/>
          <p:cNvSpPr/>
          <p:nvPr/>
        </p:nvSpPr>
        <p:spPr>
          <a:xfrm>
            <a:off x="6018878" y="5024024"/>
            <a:ext cx="0" cy="635"/>
          </a:xfrm>
          <a:custGeom>
            <a:avLst/>
            <a:gdLst/>
            <a:ahLst/>
            <a:cxnLst/>
            <a:rect l="l" t="t" r="r" b="b"/>
            <a:pathLst>
              <a:path w="0" h="635">
                <a:moveTo>
                  <a:pt x="0" y="0"/>
                </a:moveTo>
                <a:lnTo>
                  <a:pt x="0" y="146"/>
                </a:lnTo>
              </a:path>
            </a:pathLst>
          </a:custGeom>
          <a:ln w="3175">
            <a:solidFill>
              <a:srgbClr val="D5D5D5"/>
            </a:solidFill>
          </a:ln>
        </p:spPr>
        <p:txBody>
          <a:bodyPr wrap="square" lIns="0" tIns="0" rIns="0" bIns="0" rtlCol="0"/>
          <a:lstStyle/>
          <a:p/>
        </p:txBody>
      </p:sp>
      <p:sp>
        <p:nvSpPr>
          <p:cNvPr id="65" name="object 65"/>
          <p:cNvSpPr/>
          <p:nvPr/>
        </p:nvSpPr>
        <p:spPr>
          <a:xfrm>
            <a:off x="6018878" y="5024023"/>
            <a:ext cx="6350" cy="635"/>
          </a:xfrm>
          <a:custGeom>
            <a:avLst/>
            <a:gdLst/>
            <a:ahLst/>
            <a:cxnLst/>
            <a:rect l="l" t="t" r="r" b="b"/>
            <a:pathLst>
              <a:path w="6350" h="635">
                <a:moveTo>
                  <a:pt x="0" y="0"/>
                </a:moveTo>
                <a:lnTo>
                  <a:pt x="5820" y="0"/>
                </a:lnTo>
                <a:lnTo>
                  <a:pt x="5820" y="145"/>
                </a:lnTo>
                <a:lnTo>
                  <a:pt x="0" y="145"/>
                </a:lnTo>
                <a:lnTo>
                  <a:pt x="0" y="0"/>
                </a:lnTo>
                <a:close/>
              </a:path>
            </a:pathLst>
          </a:custGeom>
          <a:solidFill>
            <a:srgbClr val="D5D5D5"/>
          </a:solidFill>
        </p:spPr>
        <p:txBody>
          <a:bodyPr wrap="square" lIns="0" tIns="0" rIns="0" bIns="0" rtlCol="0"/>
          <a:lstStyle/>
          <a:p/>
        </p:txBody>
      </p:sp>
      <p:sp>
        <p:nvSpPr>
          <p:cNvPr id="66" name="object 66"/>
          <p:cNvSpPr/>
          <p:nvPr/>
        </p:nvSpPr>
        <p:spPr>
          <a:xfrm>
            <a:off x="6391383" y="5024021"/>
            <a:ext cx="0" cy="635"/>
          </a:xfrm>
          <a:custGeom>
            <a:avLst/>
            <a:gdLst/>
            <a:ahLst/>
            <a:cxnLst/>
            <a:rect l="l" t="t" r="r" b="b"/>
            <a:pathLst>
              <a:path w="0" h="635">
                <a:moveTo>
                  <a:pt x="0" y="0"/>
                </a:moveTo>
                <a:lnTo>
                  <a:pt x="0" y="149"/>
                </a:lnTo>
              </a:path>
            </a:pathLst>
          </a:custGeom>
          <a:ln w="3175">
            <a:solidFill>
              <a:srgbClr val="D5D5D5"/>
            </a:solidFill>
          </a:ln>
        </p:spPr>
        <p:txBody>
          <a:bodyPr wrap="square" lIns="0" tIns="0" rIns="0" bIns="0" rtlCol="0"/>
          <a:lstStyle/>
          <a:p/>
        </p:txBody>
      </p:sp>
      <p:sp>
        <p:nvSpPr>
          <p:cNvPr id="67" name="object 67"/>
          <p:cNvSpPr/>
          <p:nvPr/>
        </p:nvSpPr>
        <p:spPr>
          <a:xfrm>
            <a:off x="6391383" y="5024020"/>
            <a:ext cx="6350" cy="635"/>
          </a:xfrm>
          <a:custGeom>
            <a:avLst/>
            <a:gdLst/>
            <a:ahLst/>
            <a:cxnLst/>
            <a:rect l="l" t="t" r="r" b="b"/>
            <a:pathLst>
              <a:path w="6350" h="635">
                <a:moveTo>
                  <a:pt x="0" y="0"/>
                </a:moveTo>
                <a:lnTo>
                  <a:pt x="5826" y="0"/>
                </a:lnTo>
                <a:lnTo>
                  <a:pt x="5826" y="151"/>
                </a:lnTo>
                <a:lnTo>
                  <a:pt x="0" y="151"/>
                </a:lnTo>
                <a:lnTo>
                  <a:pt x="0" y="0"/>
                </a:lnTo>
                <a:close/>
              </a:path>
            </a:pathLst>
          </a:custGeom>
          <a:solidFill>
            <a:srgbClr val="D5D5D5"/>
          </a:solidFill>
        </p:spPr>
        <p:txBody>
          <a:bodyPr wrap="square" lIns="0" tIns="0" rIns="0" bIns="0" rtlCol="0"/>
          <a:lstStyle/>
          <a:p/>
        </p:txBody>
      </p:sp>
      <p:sp>
        <p:nvSpPr>
          <p:cNvPr id="68" name="object 68"/>
          <p:cNvSpPr/>
          <p:nvPr/>
        </p:nvSpPr>
        <p:spPr>
          <a:xfrm>
            <a:off x="6472868" y="5024018"/>
            <a:ext cx="0" cy="635"/>
          </a:xfrm>
          <a:custGeom>
            <a:avLst/>
            <a:gdLst/>
            <a:ahLst/>
            <a:cxnLst/>
            <a:rect l="l" t="t" r="r" b="b"/>
            <a:pathLst>
              <a:path w="0" h="635">
                <a:moveTo>
                  <a:pt x="0" y="0"/>
                </a:moveTo>
                <a:lnTo>
                  <a:pt x="0" y="152"/>
                </a:lnTo>
              </a:path>
            </a:pathLst>
          </a:custGeom>
          <a:ln w="3175">
            <a:solidFill>
              <a:srgbClr val="D5D5D5"/>
            </a:solidFill>
          </a:ln>
        </p:spPr>
        <p:txBody>
          <a:bodyPr wrap="square" lIns="0" tIns="0" rIns="0" bIns="0" rtlCol="0"/>
          <a:lstStyle/>
          <a:p/>
        </p:txBody>
      </p:sp>
      <p:sp>
        <p:nvSpPr>
          <p:cNvPr id="69" name="object 69"/>
          <p:cNvSpPr/>
          <p:nvPr/>
        </p:nvSpPr>
        <p:spPr>
          <a:xfrm>
            <a:off x="6472868" y="5024017"/>
            <a:ext cx="6350" cy="635"/>
          </a:xfrm>
          <a:custGeom>
            <a:avLst/>
            <a:gdLst/>
            <a:ahLst/>
            <a:cxnLst/>
            <a:rect l="l" t="t" r="r" b="b"/>
            <a:pathLst>
              <a:path w="6350" h="635">
                <a:moveTo>
                  <a:pt x="0" y="0"/>
                </a:moveTo>
                <a:lnTo>
                  <a:pt x="5820" y="0"/>
                </a:lnTo>
                <a:lnTo>
                  <a:pt x="5820" y="157"/>
                </a:lnTo>
                <a:lnTo>
                  <a:pt x="0" y="157"/>
                </a:lnTo>
                <a:lnTo>
                  <a:pt x="0" y="0"/>
                </a:lnTo>
                <a:close/>
              </a:path>
            </a:pathLst>
          </a:custGeom>
          <a:solidFill>
            <a:srgbClr val="D5D5D5"/>
          </a:solidFill>
        </p:spPr>
        <p:txBody>
          <a:bodyPr wrap="square" lIns="0" tIns="0" rIns="0" bIns="0" rtlCol="0"/>
          <a:lstStyle/>
          <a:p/>
        </p:txBody>
      </p:sp>
      <p:sp>
        <p:nvSpPr>
          <p:cNvPr id="70" name="object 70"/>
          <p:cNvSpPr/>
          <p:nvPr/>
        </p:nvSpPr>
        <p:spPr>
          <a:xfrm>
            <a:off x="6845373" y="5024015"/>
            <a:ext cx="0" cy="635"/>
          </a:xfrm>
          <a:custGeom>
            <a:avLst/>
            <a:gdLst/>
            <a:ahLst/>
            <a:cxnLst/>
            <a:rect l="l" t="t" r="r" b="b"/>
            <a:pathLst>
              <a:path w="0" h="635">
                <a:moveTo>
                  <a:pt x="0" y="0"/>
                </a:moveTo>
                <a:lnTo>
                  <a:pt x="0" y="156"/>
                </a:lnTo>
              </a:path>
            </a:pathLst>
          </a:custGeom>
          <a:ln w="3175">
            <a:solidFill>
              <a:srgbClr val="D5D5D5"/>
            </a:solidFill>
          </a:ln>
        </p:spPr>
        <p:txBody>
          <a:bodyPr wrap="square" lIns="0" tIns="0" rIns="0" bIns="0" rtlCol="0"/>
          <a:lstStyle/>
          <a:p/>
        </p:txBody>
      </p:sp>
      <p:sp>
        <p:nvSpPr>
          <p:cNvPr id="71" name="object 71"/>
          <p:cNvSpPr/>
          <p:nvPr/>
        </p:nvSpPr>
        <p:spPr>
          <a:xfrm>
            <a:off x="6845373" y="5024014"/>
            <a:ext cx="6350" cy="635"/>
          </a:xfrm>
          <a:custGeom>
            <a:avLst/>
            <a:gdLst/>
            <a:ahLst/>
            <a:cxnLst/>
            <a:rect l="l" t="t" r="r" b="b"/>
            <a:pathLst>
              <a:path w="6350" h="635">
                <a:moveTo>
                  <a:pt x="0" y="0"/>
                </a:moveTo>
                <a:lnTo>
                  <a:pt x="5820" y="0"/>
                </a:lnTo>
                <a:lnTo>
                  <a:pt x="5820" y="157"/>
                </a:lnTo>
                <a:lnTo>
                  <a:pt x="0" y="157"/>
                </a:lnTo>
                <a:lnTo>
                  <a:pt x="0" y="0"/>
                </a:lnTo>
                <a:close/>
              </a:path>
            </a:pathLst>
          </a:custGeom>
          <a:solidFill>
            <a:srgbClr val="D5D5D5"/>
          </a:solidFill>
        </p:spPr>
        <p:txBody>
          <a:bodyPr wrap="square" lIns="0" tIns="0" rIns="0" bIns="0" rtlCol="0"/>
          <a:lstStyle/>
          <a:p/>
        </p:txBody>
      </p:sp>
      <p:sp>
        <p:nvSpPr>
          <p:cNvPr id="72" name="object 72"/>
          <p:cNvSpPr/>
          <p:nvPr/>
        </p:nvSpPr>
        <p:spPr>
          <a:xfrm>
            <a:off x="1839841" y="5024011"/>
            <a:ext cx="0" cy="635"/>
          </a:xfrm>
          <a:custGeom>
            <a:avLst/>
            <a:gdLst/>
            <a:ahLst/>
            <a:cxnLst/>
            <a:rect l="l" t="t" r="r" b="b"/>
            <a:pathLst>
              <a:path w="0" h="635">
                <a:moveTo>
                  <a:pt x="0" y="0"/>
                </a:moveTo>
                <a:lnTo>
                  <a:pt x="0" y="159"/>
                </a:lnTo>
              </a:path>
            </a:pathLst>
          </a:custGeom>
          <a:ln w="3175">
            <a:solidFill>
              <a:srgbClr val="D5D5D5"/>
            </a:solidFill>
          </a:ln>
        </p:spPr>
        <p:txBody>
          <a:bodyPr wrap="square" lIns="0" tIns="0" rIns="0" bIns="0" rtlCol="0"/>
          <a:lstStyle/>
          <a:p/>
        </p:txBody>
      </p:sp>
      <p:sp>
        <p:nvSpPr>
          <p:cNvPr id="73" name="object 73"/>
          <p:cNvSpPr/>
          <p:nvPr/>
        </p:nvSpPr>
        <p:spPr>
          <a:xfrm>
            <a:off x="1839841" y="5024011"/>
            <a:ext cx="6350" cy="635"/>
          </a:xfrm>
          <a:custGeom>
            <a:avLst/>
            <a:gdLst/>
            <a:ahLst/>
            <a:cxnLst/>
            <a:rect l="l" t="t" r="r" b="b"/>
            <a:pathLst>
              <a:path w="6350" h="635">
                <a:moveTo>
                  <a:pt x="0" y="0"/>
                </a:moveTo>
                <a:lnTo>
                  <a:pt x="5820" y="0"/>
                </a:lnTo>
                <a:lnTo>
                  <a:pt x="5820" y="162"/>
                </a:lnTo>
                <a:lnTo>
                  <a:pt x="0" y="162"/>
                </a:lnTo>
                <a:lnTo>
                  <a:pt x="0" y="0"/>
                </a:lnTo>
                <a:close/>
              </a:path>
            </a:pathLst>
          </a:custGeom>
          <a:solidFill>
            <a:srgbClr val="D5D5D5"/>
          </a:solidFill>
        </p:spPr>
        <p:txBody>
          <a:bodyPr wrap="square" lIns="0" tIns="0" rIns="0" bIns="0" rtlCol="0"/>
          <a:lstStyle/>
          <a:p/>
        </p:txBody>
      </p:sp>
      <p:sp>
        <p:nvSpPr>
          <p:cNvPr id="74" name="object 74"/>
          <p:cNvSpPr txBox="1"/>
          <p:nvPr/>
        </p:nvSpPr>
        <p:spPr>
          <a:xfrm>
            <a:off x="3957708" y="5394056"/>
            <a:ext cx="785495" cy="130175"/>
          </a:xfrm>
          <a:prstGeom prst="rect">
            <a:avLst/>
          </a:prstGeom>
        </p:spPr>
        <p:txBody>
          <a:bodyPr wrap="square" lIns="0" tIns="17145" rIns="0" bIns="0" rtlCol="0" vert="horz">
            <a:spAutoFit/>
          </a:bodyPr>
          <a:lstStyle/>
          <a:p>
            <a:pPr marL="12700">
              <a:lnSpc>
                <a:spcPct val="100000"/>
              </a:lnSpc>
              <a:spcBef>
                <a:spcPts val="135"/>
              </a:spcBef>
            </a:pPr>
            <a:r>
              <a:rPr dirty="0" sz="650" spc="25">
                <a:latin typeface="Calibri"/>
                <a:cs typeface="Calibri"/>
              </a:rPr>
              <a:t>Dependent</a:t>
            </a:r>
            <a:r>
              <a:rPr dirty="0" sz="650" spc="-55">
                <a:latin typeface="Calibri"/>
                <a:cs typeface="Calibri"/>
              </a:rPr>
              <a:t> </a:t>
            </a:r>
            <a:r>
              <a:rPr dirty="0" sz="650" spc="20">
                <a:latin typeface="Calibri"/>
                <a:cs typeface="Calibri"/>
              </a:rPr>
              <a:t>Variables</a:t>
            </a:r>
            <a:endParaRPr sz="650">
              <a:latin typeface="Calibri"/>
              <a:cs typeface="Calibri"/>
            </a:endParaRPr>
          </a:p>
        </p:txBody>
      </p:sp>
      <p:sp>
        <p:nvSpPr>
          <p:cNvPr id="75" name="object 75"/>
          <p:cNvSpPr/>
          <p:nvPr/>
        </p:nvSpPr>
        <p:spPr>
          <a:xfrm>
            <a:off x="914399" y="5400951"/>
            <a:ext cx="5937885" cy="0"/>
          </a:xfrm>
          <a:custGeom>
            <a:avLst/>
            <a:gdLst/>
            <a:ahLst/>
            <a:cxnLst/>
            <a:rect l="l" t="t" r="r" b="b"/>
            <a:pathLst>
              <a:path w="5937884" h="0">
                <a:moveTo>
                  <a:pt x="0" y="0"/>
                </a:moveTo>
                <a:lnTo>
                  <a:pt x="5937721" y="0"/>
                </a:lnTo>
              </a:path>
            </a:pathLst>
          </a:custGeom>
          <a:ln w="3175">
            <a:solidFill>
              <a:srgbClr val="000000"/>
            </a:solidFill>
          </a:ln>
        </p:spPr>
        <p:txBody>
          <a:bodyPr wrap="square" lIns="0" tIns="0" rIns="0" bIns="0" rtlCol="0"/>
          <a:lstStyle/>
          <a:p/>
        </p:txBody>
      </p:sp>
      <p:sp>
        <p:nvSpPr>
          <p:cNvPr id="76" name="object 76"/>
          <p:cNvSpPr/>
          <p:nvPr/>
        </p:nvSpPr>
        <p:spPr>
          <a:xfrm>
            <a:off x="914402" y="5403904"/>
            <a:ext cx="5937885" cy="0"/>
          </a:xfrm>
          <a:custGeom>
            <a:avLst/>
            <a:gdLst/>
            <a:ahLst/>
            <a:cxnLst/>
            <a:rect l="l" t="t" r="r" b="b"/>
            <a:pathLst>
              <a:path w="5937884" h="0">
                <a:moveTo>
                  <a:pt x="0" y="0"/>
                </a:moveTo>
                <a:lnTo>
                  <a:pt x="5937721" y="0"/>
                </a:lnTo>
              </a:path>
            </a:pathLst>
          </a:custGeom>
          <a:ln w="5706">
            <a:solidFill>
              <a:srgbClr val="000000"/>
            </a:solidFill>
          </a:ln>
        </p:spPr>
        <p:txBody>
          <a:bodyPr wrap="square" lIns="0" tIns="0" rIns="0" bIns="0" rtlCol="0"/>
          <a:lstStyle/>
          <a:p/>
        </p:txBody>
      </p:sp>
      <p:sp>
        <p:nvSpPr>
          <p:cNvPr id="77" name="object 77"/>
          <p:cNvSpPr/>
          <p:nvPr/>
        </p:nvSpPr>
        <p:spPr>
          <a:xfrm>
            <a:off x="1855603" y="5517064"/>
            <a:ext cx="4991100" cy="0"/>
          </a:xfrm>
          <a:custGeom>
            <a:avLst/>
            <a:gdLst/>
            <a:ahLst/>
            <a:cxnLst/>
            <a:rect l="l" t="t" r="r" b="b"/>
            <a:pathLst>
              <a:path w="4991100" h="0">
                <a:moveTo>
                  <a:pt x="0" y="0"/>
                </a:moveTo>
                <a:lnTo>
                  <a:pt x="4990707" y="0"/>
                </a:lnTo>
              </a:path>
            </a:pathLst>
          </a:custGeom>
          <a:ln w="3175">
            <a:solidFill>
              <a:srgbClr val="000000"/>
            </a:solidFill>
          </a:ln>
        </p:spPr>
        <p:txBody>
          <a:bodyPr wrap="square" lIns="0" tIns="0" rIns="0" bIns="0" rtlCol="0"/>
          <a:lstStyle/>
          <a:p/>
        </p:txBody>
      </p:sp>
      <p:sp>
        <p:nvSpPr>
          <p:cNvPr id="78" name="object 78"/>
          <p:cNvSpPr/>
          <p:nvPr/>
        </p:nvSpPr>
        <p:spPr>
          <a:xfrm>
            <a:off x="1855607" y="5519967"/>
            <a:ext cx="4991100" cy="0"/>
          </a:xfrm>
          <a:custGeom>
            <a:avLst/>
            <a:gdLst/>
            <a:ahLst/>
            <a:cxnLst/>
            <a:rect l="l" t="t" r="r" b="b"/>
            <a:pathLst>
              <a:path w="4991100" h="0">
                <a:moveTo>
                  <a:pt x="0" y="0"/>
                </a:moveTo>
                <a:lnTo>
                  <a:pt x="4990706" y="0"/>
                </a:lnTo>
              </a:path>
            </a:pathLst>
          </a:custGeom>
          <a:ln w="5805">
            <a:solidFill>
              <a:srgbClr val="000000"/>
            </a:solidFill>
          </a:ln>
        </p:spPr>
        <p:txBody>
          <a:bodyPr wrap="square" lIns="0" tIns="0" rIns="0" bIns="0" rtlCol="0"/>
          <a:lstStyle/>
          <a:p/>
        </p:txBody>
      </p:sp>
      <p:sp>
        <p:nvSpPr>
          <p:cNvPr id="79" name="object 79"/>
          <p:cNvSpPr/>
          <p:nvPr/>
        </p:nvSpPr>
        <p:spPr>
          <a:xfrm>
            <a:off x="1855603" y="5528675"/>
            <a:ext cx="4991100" cy="0"/>
          </a:xfrm>
          <a:custGeom>
            <a:avLst/>
            <a:gdLst/>
            <a:ahLst/>
            <a:cxnLst/>
            <a:rect l="l" t="t" r="r" b="b"/>
            <a:pathLst>
              <a:path w="4991100" h="0">
                <a:moveTo>
                  <a:pt x="0" y="0"/>
                </a:moveTo>
                <a:lnTo>
                  <a:pt x="4990707" y="0"/>
                </a:lnTo>
              </a:path>
            </a:pathLst>
          </a:custGeom>
          <a:ln w="3175">
            <a:solidFill>
              <a:srgbClr val="000000"/>
            </a:solidFill>
          </a:ln>
        </p:spPr>
        <p:txBody>
          <a:bodyPr wrap="square" lIns="0" tIns="0" rIns="0" bIns="0" rtlCol="0"/>
          <a:lstStyle/>
          <a:p/>
        </p:txBody>
      </p:sp>
      <p:sp>
        <p:nvSpPr>
          <p:cNvPr id="80" name="object 80"/>
          <p:cNvSpPr/>
          <p:nvPr/>
        </p:nvSpPr>
        <p:spPr>
          <a:xfrm>
            <a:off x="1855606" y="5531579"/>
            <a:ext cx="4991100" cy="0"/>
          </a:xfrm>
          <a:custGeom>
            <a:avLst/>
            <a:gdLst/>
            <a:ahLst/>
            <a:cxnLst/>
            <a:rect l="l" t="t" r="r" b="b"/>
            <a:pathLst>
              <a:path w="4991100" h="0">
                <a:moveTo>
                  <a:pt x="0" y="0"/>
                </a:moveTo>
                <a:lnTo>
                  <a:pt x="4990706" y="0"/>
                </a:lnTo>
              </a:path>
            </a:pathLst>
          </a:custGeom>
          <a:ln w="5805">
            <a:solidFill>
              <a:srgbClr val="000000"/>
            </a:solidFill>
          </a:ln>
        </p:spPr>
        <p:txBody>
          <a:bodyPr wrap="square" lIns="0" tIns="0" rIns="0" bIns="0" rtlCol="0"/>
          <a:lstStyle/>
          <a:p/>
        </p:txBody>
      </p:sp>
      <p:sp>
        <p:nvSpPr>
          <p:cNvPr id="81" name="object 81"/>
          <p:cNvSpPr txBox="1"/>
          <p:nvPr/>
        </p:nvSpPr>
        <p:spPr>
          <a:xfrm rot="18960000">
            <a:off x="1812370" y="5992719"/>
            <a:ext cx="673743" cy="86995"/>
          </a:xfrm>
          <a:prstGeom prst="rect">
            <a:avLst/>
          </a:prstGeom>
        </p:spPr>
        <p:txBody>
          <a:bodyPr wrap="square" lIns="0" tIns="0" rIns="0" bIns="0" rtlCol="0" vert="horz">
            <a:spAutoFit/>
          </a:bodyPr>
          <a:lstStyle/>
          <a:p>
            <a:pPr>
              <a:lnSpc>
                <a:spcPts val="685"/>
              </a:lnSpc>
            </a:pPr>
            <a:r>
              <a:rPr dirty="0" sz="650" spc="5">
                <a:latin typeface="Calibri"/>
                <a:cs typeface="Calibri"/>
              </a:rPr>
              <a:t>Volunt</a:t>
            </a:r>
            <a:r>
              <a:rPr dirty="0" baseline="4273" sz="975" spc="7">
                <a:latin typeface="Calibri"/>
                <a:cs typeface="Calibri"/>
              </a:rPr>
              <a:t>eered</a:t>
            </a:r>
            <a:r>
              <a:rPr dirty="0" baseline="4273" sz="975" spc="-82">
                <a:latin typeface="Calibri"/>
                <a:cs typeface="Calibri"/>
              </a:rPr>
              <a:t> </a:t>
            </a:r>
            <a:r>
              <a:rPr dirty="0" baseline="4273" sz="975">
                <a:latin typeface="Calibri"/>
                <a:cs typeface="Calibri"/>
              </a:rPr>
              <a:t>Par</a:t>
            </a:r>
            <a:r>
              <a:rPr dirty="0" baseline="8547" sz="975">
                <a:latin typeface="Calibri"/>
                <a:cs typeface="Calibri"/>
              </a:rPr>
              <a:t>t.y</a:t>
            </a:r>
            <a:endParaRPr baseline="8547" sz="975">
              <a:latin typeface="Calibri"/>
              <a:cs typeface="Calibri"/>
            </a:endParaRPr>
          </a:p>
        </p:txBody>
      </p:sp>
      <p:sp>
        <p:nvSpPr>
          <p:cNvPr id="82" name="object 82"/>
          <p:cNvSpPr txBox="1"/>
          <p:nvPr/>
        </p:nvSpPr>
        <p:spPr>
          <a:xfrm rot="18960000">
            <a:off x="2288463" y="6035902"/>
            <a:ext cx="553713" cy="86360"/>
          </a:xfrm>
          <a:prstGeom prst="rect">
            <a:avLst/>
          </a:prstGeom>
        </p:spPr>
        <p:txBody>
          <a:bodyPr wrap="square" lIns="0" tIns="0" rIns="0" bIns="0" rtlCol="0" vert="horz">
            <a:spAutoFit/>
          </a:bodyPr>
          <a:lstStyle/>
          <a:p>
            <a:pPr>
              <a:lnSpc>
                <a:spcPts val="680"/>
              </a:lnSpc>
            </a:pPr>
            <a:r>
              <a:rPr dirty="0" sz="650" spc="-5">
                <a:latin typeface="Calibri"/>
                <a:cs typeface="Calibri"/>
              </a:rPr>
              <a:t>Part.</a:t>
            </a:r>
            <a:r>
              <a:rPr dirty="0" sz="650" spc="-40">
                <a:latin typeface="Calibri"/>
                <a:cs typeface="Calibri"/>
              </a:rPr>
              <a:t> </a:t>
            </a:r>
            <a:r>
              <a:rPr dirty="0" baseline="4273" sz="975" spc="7">
                <a:latin typeface="Calibri"/>
                <a:cs typeface="Calibri"/>
              </a:rPr>
              <a:t>Pol.Group</a:t>
            </a:r>
            <a:endParaRPr baseline="4273" sz="975">
              <a:latin typeface="Calibri"/>
              <a:cs typeface="Calibri"/>
            </a:endParaRPr>
          </a:p>
        </p:txBody>
      </p:sp>
      <p:sp>
        <p:nvSpPr>
          <p:cNvPr id="83" name="object 83"/>
          <p:cNvSpPr txBox="1"/>
          <p:nvPr/>
        </p:nvSpPr>
        <p:spPr>
          <a:xfrm rot="18960000">
            <a:off x="2710963" y="5944744"/>
            <a:ext cx="808671" cy="86995"/>
          </a:xfrm>
          <a:prstGeom prst="rect">
            <a:avLst/>
          </a:prstGeom>
        </p:spPr>
        <p:txBody>
          <a:bodyPr wrap="square" lIns="0" tIns="0" rIns="0" bIns="0" rtlCol="0" vert="horz">
            <a:spAutoFit/>
          </a:bodyPr>
          <a:lstStyle/>
          <a:p>
            <a:pPr>
              <a:lnSpc>
                <a:spcPts val="685"/>
              </a:lnSpc>
            </a:pPr>
            <a:r>
              <a:rPr dirty="0" sz="650">
                <a:latin typeface="Calibri"/>
                <a:cs typeface="Calibri"/>
              </a:rPr>
              <a:t>Pol. </a:t>
            </a:r>
            <a:r>
              <a:rPr dirty="0" sz="650" spc="10">
                <a:latin typeface="Calibri"/>
                <a:cs typeface="Calibri"/>
              </a:rPr>
              <a:t>A</a:t>
            </a:r>
            <a:r>
              <a:rPr dirty="0" baseline="4273" sz="975" spc="15">
                <a:latin typeface="Calibri"/>
                <a:cs typeface="Calibri"/>
              </a:rPr>
              <a:t>ttended</a:t>
            </a:r>
            <a:r>
              <a:rPr dirty="0" baseline="4273" sz="975" spc="-104">
                <a:latin typeface="Calibri"/>
                <a:cs typeface="Calibri"/>
              </a:rPr>
              <a:t> </a:t>
            </a:r>
            <a:r>
              <a:rPr dirty="0" baseline="4273" sz="975" spc="7">
                <a:latin typeface="Calibri"/>
                <a:cs typeface="Calibri"/>
              </a:rPr>
              <a:t>M</a:t>
            </a:r>
            <a:r>
              <a:rPr dirty="0" baseline="8547" sz="975" spc="7">
                <a:latin typeface="Calibri"/>
                <a:cs typeface="Calibri"/>
              </a:rPr>
              <a:t>eeting</a:t>
            </a:r>
            <a:endParaRPr baseline="8547" sz="975">
              <a:latin typeface="Calibri"/>
              <a:cs typeface="Calibri"/>
            </a:endParaRPr>
          </a:p>
        </p:txBody>
      </p:sp>
      <p:sp>
        <p:nvSpPr>
          <p:cNvPr id="84" name="object 84"/>
          <p:cNvSpPr txBox="1"/>
          <p:nvPr/>
        </p:nvSpPr>
        <p:spPr>
          <a:xfrm rot="18960000">
            <a:off x="3222953" y="6094010"/>
            <a:ext cx="394042" cy="85090"/>
          </a:xfrm>
          <a:prstGeom prst="rect">
            <a:avLst/>
          </a:prstGeom>
        </p:spPr>
        <p:txBody>
          <a:bodyPr wrap="square" lIns="0" tIns="0" rIns="0" bIns="0" rtlCol="0" vert="horz">
            <a:spAutoFit/>
          </a:bodyPr>
          <a:lstStyle/>
          <a:p>
            <a:pPr>
              <a:lnSpc>
                <a:spcPts val="670"/>
              </a:lnSpc>
            </a:pPr>
            <a:r>
              <a:rPr dirty="0" sz="650">
                <a:latin typeface="Calibri"/>
                <a:cs typeface="Calibri"/>
              </a:rPr>
              <a:t>Pol.</a:t>
            </a:r>
            <a:r>
              <a:rPr dirty="0" sz="650" spc="-60">
                <a:latin typeface="Calibri"/>
                <a:cs typeface="Calibri"/>
              </a:rPr>
              <a:t> </a:t>
            </a:r>
            <a:r>
              <a:rPr dirty="0" sz="650" spc="10">
                <a:latin typeface="Calibri"/>
                <a:cs typeface="Calibri"/>
              </a:rPr>
              <a:t>M</a:t>
            </a:r>
            <a:r>
              <a:rPr dirty="0" baseline="4273" sz="975" spc="15">
                <a:latin typeface="Calibri"/>
                <a:cs typeface="Calibri"/>
              </a:rPr>
              <a:t>arch</a:t>
            </a:r>
            <a:endParaRPr baseline="4273" sz="975">
              <a:latin typeface="Calibri"/>
              <a:cs typeface="Calibri"/>
            </a:endParaRPr>
          </a:p>
        </p:txBody>
      </p:sp>
      <p:sp>
        <p:nvSpPr>
          <p:cNvPr id="85" name="object 85"/>
          <p:cNvSpPr txBox="1"/>
          <p:nvPr/>
        </p:nvSpPr>
        <p:spPr>
          <a:xfrm rot="18960000">
            <a:off x="3662681" y="6058797"/>
            <a:ext cx="491116" cy="85725"/>
          </a:xfrm>
          <a:prstGeom prst="rect">
            <a:avLst/>
          </a:prstGeom>
        </p:spPr>
        <p:txBody>
          <a:bodyPr wrap="square" lIns="0" tIns="0" rIns="0" bIns="0" rtlCol="0" vert="horz">
            <a:spAutoFit/>
          </a:bodyPr>
          <a:lstStyle/>
          <a:p>
            <a:pPr>
              <a:lnSpc>
                <a:spcPts val="675"/>
              </a:lnSpc>
            </a:pPr>
            <a:r>
              <a:rPr dirty="0" sz="650">
                <a:latin typeface="Calibri"/>
                <a:cs typeface="Calibri"/>
              </a:rPr>
              <a:t>Pol.</a:t>
            </a:r>
            <a:r>
              <a:rPr dirty="0" sz="650" spc="-50">
                <a:latin typeface="Calibri"/>
                <a:cs typeface="Calibri"/>
              </a:rPr>
              <a:t> </a:t>
            </a:r>
            <a:r>
              <a:rPr dirty="0" sz="650" spc="5">
                <a:latin typeface="Calibri"/>
                <a:cs typeface="Calibri"/>
              </a:rPr>
              <a:t>S</a:t>
            </a:r>
            <a:r>
              <a:rPr dirty="0" baseline="4273" sz="975" spc="7">
                <a:latin typeface="Calibri"/>
                <a:cs typeface="Calibri"/>
              </a:rPr>
              <a:t>earched</a:t>
            </a:r>
            <a:endParaRPr baseline="4273" sz="975">
              <a:latin typeface="Calibri"/>
              <a:cs typeface="Calibri"/>
            </a:endParaRPr>
          </a:p>
        </p:txBody>
      </p:sp>
      <p:sp>
        <p:nvSpPr>
          <p:cNvPr id="86" name="object 86"/>
          <p:cNvSpPr txBox="1"/>
          <p:nvPr/>
        </p:nvSpPr>
        <p:spPr>
          <a:xfrm rot="18960000">
            <a:off x="4128869" y="6092875"/>
            <a:ext cx="397138" cy="85090"/>
          </a:xfrm>
          <a:prstGeom prst="rect">
            <a:avLst/>
          </a:prstGeom>
        </p:spPr>
        <p:txBody>
          <a:bodyPr wrap="square" lIns="0" tIns="0" rIns="0" bIns="0" rtlCol="0" vert="horz">
            <a:spAutoFit/>
          </a:bodyPr>
          <a:lstStyle/>
          <a:p>
            <a:pPr>
              <a:lnSpc>
                <a:spcPts val="670"/>
              </a:lnSpc>
            </a:pPr>
            <a:r>
              <a:rPr dirty="0" sz="650">
                <a:latin typeface="Calibri"/>
                <a:cs typeface="Calibri"/>
              </a:rPr>
              <a:t>Pol.</a:t>
            </a:r>
            <a:r>
              <a:rPr dirty="0" sz="650" spc="-55">
                <a:latin typeface="Calibri"/>
                <a:cs typeface="Calibri"/>
              </a:rPr>
              <a:t> </a:t>
            </a:r>
            <a:r>
              <a:rPr dirty="0" sz="650">
                <a:latin typeface="Calibri"/>
                <a:cs typeface="Calibri"/>
              </a:rPr>
              <a:t>E</a:t>
            </a:r>
            <a:r>
              <a:rPr dirty="0" baseline="4273" sz="975">
                <a:latin typeface="Calibri"/>
                <a:cs typeface="Calibri"/>
              </a:rPr>
              <a:t>thical</a:t>
            </a:r>
            <a:endParaRPr baseline="4273" sz="975">
              <a:latin typeface="Calibri"/>
              <a:cs typeface="Calibri"/>
            </a:endParaRPr>
          </a:p>
        </p:txBody>
      </p:sp>
      <p:sp>
        <p:nvSpPr>
          <p:cNvPr id="87" name="object 87"/>
          <p:cNvSpPr txBox="1"/>
          <p:nvPr/>
        </p:nvSpPr>
        <p:spPr>
          <a:xfrm rot="18960000">
            <a:off x="4570975" y="6063803"/>
            <a:ext cx="476752" cy="85725"/>
          </a:xfrm>
          <a:prstGeom prst="rect">
            <a:avLst/>
          </a:prstGeom>
        </p:spPr>
        <p:txBody>
          <a:bodyPr wrap="square" lIns="0" tIns="0" rIns="0" bIns="0" rtlCol="0" vert="horz">
            <a:spAutoFit/>
          </a:bodyPr>
          <a:lstStyle/>
          <a:p>
            <a:pPr>
              <a:lnSpc>
                <a:spcPts val="675"/>
              </a:lnSpc>
            </a:pPr>
            <a:r>
              <a:rPr dirty="0" sz="650" spc="-5">
                <a:latin typeface="Calibri"/>
                <a:cs typeface="Calibri"/>
              </a:rPr>
              <a:t>Part.</a:t>
            </a:r>
            <a:r>
              <a:rPr dirty="0" sz="650" spc="-40">
                <a:latin typeface="Calibri"/>
                <a:cs typeface="Calibri"/>
              </a:rPr>
              <a:t> </a:t>
            </a:r>
            <a:r>
              <a:rPr dirty="0" baseline="4273" sz="975">
                <a:latin typeface="Calibri"/>
                <a:cs typeface="Calibri"/>
              </a:rPr>
              <a:t>Cultural</a:t>
            </a:r>
            <a:endParaRPr baseline="4273" sz="975">
              <a:latin typeface="Calibri"/>
              <a:cs typeface="Calibri"/>
            </a:endParaRPr>
          </a:p>
        </p:txBody>
      </p:sp>
      <p:sp>
        <p:nvSpPr>
          <p:cNvPr id="88" name="object 88"/>
          <p:cNvSpPr txBox="1"/>
          <p:nvPr/>
        </p:nvSpPr>
        <p:spPr>
          <a:xfrm rot="18960000">
            <a:off x="5030448" y="6080067"/>
            <a:ext cx="431893" cy="85725"/>
          </a:xfrm>
          <a:prstGeom prst="rect">
            <a:avLst/>
          </a:prstGeom>
        </p:spPr>
        <p:txBody>
          <a:bodyPr wrap="square" lIns="0" tIns="0" rIns="0" bIns="0" rtlCol="0" vert="horz">
            <a:spAutoFit/>
          </a:bodyPr>
          <a:lstStyle/>
          <a:p>
            <a:pPr>
              <a:lnSpc>
                <a:spcPts val="675"/>
              </a:lnSpc>
            </a:pPr>
            <a:r>
              <a:rPr dirty="0" sz="650" spc="-5">
                <a:latin typeface="Calibri"/>
                <a:cs typeface="Calibri"/>
              </a:rPr>
              <a:t>Part.</a:t>
            </a:r>
            <a:r>
              <a:rPr dirty="0" sz="650" spc="-45">
                <a:latin typeface="Calibri"/>
                <a:cs typeface="Calibri"/>
              </a:rPr>
              <a:t> </a:t>
            </a:r>
            <a:r>
              <a:rPr dirty="0" baseline="4273" sz="975" spc="7">
                <a:latin typeface="Calibri"/>
                <a:cs typeface="Calibri"/>
              </a:rPr>
              <a:t>School</a:t>
            </a:r>
            <a:endParaRPr baseline="4273" sz="975">
              <a:latin typeface="Calibri"/>
              <a:cs typeface="Calibri"/>
            </a:endParaRPr>
          </a:p>
        </p:txBody>
      </p:sp>
      <p:sp>
        <p:nvSpPr>
          <p:cNvPr id="89" name="object 89"/>
          <p:cNvSpPr txBox="1"/>
          <p:nvPr/>
        </p:nvSpPr>
        <p:spPr>
          <a:xfrm rot="18960000">
            <a:off x="5489479" y="6095767"/>
            <a:ext cx="389091" cy="85090"/>
          </a:xfrm>
          <a:prstGeom prst="rect">
            <a:avLst/>
          </a:prstGeom>
        </p:spPr>
        <p:txBody>
          <a:bodyPr wrap="square" lIns="0" tIns="0" rIns="0" bIns="0" rtlCol="0" vert="horz">
            <a:spAutoFit/>
          </a:bodyPr>
          <a:lstStyle/>
          <a:p>
            <a:pPr>
              <a:lnSpc>
                <a:spcPts val="670"/>
              </a:lnSpc>
            </a:pPr>
            <a:r>
              <a:rPr dirty="0" sz="650" spc="-5">
                <a:latin typeface="Calibri"/>
                <a:cs typeface="Calibri"/>
              </a:rPr>
              <a:t>Part.</a:t>
            </a:r>
            <a:r>
              <a:rPr dirty="0" sz="650" spc="-40">
                <a:latin typeface="Calibri"/>
                <a:cs typeface="Calibri"/>
              </a:rPr>
              <a:t> </a:t>
            </a:r>
            <a:r>
              <a:rPr dirty="0" baseline="4273" sz="975">
                <a:latin typeface="Calibri"/>
                <a:cs typeface="Calibri"/>
              </a:rPr>
              <a:t>Sport</a:t>
            </a:r>
            <a:endParaRPr baseline="4273" sz="975">
              <a:latin typeface="Calibri"/>
              <a:cs typeface="Calibri"/>
            </a:endParaRPr>
          </a:p>
        </p:txBody>
      </p:sp>
      <p:sp>
        <p:nvSpPr>
          <p:cNvPr id="90" name="object 90"/>
          <p:cNvSpPr txBox="1"/>
          <p:nvPr/>
        </p:nvSpPr>
        <p:spPr>
          <a:xfrm rot="18960000">
            <a:off x="5934464" y="6074024"/>
            <a:ext cx="448695" cy="85725"/>
          </a:xfrm>
          <a:prstGeom prst="rect">
            <a:avLst/>
          </a:prstGeom>
        </p:spPr>
        <p:txBody>
          <a:bodyPr wrap="square" lIns="0" tIns="0" rIns="0" bIns="0" rtlCol="0" vert="horz">
            <a:spAutoFit/>
          </a:bodyPr>
          <a:lstStyle/>
          <a:p>
            <a:pPr>
              <a:lnSpc>
                <a:spcPts val="675"/>
              </a:lnSpc>
            </a:pPr>
            <a:r>
              <a:rPr dirty="0" sz="650" spc="-5">
                <a:latin typeface="Calibri"/>
                <a:cs typeface="Calibri"/>
              </a:rPr>
              <a:t>Part.</a:t>
            </a:r>
            <a:r>
              <a:rPr dirty="0" sz="650" spc="-45">
                <a:latin typeface="Calibri"/>
                <a:cs typeface="Calibri"/>
              </a:rPr>
              <a:t> </a:t>
            </a:r>
            <a:r>
              <a:rPr dirty="0" baseline="4273" sz="975">
                <a:latin typeface="Calibri"/>
                <a:cs typeface="Calibri"/>
              </a:rPr>
              <a:t>Service</a:t>
            </a:r>
            <a:endParaRPr baseline="4273" sz="975">
              <a:latin typeface="Calibri"/>
              <a:cs typeface="Calibri"/>
            </a:endParaRPr>
          </a:p>
        </p:txBody>
      </p:sp>
      <p:sp>
        <p:nvSpPr>
          <p:cNvPr id="91" name="object 91"/>
          <p:cNvSpPr txBox="1"/>
          <p:nvPr/>
        </p:nvSpPr>
        <p:spPr>
          <a:xfrm rot="18960000">
            <a:off x="6378505" y="6050300"/>
            <a:ext cx="513625" cy="86360"/>
          </a:xfrm>
          <a:prstGeom prst="rect">
            <a:avLst/>
          </a:prstGeom>
        </p:spPr>
        <p:txBody>
          <a:bodyPr wrap="square" lIns="0" tIns="0" rIns="0" bIns="0" rtlCol="0" vert="horz">
            <a:spAutoFit/>
          </a:bodyPr>
          <a:lstStyle/>
          <a:p>
            <a:pPr>
              <a:lnSpc>
                <a:spcPts val="680"/>
              </a:lnSpc>
            </a:pPr>
            <a:r>
              <a:rPr dirty="0" sz="650" spc="-5">
                <a:latin typeface="Calibri"/>
                <a:cs typeface="Calibri"/>
              </a:rPr>
              <a:t>Part.</a:t>
            </a:r>
            <a:r>
              <a:rPr dirty="0" sz="650" spc="-50">
                <a:latin typeface="Calibri"/>
                <a:cs typeface="Calibri"/>
              </a:rPr>
              <a:t> </a:t>
            </a:r>
            <a:r>
              <a:rPr dirty="0" baseline="4273" sz="975" spc="7">
                <a:latin typeface="Calibri"/>
                <a:cs typeface="Calibri"/>
              </a:rPr>
              <a:t>Religious</a:t>
            </a:r>
            <a:endParaRPr baseline="4273" sz="975">
              <a:latin typeface="Calibri"/>
              <a:cs typeface="Calibri"/>
            </a:endParaRPr>
          </a:p>
        </p:txBody>
      </p:sp>
      <p:sp>
        <p:nvSpPr>
          <p:cNvPr id="92" name="object 92"/>
          <p:cNvSpPr txBox="1"/>
          <p:nvPr/>
        </p:nvSpPr>
        <p:spPr>
          <a:xfrm>
            <a:off x="901694" y="8291078"/>
            <a:ext cx="5963285" cy="722630"/>
          </a:xfrm>
          <a:prstGeom prst="rect">
            <a:avLst/>
          </a:prstGeom>
        </p:spPr>
        <p:txBody>
          <a:bodyPr wrap="square" lIns="0" tIns="11430" rIns="0" bIns="0" rtlCol="0" vert="horz">
            <a:spAutoFit/>
          </a:bodyPr>
          <a:lstStyle/>
          <a:p>
            <a:pPr marL="29845" marR="2748280">
              <a:lnSpc>
                <a:spcPct val="117200"/>
              </a:lnSpc>
              <a:spcBef>
                <a:spcPts val="90"/>
              </a:spcBef>
            </a:pPr>
            <a:r>
              <a:rPr dirty="0" sz="650" spc="20">
                <a:latin typeface="Calibri"/>
                <a:cs typeface="Calibri"/>
              </a:rPr>
              <a:t>Variables were removed </a:t>
            </a:r>
            <a:r>
              <a:rPr dirty="0" sz="650" spc="15">
                <a:latin typeface="Calibri"/>
                <a:cs typeface="Calibri"/>
              </a:rPr>
              <a:t>from the </a:t>
            </a:r>
            <a:r>
              <a:rPr dirty="0" sz="650" spc="20">
                <a:latin typeface="Calibri"/>
                <a:cs typeface="Calibri"/>
              </a:rPr>
              <a:t>model if estimates were </a:t>
            </a:r>
            <a:r>
              <a:rPr dirty="0" sz="650" spc="15">
                <a:latin typeface="Calibri"/>
                <a:cs typeface="Calibri"/>
              </a:rPr>
              <a:t>not </a:t>
            </a:r>
            <a:r>
              <a:rPr dirty="0" sz="650" spc="20">
                <a:latin typeface="Calibri"/>
                <a:cs typeface="Calibri"/>
              </a:rPr>
              <a:t>significant </a:t>
            </a:r>
            <a:r>
              <a:rPr dirty="0" sz="650" spc="5">
                <a:latin typeface="Calibri"/>
                <a:cs typeface="Calibri"/>
              </a:rPr>
              <a:t>at </a:t>
            </a:r>
            <a:r>
              <a:rPr dirty="0" sz="650" spc="15">
                <a:latin typeface="Calibri"/>
                <a:cs typeface="Calibri"/>
              </a:rPr>
              <a:t>the </a:t>
            </a:r>
            <a:r>
              <a:rPr dirty="0" sz="650">
                <a:latin typeface="Calibri"/>
                <a:cs typeface="Calibri"/>
              </a:rPr>
              <a:t>90% </a:t>
            </a:r>
            <a:r>
              <a:rPr dirty="0" sz="650" spc="10">
                <a:latin typeface="Calibri"/>
                <a:cs typeface="Calibri"/>
              </a:rPr>
              <a:t>C. I.  Rank according to </a:t>
            </a:r>
            <a:r>
              <a:rPr dirty="0" sz="650" spc="20">
                <a:latin typeface="Calibri"/>
                <a:cs typeface="Calibri"/>
              </a:rPr>
              <a:t>odds</a:t>
            </a:r>
            <a:r>
              <a:rPr dirty="0" sz="650" spc="-70">
                <a:latin typeface="Calibri"/>
                <a:cs typeface="Calibri"/>
              </a:rPr>
              <a:t> </a:t>
            </a:r>
            <a:r>
              <a:rPr dirty="0" sz="650" spc="10">
                <a:latin typeface="Calibri"/>
                <a:cs typeface="Calibri"/>
              </a:rPr>
              <a:t>ratio</a:t>
            </a:r>
            <a:endParaRPr sz="650">
              <a:latin typeface="Calibri"/>
              <a:cs typeface="Calibri"/>
            </a:endParaRPr>
          </a:p>
          <a:p>
            <a:pPr marL="29845">
              <a:lnSpc>
                <a:spcPct val="100000"/>
              </a:lnSpc>
              <a:spcBef>
                <a:spcPts val="135"/>
              </a:spcBef>
            </a:pPr>
            <a:r>
              <a:rPr dirty="0" sz="650" spc="10">
                <a:latin typeface="Calibri"/>
                <a:cs typeface="Calibri"/>
              </a:rPr>
              <a:t>***Significant </a:t>
            </a:r>
            <a:r>
              <a:rPr dirty="0" sz="650" spc="25">
                <a:latin typeface="Calibri"/>
                <a:cs typeface="Calibri"/>
              </a:rPr>
              <a:t>within </a:t>
            </a:r>
            <a:r>
              <a:rPr dirty="0" sz="650" spc="15">
                <a:latin typeface="Calibri"/>
                <a:cs typeface="Calibri"/>
              </a:rPr>
              <a:t>a </a:t>
            </a:r>
            <a:r>
              <a:rPr dirty="0" sz="650">
                <a:latin typeface="Calibri"/>
                <a:cs typeface="Calibri"/>
              </a:rPr>
              <a:t>99% </a:t>
            </a:r>
            <a:r>
              <a:rPr dirty="0" sz="650" spc="10">
                <a:latin typeface="Calibri"/>
                <a:cs typeface="Calibri"/>
              </a:rPr>
              <a:t>C. I.</a:t>
            </a:r>
            <a:r>
              <a:rPr dirty="0" sz="650" spc="-105">
                <a:latin typeface="Calibri"/>
                <a:cs typeface="Calibri"/>
              </a:rPr>
              <a:t> </a:t>
            </a:r>
            <a:r>
              <a:rPr dirty="0" sz="650">
                <a:latin typeface="Calibri"/>
                <a:cs typeface="Calibri"/>
              </a:rPr>
              <a:t>(p&lt;0.01)</a:t>
            </a:r>
            <a:endParaRPr sz="650">
              <a:latin typeface="Calibri"/>
              <a:cs typeface="Calibri"/>
            </a:endParaRPr>
          </a:p>
          <a:p>
            <a:pPr marL="29845">
              <a:lnSpc>
                <a:spcPct val="100000"/>
              </a:lnSpc>
              <a:spcBef>
                <a:spcPts val="135"/>
              </a:spcBef>
            </a:pPr>
            <a:r>
              <a:rPr dirty="0" sz="650" spc="15">
                <a:latin typeface="Calibri"/>
                <a:cs typeface="Calibri"/>
              </a:rPr>
              <a:t>**Significant </a:t>
            </a:r>
            <a:r>
              <a:rPr dirty="0" sz="650" spc="25">
                <a:latin typeface="Calibri"/>
                <a:cs typeface="Calibri"/>
              </a:rPr>
              <a:t>within </a:t>
            </a:r>
            <a:r>
              <a:rPr dirty="0" sz="650" spc="15">
                <a:latin typeface="Calibri"/>
                <a:cs typeface="Calibri"/>
              </a:rPr>
              <a:t>a</a:t>
            </a:r>
            <a:r>
              <a:rPr dirty="0" sz="650" spc="-105">
                <a:latin typeface="Calibri"/>
                <a:cs typeface="Calibri"/>
              </a:rPr>
              <a:t> </a:t>
            </a:r>
            <a:r>
              <a:rPr dirty="0" sz="650">
                <a:latin typeface="Calibri"/>
                <a:cs typeface="Calibri"/>
              </a:rPr>
              <a:t>95% </a:t>
            </a:r>
            <a:r>
              <a:rPr dirty="0" sz="650" spc="10">
                <a:latin typeface="Calibri"/>
                <a:cs typeface="Calibri"/>
              </a:rPr>
              <a:t>C. I. </a:t>
            </a:r>
            <a:r>
              <a:rPr dirty="0" sz="650">
                <a:latin typeface="Calibri"/>
                <a:cs typeface="Calibri"/>
              </a:rPr>
              <a:t>(p&lt;0.05)</a:t>
            </a:r>
            <a:endParaRPr sz="650">
              <a:latin typeface="Calibri"/>
              <a:cs typeface="Calibri"/>
            </a:endParaRPr>
          </a:p>
          <a:p>
            <a:pPr marL="12700">
              <a:lnSpc>
                <a:spcPct val="100000"/>
              </a:lnSpc>
              <a:spcBef>
                <a:spcPts val="135"/>
              </a:spcBef>
              <a:tabLst>
                <a:tab pos="5949950" algn="l"/>
              </a:tabLst>
            </a:pPr>
            <a:r>
              <a:rPr dirty="0" u="sng" sz="650" spc="-15">
                <a:uFill>
                  <a:solidFill>
                    <a:srgbClr val="000000"/>
                  </a:solidFill>
                </a:uFill>
                <a:latin typeface="Calibri"/>
                <a:cs typeface="Calibri"/>
              </a:rPr>
              <a:t> </a:t>
            </a:r>
            <a:r>
              <a:rPr dirty="0" u="sng" sz="650" spc="15">
                <a:uFill>
                  <a:solidFill>
                    <a:srgbClr val="000000"/>
                  </a:solidFill>
                </a:uFill>
                <a:latin typeface="Calibri"/>
                <a:cs typeface="Calibri"/>
              </a:rPr>
              <a:t>*Significant</a:t>
            </a:r>
            <a:r>
              <a:rPr dirty="0" u="sng" sz="650" spc="-20">
                <a:uFill>
                  <a:solidFill>
                    <a:srgbClr val="000000"/>
                  </a:solidFill>
                </a:uFill>
                <a:latin typeface="Calibri"/>
                <a:cs typeface="Calibri"/>
              </a:rPr>
              <a:t> </a:t>
            </a:r>
            <a:r>
              <a:rPr dirty="0" u="sng" sz="650" spc="25">
                <a:uFill>
                  <a:solidFill>
                    <a:srgbClr val="000000"/>
                  </a:solidFill>
                </a:uFill>
                <a:latin typeface="Calibri"/>
                <a:cs typeface="Calibri"/>
              </a:rPr>
              <a:t>within</a:t>
            </a:r>
            <a:r>
              <a:rPr dirty="0" u="sng" sz="650" spc="-10">
                <a:uFill>
                  <a:solidFill>
                    <a:srgbClr val="000000"/>
                  </a:solidFill>
                </a:uFill>
                <a:latin typeface="Calibri"/>
                <a:cs typeface="Calibri"/>
              </a:rPr>
              <a:t> </a:t>
            </a:r>
            <a:r>
              <a:rPr dirty="0" u="sng" sz="650" spc="15">
                <a:uFill>
                  <a:solidFill>
                    <a:srgbClr val="000000"/>
                  </a:solidFill>
                </a:uFill>
                <a:latin typeface="Calibri"/>
                <a:cs typeface="Calibri"/>
              </a:rPr>
              <a:t>a</a:t>
            </a:r>
            <a:r>
              <a:rPr dirty="0" u="sng" sz="650" spc="-25">
                <a:uFill>
                  <a:solidFill>
                    <a:srgbClr val="000000"/>
                  </a:solidFill>
                </a:uFill>
                <a:latin typeface="Calibri"/>
                <a:cs typeface="Calibri"/>
              </a:rPr>
              <a:t> </a:t>
            </a:r>
            <a:r>
              <a:rPr dirty="0" u="sng" sz="650">
                <a:uFill>
                  <a:solidFill>
                    <a:srgbClr val="000000"/>
                  </a:solidFill>
                </a:uFill>
                <a:latin typeface="Calibri"/>
                <a:cs typeface="Calibri"/>
              </a:rPr>
              <a:t>90%</a:t>
            </a:r>
            <a:r>
              <a:rPr dirty="0" u="sng" sz="650" spc="-5">
                <a:uFill>
                  <a:solidFill>
                    <a:srgbClr val="000000"/>
                  </a:solidFill>
                </a:uFill>
                <a:latin typeface="Calibri"/>
                <a:cs typeface="Calibri"/>
              </a:rPr>
              <a:t> </a:t>
            </a:r>
            <a:r>
              <a:rPr dirty="0" u="sng" sz="650" spc="10">
                <a:uFill>
                  <a:solidFill>
                    <a:srgbClr val="000000"/>
                  </a:solidFill>
                </a:uFill>
                <a:latin typeface="Calibri"/>
                <a:cs typeface="Calibri"/>
              </a:rPr>
              <a:t>C.</a:t>
            </a:r>
            <a:r>
              <a:rPr dirty="0" u="sng" sz="650" spc="-5">
                <a:uFill>
                  <a:solidFill>
                    <a:srgbClr val="000000"/>
                  </a:solidFill>
                </a:uFill>
                <a:latin typeface="Calibri"/>
                <a:cs typeface="Calibri"/>
              </a:rPr>
              <a:t> </a:t>
            </a:r>
            <a:r>
              <a:rPr dirty="0" u="sng" sz="650" spc="10">
                <a:uFill>
                  <a:solidFill>
                    <a:srgbClr val="000000"/>
                  </a:solidFill>
                </a:uFill>
                <a:latin typeface="Calibri"/>
                <a:cs typeface="Calibri"/>
              </a:rPr>
              <a:t>I.</a:t>
            </a:r>
            <a:r>
              <a:rPr dirty="0" u="sng" sz="650" spc="-5">
                <a:uFill>
                  <a:solidFill>
                    <a:srgbClr val="000000"/>
                  </a:solidFill>
                </a:uFill>
                <a:latin typeface="Calibri"/>
                <a:cs typeface="Calibri"/>
              </a:rPr>
              <a:t> </a:t>
            </a:r>
            <a:r>
              <a:rPr dirty="0" u="sng" sz="650" spc="5">
                <a:uFill>
                  <a:solidFill>
                    <a:srgbClr val="000000"/>
                  </a:solidFill>
                </a:uFill>
                <a:latin typeface="Calibri"/>
                <a:cs typeface="Calibri"/>
              </a:rPr>
              <a:t>(p&lt;0.1)	</a:t>
            </a:r>
            <a:endParaRPr sz="650">
              <a:latin typeface="Calibri"/>
              <a:cs typeface="Calibri"/>
            </a:endParaRPr>
          </a:p>
          <a:p>
            <a:pPr marL="12700">
              <a:lnSpc>
                <a:spcPct val="100000"/>
              </a:lnSpc>
              <a:spcBef>
                <a:spcPts val="135"/>
              </a:spcBef>
              <a:tabLst>
                <a:tab pos="5949950" algn="l"/>
              </a:tabLst>
            </a:pPr>
            <a:r>
              <a:rPr dirty="0" u="sng" sz="650" spc="-15">
                <a:uFill>
                  <a:solidFill>
                    <a:srgbClr val="000000"/>
                  </a:solidFill>
                </a:uFill>
                <a:latin typeface="Calibri"/>
                <a:cs typeface="Calibri"/>
              </a:rPr>
              <a:t> </a:t>
            </a:r>
            <a:r>
              <a:rPr dirty="0" u="sng" sz="650" spc="10">
                <a:uFill>
                  <a:solidFill>
                    <a:srgbClr val="000000"/>
                  </a:solidFill>
                </a:uFill>
                <a:latin typeface="Calibri"/>
                <a:cs typeface="Calibri"/>
              </a:rPr>
              <a:t>Source </a:t>
            </a:r>
            <a:r>
              <a:rPr dirty="0" u="sng" sz="650" spc="15">
                <a:uFill>
                  <a:solidFill>
                    <a:srgbClr val="000000"/>
                  </a:solidFill>
                </a:uFill>
                <a:latin typeface="Calibri"/>
                <a:cs typeface="Calibri"/>
              </a:rPr>
              <a:t>of </a:t>
            </a:r>
            <a:r>
              <a:rPr dirty="0" u="sng" sz="650" spc="5">
                <a:uFill>
                  <a:solidFill>
                    <a:srgbClr val="000000"/>
                  </a:solidFill>
                </a:uFill>
                <a:latin typeface="Calibri"/>
                <a:cs typeface="Calibri"/>
              </a:rPr>
              <a:t>Data: </a:t>
            </a:r>
            <a:r>
              <a:rPr dirty="0" u="sng" sz="650" spc="10">
                <a:uFill>
                  <a:solidFill>
                    <a:srgbClr val="000000"/>
                  </a:solidFill>
                </a:uFill>
                <a:latin typeface="Calibri"/>
                <a:cs typeface="Calibri"/>
              </a:rPr>
              <a:t>Statistics Canada: GSS </a:t>
            </a:r>
            <a:r>
              <a:rPr dirty="0" u="sng" sz="650">
                <a:uFill>
                  <a:solidFill>
                    <a:srgbClr val="000000"/>
                  </a:solidFill>
                </a:uFill>
                <a:latin typeface="Calibri"/>
                <a:cs typeface="Calibri"/>
              </a:rPr>
              <a:t>27 </a:t>
            </a:r>
            <a:r>
              <a:rPr dirty="0" u="sng" sz="650" spc="10">
                <a:uFill>
                  <a:solidFill>
                    <a:srgbClr val="000000"/>
                  </a:solidFill>
                </a:uFill>
                <a:latin typeface="Calibri"/>
                <a:cs typeface="Calibri"/>
              </a:rPr>
              <a:t>SI</a:t>
            </a:r>
            <a:r>
              <a:rPr dirty="0" u="sng" sz="650" spc="-90">
                <a:uFill>
                  <a:solidFill>
                    <a:srgbClr val="000000"/>
                  </a:solidFill>
                </a:uFill>
                <a:latin typeface="Calibri"/>
                <a:cs typeface="Calibri"/>
              </a:rPr>
              <a:t> </a:t>
            </a:r>
            <a:r>
              <a:rPr dirty="0" u="sng" sz="650" spc="-5">
                <a:uFill>
                  <a:solidFill>
                    <a:srgbClr val="000000"/>
                  </a:solidFill>
                </a:uFill>
                <a:latin typeface="Calibri"/>
                <a:cs typeface="Calibri"/>
              </a:rPr>
              <a:t>(2013)	</a:t>
            </a:r>
            <a:endParaRPr sz="650">
              <a:latin typeface="Calibri"/>
              <a:cs typeface="Calibri"/>
            </a:endParaRPr>
          </a:p>
        </p:txBody>
      </p:sp>
      <p:graphicFrame>
        <p:nvGraphicFramePr>
          <p:cNvPr id="93" name="object 93"/>
          <p:cNvGraphicFramePr>
            <a:graphicFrameLocks noGrp="1"/>
          </p:cNvGraphicFramePr>
          <p:nvPr/>
        </p:nvGraphicFramePr>
        <p:xfrm>
          <a:off x="914395" y="6302459"/>
          <a:ext cx="6044565" cy="2016125"/>
        </p:xfrm>
        <a:graphic>
          <a:graphicData uri="http://schemas.openxmlformats.org/drawingml/2006/table">
            <a:tbl>
              <a:tblPr firstRow="1" bandRow="1">
                <a:tableStyleId>{2D5ABB26-0587-4C30-8999-92F81FD0307C}</a:tableStyleId>
              </a:tblPr>
              <a:tblGrid>
                <a:gridCol w="1023619"/>
                <a:gridCol w="384809"/>
                <a:gridCol w="83184"/>
                <a:gridCol w="385444"/>
                <a:gridCol w="77469"/>
                <a:gridCol w="385444"/>
                <a:gridCol w="77469"/>
                <a:gridCol w="385444"/>
                <a:gridCol w="77469"/>
                <a:gridCol w="385444"/>
                <a:gridCol w="77469"/>
                <a:gridCol w="385445"/>
                <a:gridCol w="77470"/>
                <a:gridCol w="385445"/>
                <a:gridCol w="77470"/>
                <a:gridCol w="385445"/>
                <a:gridCol w="77470"/>
                <a:gridCol w="385445"/>
                <a:gridCol w="77470"/>
                <a:gridCol w="385445"/>
                <a:gridCol w="77470"/>
                <a:gridCol w="385445"/>
              </a:tblGrid>
              <a:tr h="128995">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u="dbl" sz="650" spc="20">
                          <a:uFill>
                            <a:solidFill>
                              <a:srgbClr val="000000"/>
                            </a:solidFill>
                          </a:uFill>
                          <a:latin typeface="Calibri"/>
                          <a:cs typeface="Calibri"/>
                        </a:rPr>
                        <a:t>Odd</a:t>
                      </a:r>
                      <a:r>
                        <a:rPr dirty="0" sz="650" spc="20">
                          <a:latin typeface="Calibri"/>
                          <a:cs typeface="Calibri"/>
                        </a:rPr>
                        <a:t>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r">
                        <a:lnSpc>
                          <a:spcPct val="100000"/>
                        </a:lnSpc>
                        <a:spcBef>
                          <a:spcPts val="115"/>
                        </a:spcBef>
                      </a:pPr>
                      <a:r>
                        <a:rPr dirty="0" sz="650" spc="20">
                          <a:latin typeface="Calibri"/>
                          <a:cs typeface="Calibri"/>
                        </a:rPr>
                        <a:t>Odds</a:t>
                      </a:r>
                      <a:r>
                        <a:rPr dirty="0" sz="650" spc="-8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115"/>
                        </a:spcBef>
                      </a:pPr>
                      <a:r>
                        <a:rPr dirty="0" sz="650" spc="20">
                          <a:latin typeface="Calibri"/>
                          <a:cs typeface="Calibri"/>
                        </a:rPr>
                        <a:t>Odds</a:t>
                      </a:r>
                      <a:r>
                        <a:rPr dirty="0" sz="650" spc="-5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r">
                        <a:lnSpc>
                          <a:spcPct val="100000"/>
                        </a:lnSpc>
                        <a:spcBef>
                          <a:spcPts val="115"/>
                        </a:spcBef>
                      </a:pPr>
                      <a:r>
                        <a:rPr dirty="0" sz="650" spc="20">
                          <a:latin typeface="Calibri"/>
                          <a:cs typeface="Calibri"/>
                        </a:rPr>
                        <a:t>Odds</a:t>
                      </a:r>
                      <a:r>
                        <a:rPr dirty="0" sz="650" spc="-85">
                          <a:latin typeface="Calibri"/>
                          <a:cs typeface="Calibri"/>
                        </a:rPr>
                        <a:t> </a:t>
                      </a:r>
                      <a:r>
                        <a:rPr dirty="0" sz="650" spc="10">
                          <a:latin typeface="Calibri"/>
                          <a:cs typeface="Calibri"/>
                        </a:rPr>
                        <a:t>ratio</a:t>
                      </a:r>
                      <a:endParaRPr sz="650">
                        <a:latin typeface="Calibri"/>
                        <a:cs typeface="Calibri"/>
                      </a:endParaRPr>
                    </a:p>
                  </a:txBody>
                  <a:tcPr marL="0" marR="0" marB="0" marT="14605">
                    <a:lnB w="6350">
                      <a:solidFill>
                        <a:srgbClr val="000000"/>
                      </a:solidFill>
                      <a:prstDash val="solid"/>
                    </a:lnB>
                  </a:tcPr>
                </a:tc>
              </a:tr>
              <a:tr h="121918">
                <a:tc>
                  <a:txBody>
                    <a:bodyPr/>
                    <a:lstStyle/>
                    <a:p>
                      <a:pPr marL="17145">
                        <a:lnSpc>
                          <a:spcPts val="755"/>
                        </a:lnSpc>
                        <a:spcBef>
                          <a:spcPts val="105"/>
                        </a:spcBef>
                      </a:pPr>
                      <a:r>
                        <a:rPr dirty="0" sz="650" spc="20">
                          <a:latin typeface="Calibri"/>
                          <a:cs typeface="Calibri"/>
                        </a:rPr>
                        <a:t>Variables </a:t>
                      </a:r>
                      <a:r>
                        <a:rPr dirty="0" sz="650" spc="25">
                          <a:latin typeface="Calibri"/>
                          <a:cs typeface="Calibri"/>
                        </a:rPr>
                        <a:t>in</a:t>
                      </a:r>
                      <a:r>
                        <a:rPr dirty="0" sz="650" spc="-40">
                          <a:latin typeface="Calibri"/>
                          <a:cs typeface="Calibri"/>
                        </a:rPr>
                        <a:t> </a:t>
                      </a:r>
                      <a:r>
                        <a:rPr dirty="0" sz="650" spc="15">
                          <a:latin typeface="Calibri"/>
                          <a:cs typeface="Calibri"/>
                        </a:rPr>
                        <a:t>Model</a:t>
                      </a:r>
                      <a:endParaRPr sz="650">
                        <a:latin typeface="Calibri"/>
                        <a:cs typeface="Calibri"/>
                      </a:endParaRPr>
                    </a:p>
                  </a:txBody>
                  <a:tcPr marL="0" marR="0" marB="0" marT="13335">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r>
              <a:tr h="113210">
                <a:tc>
                  <a:txBody>
                    <a:bodyPr/>
                    <a:lstStyle/>
                    <a:p>
                      <a:pPr marL="17145">
                        <a:lnSpc>
                          <a:spcPts val="735"/>
                        </a:lnSpc>
                        <a:spcBef>
                          <a:spcPts val="55"/>
                        </a:spcBef>
                      </a:pPr>
                      <a:r>
                        <a:rPr dirty="0" sz="650" spc="25">
                          <a:latin typeface="Calibri"/>
                          <a:cs typeface="Calibri"/>
                        </a:rPr>
                        <a:t>Volunteered</a:t>
                      </a:r>
                      <a:r>
                        <a:rPr dirty="0" sz="650" spc="-10">
                          <a:latin typeface="Calibri"/>
                          <a:cs typeface="Calibri"/>
                        </a:rPr>
                        <a:t> </a:t>
                      </a:r>
                      <a:r>
                        <a:rPr dirty="0" sz="650" spc="10">
                          <a:latin typeface="Calibri"/>
                          <a:cs typeface="Calibri"/>
                        </a:rPr>
                        <a:t>Party</a:t>
                      </a:r>
                      <a:endParaRPr sz="650">
                        <a:latin typeface="Calibri"/>
                        <a:cs typeface="Calibri"/>
                      </a:endParaRPr>
                    </a:p>
                  </a:txBody>
                  <a:tcPr marL="0" marR="0" marB="0" marT="6985">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solidFill>
                      <a:srgbClr val="DADADA"/>
                    </a:solidFill>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6510" marR="3175">
                        <a:lnSpc>
                          <a:spcPts val="735"/>
                        </a:lnSpc>
                        <a:spcBef>
                          <a:spcPts val="55"/>
                        </a:spcBef>
                      </a:pPr>
                      <a:r>
                        <a:rPr dirty="0" sz="650" spc="-30">
                          <a:latin typeface="Calibri"/>
                          <a:cs typeface="Calibri"/>
                        </a:rPr>
                        <a:t>25</a:t>
                      </a:r>
                      <a:r>
                        <a:rPr dirty="0" sz="650" spc="10">
                          <a:latin typeface="Calibri"/>
                          <a:cs typeface="Calibri"/>
                        </a:rPr>
                        <a:t>.</a:t>
                      </a:r>
                      <a:r>
                        <a:rPr dirty="0" sz="650" spc="-30">
                          <a:latin typeface="Calibri"/>
                          <a:cs typeface="Calibri"/>
                        </a:rPr>
                        <a:t>027</a:t>
                      </a:r>
                      <a:r>
                        <a:rPr dirty="0" sz="650" spc="-25">
                          <a:latin typeface="Calibri"/>
                          <a:cs typeface="Calibri"/>
                        </a:rPr>
                        <a:t>**</a:t>
                      </a:r>
                      <a:r>
                        <a:rPr dirty="0" sz="650">
                          <a:latin typeface="Calibri"/>
                          <a:cs typeface="Calibri"/>
                        </a:rPr>
                        <a:t>*</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49530">
                        <a:lnSpc>
                          <a:spcPts val="735"/>
                        </a:lnSpc>
                        <a:spcBef>
                          <a:spcPts val="55"/>
                        </a:spcBef>
                      </a:pPr>
                      <a:r>
                        <a:rPr dirty="0" sz="650" spc="-30">
                          <a:latin typeface="Calibri"/>
                          <a:cs typeface="Calibri"/>
                        </a:rPr>
                        <a:t>4</a:t>
                      </a:r>
                      <a:r>
                        <a:rPr dirty="0" sz="650" spc="10">
                          <a:latin typeface="Calibri"/>
                          <a:cs typeface="Calibri"/>
                        </a:rPr>
                        <a:t>.</a:t>
                      </a:r>
                      <a:r>
                        <a:rPr dirty="0" sz="650" spc="-30">
                          <a:latin typeface="Calibri"/>
                          <a:cs typeface="Calibri"/>
                        </a:rPr>
                        <a:t>275</a:t>
                      </a:r>
                      <a:r>
                        <a:rPr dirty="0" sz="650" spc="-25">
                          <a:latin typeface="Calibri"/>
                          <a:cs typeface="Calibri"/>
                        </a:rPr>
                        <a:t>**</a:t>
                      </a:r>
                      <a:r>
                        <a:rPr dirty="0" sz="650">
                          <a:latin typeface="Calibri"/>
                          <a:cs typeface="Calibri"/>
                        </a:rPr>
                        <a:t>*</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6510" marR="3175">
                        <a:lnSpc>
                          <a:spcPts val="735"/>
                        </a:lnSpc>
                        <a:spcBef>
                          <a:spcPts val="55"/>
                        </a:spcBef>
                      </a:pPr>
                      <a:r>
                        <a:rPr dirty="0" sz="650" spc="-10">
                          <a:latin typeface="Calibri"/>
                          <a:cs typeface="Calibri"/>
                        </a:rPr>
                        <a:t>1.381*</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6510" marR="3175">
                        <a:lnSpc>
                          <a:spcPts val="735"/>
                        </a:lnSpc>
                        <a:spcBef>
                          <a:spcPts val="55"/>
                        </a:spcBef>
                      </a:pPr>
                      <a:r>
                        <a:rPr dirty="0" sz="650" spc="-5">
                          <a:latin typeface="Calibri"/>
                          <a:cs typeface="Calibri"/>
                        </a:rPr>
                        <a:t>1.940***</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tcPr>
                </a:tc>
              </a:tr>
              <a:tr h="116113">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5">
                          <a:latin typeface="Calibri"/>
                          <a:cs typeface="Calibri"/>
                        </a:rPr>
                        <a:t>Pol.Group</a:t>
                      </a:r>
                      <a:endParaRPr sz="650">
                        <a:latin typeface="Calibri"/>
                        <a:cs typeface="Calibri"/>
                      </a:endParaRPr>
                    </a:p>
                  </a:txBody>
                  <a:tcPr marL="0" marR="0" marB="0" marT="10160"/>
                </a:tc>
                <a:tc>
                  <a:txBody>
                    <a:bodyPr/>
                    <a:lstStyle/>
                    <a:p>
                      <a:pPr marL="17145" marR="3175">
                        <a:lnSpc>
                          <a:spcPts val="735"/>
                        </a:lnSpc>
                        <a:spcBef>
                          <a:spcPts val="35"/>
                        </a:spcBef>
                      </a:pPr>
                      <a:r>
                        <a:rPr dirty="0" sz="650" spc="-30">
                          <a:latin typeface="Calibri"/>
                          <a:cs typeface="Calibri"/>
                        </a:rPr>
                        <a:t>24</a:t>
                      </a:r>
                      <a:r>
                        <a:rPr dirty="0" sz="650" spc="10">
                          <a:latin typeface="Calibri"/>
                          <a:cs typeface="Calibri"/>
                        </a:rPr>
                        <a:t>.</a:t>
                      </a:r>
                      <a:r>
                        <a:rPr dirty="0" sz="650" spc="-30">
                          <a:latin typeface="Calibri"/>
                          <a:cs typeface="Calibri"/>
                        </a:rPr>
                        <a:t>718</a:t>
                      </a:r>
                      <a:r>
                        <a:rPr dirty="0" sz="650" spc="-25">
                          <a:latin typeface="Calibri"/>
                          <a:cs typeface="Calibri"/>
                        </a:rPr>
                        <a:t>**</a:t>
                      </a:r>
                      <a:r>
                        <a:rPr dirty="0" sz="650">
                          <a:latin typeface="Calibri"/>
                          <a:cs typeface="Calibri"/>
                        </a:rPr>
                        <a:t>*</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2</a:t>
                      </a:r>
                      <a:r>
                        <a:rPr dirty="0" sz="650" spc="10">
                          <a:latin typeface="Calibri"/>
                          <a:cs typeface="Calibri"/>
                        </a:rPr>
                        <a:t>.</a:t>
                      </a:r>
                      <a:r>
                        <a:rPr dirty="0" sz="650" spc="-30">
                          <a:latin typeface="Calibri"/>
                          <a:cs typeface="Calibri"/>
                        </a:rPr>
                        <a:t>379</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2.540***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1.397***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1.592***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1.373***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1.747***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1.641***</a:t>
                      </a:r>
                      <a:endParaRPr sz="650">
                        <a:latin typeface="Calibri"/>
                        <a:cs typeface="Calibri"/>
                      </a:endParaRPr>
                    </a:p>
                  </a:txBody>
                  <a:tcPr marL="0" marR="0" marB="0" marT="10160"/>
                </a:tc>
              </a:tr>
              <a:tr h="116113">
                <a:tc>
                  <a:txBody>
                    <a:bodyPr/>
                    <a:lstStyle/>
                    <a:p>
                      <a:pPr marL="17145">
                        <a:lnSpc>
                          <a:spcPts val="735"/>
                        </a:lnSpc>
                        <a:spcBef>
                          <a:spcPts val="80"/>
                        </a:spcBef>
                      </a:pPr>
                      <a:r>
                        <a:rPr dirty="0" sz="650" spc="20">
                          <a:latin typeface="Calibri"/>
                          <a:cs typeface="Calibri"/>
                        </a:rPr>
                        <a:t>Pol. Attended</a:t>
                      </a:r>
                      <a:r>
                        <a:rPr dirty="0" sz="650" spc="-35">
                          <a:latin typeface="Calibri"/>
                          <a:cs typeface="Calibri"/>
                        </a:rPr>
                        <a:t> </a:t>
                      </a:r>
                      <a:r>
                        <a:rPr dirty="0" sz="650" spc="20">
                          <a:latin typeface="Calibri"/>
                          <a:cs typeface="Calibri"/>
                        </a:rPr>
                        <a:t>Meeting</a:t>
                      </a:r>
                      <a:endParaRPr sz="650">
                        <a:latin typeface="Calibri"/>
                        <a:cs typeface="Calibri"/>
                      </a:endParaRPr>
                    </a:p>
                  </a:txBody>
                  <a:tcPr marL="0" marR="0" marB="0" marT="10160"/>
                </a:tc>
                <a:tc>
                  <a:txBody>
                    <a:bodyPr/>
                    <a:lstStyle/>
                    <a:p>
                      <a:pPr marL="15875" marR="3175">
                        <a:lnSpc>
                          <a:spcPts val="735"/>
                        </a:lnSpc>
                        <a:spcBef>
                          <a:spcPts val="80"/>
                        </a:spcBef>
                      </a:pPr>
                      <a:r>
                        <a:rPr dirty="0" sz="650" spc="-5">
                          <a:latin typeface="Calibri"/>
                          <a:cs typeface="Calibri"/>
                        </a:rPr>
                        <a:t>4.578***</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5">
                          <a:latin typeface="Calibri"/>
                          <a:cs typeface="Calibri"/>
                        </a:rPr>
                        <a:t>2.363***</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3.576***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1.974***</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1.618***</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1.663***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1.955***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1.308***</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2.080***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80"/>
                        </a:spcBef>
                      </a:pPr>
                      <a:r>
                        <a:rPr dirty="0" sz="650" spc="-5">
                          <a:latin typeface="Calibri"/>
                          <a:cs typeface="Calibri"/>
                        </a:rPr>
                        <a:t>1.496***</a:t>
                      </a:r>
                      <a:endParaRPr sz="650">
                        <a:latin typeface="Calibri"/>
                        <a:cs typeface="Calibri"/>
                      </a:endParaRPr>
                    </a:p>
                  </a:txBody>
                  <a:tcPr marL="0" marR="0" marB="0" marT="10160"/>
                </a:tc>
              </a:tr>
              <a:tr h="116113">
                <a:tc>
                  <a:txBody>
                    <a:bodyPr/>
                    <a:lstStyle/>
                    <a:p>
                      <a:pPr marL="17145">
                        <a:lnSpc>
                          <a:spcPts val="735"/>
                        </a:lnSpc>
                        <a:spcBef>
                          <a:spcPts val="80"/>
                        </a:spcBef>
                      </a:pPr>
                      <a:r>
                        <a:rPr dirty="0" sz="650" spc="20">
                          <a:latin typeface="Calibri"/>
                          <a:cs typeface="Calibri"/>
                        </a:rPr>
                        <a:t>Pol.</a:t>
                      </a:r>
                      <a:r>
                        <a:rPr dirty="0" sz="650" spc="-5">
                          <a:latin typeface="Calibri"/>
                          <a:cs typeface="Calibri"/>
                        </a:rPr>
                        <a:t> </a:t>
                      </a:r>
                      <a:r>
                        <a:rPr dirty="0" sz="650">
                          <a:latin typeface="Calibri"/>
                          <a:cs typeface="Calibri"/>
                        </a:rPr>
                        <a:t>March</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0800">
                        <a:lnSpc>
                          <a:spcPts val="735"/>
                        </a:lnSpc>
                        <a:spcBef>
                          <a:spcPts val="35"/>
                        </a:spcBef>
                      </a:pPr>
                      <a:r>
                        <a:rPr dirty="0" sz="650" spc="-30">
                          <a:latin typeface="Calibri"/>
                          <a:cs typeface="Calibri"/>
                        </a:rPr>
                        <a:t>3</a:t>
                      </a:r>
                      <a:r>
                        <a:rPr dirty="0" sz="650" spc="10">
                          <a:latin typeface="Calibri"/>
                          <a:cs typeface="Calibri"/>
                        </a:rPr>
                        <a:t>.</a:t>
                      </a:r>
                      <a:r>
                        <a:rPr dirty="0" sz="650" spc="-30">
                          <a:latin typeface="Calibri"/>
                          <a:cs typeface="Calibri"/>
                        </a:rPr>
                        <a:t>593</a:t>
                      </a:r>
                      <a:r>
                        <a:rPr dirty="0" sz="650" spc="-25">
                          <a:latin typeface="Calibri"/>
                          <a:cs typeface="Calibri"/>
                        </a:rPr>
                        <a:t>**</a:t>
                      </a:r>
                      <a:r>
                        <a:rPr dirty="0" sz="650">
                          <a:latin typeface="Calibri"/>
                          <a:cs typeface="Calibri"/>
                        </a:rPr>
                        <a:t>*</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2.433***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2.502***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1.416***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1.201*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0.612***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0.822*</a:t>
                      </a:r>
                      <a:endParaRPr sz="650">
                        <a:latin typeface="Calibri"/>
                        <a:cs typeface="Calibri"/>
                      </a:endParaRPr>
                    </a:p>
                  </a:txBody>
                  <a:tcPr marL="0" marR="0" marB="0" marT="10160"/>
                </a:tc>
              </a:tr>
              <a:tr h="116113">
                <a:tc>
                  <a:txBody>
                    <a:bodyPr/>
                    <a:lstStyle/>
                    <a:p>
                      <a:pPr marL="17145">
                        <a:lnSpc>
                          <a:spcPts val="735"/>
                        </a:lnSpc>
                        <a:spcBef>
                          <a:spcPts val="80"/>
                        </a:spcBef>
                      </a:pPr>
                      <a:r>
                        <a:rPr dirty="0" sz="650" spc="20">
                          <a:latin typeface="Calibri"/>
                          <a:cs typeface="Calibri"/>
                        </a:rPr>
                        <a:t>Pol.</a:t>
                      </a:r>
                      <a:r>
                        <a:rPr dirty="0" sz="650" spc="-5">
                          <a:latin typeface="Calibri"/>
                          <a:cs typeface="Calibri"/>
                        </a:rPr>
                        <a:t> </a:t>
                      </a:r>
                      <a:r>
                        <a:rPr dirty="0" sz="650" spc="15">
                          <a:latin typeface="Calibri"/>
                          <a:cs typeface="Calibri"/>
                        </a:rPr>
                        <a:t>Searched</a:t>
                      </a:r>
                      <a:endParaRPr sz="650">
                        <a:latin typeface="Calibri"/>
                        <a:cs typeface="Calibri"/>
                      </a:endParaRPr>
                    </a:p>
                  </a:txBody>
                  <a:tcPr marL="0" marR="0" marB="0" marT="10160"/>
                </a:tc>
                <a:tc>
                  <a:txBody>
                    <a:bodyPr/>
                    <a:lstStyle/>
                    <a:p>
                      <a:pPr marL="15875" marR="3175">
                        <a:lnSpc>
                          <a:spcPts val="735"/>
                        </a:lnSpc>
                        <a:spcBef>
                          <a:spcPts val="80"/>
                        </a:spcBef>
                      </a:pPr>
                      <a:r>
                        <a:rPr dirty="0" sz="650" spc="-5">
                          <a:latin typeface="Calibri"/>
                          <a:cs typeface="Calibri"/>
                        </a:rPr>
                        <a:t>2.170***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2.584***</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2</a:t>
                      </a:r>
                      <a:r>
                        <a:rPr dirty="0" sz="650" spc="10">
                          <a:latin typeface="Calibri"/>
                          <a:cs typeface="Calibri"/>
                        </a:rPr>
                        <a:t>.</a:t>
                      </a:r>
                      <a:r>
                        <a:rPr dirty="0" sz="650" spc="-30">
                          <a:latin typeface="Calibri"/>
                          <a:cs typeface="Calibri"/>
                        </a:rPr>
                        <a:t>023</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5">
                          <a:latin typeface="Calibri"/>
                          <a:cs typeface="Calibri"/>
                        </a:rPr>
                        <a:t>2.512***</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4.170***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1.412***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1.484***</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1.691***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0.845**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0.909*</a:t>
                      </a:r>
                      <a:endParaRPr sz="650">
                        <a:latin typeface="Calibri"/>
                        <a:cs typeface="Calibri"/>
                      </a:endParaRPr>
                    </a:p>
                  </a:txBody>
                  <a:tcPr marL="0" marR="0" marB="0" marT="10160"/>
                </a:tc>
              </a:tr>
              <a:tr h="116113">
                <a:tc>
                  <a:txBody>
                    <a:bodyPr/>
                    <a:lstStyle/>
                    <a:p>
                      <a:pPr marL="17145">
                        <a:lnSpc>
                          <a:spcPts val="735"/>
                        </a:lnSpc>
                        <a:spcBef>
                          <a:spcPts val="80"/>
                        </a:spcBef>
                      </a:pPr>
                      <a:r>
                        <a:rPr dirty="0" sz="650" spc="20">
                          <a:latin typeface="Calibri"/>
                          <a:cs typeface="Calibri"/>
                        </a:rPr>
                        <a:t>Pol.</a:t>
                      </a:r>
                      <a:r>
                        <a:rPr dirty="0" sz="650" spc="-5">
                          <a:latin typeface="Calibri"/>
                          <a:cs typeface="Calibri"/>
                        </a:rPr>
                        <a:t> </a:t>
                      </a:r>
                      <a:r>
                        <a:rPr dirty="0" sz="650" spc="10">
                          <a:latin typeface="Calibri"/>
                          <a:cs typeface="Calibri"/>
                        </a:rPr>
                        <a:t>Ethical</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1.479***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1</a:t>
                      </a:r>
                      <a:r>
                        <a:rPr dirty="0" sz="650" spc="10">
                          <a:latin typeface="Calibri"/>
                          <a:cs typeface="Calibri"/>
                        </a:rPr>
                        <a:t>.</a:t>
                      </a:r>
                      <a:r>
                        <a:rPr dirty="0" sz="650" spc="-30">
                          <a:latin typeface="Calibri"/>
                          <a:cs typeface="Calibri"/>
                        </a:rPr>
                        <a:t>666</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2.510***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5">
                          <a:latin typeface="Calibri"/>
                          <a:cs typeface="Calibri"/>
                        </a:rPr>
                        <a:t>4.152***</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1.443***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1.190***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1.103*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0.841***</a:t>
                      </a:r>
                      <a:endParaRPr sz="650">
                        <a:latin typeface="Calibri"/>
                        <a:cs typeface="Calibri"/>
                      </a:endParaRPr>
                    </a:p>
                  </a:txBody>
                  <a:tcPr marL="0" marR="0" marB="0" marT="10160"/>
                </a:tc>
              </a:tr>
              <a:tr h="116113">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5">
                          <a:latin typeface="Calibri"/>
                          <a:cs typeface="Calibri"/>
                        </a:rPr>
                        <a:t>Cultural</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1.609***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1</a:t>
                      </a:r>
                      <a:r>
                        <a:rPr dirty="0" sz="650" spc="10">
                          <a:latin typeface="Calibri"/>
                          <a:cs typeface="Calibri"/>
                        </a:rPr>
                        <a:t>.</a:t>
                      </a:r>
                      <a:r>
                        <a:rPr dirty="0" sz="650" spc="-30">
                          <a:latin typeface="Calibri"/>
                          <a:cs typeface="Calibri"/>
                        </a:rPr>
                        <a:t>672</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1.416***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1.386***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5"/>
                        </a:spcBef>
                      </a:pPr>
                      <a:r>
                        <a:rPr dirty="0" sz="650" spc="-5">
                          <a:latin typeface="Calibri"/>
                          <a:cs typeface="Calibri"/>
                        </a:rPr>
                        <a:t>1.415***</a:t>
                      </a:r>
                      <a:endParaRPr sz="650">
                        <a:latin typeface="Calibri"/>
                        <a:cs typeface="Calibri"/>
                      </a:endParaRPr>
                    </a:p>
                  </a:txBody>
                  <a:tcPr marL="0" marR="0" marB="0" marT="444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2.651***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2.165***</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1.383***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1.857***</a:t>
                      </a:r>
                      <a:endParaRPr sz="650">
                        <a:latin typeface="Calibri"/>
                        <a:cs typeface="Calibri"/>
                      </a:endParaRPr>
                    </a:p>
                  </a:txBody>
                  <a:tcPr marL="0" marR="0" marB="0" marT="10160"/>
                </a:tc>
              </a:tr>
              <a:tr h="116107">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0">
                          <a:latin typeface="Calibri"/>
                          <a:cs typeface="Calibri"/>
                        </a:rPr>
                        <a:t>School</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1.452***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1</a:t>
                      </a:r>
                      <a:r>
                        <a:rPr dirty="0" sz="650" spc="10">
                          <a:latin typeface="Calibri"/>
                          <a:cs typeface="Calibri"/>
                        </a:rPr>
                        <a:t>.</a:t>
                      </a:r>
                      <a:r>
                        <a:rPr dirty="0" sz="650" spc="-30">
                          <a:latin typeface="Calibri"/>
                          <a:cs typeface="Calibri"/>
                        </a:rPr>
                        <a:t>968</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1.206*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1.463***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1.171***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0"/>
                        </a:spcBef>
                      </a:pPr>
                      <a:r>
                        <a:rPr dirty="0" sz="650" spc="-5">
                          <a:latin typeface="Calibri"/>
                          <a:cs typeface="Calibri"/>
                        </a:rPr>
                        <a:t>2.648***</a:t>
                      </a:r>
                      <a:endParaRPr sz="650">
                        <a:latin typeface="Calibri"/>
                        <a:cs typeface="Calibri"/>
                      </a:endParaRPr>
                    </a:p>
                  </a:txBody>
                  <a:tcPr marL="0" marR="0" marB="0" marT="381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1.952***</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1.473***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1.825***</a:t>
                      </a:r>
                      <a:endParaRPr sz="650">
                        <a:latin typeface="Calibri"/>
                        <a:cs typeface="Calibri"/>
                      </a:endParaRPr>
                    </a:p>
                  </a:txBody>
                  <a:tcPr marL="0" marR="0" marB="0" marT="10160"/>
                </a:tc>
              </a:tr>
              <a:tr h="116118">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0">
                          <a:latin typeface="Calibri"/>
                          <a:cs typeface="Calibri"/>
                        </a:rPr>
                        <a:t>Sport</a:t>
                      </a:r>
                      <a:endParaRPr sz="650">
                        <a:latin typeface="Calibri"/>
                        <a:cs typeface="Calibri"/>
                      </a:endParaRPr>
                    </a:p>
                  </a:txBody>
                  <a:tcPr marL="0" marR="0" marB="0" marT="1016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1.173*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1</a:t>
                      </a:r>
                      <a:r>
                        <a:rPr dirty="0" sz="650" spc="10">
                          <a:latin typeface="Calibri"/>
                          <a:cs typeface="Calibri"/>
                        </a:rPr>
                        <a:t>.</a:t>
                      </a:r>
                      <a:r>
                        <a:rPr dirty="0" sz="650" spc="-30">
                          <a:latin typeface="Calibri"/>
                          <a:cs typeface="Calibri"/>
                        </a:rPr>
                        <a:t>336</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1.666***</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10">
                          <a:latin typeface="Calibri"/>
                          <a:cs typeface="Calibri"/>
                        </a:rPr>
                        <a:t>1.101*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2.189***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0"/>
                        </a:spcBef>
                      </a:pPr>
                      <a:r>
                        <a:rPr dirty="0" sz="650" spc="-5">
                          <a:latin typeface="Calibri"/>
                          <a:cs typeface="Calibri"/>
                        </a:rPr>
                        <a:t>1.987***</a:t>
                      </a:r>
                      <a:endParaRPr sz="650">
                        <a:latin typeface="Calibri"/>
                        <a:cs typeface="Calibri"/>
                      </a:endParaRPr>
                    </a:p>
                  </a:txBody>
                  <a:tcPr marL="0" marR="0" marB="0" marT="381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1.453***</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r>
              <a:tr h="116113">
                <a:tc>
                  <a:txBody>
                    <a:bodyPr/>
                    <a:lstStyle/>
                    <a:p>
                      <a:pPr marL="17145">
                        <a:lnSpc>
                          <a:spcPts val="735"/>
                        </a:lnSpc>
                        <a:spcBef>
                          <a:spcPts val="80"/>
                        </a:spcBef>
                      </a:pPr>
                      <a:r>
                        <a:rPr dirty="0" sz="650" spc="10">
                          <a:latin typeface="Calibri"/>
                          <a:cs typeface="Calibri"/>
                        </a:rPr>
                        <a:t>Part.</a:t>
                      </a:r>
                      <a:r>
                        <a:rPr dirty="0" sz="650" spc="-5">
                          <a:latin typeface="Calibri"/>
                          <a:cs typeface="Calibri"/>
                        </a:rPr>
                        <a:t> </a:t>
                      </a:r>
                      <a:r>
                        <a:rPr dirty="0" sz="650" spc="15">
                          <a:latin typeface="Calibri"/>
                          <a:cs typeface="Calibri"/>
                        </a:rPr>
                        <a:t>Service</a:t>
                      </a:r>
                      <a:endParaRPr sz="650">
                        <a:latin typeface="Calibri"/>
                        <a:cs typeface="Calibri"/>
                      </a:endParaRPr>
                    </a:p>
                  </a:txBody>
                  <a:tcPr marL="0" marR="0" marB="0" marT="10160"/>
                </a:tc>
                <a:tc>
                  <a:txBody>
                    <a:bodyPr/>
                    <a:lstStyle/>
                    <a:p>
                      <a:pPr marL="15875" marR="3175">
                        <a:lnSpc>
                          <a:spcPts val="735"/>
                        </a:lnSpc>
                        <a:spcBef>
                          <a:spcPts val="80"/>
                        </a:spcBef>
                      </a:pPr>
                      <a:r>
                        <a:rPr dirty="0" sz="650" spc="-5">
                          <a:latin typeface="Calibri"/>
                          <a:cs typeface="Calibri"/>
                        </a:rPr>
                        <a:t>1.419**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1.699***</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ts val="735"/>
                        </a:lnSpc>
                        <a:spcBef>
                          <a:spcPts val="80"/>
                        </a:spcBef>
                      </a:pPr>
                      <a:r>
                        <a:rPr dirty="0" sz="650" spc="-30">
                          <a:latin typeface="Calibri"/>
                          <a:cs typeface="Calibri"/>
                        </a:rPr>
                        <a:t>2</a:t>
                      </a:r>
                      <a:r>
                        <a:rPr dirty="0" sz="650" spc="10">
                          <a:latin typeface="Calibri"/>
                          <a:cs typeface="Calibri"/>
                        </a:rPr>
                        <a:t>.</a:t>
                      </a:r>
                      <a:r>
                        <a:rPr dirty="0" sz="650" spc="-30">
                          <a:latin typeface="Calibri"/>
                          <a:cs typeface="Calibri"/>
                        </a:rPr>
                        <a:t>084</a:t>
                      </a:r>
                      <a:r>
                        <a:rPr dirty="0" sz="650" spc="-25">
                          <a:latin typeface="Calibri"/>
                          <a:cs typeface="Calibri"/>
                        </a:rPr>
                        <a:t>**</a:t>
                      </a:r>
                      <a:r>
                        <a:rPr dirty="0" sz="650">
                          <a:latin typeface="Calibri"/>
                          <a:cs typeface="Calibri"/>
                        </a:rPr>
                        <a:t>*</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0.640***</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0.827**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1.407***</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1.481***</a:t>
                      </a:r>
                      <a:endParaRPr sz="650">
                        <a:latin typeface="Calibri"/>
                        <a:cs typeface="Calibri"/>
                      </a:endParaRPr>
                    </a:p>
                  </a:txBody>
                  <a:tcPr marL="0" marR="0" marB="0" marT="1016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ts val="735"/>
                        </a:lnSpc>
                        <a:spcBef>
                          <a:spcPts val="30"/>
                        </a:spcBef>
                      </a:pPr>
                      <a:r>
                        <a:rPr dirty="0" sz="650" spc="-5">
                          <a:latin typeface="Calibri"/>
                          <a:cs typeface="Calibri"/>
                        </a:rPr>
                        <a:t>1.433***</a:t>
                      </a:r>
                      <a:endParaRPr sz="650">
                        <a:latin typeface="Calibri"/>
                        <a:cs typeface="Calibri"/>
                      </a:endParaRPr>
                    </a:p>
                  </a:txBody>
                  <a:tcPr marL="0" marR="0" marB="0" marT="381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ts val="735"/>
                        </a:lnSpc>
                        <a:spcBef>
                          <a:spcPts val="80"/>
                        </a:spcBef>
                      </a:pPr>
                      <a:r>
                        <a:rPr dirty="0" sz="650" spc="-5">
                          <a:latin typeface="Calibri"/>
                          <a:cs typeface="Calibri"/>
                        </a:rPr>
                        <a:t>1.514***</a:t>
                      </a:r>
                      <a:endParaRPr sz="650">
                        <a:latin typeface="Calibri"/>
                        <a:cs typeface="Calibri"/>
                      </a:endParaRPr>
                    </a:p>
                  </a:txBody>
                  <a:tcPr marL="0" marR="0" marB="0" marT="10160"/>
                </a:tc>
              </a:tr>
              <a:tr h="121918">
                <a:tc>
                  <a:txBody>
                    <a:bodyPr/>
                    <a:lstStyle/>
                    <a:p>
                      <a:pPr marL="17145">
                        <a:lnSpc>
                          <a:spcPct val="100000"/>
                        </a:lnSpc>
                        <a:spcBef>
                          <a:spcPts val="75"/>
                        </a:spcBef>
                      </a:pPr>
                      <a:r>
                        <a:rPr dirty="0" sz="650" spc="10">
                          <a:latin typeface="Calibri"/>
                          <a:cs typeface="Calibri"/>
                        </a:rPr>
                        <a:t>Part.</a:t>
                      </a:r>
                      <a:r>
                        <a:rPr dirty="0" sz="650" spc="-5">
                          <a:latin typeface="Calibri"/>
                          <a:cs typeface="Calibri"/>
                        </a:rPr>
                        <a:t> </a:t>
                      </a:r>
                      <a:r>
                        <a:rPr dirty="0" sz="650" spc="20">
                          <a:latin typeface="Calibri"/>
                          <a:cs typeface="Calibri"/>
                        </a:rPr>
                        <a:t>Religious</a:t>
                      </a:r>
                      <a:endParaRPr sz="650">
                        <a:latin typeface="Calibri"/>
                        <a:cs typeface="Calibri"/>
                      </a:endParaRPr>
                    </a:p>
                  </a:txBody>
                  <a:tcPr marL="0" marR="0" marB="0" marT="9525"/>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75"/>
                        </a:spcBef>
                      </a:pPr>
                      <a:r>
                        <a:rPr dirty="0" sz="650" spc="-5">
                          <a:latin typeface="Calibri"/>
                          <a:cs typeface="Calibri"/>
                        </a:rPr>
                        <a:t>1.824***</a:t>
                      </a:r>
                      <a:endParaRPr sz="650">
                        <a:latin typeface="Calibri"/>
                        <a:cs typeface="Calibri"/>
                      </a:endParaRPr>
                    </a:p>
                  </a:txBody>
                  <a:tcPr marL="0" marR="0" marB="0" marT="9525"/>
                </a:tc>
                <a:tc>
                  <a:txBody>
                    <a:bodyPr/>
                    <a:lstStyle/>
                    <a:p>
                      <a:pPr>
                        <a:lnSpc>
                          <a:spcPct val="100000"/>
                        </a:lnSpc>
                      </a:pPr>
                      <a:endParaRPr sz="600">
                        <a:latin typeface="Times New Roman"/>
                        <a:cs typeface="Times New Roman"/>
                      </a:endParaRPr>
                    </a:p>
                  </a:txBody>
                  <a:tcPr marL="0" marR="0" marB="0" marT="0"/>
                </a:tc>
                <a:tc>
                  <a:txBody>
                    <a:bodyPr/>
                    <a:lstStyle/>
                    <a:p>
                      <a:pPr algn="r" marR="49530">
                        <a:lnSpc>
                          <a:spcPct val="100000"/>
                        </a:lnSpc>
                        <a:spcBef>
                          <a:spcPts val="75"/>
                        </a:spcBef>
                      </a:pPr>
                      <a:r>
                        <a:rPr dirty="0" sz="650" spc="-30">
                          <a:latin typeface="Calibri"/>
                          <a:cs typeface="Calibri"/>
                        </a:rPr>
                        <a:t>1</a:t>
                      </a:r>
                      <a:r>
                        <a:rPr dirty="0" sz="650" spc="10">
                          <a:latin typeface="Calibri"/>
                          <a:cs typeface="Calibri"/>
                        </a:rPr>
                        <a:t>.</a:t>
                      </a:r>
                      <a:r>
                        <a:rPr dirty="0" sz="650" spc="-30">
                          <a:latin typeface="Calibri"/>
                          <a:cs typeface="Calibri"/>
                        </a:rPr>
                        <a:t>556</a:t>
                      </a:r>
                      <a:r>
                        <a:rPr dirty="0" sz="650" spc="-25">
                          <a:latin typeface="Calibri"/>
                          <a:cs typeface="Calibri"/>
                        </a:rPr>
                        <a:t>**</a:t>
                      </a:r>
                      <a:r>
                        <a:rPr dirty="0" sz="650">
                          <a:latin typeface="Calibri"/>
                          <a:cs typeface="Calibri"/>
                        </a:rPr>
                        <a:t>*</a:t>
                      </a:r>
                      <a:endParaRPr sz="650">
                        <a:latin typeface="Calibri"/>
                        <a:cs typeface="Calibri"/>
                      </a:endParaRPr>
                    </a:p>
                  </a:txBody>
                  <a:tcPr marL="0" marR="0" marB="0" marT="952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75"/>
                        </a:spcBef>
                      </a:pPr>
                      <a:r>
                        <a:rPr dirty="0" sz="650" spc="-10">
                          <a:latin typeface="Calibri"/>
                          <a:cs typeface="Calibri"/>
                        </a:rPr>
                        <a:t>0.907*</a:t>
                      </a:r>
                      <a:endParaRPr sz="650">
                        <a:latin typeface="Calibri"/>
                        <a:cs typeface="Calibri"/>
                      </a:endParaRPr>
                    </a:p>
                  </a:txBody>
                  <a:tcPr marL="0" marR="0" marB="0" marT="9525"/>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75"/>
                        </a:spcBef>
                      </a:pPr>
                      <a:r>
                        <a:rPr dirty="0" sz="650" spc="-5">
                          <a:latin typeface="Calibri"/>
                          <a:cs typeface="Calibri"/>
                        </a:rPr>
                        <a:t>0.858**</a:t>
                      </a:r>
                      <a:endParaRPr sz="650">
                        <a:latin typeface="Calibri"/>
                        <a:cs typeface="Calibri"/>
                      </a:endParaRPr>
                    </a:p>
                  </a:txBody>
                  <a:tcPr marL="0" marR="0" marB="0" marT="9525"/>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75"/>
                        </a:spcBef>
                      </a:pPr>
                      <a:r>
                        <a:rPr dirty="0" sz="650" spc="-5">
                          <a:latin typeface="Calibri"/>
                          <a:cs typeface="Calibri"/>
                        </a:rPr>
                        <a:t>1.899***</a:t>
                      </a:r>
                      <a:endParaRPr sz="650">
                        <a:latin typeface="Calibri"/>
                        <a:cs typeface="Calibri"/>
                      </a:endParaRPr>
                    </a:p>
                  </a:txBody>
                  <a:tcPr marL="0" marR="0" marB="0" marT="9525"/>
                </a:tc>
                <a:tc>
                  <a:txBody>
                    <a:bodyPr/>
                    <a:lstStyle/>
                    <a:p>
                      <a:pPr>
                        <a:lnSpc>
                          <a:spcPct val="100000"/>
                        </a:lnSpc>
                      </a:pPr>
                      <a:endParaRPr sz="600">
                        <a:latin typeface="Times New Roman"/>
                        <a:cs typeface="Times New Roman"/>
                      </a:endParaRPr>
                    </a:p>
                  </a:txBody>
                  <a:tcPr marL="0" marR="0" marB="0" marT="0"/>
                </a:tc>
                <a:tc>
                  <a:txBody>
                    <a:bodyPr/>
                    <a:lstStyle/>
                    <a:p>
                      <a:pPr marL="16510" marR="3175">
                        <a:lnSpc>
                          <a:spcPct val="100000"/>
                        </a:lnSpc>
                        <a:spcBef>
                          <a:spcPts val="75"/>
                        </a:spcBef>
                      </a:pPr>
                      <a:r>
                        <a:rPr dirty="0" sz="650" spc="-5">
                          <a:latin typeface="Calibri"/>
                          <a:cs typeface="Calibri"/>
                        </a:rPr>
                        <a:t>1.866***</a:t>
                      </a:r>
                      <a:endParaRPr sz="650">
                        <a:latin typeface="Calibri"/>
                        <a:cs typeface="Calibri"/>
                      </a:endParaRPr>
                    </a:p>
                  </a:txBody>
                  <a:tcPr marL="0" marR="0" marB="0" marT="9525"/>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145" marR="3175">
                        <a:lnSpc>
                          <a:spcPct val="100000"/>
                        </a:lnSpc>
                        <a:spcBef>
                          <a:spcPts val="30"/>
                        </a:spcBef>
                      </a:pPr>
                      <a:r>
                        <a:rPr dirty="0" sz="650" spc="-5">
                          <a:latin typeface="Calibri"/>
                          <a:cs typeface="Calibri"/>
                        </a:rPr>
                        <a:t>1.520***</a:t>
                      </a:r>
                      <a:endParaRPr sz="650">
                        <a:latin typeface="Calibri"/>
                        <a:cs typeface="Calibri"/>
                      </a:endParaRPr>
                    </a:p>
                  </a:txBody>
                  <a:tcPr marL="0" marR="0" marB="0" marT="381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lnR w="6350">
                      <a:solidFill>
                        <a:srgbClr val="FFFFFF"/>
                      </a:solidFill>
                      <a:prstDash val="solid"/>
                    </a:lnR>
                    <a:solidFill>
                      <a:srgbClr val="DADADA"/>
                    </a:solidFill>
                  </a:tcPr>
                </a:tc>
              </a:tr>
              <a:tr h="229323">
                <a:tc>
                  <a:txBody>
                    <a:bodyPr/>
                    <a:lstStyle/>
                    <a:p>
                      <a:pPr>
                        <a:lnSpc>
                          <a:spcPct val="100000"/>
                        </a:lnSpc>
                        <a:spcBef>
                          <a:spcPts val="25"/>
                        </a:spcBef>
                      </a:pPr>
                      <a:endParaRPr sz="800">
                        <a:latin typeface="Times New Roman"/>
                        <a:cs typeface="Times New Roman"/>
                      </a:endParaRPr>
                    </a:p>
                    <a:p>
                      <a:pPr marL="17145">
                        <a:lnSpc>
                          <a:spcPts val="760"/>
                        </a:lnSpc>
                      </a:pPr>
                      <a:r>
                        <a:rPr dirty="0" sz="650" spc="15">
                          <a:latin typeface="Calibri"/>
                          <a:cs typeface="Calibri"/>
                        </a:rPr>
                        <a:t>Cons.</a:t>
                      </a:r>
                      <a:endParaRPr sz="650">
                        <a:latin typeface="Calibri"/>
                        <a:cs typeface="Calibri"/>
                      </a:endParaRPr>
                    </a:p>
                  </a:txBody>
                  <a:tcPr marL="0" marR="0" marB="0" marT="3175">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5875" marR="3175">
                        <a:lnSpc>
                          <a:spcPts val="760"/>
                        </a:lnSpc>
                      </a:pPr>
                      <a:r>
                        <a:rPr dirty="0" sz="650" spc="-5">
                          <a:latin typeface="Calibri"/>
                          <a:cs typeface="Calibri"/>
                        </a:rPr>
                        <a:t>0.003***</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6510" marR="3175">
                        <a:lnSpc>
                          <a:spcPts val="760"/>
                        </a:lnSpc>
                      </a:pPr>
                      <a:r>
                        <a:rPr dirty="0" sz="650" spc="-5">
                          <a:latin typeface="Calibri"/>
                          <a:cs typeface="Calibri"/>
                        </a:rPr>
                        <a:t>0.009***</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algn="r" marR="49530">
                        <a:lnSpc>
                          <a:spcPts val="760"/>
                        </a:lnSpc>
                      </a:pPr>
                      <a:r>
                        <a:rPr dirty="0" sz="650" spc="-30">
                          <a:latin typeface="Calibri"/>
                          <a:cs typeface="Calibri"/>
                        </a:rPr>
                        <a:t>0</a:t>
                      </a:r>
                      <a:r>
                        <a:rPr dirty="0" sz="650" spc="10">
                          <a:latin typeface="Calibri"/>
                          <a:cs typeface="Calibri"/>
                        </a:rPr>
                        <a:t>.</a:t>
                      </a:r>
                      <a:r>
                        <a:rPr dirty="0" sz="650" spc="-30">
                          <a:latin typeface="Calibri"/>
                          <a:cs typeface="Calibri"/>
                        </a:rPr>
                        <a:t>051</a:t>
                      </a:r>
                      <a:r>
                        <a:rPr dirty="0" sz="650" spc="-25">
                          <a:latin typeface="Calibri"/>
                          <a:cs typeface="Calibri"/>
                        </a:rPr>
                        <a:t>**</a:t>
                      </a:r>
                      <a:r>
                        <a:rPr dirty="0" sz="650">
                          <a:latin typeface="Calibri"/>
                          <a:cs typeface="Calibri"/>
                        </a:rPr>
                        <a:t>*</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6510" marR="3175">
                        <a:lnSpc>
                          <a:spcPts val="760"/>
                        </a:lnSpc>
                      </a:pPr>
                      <a:r>
                        <a:rPr dirty="0" sz="650" spc="-5">
                          <a:latin typeface="Calibri"/>
                          <a:cs typeface="Calibri"/>
                        </a:rPr>
                        <a:t>0.013***</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6510" marR="3175">
                        <a:lnSpc>
                          <a:spcPts val="760"/>
                        </a:lnSpc>
                      </a:pPr>
                      <a:r>
                        <a:rPr dirty="0" sz="650" spc="-5">
                          <a:latin typeface="Calibri"/>
                          <a:cs typeface="Calibri"/>
                        </a:rPr>
                        <a:t>0.293***</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6510" marR="3175">
                        <a:lnSpc>
                          <a:spcPts val="760"/>
                        </a:lnSpc>
                      </a:pPr>
                      <a:r>
                        <a:rPr dirty="0" sz="650" spc="-5">
                          <a:latin typeface="Calibri"/>
                          <a:cs typeface="Calibri"/>
                        </a:rPr>
                        <a:t>0.106***</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6510" marR="3175">
                        <a:lnSpc>
                          <a:spcPts val="760"/>
                        </a:lnSpc>
                      </a:pPr>
                      <a:r>
                        <a:rPr dirty="0" sz="650" spc="-5">
                          <a:latin typeface="Calibri"/>
                          <a:cs typeface="Calibri"/>
                        </a:rPr>
                        <a:t>0.089***</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7145" marR="3175">
                        <a:lnSpc>
                          <a:spcPts val="760"/>
                        </a:lnSpc>
                      </a:pPr>
                      <a:r>
                        <a:rPr dirty="0" sz="650" spc="-5">
                          <a:latin typeface="Calibri"/>
                          <a:cs typeface="Calibri"/>
                        </a:rPr>
                        <a:t>0.073***</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7145" marR="3175">
                        <a:lnSpc>
                          <a:spcPts val="760"/>
                        </a:lnSpc>
                      </a:pPr>
                      <a:r>
                        <a:rPr dirty="0" sz="650" spc="-5">
                          <a:latin typeface="Calibri"/>
                          <a:cs typeface="Calibri"/>
                        </a:rPr>
                        <a:t>0.240***</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7145" marR="3175">
                        <a:lnSpc>
                          <a:spcPts val="760"/>
                        </a:lnSpc>
                      </a:pPr>
                      <a:r>
                        <a:rPr dirty="0" sz="650" spc="-5">
                          <a:latin typeface="Calibri"/>
                          <a:cs typeface="Calibri"/>
                        </a:rPr>
                        <a:t>0.042***</a:t>
                      </a:r>
                      <a:endParaRPr sz="650">
                        <a:latin typeface="Calibri"/>
                        <a:cs typeface="Calibri"/>
                      </a:endParaRPr>
                    </a:p>
                  </a:txBody>
                  <a:tcPr marL="0" marR="0" marB="0" marT="317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spcBef>
                          <a:spcPts val="25"/>
                        </a:spcBef>
                      </a:pPr>
                      <a:endParaRPr sz="800">
                        <a:latin typeface="Times New Roman"/>
                        <a:cs typeface="Times New Roman"/>
                      </a:endParaRPr>
                    </a:p>
                    <a:p>
                      <a:pPr marL="17145" marR="3175">
                        <a:lnSpc>
                          <a:spcPts val="760"/>
                        </a:lnSpc>
                      </a:pPr>
                      <a:r>
                        <a:rPr dirty="0" sz="650" spc="-5">
                          <a:latin typeface="Calibri"/>
                          <a:cs typeface="Calibri"/>
                        </a:rPr>
                        <a:t>0.120***</a:t>
                      </a:r>
                      <a:endParaRPr sz="650">
                        <a:latin typeface="Calibri"/>
                        <a:cs typeface="Calibri"/>
                      </a:endParaRPr>
                    </a:p>
                  </a:txBody>
                  <a:tcPr marL="0" marR="0" marB="0" marT="3175">
                    <a:lnB w="6350">
                      <a:solidFill>
                        <a:srgbClr val="000000"/>
                      </a:solidFill>
                      <a:prstDash val="solid"/>
                    </a:lnB>
                  </a:tcPr>
                </a:tc>
              </a:tr>
              <a:tr h="125391">
                <a:tc>
                  <a:txBody>
                    <a:bodyPr/>
                    <a:lstStyle/>
                    <a:p>
                      <a:pPr marL="17145">
                        <a:lnSpc>
                          <a:spcPct val="100000"/>
                        </a:lnSpc>
                        <a:spcBef>
                          <a:spcPts val="55"/>
                        </a:spcBef>
                      </a:pPr>
                      <a:r>
                        <a:rPr dirty="0" sz="650" spc="15">
                          <a:latin typeface="Calibri"/>
                          <a:cs typeface="Calibri"/>
                        </a:rPr>
                        <a:t>n</a:t>
                      </a:r>
                      <a:r>
                        <a:rPr dirty="0" sz="650" spc="-10">
                          <a:latin typeface="Calibri"/>
                          <a:cs typeface="Calibri"/>
                        </a:rPr>
                        <a:t> </a:t>
                      </a:r>
                      <a:r>
                        <a:rPr dirty="0" sz="650" spc="15">
                          <a:latin typeface="Calibri"/>
                          <a:cs typeface="Calibri"/>
                        </a:rPr>
                        <a:t>(obs.)</a:t>
                      </a:r>
                      <a:endParaRPr sz="650">
                        <a:latin typeface="Calibri"/>
                        <a:cs typeface="Calibri"/>
                      </a:endParaRPr>
                    </a:p>
                  </a:txBody>
                  <a:tcPr marL="0" marR="0" marB="0" marT="6985">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27</a:t>
                      </a:r>
                      <a:r>
                        <a:rPr dirty="0" sz="650" spc="10">
                          <a:latin typeface="Calibri"/>
                          <a:cs typeface="Calibri"/>
                        </a:rPr>
                        <a:t>,</a:t>
                      </a:r>
                      <a:r>
                        <a:rPr dirty="0" sz="650" spc="-30">
                          <a:latin typeface="Calibri"/>
                          <a:cs typeface="Calibri"/>
                        </a:rPr>
                        <a:t>192</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26</a:t>
                      </a:r>
                      <a:r>
                        <a:rPr dirty="0" sz="650" spc="10">
                          <a:latin typeface="Calibri"/>
                          <a:cs typeface="Calibri"/>
                        </a:rPr>
                        <a:t>,</a:t>
                      </a:r>
                      <a:r>
                        <a:rPr dirty="0" sz="650" spc="-30">
                          <a:latin typeface="Calibri"/>
                          <a:cs typeface="Calibri"/>
                        </a:rPr>
                        <a:t>983</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26</a:t>
                      </a:r>
                      <a:r>
                        <a:rPr dirty="0" sz="650" spc="10">
                          <a:latin typeface="Calibri"/>
                          <a:cs typeface="Calibri"/>
                        </a:rPr>
                        <a:t>,</a:t>
                      </a:r>
                      <a:r>
                        <a:rPr dirty="0" sz="650" spc="-30">
                          <a:latin typeface="Calibri"/>
                          <a:cs typeface="Calibri"/>
                        </a:rPr>
                        <a:t>896</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26</a:t>
                      </a:r>
                      <a:r>
                        <a:rPr dirty="0" sz="650" spc="10">
                          <a:latin typeface="Calibri"/>
                          <a:cs typeface="Calibri"/>
                        </a:rPr>
                        <a:t>,</a:t>
                      </a:r>
                      <a:r>
                        <a:rPr dirty="0" sz="650" spc="-30">
                          <a:latin typeface="Calibri"/>
                          <a:cs typeface="Calibri"/>
                        </a:rPr>
                        <a:t>927</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26</a:t>
                      </a:r>
                      <a:r>
                        <a:rPr dirty="0" sz="650" spc="10">
                          <a:latin typeface="Calibri"/>
                          <a:cs typeface="Calibri"/>
                        </a:rPr>
                        <a:t>,</a:t>
                      </a:r>
                      <a:r>
                        <a:rPr dirty="0" sz="650" spc="-30">
                          <a:latin typeface="Calibri"/>
                          <a:cs typeface="Calibri"/>
                        </a:rPr>
                        <a:t>896</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32715" marR="3175">
                        <a:lnSpc>
                          <a:spcPct val="100000"/>
                        </a:lnSpc>
                        <a:spcBef>
                          <a:spcPts val="55"/>
                        </a:spcBef>
                      </a:pPr>
                      <a:r>
                        <a:rPr dirty="0" sz="650" spc="-10">
                          <a:latin typeface="Calibri"/>
                          <a:cs typeface="Calibri"/>
                        </a:rPr>
                        <a:t>26,961</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32715" marR="3175">
                        <a:lnSpc>
                          <a:spcPct val="100000"/>
                        </a:lnSpc>
                        <a:spcBef>
                          <a:spcPts val="55"/>
                        </a:spcBef>
                      </a:pPr>
                      <a:r>
                        <a:rPr dirty="0" sz="650" spc="-10">
                          <a:latin typeface="Calibri"/>
                          <a:cs typeface="Calibri"/>
                        </a:rPr>
                        <a:t>26,954</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32715" marR="3175">
                        <a:lnSpc>
                          <a:spcPct val="100000"/>
                        </a:lnSpc>
                        <a:spcBef>
                          <a:spcPts val="55"/>
                        </a:spcBef>
                      </a:pPr>
                      <a:r>
                        <a:rPr dirty="0" sz="650" spc="-10">
                          <a:latin typeface="Calibri"/>
                          <a:cs typeface="Calibri"/>
                        </a:rPr>
                        <a:t>26,954</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marL="132080" marR="3175">
                        <a:lnSpc>
                          <a:spcPct val="100000"/>
                        </a:lnSpc>
                        <a:spcBef>
                          <a:spcPts val="55"/>
                        </a:spcBef>
                      </a:pPr>
                      <a:r>
                        <a:rPr dirty="0" sz="650" spc="-10">
                          <a:latin typeface="Calibri"/>
                          <a:cs typeface="Calibri"/>
                        </a:rPr>
                        <a:t>27,069</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27</a:t>
                      </a:r>
                      <a:r>
                        <a:rPr dirty="0" sz="650" spc="10">
                          <a:latin typeface="Calibri"/>
                          <a:cs typeface="Calibri"/>
                        </a:rPr>
                        <a:t>,</a:t>
                      </a:r>
                      <a:r>
                        <a:rPr dirty="0" sz="650" spc="-30">
                          <a:latin typeface="Calibri"/>
                          <a:cs typeface="Calibri"/>
                        </a:rPr>
                        <a:t>132</a:t>
                      </a:r>
                      <a:endParaRPr sz="650">
                        <a:latin typeface="Calibri"/>
                        <a:cs typeface="Calibri"/>
                      </a:endParaRPr>
                    </a:p>
                  </a:txBody>
                  <a:tcPr marL="0" marR="0" marB="0" marT="6985">
                    <a:lnT w="6350">
                      <a:solidFill>
                        <a:srgbClr val="000000"/>
                      </a:solidFill>
                      <a:prstDash val="solid"/>
                    </a:lnT>
                  </a:tcPr>
                </a:tc>
                <a:tc>
                  <a:txBody>
                    <a:bodyPr/>
                    <a:lstStyle/>
                    <a:p>
                      <a:pPr>
                        <a:lnSpc>
                          <a:spcPct val="100000"/>
                        </a:lnSpc>
                      </a:pPr>
                      <a:endParaRPr sz="600">
                        <a:latin typeface="Times New Roman"/>
                        <a:cs typeface="Times New Roman"/>
                      </a:endParaRPr>
                    </a:p>
                  </a:txBody>
                  <a:tcPr marL="0" marR="0" marB="0" marT="0">
                    <a:lnT w="6350">
                      <a:solidFill>
                        <a:srgbClr val="000000"/>
                      </a:solidFill>
                      <a:prstDash val="solid"/>
                    </a:lnT>
                  </a:tcPr>
                </a:tc>
                <a:tc>
                  <a:txBody>
                    <a:bodyPr/>
                    <a:lstStyle/>
                    <a:p>
                      <a:pPr algn="r" marR="17780">
                        <a:lnSpc>
                          <a:spcPct val="100000"/>
                        </a:lnSpc>
                        <a:spcBef>
                          <a:spcPts val="55"/>
                        </a:spcBef>
                      </a:pPr>
                      <a:r>
                        <a:rPr dirty="0" sz="650" spc="-30">
                          <a:latin typeface="Calibri"/>
                          <a:cs typeface="Calibri"/>
                        </a:rPr>
                        <a:t>26</a:t>
                      </a:r>
                      <a:r>
                        <a:rPr dirty="0" sz="650" spc="10">
                          <a:latin typeface="Calibri"/>
                          <a:cs typeface="Calibri"/>
                        </a:rPr>
                        <a:t>,</a:t>
                      </a:r>
                      <a:r>
                        <a:rPr dirty="0" sz="650" spc="-30">
                          <a:latin typeface="Calibri"/>
                          <a:cs typeface="Calibri"/>
                        </a:rPr>
                        <a:t>958</a:t>
                      </a:r>
                      <a:endParaRPr sz="650">
                        <a:latin typeface="Calibri"/>
                        <a:cs typeface="Calibri"/>
                      </a:endParaRPr>
                    </a:p>
                  </a:txBody>
                  <a:tcPr marL="0" marR="0" marB="0" marT="6985">
                    <a:lnT w="6350">
                      <a:solidFill>
                        <a:srgbClr val="000000"/>
                      </a:solidFill>
                      <a:prstDash val="solid"/>
                    </a:lnT>
                  </a:tcPr>
                </a:tc>
              </a:tr>
              <a:tr h="124252">
                <a:tc>
                  <a:txBody>
                    <a:bodyPr/>
                    <a:lstStyle/>
                    <a:p>
                      <a:pPr marL="17145">
                        <a:lnSpc>
                          <a:spcPts val="755"/>
                        </a:lnSpc>
                        <a:spcBef>
                          <a:spcPts val="120"/>
                        </a:spcBef>
                      </a:pPr>
                      <a:r>
                        <a:rPr dirty="0" sz="650" spc="25">
                          <a:latin typeface="Calibri"/>
                          <a:cs typeface="Calibri"/>
                        </a:rPr>
                        <a:t>Pseudo </a:t>
                      </a:r>
                      <a:r>
                        <a:rPr dirty="0" sz="650" spc="10">
                          <a:latin typeface="Calibri"/>
                          <a:cs typeface="Calibri"/>
                        </a:rPr>
                        <a:t>-</a:t>
                      </a:r>
                      <a:r>
                        <a:rPr dirty="0" sz="650" spc="-40">
                          <a:latin typeface="Calibri"/>
                          <a:cs typeface="Calibri"/>
                        </a:rPr>
                        <a:t> </a:t>
                      </a:r>
                      <a:r>
                        <a:rPr dirty="0" sz="650" spc="5">
                          <a:latin typeface="Calibri"/>
                          <a:cs typeface="Calibri"/>
                        </a:rPr>
                        <a:t>R</a:t>
                      </a:r>
                      <a:r>
                        <a:rPr dirty="0" baseline="37037" sz="675" spc="7">
                          <a:latin typeface="Calibri"/>
                          <a:cs typeface="Calibri"/>
                        </a:rPr>
                        <a:t>2</a:t>
                      </a:r>
                      <a:endParaRPr baseline="37037" sz="675">
                        <a:latin typeface="Calibri"/>
                        <a:cs typeface="Calibri"/>
                      </a:endParaRPr>
                    </a:p>
                  </a:txBody>
                  <a:tcPr marL="0" marR="0" marB="0" marT="15240">
                    <a:lnB w="6350">
                      <a:solidFill>
                        <a:srgbClr val="000000"/>
                      </a:solidFill>
                      <a:prstDash val="solid"/>
                    </a:lnB>
                  </a:tcPr>
                </a:tc>
                <a:tc>
                  <a:txBody>
                    <a:bodyPr/>
                    <a:lstStyle/>
                    <a:p>
                      <a:pPr algn="r" marR="17780">
                        <a:lnSpc>
                          <a:spcPts val="755"/>
                        </a:lnSpc>
                        <a:spcBef>
                          <a:spcPts val="120"/>
                        </a:spcBef>
                      </a:pPr>
                      <a:r>
                        <a:rPr dirty="0" sz="650" spc="-30">
                          <a:latin typeface="Calibri"/>
                          <a:cs typeface="Calibri"/>
                        </a:rPr>
                        <a:t>0</a:t>
                      </a:r>
                      <a:r>
                        <a:rPr dirty="0" sz="650" spc="10">
                          <a:latin typeface="Calibri"/>
                          <a:cs typeface="Calibri"/>
                        </a:rPr>
                        <a:t>.</a:t>
                      </a:r>
                      <a:r>
                        <a:rPr dirty="0" sz="650" spc="-30">
                          <a:latin typeface="Calibri"/>
                          <a:cs typeface="Calibri"/>
                        </a:rPr>
                        <a:t>3474</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gn="r" marR="17780">
                        <a:lnSpc>
                          <a:spcPts val="755"/>
                        </a:lnSpc>
                        <a:spcBef>
                          <a:spcPts val="120"/>
                        </a:spcBef>
                      </a:pPr>
                      <a:r>
                        <a:rPr dirty="0" sz="650" spc="-30">
                          <a:latin typeface="Calibri"/>
                          <a:cs typeface="Calibri"/>
                        </a:rPr>
                        <a:t>0</a:t>
                      </a:r>
                      <a:r>
                        <a:rPr dirty="0" sz="650" spc="10">
                          <a:latin typeface="Calibri"/>
                          <a:cs typeface="Calibri"/>
                        </a:rPr>
                        <a:t>.</a:t>
                      </a:r>
                      <a:r>
                        <a:rPr dirty="0" sz="650" spc="-30">
                          <a:latin typeface="Calibri"/>
                          <a:cs typeface="Calibri"/>
                        </a:rPr>
                        <a:t>247</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gn="r" marR="17780">
                        <a:lnSpc>
                          <a:spcPts val="755"/>
                        </a:lnSpc>
                        <a:spcBef>
                          <a:spcPts val="120"/>
                        </a:spcBef>
                      </a:pPr>
                      <a:r>
                        <a:rPr dirty="0" sz="650" spc="-30">
                          <a:latin typeface="Calibri"/>
                          <a:cs typeface="Calibri"/>
                        </a:rPr>
                        <a:t>0</a:t>
                      </a:r>
                      <a:r>
                        <a:rPr dirty="0" sz="650" spc="5">
                          <a:latin typeface="Calibri"/>
                          <a:cs typeface="Calibri"/>
                        </a:rPr>
                        <a:t>.</a:t>
                      </a:r>
                      <a:r>
                        <a:rPr dirty="0" sz="650" spc="-30">
                          <a:latin typeface="Calibri"/>
                          <a:cs typeface="Calibri"/>
                        </a:rPr>
                        <a:t>1623</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gn="r" marR="17780">
                        <a:lnSpc>
                          <a:spcPts val="755"/>
                        </a:lnSpc>
                        <a:spcBef>
                          <a:spcPts val="120"/>
                        </a:spcBef>
                      </a:pPr>
                      <a:r>
                        <a:rPr dirty="0" sz="650" spc="-30">
                          <a:latin typeface="Calibri"/>
                          <a:cs typeface="Calibri"/>
                        </a:rPr>
                        <a:t>0</a:t>
                      </a:r>
                      <a:r>
                        <a:rPr dirty="0" sz="650" spc="10">
                          <a:latin typeface="Calibri"/>
                          <a:cs typeface="Calibri"/>
                        </a:rPr>
                        <a:t>.</a:t>
                      </a:r>
                      <a:r>
                        <a:rPr dirty="0" sz="650" spc="-30">
                          <a:latin typeface="Calibri"/>
                          <a:cs typeface="Calibri"/>
                        </a:rPr>
                        <a:t>1484</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gn="r" marR="17780">
                        <a:lnSpc>
                          <a:spcPts val="755"/>
                        </a:lnSpc>
                        <a:spcBef>
                          <a:spcPts val="120"/>
                        </a:spcBef>
                      </a:pPr>
                      <a:r>
                        <a:rPr dirty="0" sz="650" spc="-30">
                          <a:latin typeface="Calibri"/>
                          <a:cs typeface="Calibri"/>
                        </a:rPr>
                        <a:t>0</a:t>
                      </a:r>
                      <a:r>
                        <a:rPr dirty="0" sz="650" spc="10">
                          <a:latin typeface="Calibri"/>
                          <a:cs typeface="Calibri"/>
                        </a:rPr>
                        <a:t>.</a:t>
                      </a:r>
                      <a:r>
                        <a:rPr dirty="0" sz="650" spc="-30">
                          <a:latin typeface="Calibri"/>
                          <a:cs typeface="Calibri"/>
                        </a:rPr>
                        <a:t>1347</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L="132715" marR="3175">
                        <a:lnSpc>
                          <a:spcPts val="755"/>
                        </a:lnSpc>
                        <a:spcBef>
                          <a:spcPts val="120"/>
                        </a:spcBef>
                      </a:pPr>
                      <a:r>
                        <a:rPr dirty="0" sz="650" spc="-10">
                          <a:latin typeface="Calibri"/>
                          <a:cs typeface="Calibri"/>
                        </a:rPr>
                        <a:t>0.1284</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L="132715" marR="3175">
                        <a:lnSpc>
                          <a:spcPts val="755"/>
                        </a:lnSpc>
                        <a:spcBef>
                          <a:spcPts val="120"/>
                        </a:spcBef>
                      </a:pPr>
                      <a:r>
                        <a:rPr dirty="0" sz="650" spc="-10">
                          <a:latin typeface="Calibri"/>
                          <a:cs typeface="Calibri"/>
                        </a:rPr>
                        <a:t>0.1243</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L="132715" marR="3175">
                        <a:lnSpc>
                          <a:spcPts val="755"/>
                        </a:lnSpc>
                        <a:spcBef>
                          <a:spcPts val="120"/>
                        </a:spcBef>
                      </a:pPr>
                      <a:r>
                        <a:rPr dirty="0" sz="650" spc="-10">
                          <a:latin typeface="Calibri"/>
                          <a:cs typeface="Calibri"/>
                        </a:rPr>
                        <a:t>0.1227</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marL="132715" marR="3175">
                        <a:lnSpc>
                          <a:spcPts val="755"/>
                        </a:lnSpc>
                        <a:spcBef>
                          <a:spcPts val="120"/>
                        </a:spcBef>
                      </a:pPr>
                      <a:r>
                        <a:rPr dirty="0" sz="650" spc="-10">
                          <a:latin typeface="Calibri"/>
                          <a:cs typeface="Calibri"/>
                        </a:rPr>
                        <a:t>0.0682</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gn="r" marR="17145">
                        <a:lnSpc>
                          <a:spcPts val="755"/>
                        </a:lnSpc>
                        <a:spcBef>
                          <a:spcPts val="120"/>
                        </a:spcBef>
                      </a:pPr>
                      <a:r>
                        <a:rPr dirty="0" sz="650" spc="-30">
                          <a:latin typeface="Calibri"/>
                          <a:cs typeface="Calibri"/>
                        </a:rPr>
                        <a:t>0</a:t>
                      </a:r>
                      <a:r>
                        <a:rPr dirty="0" sz="650" spc="10">
                          <a:latin typeface="Calibri"/>
                          <a:cs typeface="Calibri"/>
                        </a:rPr>
                        <a:t>.</a:t>
                      </a:r>
                      <a:r>
                        <a:rPr dirty="0" sz="650" spc="-30">
                          <a:latin typeface="Calibri"/>
                          <a:cs typeface="Calibri"/>
                        </a:rPr>
                        <a:t>0448</a:t>
                      </a:r>
                      <a:endParaRPr sz="650">
                        <a:latin typeface="Calibri"/>
                        <a:cs typeface="Calibri"/>
                      </a:endParaRPr>
                    </a:p>
                  </a:txBody>
                  <a:tcPr marL="0" marR="0" marB="0" marT="15240">
                    <a:lnB w="6350">
                      <a:solidFill>
                        <a:srgbClr val="000000"/>
                      </a:solidFill>
                      <a:prstDash val="solid"/>
                    </a:lnB>
                  </a:tcPr>
                </a:tc>
                <a:tc>
                  <a:txBody>
                    <a:bodyPr/>
                    <a:lstStyle/>
                    <a:p>
                      <a:pPr>
                        <a:lnSpc>
                          <a:spcPct val="100000"/>
                        </a:lnSpc>
                      </a:pPr>
                      <a:endParaRPr sz="600">
                        <a:latin typeface="Times New Roman"/>
                        <a:cs typeface="Times New Roman"/>
                      </a:endParaRPr>
                    </a:p>
                  </a:txBody>
                  <a:tcPr marL="0" marR="0" marB="0" marT="0">
                    <a:lnB w="6350">
                      <a:solidFill>
                        <a:srgbClr val="000000"/>
                      </a:solidFill>
                      <a:prstDash val="solid"/>
                    </a:lnB>
                  </a:tcPr>
                </a:tc>
                <a:tc>
                  <a:txBody>
                    <a:bodyPr/>
                    <a:lstStyle/>
                    <a:p>
                      <a:pPr algn="r" marR="17145">
                        <a:lnSpc>
                          <a:spcPts val="755"/>
                        </a:lnSpc>
                        <a:spcBef>
                          <a:spcPts val="120"/>
                        </a:spcBef>
                      </a:pPr>
                      <a:r>
                        <a:rPr dirty="0" sz="650" spc="-30">
                          <a:latin typeface="Calibri"/>
                          <a:cs typeface="Calibri"/>
                        </a:rPr>
                        <a:t>0</a:t>
                      </a:r>
                      <a:r>
                        <a:rPr dirty="0" sz="650" spc="10">
                          <a:latin typeface="Calibri"/>
                          <a:cs typeface="Calibri"/>
                        </a:rPr>
                        <a:t>.</a:t>
                      </a:r>
                      <a:r>
                        <a:rPr dirty="0" sz="650" spc="-30">
                          <a:latin typeface="Calibri"/>
                          <a:cs typeface="Calibri"/>
                        </a:rPr>
                        <a:t>0411</a:t>
                      </a:r>
                      <a:endParaRPr sz="650">
                        <a:latin typeface="Calibri"/>
                        <a:cs typeface="Calibri"/>
                      </a:endParaRPr>
                    </a:p>
                  </a:txBody>
                  <a:tcPr marL="0" marR="0" marB="0" marT="15240">
                    <a:lnB w="6350">
                      <a:solidFill>
                        <a:srgbClr val="000000"/>
                      </a:solidFill>
                      <a:prstDash val="solid"/>
                    </a:lnB>
                  </a:tcPr>
                </a:tc>
              </a:tr>
            </a:tbl>
          </a:graphicData>
        </a:graphic>
      </p:graphicFrame>
      <p:sp>
        <p:nvSpPr>
          <p:cNvPr id="94" name="object 94"/>
          <p:cNvSpPr/>
          <p:nvPr/>
        </p:nvSpPr>
        <p:spPr>
          <a:xfrm>
            <a:off x="914398" y="8893050"/>
            <a:ext cx="5937885" cy="0"/>
          </a:xfrm>
          <a:custGeom>
            <a:avLst/>
            <a:gdLst/>
            <a:ahLst/>
            <a:cxnLst/>
            <a:rect l="l" t="t" r="r" b="b"/>
            <a:pathLst>
              <a:path w="5937884" h="0">
                <a:moveTo>
                  <a:pt x="0" y="0"/>
                </a:moveTo>
                <a:lnTo>
                  <a:pt x="5937715" y="0"/>
                </a:lnTo>
              </a:path>
            </a:pathLst>
          </a:custGeom>
          <a:ln w="5811">
            <a:solidFill>
              <a:srgbClr val="000000"/>
            </a:solidFill>
          </a:ln>
        </p:spPr>
        <p:txBody>
          <a:bodyPr wrap="square" lIns="0" tIns="0" rIns="0" bIns="0" rtlCol="0"/>
          <a:lstStyle/>
          <a:p/>
        </p:txBody>
      </p:sp>
      <p:sp>
        <p:nvSpPr>
          <p:cNvPr id="95" name="object 95"/>
          <p:cNvSpPr/>
          <p:nvPr/>
        </p:nvSpPr>
        <p:spPr>
          <a:xfrm>
            <a:off x="914397" y="9009163"/>
            <a:ext cx="5937885" cy="0"/>
          </a:xfrm>
          <a:custGeom>
            <a:avLst/>
            <a:gdLst/>
            <a:ahLst/>
            <a:cxnLst/>
            <a:rect l="l" t="t" r="r" b="b"/>
            <a:pathLst>
              <a:path w="5937884" h="0">
                <a:moveTo>
                  <a:pt x="0" y="0"/>
                </a:moveTo>
                <a:lnTo>
                  <a:pt x="5937715" y="0"/>
                </a:lnTo>
              </a:path>
            </a:pathLst>
          </a:custGeom>
          <a:ln w="5799">
            <a:solidFill>
              <a:srgbClr val="000000"/>
            </a:solidFill>
          </a:ln>
        </p:spPr>
        <p:txBody>
          <a:bodyPr wrap="square" lIns="0" tIns="0" rIns="0" bIns="0" rtlCol="0"/>
          <a:lstStyle/>
          <a:p/>
        </p:txBody>
      </p:sp>
      <p:sp>
        <p:nvSpPr>
          <p:cNvPr id="96" name="object 96"/>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49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p:nvPr/>
        </p:nvSpPr>
        <p:spPr>
          <a:xfrm>
            <a:off x="901700" y="869282"/>
            <a:ext cx="5864225" cy="435609"/>
          </a:xfrm>
          <a:prstGeom prst="rect">
            <a:avLst/>
          </a:prstGeom>
        </p:spPr>
        <p:txBody>
          <a:bodyPr wrap="square" lIns="0" tIns="36830" rIns="0" bIns="0" rtlCol="0" vert="horz">
            <a:spAutoFit/>
          </a:bodyPr>
          <a:lstStyle/>
          <a:p>
            <a:pPr marL="469900">
              <a:lnSpc>
                <a:spcPct val="100000"/>
              </a:lnSpc>
              <a:spcBef>
                <a:spcPts val="290"/>
              </a:spcBef>
            </a:pPr>
            <a:r>
              <a:rPr dirty="0" sz="1300" spc="-15" b="0">
                <a:latin typeface="Calibri Light"/>
                <a:cs typeface="Calibri Light"/>
              </a:rPr>
              <a:t>Unweighted</a:t>
            </a:r>
            <a:r>
              <a:rPr dirty="0" sz="1300" spc="-25" b="0">
                <a:latin typeface="Calibri Light"/>
                <a:cs typeface="Calibri Light"/>
              </a:rPr>
              <a:t> </a:t>
            </a:r>
            <a:r>
              <a:rPr dirty="0" sz="1300" spc="-15" b="0">
                <a:latin typeface="Calibri Light"/>
                <a:cs typeface="Calibri Light"/>
              </a:rPr>
              <a:t>Estimations</a:t>
            </a:r>
            <a:endParaRPr sz="1300">
              <a:latin typeface="Calibri Light"/>
              <a:cs typeface="Calibri Light"/>
            </a:endParaRPr>
          </a:p>
          <a:p>
            <a:pPr marL="12700">
              <a:lnSpc>
                <a:spcPct val="100000"/>
              </a:lnSpc>
              <a:spcBef>
                <a:spcPts val="160"/>
              </a:spcBef>
            </a:pPr>
            <a:r>
              <a:rPr dirty="0" sz="1100" spc="-5">
                <a:latin typeface="Calibri"/>
                <a:cs typeface="Calibri"/>
              </a:rPr>
              <a:t>Table 13: Mutual changes </a:t>
            </a:r>
            <a:r>
              <a:rPr dirty="0" sz="1100">
                <a:latin typeface="Calibri"/>
                <a:cs typeface="Calibri"/>
              </a:rPr>
              <a:t>in </a:t>
            </a:r>
            <a:r>
              <a:rPr dirty="0" sz="1100" spc="-5">
                <a:latin typeface="Calibri"/>
                <a:cs typeface="Calibri"/>
              </a:rPr>
              <a:t>likelihood over 10 types of participation and engagement - Youth</a:t>
            </a:r>
            <a:r>
              <a:rPr dirty="0" sz="1100" spc="155">
                <a:latin typeface="Calibri"/>
                <a:cs typeface="Calibri"/>
              </a:rPr>
              <a:t> </a:t>
            </a:r>
            <a:r>
              <a:rPr dirty="0" sz="1100" spc="-5">
                <a:latin typeface="Calibri"/>
                <a:cs typeface="Calibri"/>
              </a:rPr>
              <a:t>segment</a:t>
            </a:r>
            <a:endParaRPr sz="1100">
              <a:latin typeface="Calibri"/>
              <a:cs typeface="Calibri"/>
            </a:endParaRPr>
          </a:p>
        </p:txBody>
      </p:sp>
      <p:sp>
        <p:nvSpPr>
          <p:cNvPr id="3" name="object 3"/>
          <p:cNvSpPr txBox="1"/>
          <p:nvPr/>
        </p:nvSpPr>
        <p:spPr>
          <a:xfrm>
            <a:off x="3882927" y="1381454"/>
            <a:ext cx="871855" cy="142240"/>
          </a:xfrm>
          <a:prstGeom prst="rect">
            <a:avLst/>
          </a:prstGeom>
        </p:spPr>
        <p:txBody>
          <a:bodyPr wrap="square" lIns="0" tIns="13970" rIns="0" bIns="0" rtlCol="0" vert="horz">
            <a:spAutoFit/>
          </a:bodyPr>
          <a:lstStyle/>
          <a:p>
            <a:pPr marL="12700">
              <a:lnSpc>
                <a:spcPct val="100000"/>
              </a:lnSpc>
              <a:spcBef>
                <a:spcPts val="110"/>
              </a:spcBef>
            </a:pPr>
            <a:r>
              <a:rPr dirty="0" sz="750" spc="15">
                <a:latin typeface="Calibri"/>
                <a:cs typeface="Calibri"/>
              </a:rPr>
              <a:t>Dependent</a:t>
            </a:r>
            <a:r>
              <a:rPr dirty="0" sz="750" spc="-55">
                <a:latin typeface="Calibri"/>
                <a:cs typeface="Calibri"/>
              </a:rPr>
              <a:t> </a:t>
            </a:r>
            <a:r>
              <a:rPr dirty="0" sz="750" spc="10">
                <a:latin typeface="Calibri"/>
                <a:cs typeface="Calibri"/>
              </a:rPr>
              <a:t>Variables</a:t>
            </a:r>
            <a:endParaRPr sz="750">
              <a:latin typeface="Calibri"/>
              <a:cs typeface="Calibri"/>
            </a:endParaRPr>
          </a:p>
        </p:txBody>
      </p:sp>
      <p:sp>
        <p:nvSpPr>
          <p:cNvPr id="4" name="object 4"/>
          <p:cNvSpPr/>
          <p:nvPr/>
        </p:nvSpPr>
        <p:spPr>
          <a:xfrm>
            <a:off x="914399" y="1387693"/>
            <a:ext cx="5936615" cy="0"/>
          </a:xfrm>
          <a:custGeom>
            <a:avLst/>
            <a:gdLst/>
            <a:ahLst/>
            <a:cxnLst/>
            <a:rect l="l" t="t" r="r" b="b"/>
            <a:pathLst>
              <a:path w="5936615" h="0">
                <a:moveTo>
                  <a:pt x="0" y="0"/>
                </a:moveTo>
                <a:lnTo>
                  <a:pt x="5936587" y="0"/>
                </a:lnTo>
              </a:path>
            </a:pathLst>
          </a:custGeom>
          <a:ln w="3175">
            <a:solidFill>
              <a:srgbClr val="000000"/>
            </a:solidFill>
          </a:ln>
        </p:spPr>
        <p:txBody>
          <a:bodyPr wrap="square" lIns="0" tIns="0" rIns="0" bIns="0" rtlCol="0"/>
          <a:lstStyle/>
          <a:p/>
        </p:txBody>
      </p:sp>
      <p:sp>
        <p:nvSpPr>
          <p:cNvPr id="5" name="object 5"/>
          <p:cNvSpPr/>
          <p:nvPr/>
        </p:nvSpPr>
        <p:spPr>
          <a:xfrm>
            <a:off x="914395" y="1390924"/>
            <a:ext cx="5936615" cy="0"/>
          </a:xfrm>
          <a:custGeom>
            <a:avLst/>
            <a:gdLst/>
            <a:ahLst/>
            <a:cxnLst/>
            <a:rect l="l" t="t" r="r" b="b"/>
            <a:pathLst>
              <a:path w="5936615" h="0">
                <a:moveTo>
                  <a:pt x="0" y="0"/>
                </a:moveTo>
                <a:lnTo>
                  <a:pt x="5936580" y="0"/>
                </a:lnTo>
              </a:path>
            </a:pathLst>
          </a:custGeom>
          <a:ln w="6461">
            <a:solidFill>
              <a:srgbClr val="000000"/>
            </a:solidFill>
          </a:ln>
        </p:spPr>
        <p:txBody>
          <a:bodyPr wrap="square" lIns="0" tIns="0" rIns="0" bIns="0" rtlCol="0"/>
          <a:lstStyle/>
          <a:p/>
        </p:txBody>
      </p:sp>
      <p:sp>
        <p:nvSpPr>
          <p:cNvPr id="6" name="object 6"/>
          <p:cNvSpPr/>
          <p:nvPr/>
        </p:nvSpPr>
        <p:spPr>
          <a:xfrm>
            <a:off x="1793893" y="1516916"/>
            <a:ext cx="5050790" cy="0"/>
          </a:xfrm>
          <a:custGeom>
            <a:avLst/>
            <a:gdLst/>
            <a:ahLst/>
            <a:cxnLst/>
            <a:rect l="l" t="t" r="r" b="b"/>
            <a:pathLst>
              <a:path w="5050790" h="0">
                <a:moveTo>
                  <a:pt x="0" y="0"/>
                </a:moveTo>
                <a:lnTo>
                  <a:pt x="5050626" y="0"/>
                </a:lnTo>
              </a:path>
            </a:pathLst>
          </a:custGeom>
          <a:ln w="3175">
            <a:solidFill>
              <a:srgbClr val="000000"/>
            </a:solidFill>
          </a:ln>
        </p:spPr>
        <p:txBody>
          <a:bodyPr wrap="square" lIns="0" tIns="0" rIns="0" bIns="0" rtlCol="0"/>
          <a:lstStyle/>
          <a:p/>
        </p:txBody>
      </p:sp>
      <p:sp>
        <p:nvSpPr>
          <p:cNvPr id="7" name="object 7"/>
          <p:cNvSpPr/>
          <p:nvPr/>
        </p:nvSpPr>
        <p:spPr>
          <a:xfrm>
            <a:off x="1793896" y="1520147"/>
            <a:ext cx="5050790" cy="0"/>
          </a:xfrm>
          <a:custGeom>
            <a:avLst/>
            <a:gdLst/>
            <a:ahLst/>
            <a:cxnLst/>
            <a:rect l="l" t="t" r="r" b="b"/>
            <a:pathLst>
              <a:path w="5050790" h="0">
                <a:moveTo>
                  <a:pt x="0" y="0"/>
                </a:moveTo>
                <a:lnTo>
                  <a:pt x="5050619" y="0"/>
                </a:lnTo>
              </a:path>
            </a:pathLst>
          </a:custGeom>
          <a:ln w="6461">
            <a:solidFill>
              <a:srgbClr val="000000"/>
            </a:solidFill>
          </a:ln>
        </p:spPr>
        <p:txBody>
          <a:bodyPr wrap="square" lIns="0" tIns="0" rIns="0" bIns="0" rtlCol="0"/>
          <a:lstStyle/>
          <a:p/>
        </p:txBody>
      </p:sp>
      <p:sp>
        <p:nvSpPr>
          <p:cNvPr id="8" name="object 8"/>
          <p:cNvSpPr/>
          <p:nvPr/>
        </p:nvSpPr>
        <p:spPr>
          <a:xfrm>
            <a:off x="1793893" y="1529838"/>
            <a:ext cx="5050790" cy="0"/>
          </a:xfrm>
          <a:custGeom>
            <a:avLst/>
            <a:gdLst/>
            <a:ahLst/>
            <a:cxnLst/>
            <a:rect l="l" t="t" r="r" b="b"/>
            <a:pathLst>
              <a:path w="5050790" h="0">
                <a:moveTo>
                  <a:pt x="0" y="0"/>
                </a:moveTo>
                <a:lnTo>
                  <a:pt x="5050626" y="0"/>
                </a:lnTo>
              </a:path>
            </a:pathLst>
          </a:custGeom>
          <a:ln w="3175">
            <a:solidFill>
              <a:srgbClr val="000000"/>
            </a:solidFill>
          </a:ln>
        </p:spPr>
        <p:txBody>
          <a:bodyPr wrap="square" lIns="0" tIns="0" rIns="0" bIns="0" rtlCol="0"/>
          <a:lstStyle/>
          <a:p/>
        </p:txBody>
      </p:sp>
      <p:sp>
        <p:nvSpPr>
          <p:cNvPr id="9" name="object 9"/>
          <p:cNvSpPr/>
          <p:nvPr/>
        </p:nvSpPr>
        <p:spPr>
          <a:xfrm>
            <a:off x="1793896" y="1533070"/>
            <a:ext cx="5050790" cy="0"/>
          </a:xfrm>
          <a:custGeom>
            <a:avLst/>
            <a:gdLst/>
            <a:ahLst/>
            <a:cxnLst/>
            <a:rect l="l" t="t" r="r" b="b"/>
            <a:pathLst>
              <a:path w="5050790" h="0">
                <a:moveTo>
                  <a:pt x="0" y="0"/>
                </a:moveTo>
                <a:lnTo>
                  <a:pt x="5050619" y="0"/>
                </a:lnTo>
              </a:path>
            </a:pathLst>
          </a:custGeom>
          <a:ln w="6461">
            <a:solidFill>
              <a:srgbClr val="000000"/>
            </a:solidFill>
          </a:ln>
        </p:spPr>
        <p:txBody>
          <a:bodyPr wrap="square" lIns="0" tIns="0" rIns="0" bIns="0" rtlCol="0"/>
          <a:lstStyle/>
          <a:p/>
        </p:txBody>
      </p:sp>
      <p:sp>
        <p:nvSpPr>
          <p:cNvPr id="10" name="object 10"/>
          <p:cNvSpPr txBox="1"/>
          <p:nvPr/>
        </p:nvSpPr>
        <p:spPr>
          <a:xfrm rot="18960000">
            <a:off x="1748586" y="1800786"/>
            <a:ext cx="731019" cy="97155"/>
          </a:xfrm>
          <a:prstGeom prst="rect">
            <a:avLst/>
          </a:prstGeom>
        </p:spPr>
        <p:txBody>
          <a:bodyPr wrap="square" lIns="0" tIns="0" rIns="0" bIns="0" rtlCol="0" vert="horz">
            <a:spAutoFit/>
          </a:bodyPr>
          <a:lstStyle/>
          <a:p>
            <a:pPr>
              <a:lnSpc>
                <a:spcPts val="765"/>
              </a:lnSpc>
            </a:pPr>
            <a:r>
              <a:rPr dirty="0" sz="750" spc="-10">
                <a:latin typeface="Calibri"/>
                <a:cs typeface="Calibri"/>
              </a:rPr>
              <a:t>Volunt</a:t>
            </a:r>
            <a:r>
              <a:rPr dirty="0" baseline="3703" sz="1125" spc="-15">
                <a:latin typeface="Calibri"/>
                <a:cs typeface="Calibri"/>
              </a:rPr>
              <a:t>eered</a:t>
            </a:r>
            <a:r>
              <a:rPr dirty="0" baseline="3703" sz="1125" spc="-67">
                <a:latin typeface="Calibri"/>
                <a:cs typeface="Calibri"/>
              </a:rPr>
              <a:t> </a:t>
            </a:r>
            <a:r>
              <a:rPr dirty="0" baseline="3703" sz="1125">
                <a:latin typeface="Calibri"/>
                <a:cs typeface="Calibri"/>
              </a:rPr>
              <a:t>P</a:t>
            </a:r>
            <a:r>
              <a:rPr dirty="0" baseline="7407" sz="1125">
                <a:latin typeface="Calibri"/>
                <a:cs typeface="Calibri"/>
              </a:rPr>
              <a:t>arty</a:t>
            </a:r>
            <a:endParaRPr baseline="7407" sz="1125">
              <a:latin typeface="Calibri"/>
              <a:cs typeface="Calibri"/>
            </a:endParaRPr>
          </a:p>
        </p:txBody>
      </p:sp>
      <p:sp>
        <p:nvSpPr>
          <p:cNvPr id="11" name="object 11"/>
          <p:cNvSpPr txBox="1"/>
          <p:nvPr/>
        </p:nvSpPr>
        <p:spPr>
          <a:xfrm rot="18960000">
            <a:off x="2275763" y="1841638"/>
            <a:ext cx="616666" cy="97155"/>
          </a:xfrm>
          <a:prstGeom prst="rect">
            <a:avLst/>
          </a:prstGeom>
        </p:spPr>
        <p:txBody>
          <a:bodyPr wrap="square" lIns="0" tIns="0" rIns="0" bIns="0" rtlCol="0" vert="horz">
            <a:spAutoFit/>
          </a:bodyPr>
          <a:lstStyle/>
          <a:p>
            <a:pPr>
              <a:lnSpc>
                <a:spcPts val="765"/>
              </a:lnSpc>
            </a:pPr>
            <a:r>
              <a:rPr dirty="0" sz="750" spc="-10">
                <a:latin typeface="Calibri"/>
                <a:cs typeface="Calibri"/>
              </a:rPr>
              <a:t>Part.</a:t>
            </a:r>
            <a:r>
              <a:rPr dirty="0" sz="750" spc="-55">
                <a:latin typeface="Calibri"/>
                <a:cs typeface="Calibri"/>
              </a:rPr>
              <a:t> </a:t>
            </a:r>
            <a:r>
              <a:rPr dirty="0" baseline="3703" sz="1125" spc="-7">
                <a:latin typeface="Calibri"/>
                <a:cs typeface="Calibri"/>
              </a:rPr>
              <a:t>Pol.Group</a:t>
            </a:r>
            <a:endParaRPr baseline="3703" sz="1125">
              <a:latin typeface="Calibri"/>
              <a:cs typeface="Calibri"/>
            </a:endParaRPr>
          </a:p>
        </p:txBody>
      </p:sp>
      <p:sp>
        <p:nvSpPr>
          <p:cNvPr id="12" name="object 12"/>
          <p:cNvSpPr txBox="1"/>
          <p:nvPr/>
        </p:nvSpPr>
        <p:spPr>
          <a:xfrm rot="18960000">
            <a:off x="2798715" y="1872971"/>
            <a:ext cx="530934" cy="95885"/>
          </a:xfrm>
          <a:prstGeom prst="rect">
            <a:avLst/>
          </a:prstGeom>
        </p:spPr>
        <p:txBody>
          <a:bodyPr wrap="square" lIns="0" tIns="0" rIns="0" bIns="0" rtlCol="0" vert="horz">
            <a:spAutoFit/>
          </a:bodyPr>
          <a:lstStyle/>
          <a:p>
            <a:pPr>
              <a:lnSpc>
                <a:spcPts val="755"/>
              </a:lnSpc>
            </a:pPr>
            <a:r>
              <a:rPr dirty="0" sz="750" spc="-10">
                <a:latin typeface="Calibri"/>
                <a:cs typeface="Calibri"/>
              </a:rPr>
              <a:t>Part.</a:t>
            </a:r>
            <a:r>
              <a:rPr dirty="0" sz="750" spc="-45">
                <a:latin typeface="Calibri"/>
                <a:cs typeface="Calibri"/>
              </a:rPr>
              <a:t> </a:t>
            </a:r>
            <a:r>
              <a:rPr dirty="0" baseline="3703" sz="1125" spc="-15">
                <a:latin typeface="Calibri"/>
                <a:cs typeface="Calibri"/>
              </a:rPr>
              <a:t>Cultural</a:t>
            </a:r>
            <a:endParaRPr baseline="3703" sz="1125">
              <a:latin typeface="Calibri"/>
              <a:cs typeface="Calibri"/>
            </a:endParaRPr>
          </a:p>
        </p:txBody>
      </p:sp>
      <p:sp>
        <p:nvSpPr>
          <p:cNvPr id="13" name="object 13"/>
          <p:cNvSpPr txBox="1"/>
          <p:nvPr/>
        </p:nvSpPr>
        <p:spPr>
          <a:xfrm rot="18960000">
            <a:off x="3315450" y="1905288"/>
            <a:ext cx="441975" cy="95250"/>
          </a:xfrm>
          <a:prstGeom prst="rect">
            <a:avLst/>
          </a:prstGeom>
        </p:spPr>
        <p:txBody>
          <a:bodyPr wrap="square" lIns="0" tIns="0" rIns="0" bIns="0" rtlCol="0" vert="horz">
            <a:spAutoFit/>
          </a:bodyPr>
          <a:lstStyle/>
          <a:p>
            <a:pPr>
              <a:lnSpc>
                <a:spcPts val="750"/>
              </a:lnSpc>
            </a:pPr>
            <a:r>
              <a:rPr dirty="0" sz="750" spc="-5">
                <a:latin typeface="Calibri"/>
                <a:cs typeface="Calibri"/>
              </a:rPr>
              <a:t>Pol.</a:t>
            </a:r>
            <a:r>
              <a:rPr dirty="0" sz="750" spc="-65">
                <a:latin typeface="Calibri"/>
                <a:cs typeface="Calibri"/>
              </a:rPr>
              <a:t> </a:t>
            </a:r>
            <a:r>
              <a:rPr dirty="0" sz="750" spc="-10">
                <a:latin typeface="Calibri"/>
                <a:cs typeface="Calibri"/>
              </a:rPr>
              <a:t>E</a:t>
            </a:r>
            <a:r>
              <a:rPr dirty="0" baseline="3703" sz="1125" spc="-15">
                <a:latin typeface="Calibri"/>
                <a:cs typeface="Calibri"/>
              </a:rPr>
              <a:t>thical</a:t>
            </a:r>
            <a:endParaRPr baseline="3703" sz="1125">
              <a:latin typeface="Calibri"/>
              <a:cs typeface="Calibri"/>
            </a:endParaRPr>
          </a:p>
        </p:txBody>
      </p:sp>
      <p:sp>
        <p:nvSpPr>
          <p:cNvPr id="14" name="object 14"/>
          <p:cNvSpPr txBox="1"/>
          <p:nvPr/>
        </p:nvSpPr>
        <p:spPr>
          <a:xfrm rot="18960000">
            <a:off x="3820348" y="1906552"/>
            <a:ext cx="438878" cy="95250"/>
          </a:xfrm>
          <a:prstGeom prst="rect">
            <a:avLst/>
          </a:prstGeom>
        </p:spPr>
        <p:txBody>
          <a:bodyPr wrap="square" lIns="0" tIns="0" rIns="0" bIns="0" rtlCol="0" vert="horz">
            <a:spAutoFit/>
          </a:bodyPr>
          <a:lstStyle/>
          <a:p>
            <a:pPr>
              <a:lnSpc>
                <a:spcPts val="750"/>
              </a:lnSpc>
            </a:pPr>
            <a:r>
              <a:rPr dirty="0" sz="750" spc="-5">
                <a:latin typeface="Calibri"/>
                <a:cs typeface="Calibri"/>
              </a:rPr>
              <a:t>Pol.</a:t>
            </a:r>
            <a:r>
              <a:rPr dirty="0" sz="750" spc="-65">
                <a:latin typeface="Calibri"/>
                <a:cs typeface="Calibri"/>
              </a:rPr>
              <a:t> </a:t>
            </a:r>
            <a:r>
              <a:rPr dirty="0" sz="750" spc="-5">
                <a:latin typeface="Calibri"/>
                <a:cs typeface="Calibri"/>
              </a:rPr>
              <a:t>M</a:t>
            </a:r>
            <a:r>
              <a:rPr dirty="0" baseline="3703" sz="1125" spc="-7">
                <a:latin typeface="Calibri"/>
                <a:cs typeface="Calibri"/>
              </a:rPr>
              <a:t>arch</a:t>
            </a:r>
            <a:endParaRPr baseline="3703" sz="1125">
              <a:latin typeface="Calibri"/>
              <a:cs typeface="Calibri"/>
            </a:endParaRPr>
          </a:p>
        </p:txBody>
      </p:sp>
      <p:sp>
        <p:nvSpPr>
          <p:cNvPr id="15" name="object 15"/>
          <p:cNvSpPr txBox="1"/>
          <p:nvPr/>
        </p:nvSpPr>
        <p:spPr>
          <a:xfrm rot="18960000">
            <a:off x="4318972" y="1891071"/>
            <a:ext cx="480460" cy="95885"/>
          </a:xfrm>
          <a:prstGeom prst="rect">
            <a:avLst/>
          </a:prstGeom>
        </p:spPr>
        <p:txBody>
          <a:bodyPr wrap="square" lIns="0" tIns="0" rIns="0" bIns="0" rtlCol="0" vert="horz">
            <a:spAutoFit/>
          </a:bodyPr>
          <a:lstStyle/>
          <a:p>
            <a:pPr>
              <a:lnSpc>
                <a:spcPts val="755"/>
              </a:lnSpc>
            </a:pPr>
            <a:r>
              <a:rPr dirty="0" sz="750" spc="-10">
                <a:latin typeface="Calibri"/>
                <a:cs typeface="Calibri"/>
              </a:rPr>
              <a:t>Part.</a:t>
            </a:r>
            <a:r>
              <a:rPr dirty="0" sz="750" spc="-60">
                <a:latin typeface="Calibri"/>
                <a:cs typeface="Calibri"/>
              </a:rPr>
              <a:t> </a:t>
            </a:r>
            <a:r>
              <a:rPr dirty="0" baseline="3703" sz="1125" spc="-7">
                <a:latin typeface="Calibri"/>
                <a:cs typeface="Calibri"/>
              </a:rPr>
              <a:t>School</a:t>
            </a:r>
            <a:endParaRPr baseline="3703" sz="1125">
              <a:latin typeface="Calibri"/>
              <a:cs typeface="Calibri"/>
            </a:endParaRPr>
          </a:p>
        </p:txBody>
      </p:sp>
      <p:sp>
        <p:nvSpPr>
          <p:cNvPr id="16" name="object 16"/>
          <p:cNvSpPr txBox="1"/>
          <p:nvPr/>
        </p:nvSpPr>
        <p:spPr>
          <a:xfrm rot="18960000">
            <a:off x="4820795" y="1884345"/>
            <a:ext cx="499131" cy="95885"/>
          </a:xfrm>
          <a:prstGeom prst="rect">
            <a:avLst/>
          </a:prstGeom>
        </p:spPr>
        <p:txBody>
          <a:bodyPr wrap="square" lIns="0" tIns="0" rIns="0" bIns="0" rtlCol="0" vert="horz">
            <a:spAutoFit/>
          </a:bodyPr>
          <a:lstStyle/>
          <a:p>
            <a:pPr>
              <a:lnSpc>
                <a:spcPts val="755"/>
              </a:lnSpc>
            </a:pPr>
            <a:r>
              <a:rPr dirty="0" sz="750" spc="-10">
                <a:latin typeface="Calibri"/>
                <a:cs typeface="Calibri"/>
              </a:rPr>
              <a:t>Part.</a:t>
            </a:r>
            <a:r>
              <a:rPr dirty="0" sz="750" spc="-60">
                <a:latin typeface="Calibri"/>
                <a:cs typeface="Calibri"/>
              </a:rPr>
              <a:t> </a:t>
            </a:r>
            <a:r>
              <a:rPr dirty="0" baseline="3703" sz="1125" spc="-15">
                <a:latin typeface="Calibri"/>
                <a:cs typeface="Calibri"/>
              </a:rPr>
              <a:t>Service</a:t>
            </a:r>
            <a:endParaRPr baseline="3703" sz="1125">
              <a:latin typeface="Calibri"/>
              <a:cs typeface="Calibri"/>
            </a:endParaRPr>
          </a:p>
        </p:txBody>
      </p:sp>
      <p:sp>
        <p:nvSpPr>
          <p:cNvPr id="17" name="object 17"/>
          <p:cNvSpPr txBox="1"/>
          <p:nvPr/>
        </p:nvSpPr>
        <p:spPr>
          <a:xfrm rot="18960000">
            <a:off x="5318621" y="1867081"/>
            <a:ext cx="546549" cy="96520"/>
          </a:xfrm>
          <a:prstGeom prst="rect">
            <a:avLst/>
          </a:prstGeom>
        </p:spPr>
        <p:txBody>
          <a:bodyPr wrap="square" lIns="0" tIns="0" rIns="0" bIns="0" rtlCol="0" vert="horz">
            <a:spAutoFit/>
          </a:bodyPr>
          <a:lstStyle/>
          <a:p>
            <a:pPr>
              <a:lnSpc>
                <a:spcPts val="760"/>
              </a:lnSpc>
            </a:pPr>
            <a:r>
              <a:rPr dirty="0" sz="750" spc="-10">
                <a:latin typeface="Calibri"/>
                <a:cs typeface="Calibri"/>
              </a:rPr>
              <a:t>Pol.</a:t>
            </a:r>
            <a:r>
              <a:rPr dirty="0" sz="750" spc="-60">
                <a:latin typeface="Calibri"/>
                <a:cs typeface="Calibri"/>
              </a:rPr>
              <a:t> </a:t>
            </a:r>
            <a:r>
              <a:rPr dirty="0" sz="750" spc="-5">
                <a:latin typeface="Calibri"/>
                <a:cs typeface="Calibri"/>
              </a:rPr>
              <a:t>S</a:t>
            </a:r>
            <a:r>
              <a:rPr dirty="0" baseline="3703" sz="1125" spc="-7">
                <a:latin typeface="Calibri"/>
                <a:cs typeface="Calibri"/>
              </a:rPr>
              <a:t>earched</a:t>
            </a:r>
            <a:endParaRPr baseline="3703" sz="1125">
              <a:latin typeface="Calibri"/>
              <a:cs typeface="Calibri"/>
            </a:endParaRPr>
          </a:p>
        </p:txBody>
      </p:sp>
      <p:sp>
        <p:nvSpPr>
          <p:cNvPr id="18" name="object 18"/>
          <p:cNvSpPr txBox="1"/>
          <p:nvPr/>
        </p:nvSpPr>
        <p:spPr>
          <a:xfrm rot="18960000">
            <a:off x="5838750" y="1908507"/>
            <a:ext cx="433307" cy="95250"/>
          </a:xfrm>
          <a:prstGeom prst="rect">
            <a:avLst/>
          </a:prstGeom>
        </p:spPr>
        <p:txBody>
          <a:bodyPr wrap="square" lIns="0" tIns="0" rIns="0" bIns="0" rtlCol="0" vert="horz">
            <a:spAutoFit/>
          </a:bodyPr>
          <a:lstStyle/>
          <a:p>
            <a:pPr>
              <a:lnSpc>
                <a:spcPts val="750"/>
              </a:lnSpc>
            </a:pPr>
            <a:r>
              <a:rPr dirty="0" sz="750" spc="-10">
                <a:latin typeface="Calibri"/>
                <a:cs typeface="Calibri"/>
              </a:rPr>
              <a:t>Part.</a:t>
            </a:r>
            <a:r>
              <a:rPr dirty="0" sz="750" spc="-55">
                <a:latin typeface="Calibri"/>
                <a:cs typeface="Calibri"/>
              </a:rPr>
              <a:t> </a:t>
            </a:r>
            <a:r>
              <a:rPr dirty="0" baseline="3703" sz="1125" spc="-15">
                <a:latin typeface="Calibri"/>
                <a:cs typeface="Calibri"/>
              </a:rPr>
              <a:t>Sport</a:t>
            </a:r>
            <a:endParaRPr baseline="3703" sz="1125">
              <a:latin typeface="Calibri"/>
              <a:cs typeface="Calibri"/>
            </a:endParaRPr>
          </a:p>
        </p:txBody>
      </p:sp>
      <p:sp>
        <p:nvSpPr>
          <p:cNvPr id="19" name="object 19"/>
          <p:cNvSpPr txBox="1"/>
          <p:nvPr/>
        </p:nvSpPr>
        <p:spPr>
          <a:xfrm rot="18960000">
            <a:off x="6323880" y="1857978"/>
            <a:ext cx="571562" cy="96520"/>
          </a:xfrm>
          <a:prstGeom prst="rect">
            <a:avLst/>
          </a:prstGeom>
        </p:spPr>
        <p:txBody>
          <a:bodyPr wrap="square" lIns="0" tIns="0" rIns="0" bIns="0" rtlCol="0" vert="horz">
            <a:spAutoFit/>
          </a:bodyPr>
          <a:lstStyle/>
          <a:p>
            <a:pPr>
              <a:lnSpc>
                <a:spcPts val="760"/>
              </a:lnSpc>
            </a:pPr>
            <a:r>
              <a:rPr dirty="0" sz="750" spc="-10">
                <a:latin typeface="Calibri"/>
                <a:cs typeface="Calibri"/>
              </a:rPr>
              <a:t>Part.</a:t>
            </a:r>
            <a:r>
              <a:rPr dirty="0" sz="750" spc="-60">
                <a:latin typeface="Calibri"/>
                <a:cs typeface="Calibri"/>
              </a:rPr>
              <a:t> </a:t>
            </a:r>
            <a:r>
              <a:rPr dirty="0" baseline="3703" sz="1125" spc="-7">
                <a:latin typeface="Calibri"/>
                <a:cs typeface="Calibri"/>
              </a:rPr>
              <a:t>Religious</a:t>
            </a:r>
            <a:endParaRPr baseline="3703" sz="1125">
              <a:latin typeface="Calibri"/>
              <a:cs typeface="Calibri"/>
            </a:endParaRPr>
          </a:p>
        </p:txBody>
      </p:sp>
      <p:sp>
        <p:nvSpPr>
          <p:cNvPr id="20" name="object 20"/>
          <p:cNvSpPr/>
          <p:nvPr/>
        </p:nvSpPr>
        <p:spPr>
          <a:xfrm>
            <a:off x="2401779" y="2279333"/>
            <a:ext cx="407670" cy="0"/>
          </a:xfrm>
          <a:custGeom>
            <a:avLst/>
            <a:gdLst/>
            <a:ahLst/>
            <a:cxnLst/>
            <a:rect l="l" t="t" r="r" b="b"/>
            <a:pathLst>
              <a:path w="407669" h="0">
                <a:moveTo>
                  <a:pt x="0" y="0"/>
                </a:moveTo>
                <a:lnTo>
                  <a:pt x="407412" y="0"/>
                </a:lnTo>
              </a:path>
            </a:pathLst>
          </a:custGeom>
          <a:ln w="3175">
            <a:solidFill>
              <a:srgbClr val="000000"/>
            </a:solidFill>
          </a:ln>
        </p:spPr>
        <p:txBody>
          <a:bodyPr wrap="square" lIns="0" tIns="0" rIns="0" bIns="0" rtlCol="0"/>
          <a:lstStyle/>
          <a:p/>
        </p:txBody>
      </p:sp>
      <p:sp>
        <p:nvSpPr>
          <p:cNvPr id="21" name="object 21"/>
          <p:cNvSpPr/>
          <p:nvPr/>
        </p:nvSpPr>
        <p:spPr>
          <a:xfrm>
            <a:off x="2401782" y="2282564"/>
            <a:ext cx="407670" cy="0"/>
          </a:xfrm>
          <a:custGeom>
            <a:avLst/>
            <a:gdLst/>
            <a:ahLst/>
            <a:cxnLst/>
            <a:rect l="l" t="t" r="r" b="b"/>
            <a:pathLst>
              <a:path w="407669" h="0">
                <a:moveTo>
                  <a:pt x="0" y="0"/>
                </a:moveTo>
                <a:lnTo>
                  <a:pt x="407412" y="0"/>
                </a:lnTo>
              </a:path>
            </a:pathLst>
          </a:custGeom>
          <a:ln w="6461">
            <a:solidFill>
              <a:srgbClr val="000000"/>
            </a:solidFill>
          </a:ln>
        </p:spPr>
        <p:txBody>
          <a:bodyPr wrap="square" lIns="0" tIns="0" rIns="0" bIns="0" rtlCol="0"/>
          <a:lstStyle/>
          <a:p/>
        </p:txBody>
      </p:sp>
      <p:sp>
        <p:nvSpPr>
          <p:cNvPr id="22" name="object 22"/>
          <p:cNvSpPr/>
          <p:nvPr/>
        </p:nvSpPr>
        <p:spPr>
          <a:xfrm>
            <a:off x="2906195"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23" name="object 23"/>
          <p:cNvSpPr/>
          <p:nvPr/>
        </p:nvSpPr>
        <p:spPr>
          <a:xfrm>
            <a:off x="2906197"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24" name="object 24"/>
          <p:cNvSpPr/>
          <p:nvPr/>
        </p:nvSpPr>
        <p:spPr>
          <a:xfrm>
            <a:off x="3410610"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25" name="object 25"/>
          <p:cNvSpPr/>
          <p:nvPr/>
        </p:nvSpPr>
        <p:spPr>
          <a:xfrm>
            <a:off x="3410606"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26" name="object 26"/>
          <p:cNvSpPr/>
          <p:nvPr/>
        </p:nvSpPr>
        <p:spPr>
          <a:xfrm>
            <a:off x="3915026"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27" name="object 27"/>
          <p:cNvSpPr/>
          <p:nvPr/>
        </p:nvSpPr>
        <p:spPr>
          <a:xfrm>
            <a:off x="3915028"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28" name="object 28"/>
          <p:cNvSpPr/>
          <p:nvPr/>
        </p:nvSpPr>
        <p:spPr>
          <a:xfrm>
            <a:off x="4419441"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29" name="object 29"/>
          <p:cNvSpPr/>
          <p:nvPr/>
        </p:nvSpPr>
        <p:spPr>
          <a:xfrm>
            <a:off x="4419444"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30" name="object 30"/>
          <p:cNvSpPr/>
          <p:nvPr/>
        </p:nvSpPr>
        <p:spPr>
          <a:xfrm>
            <a:off x="4923857"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31" name="object 31"/>
          <p:cNvSpPr/>
          <p:nvPr/>
        </p:nvSpPr>
        <p:spPr>
          <a:xfrm>
            <a:off x="4923853"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32" name="object 32"/>
          <p:cNvSpPr/>
          <p:nvPr/>
        </p:nvSpPr>
        <p:spPr>
          <a:xfrm>
            <a:off x="5428272"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33" name="object 33"/>
          <p:cNvSpPr/>
          <p:nvPr/>
        </p:nvSpPr>
        <p:spPr>
          <a:xfrm>
            <a:off x="5428275"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34" name="object 34"/>
          <p:cNvSpPr/>
          <p:nvPr/>
        </p:nvSpPr>
        <p:spPr>
          <a:xfrm>
            <a:off x="5932688"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35" name="object 35"/>
          <p:cNvSpPr/>
          <p:nvPr/>
        </p:nvSpPr>
        <p:spPr>
          <a:xfrm>
            <a:off x="5932690"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36" name="object 36"/>
          <p:cNvSpPr/>
          <p:nvPr/>
        </p:nvSpPr>
        <p:spPr>
          <a:xfrm>
            <a:off x="6437103"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37" name="object 37"/>
          <p:cNvSpPr/>
          <p:nvPr/>
        </p:nvSpPr>
        <p:spPr>
          <a:xfrm>
            <a:off x="6437099"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38" name="object 38"/>
          <p:cNvSpPr/>
          <p:nvPr/>
        </p:nvSpPr>
        <p:spPr>
          <a:xfrm>
            <a:off x="2401779" y="2279333"/>
            <a:ext cx="407670" cy="0"/>
          </a:xfrm>
          <a:custGeom>
            <a:avLst/>
            <a:gdLst/>
            <a:ahLst/>
            <a:cxnLst/>
            <a:rect l="l" t="t" r="r" b="b"/>
            <a:pathLst>
              <a:path w="407669" h="0">
                <a:moveTo>
                  <a:pt x="0" y="0"/>
                </a:moveTo>
                <a:lnTo>
                  <a:pt x="407412" y="0"/>
                </a:lnTo>
              </a:path>
            </a:pathLst>
          </a:custGeom>
          <a:ln w="3175">
            <a:solidFill>
              <a:srgbClr val="000000"/>
            </a:solidFill>
          </a:ln>
        </p:spPr>
        <p:txBody>
          <a:bodyPr wrap="square" lIns="0" tIns="0" rIns="0" bIns="0" rtlCol="0"/>
          <a:lstStyle/>
          <a:p/>
        </p:txBody>
      </p:sp>
      <p:sp>
        <p:nvSpPr>
          <p:cNvPr id="39" name="object 39"/>
          <p:cNvSpPr/>
          <p:nvPr/>
        </p:nvSpPr>
        <p:spPr>
          <a:xfrm>
            <a:off x="2401782" y="2282564"/>
            <a:ext cx="407670" cy="0"/>
          </a:xfrm>
          <a:custGeom>
            <a:avLst/>
            <a:gdLst/>
            <a:ahLst/>
            <a:cxnLst/>
            <a:rect l="l" t="t" r="r" b="b"/>
            <a:pathLst>
              <a:path w="407669" h="0">
                <a:moveTo>
                  <a:pt x="0" y="0"/>
                </a:moveTo>
                <a:lnTo>
                  <a:pt x="407412" y="0"/>
                </a:lnTo>
              </a:path>
            </a:pathLst>
          </a:custGeom>
          <a:ln w="6461">
            <a:solidFill>
              <a:srgbClr val="000000"/>
            </a:solidFill>
          </a:ln>
        </p:spPr>
        <p:txBody>
          <a:bodyPr wrap="square" lIns="0" tIns="0" rIns="0" bIns="0" rtlCol="0"/>
          <a:lstStyle/>
          <a:p/>
        </p:txBody>
      </p:sp>
      <p:sp>
        <p:nvSpPr>
          <p:cNvPr id="40" name="object 40"/>
          <p:cNvSpPr/>
          <p:nvPr/>
        </p:nvSpPr>
        <p:spPr>
          <a:xfrm>
            <a:off x="2906195"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41" name="object 41"/>
          <p:cNvSpPr/>
          <p:nvPr/>
        </p:nvSpPr>
        <p:spPr>
          <a:xfrm>
            <a:off x="2906197"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42" name="object 42"/>
          <p:cNvSpPr/>
          <p:nvPr/>
        </p:nvSpPr>
        <p:spPr>
          <a:xfrm>
            <a:off x="3410610"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43" name="object 43"/>
          <p:cNvSpPr/>
          <p:nvPr/>
        </p:nvSpPr>
        <p:spPr>
          <a:xfrm>
            <a:off x="3410606"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44" name="object 44"/>
          <p:cNvSpPr/>
          <p:nvPr/>
        </p:nvSpPr>
        <p:spPr>
          <a:xfrm>
            <a:off x="3915026"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45" name="object 45"/>
          <p:cNvSpPr/>
          <p:nvPr/>
        </p:nvSpPr>
        <p:spPr>
          <a:xfrm>
            <a:off x="3915028"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46" name="object 46"/>
          <p:cNvSpPr/>
          <p:nvPr/>
        </p:nvSpPr>
        <p:spPr>
          <a:xfrm>
            <a:off x="4419441"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47" name="object 47"/>
          <p:cNvSpPr/>
          <p:nvPr/>
        </p:nvSpPr>
        <p:spPr>
          <a:xfrm>
            <a:off x="4419444"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48" name="object 48"/>
          <p:cNvSpPr/>
          <p:nvPr/>
        </p:nvSpPr>
        <p:spPr>
          <a:xfrm>
            <a:off x="4923857"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49" name="object 49"/>
          <p:cNvSpPr/>
          <p:nvPr/>
        </p:nvSpPr>
        <p:spPr>
          <a:xfrm>
            <a:off x="4923853"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50" name="object 50"/>
          <p:cNvSpPr/>
          <p:nvPr/>
        </p:nvSpPr>
        <p:spPr>
          <a:xfrm>
            <a:off x="5428272"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51" name="object 51"/>
          <p:cNvSpPr/>
          <p:nvPr/>
        </p:nvSpPr>
        <p:spPr>
          <a:xfrm>
            <a:off x="5428275"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52" name="object 52"/>
          <p:cNvSpPr/>
          <p:nvPr/>
        </p:nvSpPr>
        <p:spPr>
          <a:xfrm>
            <a:off x="5932688"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53" name="object 53"/>
          <p:cNvSpPr/>
          <p:nvPr/>
        </p:nvSpPr>
        <p:spPr>
          <a:xfrm>
            <a:off x="5932690"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sp>
        <p:nvSpPr>
          <p:cNvPr id="54" name="object 54"/>
          <p:cNvSpPr/>
          <p:nvPr/>
        </p:nvSpPr>
        <p:spPr>
          <a:xfrm>
            <a:off x="6437103" y="2279333"/>
            <a:ext cx="407670" cy="0"/>
          </a:xfrm>
          <a:custGeom>
            <a:avLst/>
            <a:gdLst/>
            <a:ahLst/>
            <a:cxnLst/>
            <a:rect l="l" t="t" r="r" b="b"/>
            <a:pathLst>
              <a:path w="407670" h="0">
                <a:moveTo>
                  <a:pt x="0" y="0"/>
                </a:moveTo>
                <a:lnTo>
                  <a:pt x="407412" y="0"/>
                </a:lnTo>
              </a:path>
            </a:pathLst>
          </a:custGeom>
          <a:ln w="3175">
            <a:solidFill>
              <a:srgbClr val="000000"/>
            </a:solidFill>
          </a:ln>
        </p:spPr>
        <p:txBody>
          <a:bodyPr wrap="square" lIns="0" tIns="0" rIns="0" bIns="0" rtlCol="0"/>
          <a:lstStyle/>
          <a:p/>
        </p:txBody>
      </p:sp>
      <p:sp>
        <p:nvSpPr>
          <p:cNvPr id="55" name="object 55"/>
          <p:cNvSpPr/>
          <p:nvPr/>
        </p:nvSpPr>
        <p:spPr>
          <a:xfrm>
            <a:off x="6437099" y="2282564"/>
            <a:ext cx="407670" cy="0"/>
          </a:xfrm>
          <a:custGeom>
            <a:avLst/>
            <a:gdLst/>
            <a:ahLst/>
            <a:cxnLst/>
            <a:rect l="l" t="t" r="r" b="b"/>
            <a:pathLst>
              <a:path w="407670" h="0">
                <a:moveTo>
                  <a:pt x="0" y="0"/>
                </a:moveTo>
                <a:lnTo>
                  <a:pt x="407412" y="0"/>
                </a:lnTo>
              </a:path>
            </a:pathLst>
          </a:custGeom>
          <a:ln w="6461">
            <a:solidFill>
              <a:srgbClr val="000000"/>
            </a:solidFill>
          </a:ln>
        </p:spPr>
        <p:txBody>
          <a:bodyPr wrap="square" lIns="0" tIns="0" rIns="0" bIns="0" rtlCol="0"/>
          <a:lstStyle/>
          <a:p/>
        </p:txBody>
      </p:sp>
      <p:graphicFrame>
        <p:nvGraphicFramePr>
          <p:cNvPr id="56" name="object 56"/>
          <p:cNvGraphicFramePr>
            <a:graphicFrameLocks noGrp="1"/>
          </p:cNvGraphicFramePr>
          <p:nvPr/>
        </p:nvGraphicFramePr>
        <p:xfrm>
          <a:off x="914395" y="2149049"/>
          <a:ext cx="6025515" cy="2110740"/>
        </p:xfrm>
        <a:graphic>
          <a:graphicData uri="http://schemas.openxmlformats.org/drawingml/2006/table">
            <a:tbl>
              <a:tblPr firstRow="1" bandRow="1">
                <a:tableStyleId>{2D5ABB26-0587-4C30-8999-92F81FD0307C}</a:tableStyleId>
              </a:tblPr>
              <a:tblGrid>
                <a:gridCol w="973455"/>
                <a:gridCol w="423544"/>
                <a:gridCol w="95250"/>
                <a:gridCol w="426719"/>
                <a:gridCol w="87630"/>
                <a:gridCol w="426719"/>
                <a:gridCol w="87630"/>
                <a:gridCol w="426719"/>
                <a:gridCol w="87630"/>
                <a:gridCol w="426720"/>
                <a:gridCol w="87629"/>
                <a:gridCol w="426720"/>
                <a:gridCol w="87629"/>
                <a:gridCol w="426720"/>
                <a:gridCol w="87629"/>
                <a:gridCol w="426720"/>
                <a:gridCol w="87629"/>
                <a:gridCol w="426720"/>
                <a:gridCol w="87629"/>
                <a:gridCol w="418464"/>
              </a:tblGrid>
              <a:tr h="146436">
                <a:tc>
                  <a:txBody>
                    <a:bodyPr/>
                    <a:lstStyle/>
                    <a:p>
                      <a:pPr>
                        <a:lnSpc>
                          <a:spcPct val="100000"/>
                        </a:lnSpc>
                      </a:pPr>
                      <a:endParaRPr sz="700">
                        <a:latin typeface="Times New Roman"/>
                        <a:cs typeface="Times New Roman"/>
                      </a:endParaRPr>
                    </a:p>
                  </a:txBody>
                  <a:tcPr marL="0" marR="0" marB="0" marT="0"/>
                </a:tc>
                <a:tc>
                  <a:txBody>
                    <a:bodyPr/>
                    <a:lstStyle/>
                    <a:p>
                      <a:pPr marL="3175">
                        <a:lnSpc>
                          <a:spcPct val="100000"/>
                        </a:lnSpc>
                        <a:spcBef>
                          <a:spcPts val="70"/>
                        </a:spcBef>
                      </a:pPr>
                      <a:r>
                        <a:rPr dirty="0" u="dbl" sz="750" spc="5">
                          <a:uFill>
                            <a:solidFill>
                              <a:srgbClr val="000000"/>
                            </a:solidFill>
                          </a:uFill>
                          <a:latin typeface="Calibri"/>
                          <a:cs typeface="Calibri"/>
                        </a:rPr>
                        <a:t>Odd</a:t>
                      </a:r>
                      <a:r>
                        <a:rPr dirty="0" sz="750" spc="5">
                          <a:latin typeface="Calibri"/>
                          <a:cs typeface="Calibri"/>
                        </a:rPr>
                        <a:t>s</a:t>
                      </a:r>
                      <a:r>
                        <a:rPr dirty="0" sz="750" spc="-5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5080">
                        <a:lnSpc>
                          <a:spcPct val="100000"/>
                        </a:lnSpc>
                        <a:spcBef>
                          <a:spcPts val="70"/>
                        </a:spcBef>
                      </a:pPr>
                      <a:r>
                        <a:rPr dirty="0" sz="750" spc="5">
                          <a:latin typeface="Calibri"/>
                          <a:cs typeface="Calibri"/>
                        </a:rPr>
                        <a:t>Odds</a:t>
                      </a:r>
                      <a:r>
                        <a:rPr dirty="0" sz="750" spc="-6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5080">
                        <a:lnSpc>
                          <a:spcPct val="100000"/>
                        </a:lnSpc>
                        <a:spcBef>
                          <a:spcPts val="70"/>
                        </a:spcBef>
                      </a:pPr>
                      <a:r>
                        <a:rPr dirty="0" sz="750" spc="5">
                          <a:latin typeface="Calibri"/>
                          <a:cs typeface="Calibri"/>
                        </a:rPr>
                        <a:t>Odds</a:t>
                      </a:r>
                      <a:r>
                        <a:rPr dirty="0" sz="750" spc="-6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5080">
                        <a:lnSpc>
                          <a:spcPct val="100000"/>
                        </a:lnSpc>
                        <a:spcBef>
                          <a:spcPts val="70"/>
                        </a:spcBef>
                      </a:pPr>
                      <a:r>
                        <a:rPr dirty="0" sz="750" spc="5">
                          <a:latin typeface="Calibri"/>
                          <a:cs typeface="Calibri"/>
                        </a:rPr>
                        <a:t>Odds</a:t>
                      </a:r>
                      <a:r>
                        <a:rPr dirty="0" sz="750" spc="-6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70"/>
                        </a:spcBef>
                      </a:pPr>
                      <a:r>
                        <a:rPr dirty="0" sz="750" spc="5">
                          <a:latin typeface="Calibri"/>
                          <a:cs typeface="Calibri"/>
                        </a:rPr>
                        <a:t>Odds</a:t>
                      </a:r>
                      <a:r>
                        <a:rPr dirty="0" sz="750" spc="-5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70"/>
                        </a:spcBef>
                      </a:pPr>
                      <a:r>
                        <a:rPr dirty="0" sz="750" spc="5">
                          <a:latin typeface="Calibri"/>
                          <a:cs typeface="Calibri"/>
                        </a:rPr>
                        <a:t>Odds</a:t>
                      </a:r>
                      <a:r>
                        <a:rPr dirty="0" sz="750" spc="-5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5080">
                        <a:lnSpc>
                          <a:spcPct val="100000"/>
                        </a:lnSpc>
                        <a:spcBef>
                          <a:spcPts val="70"/>
                        </a:spcBef>
                      </a:pPr>
                      <a:r>
                        <a:rPr dirty="0" sz="750" spc="5">
                          <a:latin typeface="Calibri"/>
                          <a:cs typeface="Calibri"/>
                        </a:rPr>
                        <a:t>Odds</a:t>
                      </a:r>
                      <a:r>
                        <a:rPr dirty="0" sz="750" spc="-6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5080">
                        <a:lnSpc>
                          <a:spcPct val="100000"/>
                        </a:lnSpc>
                        <a:spcBef>
                          <a:spcPts val="70"/>
                        </a:spcBef>
                      </a:pPr>
                      <a:r>
                        <a:rPr dirty="0" sz="750" spc="5">
                          <a:latin typeface="Calibri"/>
                          <a:cs typeface="Calibri"/>
                        </a:rPr>
                        <a:t>Odds</a:t>
                      </a:r>
                      <a:r>
                        <a:rPr dirty="0" sz="750" spc="-6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ctr" marL="4445">
                        <a:lnSpc>
                          <a:spcPct val="100000"/>
                        </a:lnSpc>
                        <a:spcBef>
                          <a:spcPts val="70"/>
                        </a:spcBef>
                      </a:pPr>
                      <a:r>
                        <a:rPr dirty="0" sz="750" spc="5">
                          <a:latin typeface="Calibri"/>
                          <a:cs typeface="Calibri"/>
                        </a:rPr>
                        <a:t>Odds</a:t>
                      </a:r>
                      <a:r>
                        <a:rPr dirty="0" sz="750" spc="-65">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4445">
                        <a:lnSpc>
                          <a:spcPct val="100000"/>
                        </a:lnSpc>
                        <a:spcBef>
                          <a:spcPts val="70"/>
                        </a:spcBef>
                      </a:pPr>
                      <a:r>
                        <a:rPr dirty="0" sz="750" spc="5">
                          <a:latin typeface="Calibri"/>
                          <a:cs typeface="Calibri"/>
                        </a:rPr>
                        <a:t>Odds</a:t>
                      </a:r>
                      <a:r>
                        <a:rPr dirty="0" sz="750" spc="-70">
                          <a:latin typeface="Calibri"/>
                          <a:cs typeface="Calibri"/>
                        </a:rPr>
                        <a:t> </a:t>
                      </a:r>
                      <a:r>
                        <a:rPr dirty="0" sz="750">
                          <a:latin typeface="Calibri"/>
                          <a:cs typeface="Calibri"/>
                        </a:rPr>
                        <a:t>ratio</a:t>
                      </a:r>
                      <a:endParaRPr sz="750">
                        <a:latin typeface="Calibri"/>
                        <a:cs typeface="Calibri"/>
                      </a:endParaRPr>
                    </a:p>
                  </a:txBody>
                  <a:tcPr marL="0" marR="0" marB="0" marT="8890">
                    <a:lnB w="9525">
                      <a:solidFill>
                        <a:srgbClr val="000000"/>
                      </a:solidFill>
                      <a:prstDash val="solid"/>
                    </a:lnB>
                  </a:tcPr>
                </a:tc>
              </a:tr>
              <a:tr h="129220">
                <a:tc>
                  <a:txBody>
                    <a:bodyPr/>
                    <a:lstStyle/>
                    <a:p>
                      <a:pPr marL="19050">
                        <a:lnSpc>
                          <a:spcPts val="880"/>
                        </a:lnSpc>
                        <a:spcBef>
                          <a:spcPts val="35"/>
                        </a:spcBef>
                      </a:pPr>
                      <a:r>
                        <a:rPr dirty="0" sz="750" spc="10">
                          <a:latin typeface="Calibri"/>
                          <a:cs typeface="Calibri"/>
                        </a:rPr>
                        <a:t>Variables </a:t>
                      </a:r>
                      <a:r>
                        <a:rPr dirty="0" sz="750" spc="15">
                          <a:latin typeface="Calibri"/>
                          <a:cs typeface="Calibri"/>
                        </a:rPr>
                        <a:t>in</a:t>
                      </a:r>
                      <a:r>
                        <a:rPr dirty="0" sz="750" spc="-45">
                          <a:latin typeface="Calibri"/>
                          <a:cs typeface="Calibri"/>
                        </a:rPr>
                        <a:t> </a:t>
                      </a:r>
                      <a:r>
                        <a:rPr dirty="0" sz="750">
                          <a:latin typeface="Calibri"/>
                          <a:cs typeface="Calibri"/>
                        </a:rPr>
                        <a:t>Model</a:t>
                      </a:r>
                      <a:endParaRPr sz="750">
                        <a:latin typeface="Calibri"/>
                        <a:cs typeface="Calibri"/>
                      </a:endParaRPr>
                    </a:p>
                  </a:txBody>
                  <a:tcPr marL="0" marR="0" marB="0" marT="4445">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9525">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lnB w="9525">
                      <a:solidFill>
                        <a:srgbClr val="000000"/>
                      </a:solidFill>
                      <a:prstDash val="solid"/>
                    </a:lnB>
                  </a:tcPr>
                </a:tc>
              </a:tr>
              <a:tr h="125995">
                <a:tc>
                  <a:txBody>
                    <a:bodyPr/>
                    <a:lstStyle/>
                    <a:p>
                      <a:pPr marL="19050">
                        <a:lnSpc>
                          <a:spcPct val="100000"/>
                        </a:lnSpc>
                        <a:spcBef>
                          <a:spcPts val="35"/>
                        </a:spcBef>
                      </a:pPr>
                      <a:r>
                        <a:rPr dirty="0" sz="750" spc="15">
                          <a:latin typeface="Calibri"/>
                          <a:cs typeface="Calibri"/>
                        </a:rPr>
                        <a:t>Volunteered</a:t>
                      </a:r>
                      <a:r>
                        <a:rPr dirty="0" sz="750" spc="-25">
                          <a:latin typeface="Calibri"/>
                          <a:cs typeface="Calibri"/>
                        </a:rPr>
                        <a:t> </a:t>
                      </a:r>
                      <a:r>
                        <a:rPr dirty="0" sz="750">
                          <a:latin typeface="Calibri"/>
                          <a:cs typeface="Calibri"/>
                        </a:rPr>
                        <a:t>Party</a:t>
                      </a:r>
                      <a:endParaRPr sz="750">
                        <a:latin typeface="Calibri"/>
                        <a:cs typeface="Calibri"/>
                      </a:endParaRPr>
                    </a:p>
                  </a:txBody>
                  <a:tcPr marL="0" marR="0" marB="0" marT="4445">
                    <a:lnT w="9525">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solidFill>
                      <a:srgbClr val="DADADA"/>
                    </a:solidFill>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gn="ctr" marL="10160" marR="3175">
                        <a:lnSpc>
                          <a:spcPct val="100000"/>
                        </a:lnSpc>
                        <a:spcBef>
                          <a:spcPts val="35"/>
                        </a:spcBef>
                      </a:pPr>
                      <a:r>
                        <a:rPr dirty="0" sz="750" spc="-35">
                          <a:latin typeface="Calibri"/>
                          <a:cs typeface="Calibri"/>
                        </a:rPr>
                        <a:t>27</a:t>
                      </a:r>
                      <a:r>
                        <a:rPr dirty="0" sz="750" spc="10">
                          <a:latin typeface="Calibri"/>
                          <a:cs typeface="Calibri"/>
                        </a:rPr>
                        <a:t>.</a:t>
                      </a:r>
                      <a:r>
                        <a:rPr dirty="0" sz="750" spc="-35">
                          <a:latin typeface="Calibri"/>
                          <a:cs typeface="Calibri"/>
                        </a:rPr>
                        <a:t>947</a:t>
                      </a:r>
                      <a:r>
                        <a:rPr dirty="0" sz="750" spc="-25">
                          <a:latin typeface="Calibri"/>
                          <a:cs typeface="Calibri"/>
                        </a:rPr>
                        <a:t>**</a:t>
                      </a:r>
                      <a:r>
                        <a:rPr dirty="0" sz="750">
                          <a:latin typeface="Calibri"/>
                          <a:cs typeface="Calibri"/>
                        </a:rPr>
                        <a:t>*</a:t>
                      </a:r>
                      <a:endParaRPr sz="750">
                        <a:latin typeface="Calibri"/>
                        <a:cs typeface="Calibri"/>
                      </a:endParaRPr>
                    </a:p>
                  </a:txBody>
                  <a:tcPr marL="0" marR="0" marB="0" marT="4445">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marL="17780" marR="3175">
                        <a:lnSpc>
                          <a:spcPct val="100000"/>
                        </a:lnSpc>
                        <a:spcBef>
                          <a:spcPts val="35"/>
                        </a:spcBef>
                      </a:pPr>
                      <a:r>
                        <a:rPr dirty="0" sz="750" spc="-20">
                          <a:latin typeface="Calibri"/>
                          <a:cs typeface="Calibri"/>
                        </a:rPr>
                        <a:t>2.897***</a:t>
                      </a:r>
                      <a:endParaRPr sz="750">
                        <a:latin typeface="Calibri"/>
                        <a:cs typeface="Calibri"/>
                      </a:endParaRPr>
                    </a:p>
                  </a:txBody>
                  <a:tcPr marL="0" marR="0" marB="0" marT="4445">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gn="ctr" marR="36195">
                        <a:lnSpc>
                          <a:spcPct val="100000"/>
                        </a:lnSpc>
                        <a:spcBef>
                          <a:spcPts val="35"/>
                        </a:spcBef>
                      </a:pPr>
                      <a:r>
                        <a:rPr dirty="0" sz="750" spc="-20">
                          <a:latin typeface="Calibri"/>
                          <a:cs typeface="Calibri"/>
                        </a:rPr>
                        <a:t>2.349***</a:t>
                      </a:r>
                      <a:endParaRPr sz="750">
                        <a:latin typeface="Calibri"/>
                        <a:cs typeface="Calibri"/>
                      </a:endParaRPr>
                    </a:p>
                  </a:txBody>
                  <a:tcPr marL="0" marR="0" marB="0" marT="4445">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gn="ctr" marR="81280">
                        <a:lnSpc>
                          <a:spcPct val="100000"/>
                        </a:lnSpc>
                        <a:spcBef>
                          <a:spcPts val="35"/>
                        </a:spcBef>
                      </a:pPr>
                      <a:r>
                        <a:rPr dirty="0" sz="750" spc="-20">
                          <a:latin typeface="Calibri"/>
                          <a:cs typeface="Calibri"/>
                        </a:rPr>
                        <a:t>0.500**</a:t>
                      </a:r>
                      <a:endParaRPr sz="750">
                        <a:latin typeface="Calibri"/>
                        <a:cs typeface="Calibri"/>
                      </a:endParaRPr>
                    </a:p>
                  </a:txBody>
                  <a:tcPr marL="0" marR="0" marB="0" marT="4445">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9525">
                      <a:solidFill>
                        <a:srgbClr val="000000"/>
                      </a:solidFill>
                      <a:prstDash val="solid"/>
                    </a:lnT>
                  </a:tcPr>
                </a:tc>
              </a:tr>
              <a:tr h="129223">
                <a:tc>
                  <a:txBody>
                    <a:bodyPr/>
                    <a:lstStyle/>
                    <a:p>
                      <a:pPr marL="19050">
                        <a:lnSpc>
                          <a:spcPts val="855"/>
                        </a:lnSpc>
                        <a:spcBef>
                          <a:spcPts val="10"/>
                        </a:spcBef>
                      </a:pPr>
                      <a:r>
                        <a:rPr dirty="0" sz="750">
                          <a:latin typeface="Calibri"/>
                          <a:cs typeface="Calibri"/>
                        </a:rPr>
                        <a:t>Part.</a:t>
                      </a:r>
                      <a:r>
                        <a:rPr dirty="0" sz="750" spc="-15">
                          <a:latin typeface="Calibri"/>
                          <a:cs typeface="Calibri"/>
                        </a:rPr>
                        <a:t> </a:t>
                      </a:r>
                      <a:r>
                        <a:rPr dirty="0" sz="750" spc="5">
                          <a:latin typeface="Calibri"/>
                          <a:cs typeface="Calibri"/>
                        </a:rPr>
                        <a:t>Pol.Group</a:t>
                      </a:r>
                      <a:endParaRPr sz="750">
                        <a:latin typeface="Calibri"/>
                        <a:cs typeface="Calibri"/>
                      </a:endParaRPr>
                    </a:p>
                  </a:txBody>
                  <a:tcPr marL="0" marR="0" marB="0" marT="1270"/>
                </a:tc>
                <a:tc>
                  <a:txBody>
                    <a:bodyPr/>
                    <a:lstStyle/>
                    <a:p>
                      <a:pPr marL="19050" marR="3175">
                        <a:lnSpc>
                          <a:spcPts val="855"/>
                        </a:lnSpc>
                        <a:spcBef>
                          <a:spcPts val="10"/>
                        </a:spcBef>
                      </a:pPr>
                      <a:r>
                        <a:rPr dirty="0" sz="750" spc="-35">
                          <a:latin typeface="Calibri"/>
                          <a:cs typeface="Calibri"/>
                        </a:rPr>
                        <a:t>29</a:t>
                      </a:r>
                      <a:r>
                        <a:rPr dirty="0" sz="750" spc="10">
                          <a:latin typeface="Calibri"/>
                          <a:cs typeface="Calibri"/>
                        </a:rPr>
                        <a:t>.</a:t>
                      </a:r>
                      <a:r>
                        <a:rPr dirty="0" sz="750" spc="-35">
                          <a:latin typeface="Calibri"/>
                          <a:cs typeface="Calibri"/>
                        </a:rPr>
                        <a:t>295</a:t>
                      </a:r>
                      <a:r>
                        <a:rPr dirty="0" sz="750" spc="-25">
                          <a:latin typeface="Calibri"/>
                          <a:cs typeface="Calibri"/>
                        </a:rPr>
                        <a:t>**</a:t>
                      </a:r>
                      <a:r>
                        <a:rPr dirty="0" sz="750">
                          <a:latin typeface="Calibri"/>
                          <a:cs typeface="Calibri"/>
                        </a:rPr>
                        <a:t>*</a:t>
                      </a:r>
                      <a:endParaRPr sz="750">
                        <a:latin typeface="Calibri"/>
                        <a:cs typeface="Calibri"/>
                      </a:endParaRPr>
                    </a:p>
                  </a:txBody>
                  <a:tcPr marL="0" marR="0" marB="0" marT="127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36195">
                        <a:lnSpc>
                          <a:spcPts val="855"/>
                        </a:lnSpc>
                        <a:spcBef>
                          <a:spcPts val="10"/>
                        </a:spcBef>
                      </a:pPr>
                      <a:r>
                        <a:rPr dirty="0" sz="750" spc="-20">
                          <a:latin typeface="Calibri"/>
                          <a:cs typeface="Calibri"/>
                        </a:rPr>
                        <a:t>2.354***</a:t>
                      </a:r>
                      <a:endParaRPr sz="750">
                        <a:latin typeface="Calibri"/>
                        <a:cs typeface="Calibri"/>
                      </a:endParaRPr>
                    </a:p>
                  </a:txBody>
                  <a:tcPr marL="0" marR="0" marB="0" marT="127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5"/>
                        </a:lnSpc>
                        <a:spcBef>
                          <a:spcPts val="10"/>
                        </a:spcBef>
                      </a:pPr>
                      <a:r>
                        <a:rPr dirty="0" sz="750" spc="-15">
                          <a:latin typeface="Calibri"/>
                          <a:cs typeface="Calibri"/>
                        </a:rPr>
                        <a:t>1.92***</a:t>
                      </a:r>
                      <a:endParaRPr sz="750">
                        <a:latin typeface="Calibri"/>
                        <a:cs typeface="Calibri"/>
                      </a:endParaRPr>
                    </a:p>
                  </a:txBody>
                  <a:tcPr marL="0" marR="0" marB="0" marT="127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ctr" marR="81280">
                        <a:lnSpc>
                          <a:spcPts val="855"/>
                        </a:lnSpc>
                        <a:spcBef>
                          <a:spcPts val="10"/>
                        </a:spcBef>
                      </a:pPr>
                      <a:r>
                        <a:rPr dirty="0" sz="750" spc="-20">
                          <a:latin typeface="Calibri"/>
                          <a:cs typeface="Calibri"/>
                        </a:rPr>
                        <a:t>1.560**</a:t>
                      </a:r>
                      <a:endParaRPr sz="750">
                        <a:latin typeface="Calibri"/>
                        <a:cs typeface="Calibri"/>
                      </a:endParaRPr>
                    </a:p>
                  </a:txBody>
                  <a:tcPr marL="0" marR="0" marB="0" marT="127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29223">
                <a:tc>
                  <a:txBody>
                    <a:bodyPr/>
                    <a:lstStyle/>
                    <a:p>
                      <a:pPr marL="19050">
                        <a:lnSpc>
                          <a:spcPts val="855"/>
                        </a:lnSpc>
                        <a:spcBef>
                          <a:spcPts val="60"/>
                        </a:spcBef>
                      </a:pPr>
                      <a:r>
                        <a:rPr dirty="0" sz="750">
                          <a:latin typeface="Calibri"/>
                          <a:cs typeface="Calibri"/>
                        </a:rPr>
                        <a:t>Part.</a:t>
                      </a:r>
                      <a:r>
                        <a:rPr dirty="0" sz="750" spc="-15">
                          <a:latin typeface="Calibri"/>
                          <a:cs typeface="Calibri"/>
                        </a:rPr>
                        <a:t> </a:t>
                      </a:r>
                      <a:r>
                        <a:rPr dirty="0" sz="750" spc="5">
                          <a:latin typeface="Calibri"/>
                          <a:cs typeface="Calibri"/>
                        </a:rPr>
                        <a:t>Cultural</a:t>
                      </a:r>
                      <a:endParaRPr sz="750">
                        <a:latin typeface="Calibri"/>
                        <a:cs typeface="Calibri"/>
                      </a:endParaRPr>
                    </a:p>
                  </a:txBody>
                  <a:tcPr marL="0" marR="0" marB="0" marT="762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1.557***</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ts val="855"/>
                        </a:lnSpc>
                        <a:spcBef>
                          <a:spcPts val="65"/>
                        </a:spcBef>
                      </a:pPr>
                      <a:r>
                        <a:rPr dirty="0" sz="750" spc="-20">
                          <a:latin typeface="Calibri"/>
                          <a:cs typeface="Calibri"/>
                        </a:rPr>
                        <a:t>1.895***</a:t>
                      </a:r>
                      <a:endParaRPr sz="750">
                        <a:latin typeface="Calibri"/>
                        <a:cs typeface="Calibri"/>
                      </a:endParaRPr>
                    </a:p>
                  </a:txBody>
                  <a:tcPr marL="0" marR="0" marB="0" marT="8255"/>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ts val="855"/>
                        </a:lnSpc>
                        <a:spcBef>
                          <a:spcPts val="65"/>
                        </a:spcBef>
                      </a:pPr>
                      <a:r>
                        <a:rPr dirty="0" sz="750" spc="-20">
                          <a:latin typeface="Calibri"/>
                          <a:cs typeface="Calibri"/>
                        </a:rPr>
                        <a:t>3.204***</a:t>
                      </a:r>
                      <a:endParaRPr sz="750">
                        <a:latin typeface="Calibri"/>
                        <a:cs typeface="Calibri"/>
                      </a:endParaRPr>
                    </a:p>
                  </a:txBody>
                  <a:tcPr marL="0" marR="0" marB="0" marT="8255"/>
                </a:tc>
                <a:tc>
                  <a:txBody>
                    <a:bodyPr/>
                    <a:lstStyle/>
                    <a:p>
                      <a:pPr>
                        <a:lnSpc>
                          <a:spcPct val="100000"/>
                        </a:lnSpc>
                      </a:pPr>
                      <a:endParaRPr sz="700">
                        <a:latin typeface="Times New Roman"/>
                        <a:cs typeface="Times New Roman"/>
                      </a:endParaRPr>
                    </a:p>
                  </a:txBody>
                  <a:tcPr marL="0" marR="0" marB="0" marT="0"/>
                </a:tc>
                <a:tc>
                  <a:txBody>
                    <a:bodyPr/>
                    <a:lstStyle/>
                    <a:p>
                      <a:pPr algn="ctr" marR="35560">
                        <a:lnSpc>
                          <a:spcPts val="855"/>
                        </a:lnSpc>
                        <a:spcBef>
                          <a:spcPts val="65"/>
                        </a:spcBef>
                      </a:pPr>
                      <a:r>
                        <a:rPr dirty="0" sz="750" spc="-20">
                          <a:latin typeface="Calibri"/>
                          <a:cs typeface="Calibri"/>
                        </a:rPr>
                        <a:t>2.041***</a:t>
                      </a:r>
                      <a:endParaRPr sz="750">
                        <a:latin typeface="Calibri"/>
                        <a:cs typeface="Calibri"/>
                      </a:endParaRPr>
                    </a:p>
                  </a:txBody>
                  <a:tcPr marL="0" marR="0" marB="0" marT="8255"/>
                </a:tc>
                <a:tc>
                  <a:txBody>
                    <a:bodyPr/>
                    <a:lstStyle/>
                    <a:p>
                      <a:pPr>
                        <a:lnSpc>
                          <a:spcPct val="100000"/>
                        </a:lnSpc>
                      </a:pPr>
                      <a:endParaRPr sz="700">
                        <a:latin typeface="Times New Roman"/>
                        <a:cs typeface="Times New Roman"/>
                      </a:endParaRPr>
                    </a:p>
                  </a:txBody>
                  <a:tcPr marL="0" marR="0" marB="0" marT="0"/>
                </a:tc>
                <a:tc>
                  <a:txBody>
                    <a:bodyPr/>
                    <a:lstStyle/>
                    <a:p>
                      <a:pPr algn="ctr" marR="35560">
                        <a:lnSpc>
                          <a:spcPts val="855"/>
                        </a:lnSpc>
                        <a:spcBef>
                          <a:spcPts val="65"/>
                        </a:spcBef>
                      </a:pPr>
                      <a:r>
                        <a:rPr dirty="0" sz="750" spc="-20">
                          <a:latin typeface="Calibri"/>
                          <a:cs typeface="Calibri"/>
                        </a:rPr>
                        <a:t>1.415***</a:t>
                      </a:r>
                      <a:endParaRPr sz="750">
                        <a:latin typeface="Calibri"/>
                        <a:cs typeface="Calibri"/>
                      </a:endParaRPr>
                    </a:p>
                  </a:txBody>
                  <a:tcPr marL="0" marR="0" marB="0" marT="8255"/>
                </a:tc>
                <a:tc>
                  <a:txBody>
                    <a:bodyPr/>
                    <a:lstStyle/>
                    <a:p>
                      <a:pPr>
                        <a:lnSpc>
                          <a:spcPct val="100000"/>
                        </a:lnSpc>
                      </a:pPr>
                      <a:endParaRPr sz="700">
                        <a:latin typeface="Times New Roman"/>
                        <a:cs typeface="Times New Roman"/>
                      </a:endParaRPr>
                    </a:p>
                  </a:txBody>
                  <a:tcPr marL="0" marR="0" marB="0" marT="0"/>
                </a:tc>
                <a:tc>
                  <a:txBody>
                    <a:bodyPr/>
                    <a:lstStyle/>
                    <a:p>
                      <a:pPr algn="ctr" marR="35560">
                        <a:lnSpc>
                          <a:spcPts val="855"/>
                        </a:lnSpc>
                        <a:spcBef>
                          <a:spcPts val="65"/>
                        </a:spcBef>
                      </a:pPr>
                      <a:r>
                        <a:rPr dirty="0" sz="750" spc="-20">
                          <a:latin typeface="Calibri"/>
                          <a:cs typeface="Calibri"/>
                        </a:rPr>
                        <a:t>1.993***</a:t>
                      </a:r>
                      <a:endParaRPr sz="750">
                        <a:latin typeface="Calibri"/>
                        <a:cs typeface="Calibri"/>
                      </a:endParaRPr>
                    </a:p>
                  </a:txBody>
                  <a:tcPr marL="0" marR="0" marB="0" marT="8255"/>
                </a:tc>
                <a:tc>
                  <a:txBody>
                    <a:bodyPr/>
                    <a:lstStyle/>
                    <a:p>
                      <a:pPr>
                        <a:lnSpc>
                          <a:spcPct val="100000"/>
                        </a:lnSpc>
                      </a:pPr>
                      <a:endParaRPr sz="700">
                        <a:latin typeface="Times New Roman"/>
                        <a:cs typeface="Times New Roman"/>
                      </a:endParaRPr>
                    </a:p>
                  </a:txBody>
                  <a:tcPr marL="0" marR="0" marB="0" marT="0"/>
                </a:tc>
                <a:tc>
                  <a:txBody>
                    <a:bodyPr/>
                    <a:lstStyle/>
                    <a:p>
                      <a:pPr marL="18415">
                        <a:lnSpc>
                          <a:spcPts val="855"/>
                        </a:lnSpc>
                        <a:spcBef>
                          <a:spcPts val="65"/>
                        </a:spcBef>
                      </a:pPr>
                      <a:r>
                        <a:rPr dirty="0" sz="750" spc="-20">
                          <a:latin typeface="Calibri"/>
                          <a:cs typeface="Calibri"/>
                        </a:rPr>
                        <a:t>2.218***</a:t>
                      </a:r>
                      <a:endParaRPr sz="750">
                        <a:latin typeface="Calibri"/>
                        <a:cs typeface="Calibri"/>
                      </a:endParaRPr>
                    </a:p>
                  </a:txBody>
                  <a:tcPr marL="0" marR="0" marB="0" marT="8255"/>
                </a:tc>
              </a:tr>
              <a:tr h="129223">
                <a:tc>
                  <a:txBody>
                    <a:bodyPr/>
                    <a:lstStyle/>
                    <a:p>
                      <a:pPr marL="19050">
                        <a:lnSpc>
                          <a:spcPts val="855"/>
                        </a:lnSpc>
                        <a:spcBef>
                          <a:spcPts val="60"/>
                        </a:spcBef>
                      </a:pPr>
                      <a:r>
                        <a:rPr dirty="0" sz="750" spc="10">
                          <a:latin typeface="Calibri"/>
                          <a:cs typeface="Calibri"/>
                        </a:rPr>
                        <a:t>Pol.</a:t>
                      </a:r>
                      <a:r>
                        <a:rPr dirty="0" sz="750" spc="-15">
                          <a:latin typeface="Calibri"/>
                          <a:cs typeface="Calibri"/>
                        </a:rPr>
                        <a:t> </a:t>
                      </a:r>
                      <a:r>
                        <a:rPr dirty="0" sz="750">
                          <a:latin typeface="Calibri"/>
                          <a:cs typeface="Calibri"/>
                        </a:rPr>
                        <a:t>Ethical</a:t>
                      </a:r>
                      <a:endParaRPr sz="750">
                        <a:latin typeface="Calibri"/>
                        <a:cs typeface="Calibri"/>
                      </a:endParaRPr>
                    </a:p>
                  </a:txBody>
                  <a:tcPr marL="0" marR="0" marB="0" marT="762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L="10160" marR="3175">
                        <a:lnSpc>
                          <a:spcPts val="855"/>
                        </a:lnSpc>
                        <a:spcBef>
                          <a:spcPts val="60"/>
                        </a:spcBef>
                      </a:pPr>
                      <a:r>
                        <a:rPr dirty="0" sz="750" spc="-35">
                          <a:latin typeface="Calibri"/>
                          <a:cs typeface="Calibri"/>
                        </a:rPr>
                        <a:t>2</a:t>
                      </a:r>
                      <a:r>
                        <a:rPr dirty="0" sz="750" spc="10">
                          <a:latin typeface="Calibri"/>
                          <a:cs typeface="Calibri"/>
                        </a:rPr>
                        <a:t>.</a:t>
                      </a:r>
                      <a:r>
                        <a:rPr dirty="0" sz="750" spc="-35">
                          <a:latin typeface="Calibri"/>
                          <a:cs typeface="Calibri"/>
                        </a:rPr>
                        <a:t>4667</a:t>
                      </a:r>
                      <a:r>
                        <a:rPr dirty="0" sz="750" spc="-25">
                          <a:latin typeface="Calibri"/>
                          <a:cs typeface="Calibri"/>
                        </a:rPr>
                        <a:t>**</a:t>
                      </a:r>
                      <a:r>
                        <a:rPr dirty="0" sz="750">
                          <a:latin typeface="Calibri"/>
                          <a:cs typeface="Calibri"/>
                        </a:rPr>
                        <a:t>*</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830">
                        <a:lnSpc>
                          <a:spcPts val="855"/>
                        </a:lnSpc>
                        <a:spcBef>
                          <a:spcPts val="10"/>
                        </a:spcBef>
                      </a:pPr>
                      <a:r>
                        <a:rPr dirty="0" sz="750" spc="-20">
                          <a:latin typeface="Calibri"/>
                          <a:cs typeface="Calibri"/>
                        </a:rPr>
                        <a:t>1.762***</a:t>
                      </a:r>
                      <a:endParaRPr sz="750">
                        <a:latin typeface="Calibri"/>
                        <a:cs typeface="Calibri"/>
                      </a:endParaRPr>
                    </a:p>
                  </a:txBody>
                  <a:tcPr marL="0" marR="0" marB="0" marT="127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ts val="855"/>
                        </a:lnSpc>
                        <a:spcBef>
                          <a:spcPts val="60"/>
                        </a:spcBef>
                      </a:pPr>
                      <a:r>
                        <a:rPr dirty="0" sz="750" spc="-20">
                          <a:latin typeface="Calibri"/>
                          <a:cs typeface="Calibri"/>
                        </a:rPr>
                        <a:t>3.901***</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4.419***</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r>
              <a:tr h="129223">
                <a:tc>
                  <a:txBody>
                    <a:bodyPr/>
                    <a:lstStyle/>
                    <a:p>
                      <a:pPr marL="19050">
                        <a:lnSpc>
                          <a:spcPts val="855"/>
                        </a:lnSpc>
                        <a:spcBef>
                          <a:spcPts val="60"/>
                        </a:spcBef>
                      </a:pPr>
                      <a:r>
                        <a:rPr dirty="0" sz="750" spc="10">
                          <a:latin typeface="Calibri"/>
                          <a:cs typeface="Calibri"/>
                        </a:rPr>
                        <a:t>Pol.</a:t>
                      </a:r>
                      <a:r>
                        <a:rPr dirty="0" sz="750" spc="-15">
                          <a:latin typeface="Calibri"/>
                          <a:cs typeface="Calibri"/>
                        </a:rPr>
                        <a:t> March</a:t>
                      </a:r>
                      <a:endParaRPr sz="750">
                        <a:latin typeface="Calibri"/>
                        <a:cs typeface="Calibri"/>
                      </a:endParaRPr>
                    </a:p>
                  </a:txBody>
                  <a:tcPr marL="0" marR="0" marB="0" marT="7620"/>
                </a:tc>
                <a:tc>
                  <a:txBody>
                    <a:bodyPr/>
                    <a:lstStyle/>
                    <a:p>
                      <a:pPr marL="15875" marR="3175">
                        <a:lnSpc>
                          <a:spcPts val="855"/>
                        </a:lnSpc>
                        <a:spcBef>
                          <a:spcPts val="60"/>
                        </a:spcBef>
                      </a:pPr>
                      <a:r>
                        <a:rPr dirty="0" sz="750" spc="-20">
                          <a:latin typeface="Calibri"/>
                          <a:cs typeface="Calibri"/>
                        </a:rPr>
                        <a:t>3.664***</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830">
                        <a:lnSpc>
                          <a:spcPts val="855"/>
                        </a:lnSpc>
                        <a:spcBef>
                          <a:spcPts val="10"/>
                        </a:spcBef>
                      </a:pPr>
                      <a:r>
                        <a:rPr dirty="0" sz="750" spc="-20">
                          <a:latin typeface="Calibri"/>
                          <a:cs typeface="Calibri"/>
                        </a:rPr>
                        <a:t>3.976***</a:t>
                      </a:r>
                      <a:endParaRPr sz="750">
                        <a:latin typeface="Calibri"/>
                        <a:cs typeface="Calibri"/>
                      </a:endParaRPr>
                    </a:p>
                  </a:txBody>
                  <a:tcPr marL="0" marR="0" marB="0" marT="127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2.129***</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r>
              <a:tr h="129223">
                <a:tc>
                  <a:txBody>
                    <a:bodyPr/>
                    <a:lstStyle/>
                    <a:p>
                      <a:pPr marL="19050">
                        <a:lnSpc>
                          <a:spcPts val="855"/>
                        </a:lnSpc>
                        <a:spcBef>
                          <a:spcPts val="60"/>
                        </a:spcBef>
                      </a:pPr>
                      <a:r>
                        <a:rPr dirty="0" sz="750">
                          <a:latin typeface="Calibri"/>
                          <a:cs typeface="Calibri"/>
                        </a:rPr>
                        <a:t>Part.</a:t>
                      </a:r>
                      <a:r>
                        <a:rPr dirty="0" sz="750" spc="-15">
                          <a:latin typeface="Calibri"/>
                          <a:cs typeface="Calibri"/>
                        </a:rPr>
                        <a:t> </a:t>
                      </a:r>
                      <a:r>
                        <a:rPr dirty="0" sz="750">
                          <a:latin typeface="Calibri"/>
                          <a:cs typeface="Calibri"/>
                        </a:rPr>
                        <a:t>School</a:t>
                      </a:r>
                      <a:endParaRPr sz="750">
                        <a:latin typeface="Calibri"/>
                        <a:cs typeface="Calibri"/>
                      </a:endParaRPr>
                    </a:p>
                  </a:txBody>
                  <a:tcPr marL="0" marR="0" marB="0" marT="762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2.255***</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3.213***</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2.997***</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1.516***</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1.734***</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L="17780">
                        <a:lnSpc>
                          <a:spcPts val="855"/>
                        </a:lnSpc>
                        <a:spcBef>
                          <a:spcPts val="60"/>
                        </a:spcBef>
                      </a:pPr>
                      <a:r>
                        <a:rPr dirty="0" sz="750" spc="-20">
                          <a:latin typeface="Calibri"/>
                          <a:cs typeface="Calibri"/>
                        </a:rPr>
                        <a:t>1.573***</a:t>
                      </a:r>
                      <a:endParaRPr sz="750">
                        <a:latin typeface="Calibri"/>
                        <a:cs typeface="Calibri"/>
                      </a:endParaRPr>
                    </a:p>
                  </a:txBody>
                  <a:tcPr marL="0" marR="0" marB="0" marT="7620"/>
                </a:tc>
              </a:tr>
              <a:tr h="129223">
                <a:tc>
                  <a:txBody>
                    <a:bodyPr/>
                    <a:lstStyle/>
                    <a:p>
                      <a:pPr marL="19050">
                        <a:lnSpc>
                          <a:spcPts val="855"/>
                        </a:lnSpc>
                        <a:spcBef>
                          <a:spcPts val="60"/>
                        </a:spcBef>
                      </a:pPr>
                      <a:r>
                        <a:rPr dirty="0" sz="750">
                          <a:latin typeface="Calibri"/>
                          <a:cs typeface="Calibri"/>
                        </a:rPr>
                        <a:t>Part.</a:t>
                      </a:r>
                      <a:r>
                        <a:rPr dirty="0" sz="750" spc="-15">
                          <a:latin typeface="Calibri"/>
                          <a:cs typeface="Calibri"/>
                        </a:rPr>
                        <a:t> </a:t>
                      </a:r>
                      <a:r>
                        <a:rPr dirty="0" sz="750" spc="10">
                          <a:latin typeface="Calibri"/>
                          <a:cs typeface="Calibri"/>
                        </a:rPr>
                        <a:t>Service</a:t>
                      </a:r>
                      <a:endParaRPr sz="750">
                        <a:latin typeface="Calibri"/>
                        <a:cs typeface="Calibri"/>
                      </a:endParaRPr>
                    </a:p>
                  </a:txBody>
                  <a:tcPr marL="0" marR="0" marB="0" marT="762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2.023***</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L="19050" marR="3175">
                        <a:lnSpc>
                          <a:spcPts val="855"/>
                        </a:lnSpc>
                        <a:spcBef>
                          <a:spcPts val="10"/>
                        </a:spcBef>
                      </a:pPr>
                      <a:r>
                        <a:rPr dirty="0" sz="750" spc="-20">
                          <a:latin typeface="Calibri"/>
                          <a:cs typeface="Calibri"/>
                        </a:rPr>
                        <a:t>2.871***</a:t>
                      </a:r>
                      <a:endParaRPr sz="750">
                        <a:latin typeface="Calibri"/>
                        <a:cs typeface="Calibri"/>
                      </a:endParaRPr>
                    </a:p>
                  </a:txBody>
                  <a:tcPr marL="0" marR="0" marB="0" marT="127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81280">
                        <a:lnSpc>
                          <a:spcPts val="855"/>
                        </a:lnSpc>
                        <a:spcBef>
                          <a:spcPts val="60"/>
                        </a:spcBef>
                      </a:pPr>
                      <a:r>
                        <a:rPr dirty="0" sz="750" spc="-20">
                          <a:latin typeface="Calibri"/>
                          <a:cs typeface="Calibri"/>
                        </a:rPr>
                        <a:t>1.491**</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L="17780">
                        <a:lnSpc>
                          <a:spcPts val="855"/>
                        </a:lnSpc>
                        <a:spcBef>
                          <a:spcPts val="60"/>
                        </a:spcBef>
                      </a:pPr>
                      <a:r>
                        <a:rPr dirty="0" sz="750" spc="-20">
                          <a:latin typeface="Calibri"/>
                          <a:cs typeface="Calibri"/>
                        </a:rPr>
                        <a:t>1.812***</a:t>
                      </a:r>
                      <a:endParaRPr sz="750">
                        <a:latin typeface="Calibri"/>
                        <a:cs typeface="Calibri"/>
                      </a:endParaRPr>
                    </a:p>
                  </a:txBody>
                  <a:tcPr marL="0" marR="0" marB="0" marT="7620"/>
                </a:tc>
              </a:tr>
              <a:tr h="129223">
                <a:tc>
                  <a:txBody>
                    <a:bodyPr/>
                    <a:lstStyle/>
                    <a:p>
                      <a:pPr marL="19050">
                        <a:lnSpc>
                          <a:spcPts val="855"/>
                        </a:lnSpc>
                        <a:spcBef>
                          <a:spcPts val="60"/>
                        </a:spcBef>
                      </a:pPr>
                      <a:r>
                        <a:rPr dirty="0" sz="750" spc="10">
                          <a:latin typeface="Calibri"/>
                          <a:cs typeface="Calibri"/>
                        </a:rPr>
                        <a:t>Pol.</a:t>
                      </a:r>
                      <a:r>
                        <a:rPr dirty="0" sz="750" spc="-15">
                          <a:latin typeface="Calibri"/>
                          <a:cs typeface="Calibri"/>
                        </a:rPr>
                        <a:t> </a:t>
                      </a:r>
                      <a:r>
                        <a:rPr dirty="0" sz="750" spc="5">
                          <a:latin typeface="Calibri"/>
                          <a:cs typeface="Calibri"/>
                        </a:rPr>
                        <a:t>Searched</a:t>
                      </a:r>
                      <a:endParaRPr sz="750">
                        <a:latin typeface="Calibri"/>
                        <a:cs typeface="Calibri"/>
                      </a:endParaRPr>
                    </a:p>
                  </a:txBody>
                  <a:tcPr marL="0" marR="0" marB="0" marT="7620"/>
                </a:tc>
                <a:tc>
                  <a:txBody>
                    <a:bodyPr/>
                    <a:lstStyle/>
                    <a:p>
                      <a:pPr marL="15875" marR="3175">
                        <a:lnSpc>
                          <a:spcPts val="855"/>
                        </a:lnSpc>
                        <a:spcBef>
                          <a:spcPts val="60"/>
                        </a:spcBef>
                      </a:pPr>
                      <a:r>
                        <a:rPr dirty="0" sz="750" spc="-20">
                          <a:latin typeface="Calibri"/>
                          <a:cs typeface="Calibri"/>
                        </a:rPr>
                        <a:t>2.380***</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1.458***</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4.454***</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ts val="855"/>
                        </a:lnSpc>
                        <a:spcBef>
                          <a:spcPts val="60"/>
                        </a:spcBef>
                      </a:pPr>
                      <a:r>
                        <a:rPr dirty="0" sz="750" spc="-20">
                          <a:latin typeface="Calibri"/>
                          <a:cs typeface="Calibri"/>
                        </a:rPr>
                        <a:t>2.186***</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L="18415" marR="3175">
                        <a:lnSpc>
                          <a:spcPts val="855"/>
                        </a:lnSpc>
                        <a:spcBef>
                          <a:spcPts val="60"/>
                        </a:spcBef>
                      </a:pPr>
                      <a:r>
                        <a:rPr dirty="0" sz="750" spc="-20">
                          <a:latin typeface="Calibri"/>
                          <a:cs typeface="Calibri"/>
                        </a:rPr>
                        <a:t>1.541***</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81915">
                        <a:lnSpc>
                          <a:spcPts val="855"/>
                        </a:lnSpc>
                        <a:spcBef>
                          <a:spcPts val="10"/>
                        </a:spcBef>
                      </a:pPr>
                      <a:r>
                        <a:rPr dirty="0" sz="750" spc="-20">
                          <a:latin typeface="Calibri"/>
                          <a:cs typeface="Calibri"/>
                        </a:rPr>
                        <a:t>1.474**</a:t>
                      </a:r>
                      <a:endParaRPr sz="750">
                        <a:latin typeface="Calibri"/>
                        <a:cs typeface="Calibri"/>
                      </a:endParaRPr>
                    </a:p>
                  </a:txBody>
                  <a:tcPr marL="0" marR="0" marB="0" marT="127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1.391***</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r>
              <a:tr h="129216">
                <a:tc>
                  <a:txBody>
                    <a:bodyPr/>
                    <a:lstStyle/>
                    <a:p>
                      <a:pPr marL="19050">
                        <a:lnSpc>
                          <a:spcPts val="855"/>
                        </a:lnSpc>
                        <a:spcBef>
                          <a:spcPts val="60"/>
                        </a:spcBef>
                      </a:pPr>
                      <a:r>
                        <a:rPr dirty="0" sz="750">
                          <a:latin typeface="Calibri"/>
                          <a:cs typeface="Calibri"/>
                        </a:rPr>
                        <a:t>Part.</a:t>
                      </a:r>
                      <a:r>
                        <a:rPr dirty="0" sz="750" spc="-15">
                          <a:latin typeface="Calibri"/>
                          <a:cs typeface="Calibri"/>
                        </a:rPr>
                        <a:t> </a:t>
                      </a:r>
                      <a:r>
                        <a:rPr dirty="0" sz="750" spc="5">
                          <a:latin typeface="Calibri"/>
                          <a:cs typeface="Calibri"/>
                        </a:rPr>
                        <a:t>Sport</a:t>
                      </a:r>
                      <a:endParaRPr sz="750">
                        <a:latin typeface="Calibri"/>
                        <a:cs typeface="Calibri"/>
                      </a:endParaRPr>
                    </a:p>
                  </a:txBody>
                  <a:tcPr marL="0" marR="0" marB="0" marT="7620"/>
                </a:tc>
                <a:tc>
                  <a:txBody>
                    <a:bodyPr/>
                    <a:lstStyle/>
                    <a:p>
                      <a:pPr marL="15875" marR="3175">
                        <a:lnSpc>
                          <a:spcPts val="855"/>
                        </a:lnSpc>
                        <a:spcBef>
                          <a:spcPts val="60"/>
                        </a:spcBef>
                      </a:pPr>
                      <a:r>
                        <a:rPr dirty="0" sz="750" spc="-20">
                          <a:latin typeface="Calibri"/>
                          <a:cs typeface="Calibri"/>
                        </a:rPr>
                        <a:t>0.565**</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1.826***</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ts val="855"/>
                        </a:lnSpc>
                        <a:spcBef>
                          <a:spcPts val="60"/>
                        </a:spcBef>
                      </a:pPr>
                      <a:r>
                        <a:rPr dirty="0" sz="750" spc="-20">
                          <a:latin typeface="Calibri"/>
                          <a:cs typeface="Calibri"/>
                        </a:rPr>
                        <a:t>2.028***</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ts val="855"/>
                        </a:lnSpc>
                        <a:spcBef>
                          <a:spcPts val="60"/>
                        </a:spcBef>
                      </a:pPr>
                      <a:r>
                        <a:rPr dirty="0" sz="750" spc="-20">
                          <a:latin typeface="Calibri"/>
                          <a:cs typeface="Calibri"/>
                        </a:rPr>
                        <a:t>1.735***</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81280">
                        <a:lnSpc>
                          <a:spcPts val="855"/>
                        </a:lnSpc>
                        <a:spcBef>
                          <a:spcPts val="60"/>
                        </a:spcBef>
                      </a:pPr>
                      <a:r>
                        <a:rPr dirty="0" sz="750" spc="-20">
                          <a:latin typeface="Calibri"/>
                          <a:cs typeface="Calibri"/>
                        </a:rPr>
                        <a:t>1.547**</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830">
                        <a:lnSpc>
                          <a:spcPts val="855"/>
                        </a:lnSpc>
                        <a:spcBef>
                          <a:spcPts val="10"/>
                        </a:spcBef>
                      </a:pPr>
                      <a:r>
                        <a:rPr dirty="0" sz="750" spc="-20">
                          <a:latin typeface="Calibri"/>
                          <a:cs typeface="Calibri"/>
                        </a:rPr>
                        <a:t>1.411***</a:t>
                      </a:r>
                      <a:endParaRPr sz="750">
                        <a:latin typeface="Calibri"/>
                        <a:cs typeface="Calibri"/>
                      </a:endParaRPr>
                    </a:p>
                  </a:txBody>
                  <a:tcPr marL="0" marR="0" marB="0" marT="127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700">
                        <a:latin typeface="Times New Roman"/>
                        <a:cs typeface="Times New Roman"/>
                      </a:endParaRPr>
                    </a:p>
                  </a:txBody>
                  <a:tcPr marL="0" marR="0" marB="0" marT="0"/>
                </a:tc>
                <a:tc>
                  <a:txBody>
                    <a:bodyPr/>
                    <a:lstStyle/>
                    <a:p>
                      <a:pPr marL="17780">
                        <a:lnSpc>
                          <a:spcPts val="855"/>
                        </a:lnSpc>
                        <a:spcBef>
                          <a:spcPts val="60"/>
                        </a:spcBef>
                      </a:pPr>
                      <a:r>
                        <a:rPr dirty="0" sz="750" spc="-25">
                          <a:latin typeface="Calibri"/>
                          <a:cs typeface="Calibri"/>
                        </a:rPr>
                        <a:t>1.180*</a:t>
                      </a:r>
                      <a:endParaRPr sz="750">
                        <a:latin typeface="Calibri"/>
                        <a:cs typeface="Calibri"/>
                      </a:endParaRPr>
                    </a:p>
                  </a:txBody>
                  <a:tcPr marL="0" marR="0" marB="0" marT="7620"/>
                </a:tc>
              </a:tr>
              <a:tr h="135690">
                <a:tc>
                  <a:txBody>
                    <a:bodyPr/>
                    <a:lstStyle/>
                    <a:p>
                      <a:pPr marL="19050">
                        <a:lnSpc>
                          <a:spcPct val="100000"/>
                        </a:lnSpc>
                        <a:spcBef>
                          <a:spcPts val="60"/>
                        </a:spcBef>
                      </a:pPr>
                      <a:r>
                        <a:rPr dirty="0" sz="750">
                          <a:latin typeface="Calibri"/>
                          <a:cs typeface="Calibri"/>
                        </a:rPr>
                        <a:t>Part.</a:t>
                      </a:r>
                      <a:r>
                        <a:rPr dirty="0" sz="750" spc="-15">
                          <a:latin typeface="Calibri"/>
                          <a:cs typeface="Calibri"/>
                        </a:rPr>
                        <a:t> </a:t>
                      </a:r>
                      <a:r>
                        <a:rPr dirty="0" sz="750" spc="15">
                          <a:latin typeface="Calibri"/>
                          <a:cs typeface="Calibri"/>
                        </a:rPr>
                        <a:t>Religious</a:t>
                      </a:r>
                      <a:endParaRPr sz="750">
                        <a:latin typeface="Calibri"/>
                        <a:cs typeface="Calibri"/>
                      </a:endParaRPr>
                    </a:p>
                  </a:txBody>
                  <a:tcPr marL="0" marR="0" marB="0" marT="762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ct val="100000"/>
                        </a:lnSpc>
                        <a:spcBef>
                          <a:spcPts val="60"/>
                        </a:spcBef>
                      </a:pPr>
                      <a:r>
                        <a:rPr dirty="0" sz="750" spc="-20">
                          <a:latin typeface="Calibri"/>
                          <a:cs typeface="Calibri"/>
                        </a:rPr>
                        <a:t>2.237***</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ct val="100000"/>
                        </a:lnSpc>
                        <a:spcBef>
                          <a:spcPts val="60"/>
                        </a:spcBef>
                      </a:pPr>
                      <a:r>
                        <a:rPr dirty="0" sz="750" spc="-20">
                          <a:latin typeface="Calibri"/>
                          <a:cs typeface="Calibri"/>
                        </a:rPr>
                        <a:t>1.405**</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ct val="100000"/>
                        </a:lnSpc>
                        <a:spcBef>
                          <a:spcPts val="60"/>
                        </a:spcBef>
                      </a:pPr>
                      <a:r>
                        <a:rPr dirty="0" sz="750" spc="-20">
                          <a:latin typeface="Calibri"/>
                          <a:cs typeface="Calibri"/>
                        </a:rPr>
                        <a:t>1.556***</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algn="ctr" marR="36195">
                        <a:lnSpc>
                          <a:spcPct val="100000"/>
                        </a:lnSpc>
                        <a:spcBef>
                          <a:spcPts val="60"/>
                        </a:spcBef>
                      </a:pPr>
                      <a:r>
                        <a:rPr dirty="0" sz="750" spc="-20">
                          <a:latin typeface="Calibri"/>
                          <a:cs typeface="Calibri"/>
                        </a:rPr>
                        <a:t>1.832***</a:t>
                      </a:r>
                      <a:endParaRPr sz="750">
                        <a:latin typeface="Calibri"/>
                        <a:cs typeface="Calibri"/>
                      </a:endParaRPr>
                    </a:p>
                  </a:txBody>
                  <a:tcPr marL="0" marR="0" marB="0" marT="762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ctr" marR="131445">
                        <a:lnSpc>
                          <a:spcPct val="100000"/>
                        </a:lnSpc>
                        <a:spcBef>
                          <a:spcPts val="10"/>
                        </a:spcBef>
                      </a:pPr>
                      <a:r>
                        <a:rPr dirty="0" sz="750" spc="-25">
                          <a:latin typeface="Calibri"/>
                          <a:cs typeface="Calibri"/>
                        </a:rPr>
                        <a:t>1.172*</a:t>
                      </a:r>
                      <a:endParaRPr sz="750">
                        <a:latin typeface="Calibri"/>
                        <a:cs typeface="Calibri"/>
                      </a:endParaRPr>
                    </a:p>
                  </a:txBody>
                  <a:tcPr marL="0" marR="0" marB="0" marT="1270"/>
                </a:tc>
                <a:tc>
                  <a:txBody>
                    <a:bodyPr/>
                    <a:lstStyle/>
                    <a:p>
                      <a:pPr>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lnR w="9525">
                      <a:solidFill>
                        <a:srgbClr val="FFFFFF"/>
                      </a:solidFill>
                      <a:prstDash val="solid"/>
                    </a:lnR>
                    <a:solidFill>
                      <a:srgbClr val="DADADA"/>
                    </a:solidFill>
                  </a:tcPr>
                </a:tc>
              </a:tr>
              <a:tr h="255215">
                <a:tc>
                  <a:txBody>
                    <a:bodyPr/>
                    <a:lstStyle/>
                    <a:p>
                      <a:pPr>
                        <a:lnSpc>
                          <a:spcPct val="100000"/>
                        </a:lnSpc>
                        <a:spcBef>
                          <a:spcPts val="50"/>
                        </a:spcBef>
                      </a:pPr>
                      <a:endParaRPr sz="850">
                        <a:latin typeface="Times New Roman"/>
                        <a:cs typeface="Times New Roman"/>
                      </a:endParaRPr>
                    </a:p>
                    <a:p>
                      <a:pPr marL="19050">
                        <a:lnSpc>
                          <a:spcPts val="880"/>
                        </a:lnSpc>
                      </a:pPr>
                      <a:r>
                        <a:rPr dirty="0" sz="750" spc="5">
                          <a:latin typeface="Calibri"/>
                          <a:cs typeface="Calibri"/>
                        </a:rPr>
                        <a:t>Cons.</a:t>
                      </a:r>
                      <a:endParaRPr sz="750">
                        <a:latin typeface="Calibri"/>
                        <a:cs typeface="Calibri"/>
                      </a:endParaRPr>
                    </a:p>
                  </a:txBody>
                  <a:tcPr marL="0" marR="0" marB="0" marT="6350">
                    <a:lnB w="9525">
                      <a:solidFill>
                        <a:srgbClr val="000000"/>
                      </a:solidFill>
                      <a:prstDash val="solid"/>
                    </a:lnB>
                  </a:tcPr>
                </a:tc>
                <a:tc>
                  <a:txBody>
                    <a:bodyPr/>
                    <a:lstStyle/>
                    <a:p>
                      <a:pPr marR="3175">
                        <a:lnSpc>
                          <a:spcPct val="100000"/>
                        </a:lnSpc>
                        <a:spcBef>
                          <a:spcPts val="50"/>
                        </a:spcBef>
                      </a:pPr>
                      <a:endParaRPr sz="850">
                        <a:latin typeface="Times New Roman"/>
                        <a:cs typeface="Times New Roman"/>
                      </a:endParaRPr>
                    </a:p>
                    <a:p>
                      <a:pPr marL="15875" marR="3175">
                        <a:lnSpc>
                          <a:spcPts val="880"/>
                        </a:lnSpc>
                      </a:pPr>
                      <a:r>
                        <a:rPr dirty="0" sz="750" spc="-20">
                          <a:latin typeface="Calibri"/>
                          <a:cs typeface="Calibri"/>
                        </a:rPr>
                        <a:t>0.006***</a:t>
                      </a:r>
                      <a:endParaRPr sz="750">
                        <a:latin typeface="Calibri"/>
                        <a:cs typeface="Calibri"/>
                      </a:endParaRPr>
                    </a:p>
                  </a:txBody>
                  <a:tcPr marL="0" marR="0" marB="0" marT="6350">
                    <a:lnB w="9525">
                      <a:solidFill>
                        <a:srgbClr val="000000"/>
                      </a:solidFill>
                      <a:prstDash val="solid"/>
                    </a:lnB>
                  </a:tcPr>
                </a:tc>
                <a:tc gridSpan="2">
                  <a:txBody>
                    <a:bodyPr/>
                    <a:lstStyle/>
                    <a:p>
                      <a:pPr marR="3175">
                        <a:lnSpc>
                          <a:spcPct val="100000"/>
                        </a:lnSpc>
                        <a:spcBef>
                          <a:spcPts val="50"/>
                        </a:spcBef>
                      </a:pPr>
                      <a:endParaRPr sz="850">
                        <a:latin typeface="Times New Roman"/>
                        <a:cs typeface="Times New Roman"/>
                      </a:endParaRPr>
                    </a:p>
                    <a:p>
                      <a:pPr marL="113030" marR="3175">
                        <a:lnSpc>
                          <a:spcPts val="880"/>
                        </a:lnSpc>
                      </a:pPr>
                      <a:r>
                        <a:rPr dirty="0" sz="750" spc="-20">
                          <a:latin typeface="Calibri"/>
                          <a:cs typeface="Calibri"/>
                        </a:rPr>
                        <a:t>0.011***</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5410" marR="3175">
                        <a:lnSpc>
                          <a:spcPts val="880"/>
                        </a:lnSpc>
                      </a:pPr>
                      <a:r>
                        <a:rPr dirty="0" sz="750" spc="-20">
                          <a:latin typeface="Calibri"/>
                          <a:cs typeface="Calibri"/>
                        </a:rPr>
                        <a:t>0.108***</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5410" marR="3175">
                        <a:lnSpc>
                          <a:spcPts val="880"/>
                        </a:lnSpc>
                      </a:pPr>
                      <a:r>
                        <a:rPr dirty="0" sz="750" spc="-20">
                          <a:latin typeface="Calibri"/>
                          <a:cs typeface="Calibri"/>
                        </a:rPr>
                        <a:t>0.053***</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5410" marR="3175">
                        <a:lnSpc>
                          <a:spcPts val="880"/>
                        </a:lnSpc>
                      </a:pPr>
                      <a:r>
                        <a:rPr dirty="0" sz="750" spc="-20">
                          <a:latin typeface="Calibri"/>
                          <a:cs typeface="Calibri"/>
                        </a:rPr>
                        <a:t>0.024***</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5410" marR="3175">
                        <a:lnSpc>
                          <a:spcPts val="880"/>
                        </a:lnSpc>
                      </a:pPr>
                      <a:r>
                        <a:rPr dirty="0" sz="750" spc="-20">
                          <a:latin typeface="Calibri"/>
                          <a:cs typeface="Calibri"/>
                        </a:rPr>
                        <a:t>0.145***</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5410" marR="3175">
                        <a:lnSpc>
                          <a:spcPts val="880"/>
                        </a:lnSpc>
                      </a:pPr>
                      <a:r>
                        <a:rPr dirty="0" sz="750" spc="-20">
                          <a:latin typeface="Calibri"/>
                          <a:cs typeface="Calibri"/>
                        </a:rPr>
                        <a:t>0.011***</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6045" marR="3175">
                        <a:lnSpc>
                          <a:spcPts val="880"/>
                        </a:lnSpc>
                      </a:pPr>
                      <a:r>
                        <a:rPr dirty="0" sz="750" spc="-20">
                          <a:latin typeface="Calibri"/>
                          <a:cs typeface="Calibri"/>
                        </a:rPr>
                        <a:t>0.611***</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marR="3175">
                        <a:lnSpc>
                          <a:spcPct val="100000"/>
                        </a:lnSpc>
                        <a:spcBef>
                          <a:spcPts val="50"/>
                        </a:spcBef>
                      </a:pPr>
                      <a:endParaRPr sz="850">
                        <a:latin typeface="Times New Roman"/>
                        <a:cs typeface="Times New Roman"/>
                      </a:endParaRPr>
                    </a:p>
                    <a:p>
                      <a:pPr marL="106045" marR="3175">
                        <a:lnSpc>
                          <a:spcPts val="880"/>
                        </a:lnSpc>
                      </a:pPr>
                      <a:r>
                        <a:rPr dirty="0" sz="750" spc="-20">
                          <a:latin typeface="Calibri"/>
                          <a:cs typeface="Calibri"/>
                        </a:rPr>
                        <a:t>0.384***</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c gridSpan="2">
                  <a:txBody>
                    <a:bodyPr/>
                    <a:lstStyle/>
                    <a:p>
                      <a:pPr>
                        <a:lnSpc>
                          <a:spcPct val="100000"/>
                        </a:lnSpc>
                        <a:spcBef>
                          <a:spcPts val="50"/>
                        </a:spcBef>
                      </a:pPr>
                      <a:endParaRPr sz="850">
                        <a:latin typeface="Times New Roman"/>
                        <a:cs typeface="Times New Roman"/>
                      </a:endParaRPr>
                    </a:p>
                    <a:p>
                      <a:pPr marL="106045">
                        <a:lnSpc>
                          <a:spcPts val="880"/>
                        </a:lnSpc>
                      </a:pPr>
                      <a:r>
                        <a:rPr dirty="0" sz="750" spc="-20">
                          <a:latin typeface="Calibri"/>
                          <a:cs typeface="Calibri"/>
                        </a:rPr>
                        <a:t>0.122***</a:t>
                      </a:r>
                      <a:endParaRPr sz="750">
                        <a:latin typeface="Calibri"/>
                        <a:cs typeface="Calibri"/>
                      </a:endParaRPr>
                    </a:p>
                  </a:txBody>
                  <a:tcPr marL="0" marR="0" marB="0" marT="6350">
                    <a:lnB w="9525">
                      <a:solidFill>
                        <a:srgbClr val="000000"/>
                      </a:solidFill>
                      <a:prstDash val="solid"/>
                    </a:lnB>
                  </a:tcPr>
                </a:tc>
                <a:tc hMerge="1">
                  <a:txBody>
                    <a:bodyPr/>
                    <a:lstStyle/>
                    <a:p>
                      <a:pPr/>
                    </a:p>
                  </a:txBody>
                  <a:tcPr marL="0" marR="0" marB="0" marT="0"/>
                </a:tc>
              </a:tr>
              <a:tr h="139612">
                <a:tc>
                  <a:txBody>
                    <a:bodyPr/>
                    <a:lstStyle/>
                    <a:p>
                      <a:pPr marL="19050">
                        <a:lnSpc>
                          <a:spcPct val="100000"/>
                        </a:lnSpc>
                        <a:spcBef>
                          <a:spcPts val="35"/>
                        </a:spcBef>
                      </a:pPr>
                      <a:r>
                        <a:rPr dirty="0" sz="750" spc="5">
                          <a:latin typeface="Calibri"/>
                          <a:cs typeface="Calibri"/>
                        </a:rPr>
                        <a:t>n</a:t>
                      </a:r>
                      <a:r>
                        <a:rPr dirty="0" sz="750" spc="-20">
                          <a:latin typeface="Calibri"/>
                          <a:cs typeface="Calibri"/>
                        </a:rPr>
                        <a:t> </a:t>
                      </a:r>
                      <a:r>
                        <a:rPr dirty="0" sz="750" spc="10">
                          <a:latin typeface="Calibri"/>
                          <a:cs typeface="Calibri"/>
                        </a:rPr>
                        <a:t>(obs.)</a:t>
                      </a:r>
                      <a:endParaRPr sz="750">
                        <a:latin typeface="Calibri"/>
                        <a:cs typeface="Calibri"/>
                      </a:endParaRPr>
                    </a:p>
                  </a:txBody>
                  <a:tcPr marL="0" marR="0" marB="0" marT="4445">
                    <a:lnT w="9525">
                      <a:solidFill>
                        <a:srgbClr val="000000"/>
                      </a:solidFill>
                      <a:prstDash val="solid"/>
                    </a:lnT>
                  </a:tcPr>
                </a:tc>
                <a:tc>
                  <a:txBody>
                    <a:bodyPr/>
                    <a:lstStyle/>
                    <a:p>
                      <a:pPr marL="190500" marR="3175">
                        <a:lnSpc>
                          <a:spcPct val="100000"/>
                        </a:lnSpc>
                        <a:spcBef>
                          <a:spcPts val="35"/>
                        </a:spcBef>
                      </a:pPr>
                      <a:r>
                        <a:rPr dirty="0" sz="750" spc="-20">
                          <a:latin typeface="Calibri"/>
                          <a:cs typeface="Calibri"/>
                        </a:rPr>
                        <a:t>3,720</a:t>
                      </a:r>
                      <a:endParaRPr sz="750">
                        <a:latin typeface="Calibri"/>
                        <a:cs typeface="Calibri"/>
                      </a:endParaRPr>
                    </a:p>
                  </a:txBody>
                  <a:tcPr marL="0" marR="0" marB="0" marT="4445">
                    <a:lnT w="9525">
                      <a:solidFill>
                        <a:srgbClr val="000000"/>
                      </a:solidFill>
                      <a:prstDash val="solid"/>
                    </a:lnT>
                  </a:tcPr>
                </a:tc>
                <a:tc gridSpan="2">
                  <a:txBody>
                    <a:bodyPr/>
                    <a:lstStyle/>
                    <a:p>
                      <a:pPr marL="287655" marR="3175">
                        <a:lnSpc>
                          <a:spcPct val="100000"/>
                        </a:lnSpc>
                        <a:spcBef>
                          <a:spcPts val="35"/>
                        </a:spcBef>
                      </a:pPr>
                      <a:r>
                        <a:rPr dirty="0" sz="750" spc="-20">
                          <a:latin typeface="Calibri"/>
                          <a:cs typeface="Calibri"/>
                        </a:rPr>
                        <a:t>3,714</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80035" marR="3175">
                        <a:lnSpc>
                          <a:spcPct val="100000"/>
                        </a:lnSpc>
                        <a:spcBef>
                          <a:spcPts val="35"/>
                        </a:spcBef>
                      </a:pPr>
                      <a:r>
                        <a:rPr dirty="0" sz="750" spc="-20">
                          <a:latin typeface="Calibri"/>
                          <a:cs typeface="Calibri"/>
                        </a:rPr>
                        <a:t>3,714</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80035" marR="3175">
                        <a:lnSpc>
                          <a:spcPct val="100000"/>
                        </a:lnSpc>
                        <a:spcBef>
                          <a:spcPts val="35"/>
                        </a:spcBef>
                      </a:pPr>
                      <a:r>
                        <a:rPr dirty="0" sz="750" spc="-20">
                          <a:latin typeface="Calibri"/>
                          <a:cs typeface="Calibri"/>
                        </a:rPr>
                        <a:t>3,710</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80035" marR="3175">
                        <a:lnSpc>
                          <a:spcPct val="100000"/>
                        </a:lnSpc>
                        <a:spcBef>
                          <a:spcPts val="35"/>
                        </a:spcBef>
                      </a:pPr>
                      <a:r>
                        <a:rPr dirty="0" sz="750" spc="-20">
                          <a:latin typeface="Calibri"/>
                          <a:cs typeface="Calibri"/>
                        </a:rPr>
                        <a:t>3,711</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79400" marR="3175">
                        <a:lnSpc>
                          <a:spcPct val="100000"/>
                        </a:lnSpc>
                        <a:spcBef>
                          <a:spcPts val="35"/>
                        </a:spcBef>
                      </a:pPr>
                      <a:r>
                        <a:rPr dirty="0" sz="750" spc="-20">
                          <a:latin typeface="Calibri"/>
                          <a:cs typeface="Calibri"/>
                        </a:rPr>
                        <a:t>3,724</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79400" marR="3175">
                        <a:lnSpc>
                          <a:spcPct val="100000"/>
                        </a:lnSpc>
                        <a:spcBef>
                          <a:spcPts val="35"/>
                        </a:spcBef>
                      </a:pPr>
                      <a:r>
                        <a:rPr dirty="0" sz="750" spc="-20">
                          <a:latin typeface="Calibri"/>
                          <a:cs typeface="Calibri"/>
                        </a:rPr>
                        <a:t>3,729</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79400" marR="3175">
                        <a:lnSpc>
                          <a:spcPct val="100000"/>
                        </a:lnSpc>
                        <a:spcBef>
                          <a:spcPts val="35"/>
                        </a:spcBef>
                      </a:pPr>
                      <a:r>
                        <a:rPr dirty="0" sz="750" spc="-20">
                          <a:latin typeface="Calibri"/>
                          <a:cs typeface="Calibri"/>
                        </a:rPr>
                        <a:t>3,709</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79400" marR="3175">
                        <a:lnSpc>
                          <a:spcPct val="100000"/>
                        </a:lnSpc>
                        <a:spcBef>
                          <a:spcPts val="35"/>
                        </a:spcBef>
                      </a:pPr>
                      <a:r>
                        <a:rPr dirty="0" sz="750" spc="-20">
                          <a:latin typeface="Calibri"/>
                          <a:cs typeface="Calibri"/>
                        </a:rPr>
                        <a:t>3,721</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c gridSpan="2">
                  <a:txBody>
                    <a:bodyPr/>
                    <a:lstStyle/>
                    <a:p>
                      <a:pPr marL="279400">
                        <a:lnSpc>
                          <a:spcPct val="100000"/>
                        </a:lnSpc>
                        <a:spcBef>
                          <a:spcPts val="35"/>
                        </a:spcBef>
                      </a:pPr>
                      <a:r>
                        <a:rPr dirty="0" sz="750" spc="-20">
                          <a:latin typeface="Calibri"/>
                          <a:cs typeface="Calibri"/>
                        </a:rPr>
                        <a:t>3,734</a:t>
                      </a:r>
                      <a:endParaRPr sz="750">
                        <a:latin typeface="Calibri"/>
                        <a:cs typeface="Calibri"/>
                      </a:endParaRPr>
                    </a:p>
                  </a:txBody>
                  <a:tcPr marL="0" marR="0" marB="0" marT="4445">
                    <a:lnT w="9525">
                      <a:solidFill>
                        <a:srgbClr val="000000"/>
                      </a:solidFill>
                      <a:prstDash val="solid"/>
                    </a:lnT>
                  </a:tcPr>
                </a:tc>
                <a:tc hMerge="1">
                  <a:txBody>
                    <a:bodyPr/>
                    <a:lstStyle/>
                    <a:p>
                      <a:pPr/>
                    </a:p>
                  </a:txBody>
                  <a:tcPr marL="0" marR="0" marB="0" marT="0"/>
                </a:tc>
              </a:tr>
              <a:tr h="138216">
                <a:tc>
                  <a:txBody>
                    <a:bodyPr/>
                    <a:lstStyle/>
                    <a:p>
                      <a:pPr marL="19050">
                        <a:lnSpc>
                          <a:spcPts val="880"/>
                        </a:lnSpc>
                        <a:spcBef>
                          <a:spcPts val="110"/>
                        </a:spcBef>
                      </a:pPr>
                      <a:r>
                        <a:rPr dirty="0" sz="750" spc="15">
                          <a:latin typeface="Calibri"/>
                          <a:cs typeface="Calibri"/>
                        </a:rPr>
                        <a:t>Pseudo </a:t>
                      </a:r>
                      <a:r>
                        <a:rPr dirty="0" sz="750">
                          <a:latin typeface="Calibri"/>
                          <a:cs typeface="Calibri"/>
                        </a:rPr>
                        <a:t>-</a:t>
                      </a:r>
                      <a:r>
                        <a:rPr dirty="0" sz="750" spc="-40">
                          <a:latin typeface="Calibri"/>
                          <a:cs typeface="Calibri"/>
                        </a:rPr>
                        <a:t> </a:t>
                      </a:r>
                      <a:r>
                        <a:rPr dirty="0" sz="750">
                          <a:latin typeface="Calibri"/>
                          <a:cs typeface="Calibri"/>
                        </a:rPr>
                        <a:t>R</a:t>
                      </a:r>
                      <a:r>
                        <a:rPr dirty="0" baseline="38888" sz="750">
                          <a:latin typeface="Calibri"/>
                          <a:cs typeface="Calibri"/>
                        </a:rPr>
                        <a:t>2</a:t>
                      </a:r>
                      <a:endParaRPr baseline="38888" sz="750">
                        <a:latin typeface="Calibri"/>
                        <a:cs typeface="Calibri"/>
                      </a:endParaRPr>
                    </a:p>
                  </a:txBody>
                  <a:tcPr marL="0" marR="0" marB="0" marT="13970">
                    <a:lnB w="9525">
                      <a:solidFill>
                        <a:srgbClr val="000000"/>
                      </a:solidFill>
                      <a:prstDash val="solid"/>
                    </a:lnB>
                  </a:tcPr>
                </a:tc>
                <a:tc>
                  <a:txBody>
                    <a:bodyPr/>
                    <a:lstStyle/>
                    <a:p>
                      <a:pPr marL="145415" marR="3175">
                        <a:lnSpc>
                          <a:spcPts val="880"/>
                        </a:lnSpc>
                        <a:spcBef>
                          <a:spcPts val="110"/>
                        </a:spcBef>
                      </a:pPr>
                      <a:r>
                        <a:rPr dirty="0" sz="750" spc="-25">
                          <a:latin typeface="Calibri"/>
                          <a:cs typeface="Calibri"/>
                        </a:rPr>
                        <a:t>0.2228</a:t>
                      </a:r>
                      <a:endParaRPr sz="750">
                        <a:latin typeface="Calibri"/>
                        <a:cs typeface="Calibri"/>
                      </a:endParaRPr>
                    </a:p>
                  </a:txBody>
                  <a:tcPr marL="0" marR="0" marB="0" marT="13970">
                    <a:lnB w="9525">
                      <a:solidFill>
                        <a:srgbClr val="000000"/>
                      </a:solidFill>
                      <a:prstDash val="solid"/>
                    </a:lnB>
                  </a:tcPr>
                </a:tc>
                <a:tc gridSpan="2">
                  <a:txBody>
                    <a:bodyPr/>
                    <a:lstStyle/>
                    <a:p>
                      <a:pPr marL="241935" marR="3175">
                        <a:lnSpc>
                          <a:spcPts val="880"/>
                        </a:lnSpc>
                        <a:spcBef>
                          <a:spcPts val="110"/>
                        </a:spcBef>
                      </a:pPr>
                      <a:r>
                        <a:rPr dirty="0" sz="750" spc="-25">
                          <a:latin typeface="Calibri"/>
                          <a:cs typeface="Calibri"/>
                        </a:rPr>
                        <a:t>0.1609</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0.1362</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0.1294</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0.1199</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0.1155</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0.1047</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0.0836</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marR="3175">
                        <a:lnSpc>
                          <a:spcPts val="880"/>
                        </a:lnSpc>
                        <a:spcBef>
                          <a:spcPts val="110"/>
                        </a:spcBef>
                      </a:pPr>
                      <a:r>
                        <a:rPr dirty="0" sz="750" spc="-25">
                          <a:latin typeface="Calibri"/>
                          <a:cs typeface="Calibri"/>
                        </a:rPr>
                        <a:t>0.0531</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c gridSpan="2">
                  <a:txBody>
                    <a:bodyPr/>
                    <a:lstStyle/>
                    <a:p>
                      <a:pPr marL="234950">
                        <a:lnSpc>
                          <a:spcPts val="880"/>
                        </a:lnSpc>
                        <a:spcBef>
                          <a:spcPts val="110"/>
                        </a:spcBef>
                      </a:pPr>
                      <a:r>
                        <a:rPr dirty="0" sz="750" spc="-25">
                          <a:latin typeface="Calibri"/>
                          <a:cs typeface="Calibri"/>
                        </a:rPr>
                        <a:t>0.0485</a:t>
                      </a:r>
                      <a:endParaRPr sz="750">
                        <a:latin typeface="Calibri"/>
                        <a:cs typeface="Calibri"/>
                      </a:endParaRPr>
                    </a:p>
                  </a:txBody>
                  <a:tcPr marL="0" marR="0" marB="0" marT="13970">
                    <a:lnB w="9525">
                      <a:solidFill>
                        <a:srgbClr val="000000"/>
                      </a:solidFill>
                      <a:prstDash val="solid"/>
                    </a:lnB>
                  </a:tcPr>
                </a:tc>
                <a:tc hMerge="1">
                  <a:txBody>
                    <a:bodyPr/>
                    <a:lstStyle/>
                    <a:p>
                      <a:pPr/>
                    </a:p>
                  </a:txBody>
                  <a:tcPr marL="0" marR="0" marB="0" marT="0"/>
                </a:tc>
              </a:tr>
            </a:tbl>
          </a:graphicData>
        </a:graphic>
      </p:graphicFrame>
      <p:sp>
        <p:nvSpPr>
          <p:cNvPr id="57" name="object 57"/>
          <p:cNvSpPr/>
          <p:nvPr/>
        </p:nvSpPr>
        <p:spPr>
          <a:xfrm>
            <a:off x="914395" y="4896101"/>
            <a:ext cx="5936615" cy="0"/>
          </a:xfrm>
          <a:custGeom>
            <a:avLst/>
            <a:gdLst/>
            <a:ahLst/>
            <a:cxnLst/>
            <a:rect l="l" t="t" r="r" b="b"/>
            <a:pathLst>
              <a:path w="5936615" h="0">
                <a:moveTo>
                  <a:pt x="0" y="0"/>
                </a:moveTo>
                <a:lnTo>
                  <a:pt x="5936587" y="0"/>
                </a:lnTo>
              </a:path>
            </a:pathLst>
          </a:custGeom>
          <a:ln w="3175">
            <a:solidFill>
              <a:srgbClr val="000000"/>
            </a:solidFill>
          </a:ln>
        </p:spPr>
        <p:txBody>
          <a:bodyPr wrap="square" lIns="0" tIns="0" rIns="0" bIns="0" rtlCol="0"/>
          <a:lstStyle/>
          <a:p/>
        </p:txBody>
      </p:sp>
      <p:sp>
        <p:nvSpPr>
          <p:cNvPr id="58" name="object 58"/>
          <p:cNvSpPr/>
          <p:nvPr/>
        </p:nvSpPr>
        <p:spPr>
          <a:xfrm>
            <a:off x="914395" y="5025325"/>
            <a:ext cx="5936615" cy="0"/>
          </a:xfrm>
          <a:custGeom>
            <a:avLst/>
            <a:gdLst/>
            <a:ahLst/>
            <a:cxnLst/>
            <a:rect l="l" t="t" r="r" b="b"/>
            <a:pathLst>
              <a:path w="5936615" h="0">
                <a:moveTo>
                  <a:pt x="0" y="0"/>
                </a:moveTo>
                <a:lnTo>
                  <a:pt x="5936587" y="0"/>
                </a:lnTo>
              </a:path>
            </a:pathLst>
          </a:custGeom>
          <a:ln w="3175">
            <a:solidFill>
              <a:srgbClr val="000000"/>
            </a:solidFill>
          </a:ln>
        </p:spPr>
        <p:txBody>
          <a:bodyPr wrap="square" lIns="0" tIns="0" rIns="0" bIns="0" rtlCol="0"/>
          <a:lstStyle/>
          <a:p/>
        </p:txBody>
      </p:sp>
      <p:sp>
        <p:nvSpPr>
          <p:cNvPr id="59" name="object 59"/>
          <p:cNvSpPr/>
          <p:nvPr/>
        </p:nvSpPr>
        <p:spPr>
          <a:xfrm>
            <a:off x="6850974" y="4508433"/>
            <a:ext cx="635" cy="6985"/>
          </a:xfrm>
          <a:custGeom>
            <a:avLst/>
            <a:gdLst/>
            <a:ahLst/>
            <a:cxnLst/>
            <a:rect l="l" t="t" r="r" b="b"/>
            <a:pathLst>
              <a:path w="634" h="6985">
                <a:moveTo>
                  <a:pt x="0" y="0"/>
                </a:moveTo>
                <a:lnTo>
                  <a:pt x="6" y="6461"/>
                </a:lnTo>
                <a:lnTo>
                  <a:pt x="0" y="0"/>
                </a:lnTo>
                <a:close/>
              </a:path>
            </a:pathLst>
          </a:custGeom>
          <a:solidFill>
            <a:srgbClr val="D5D5D5"/>
          </a:solidFill>
        </p:spPr>
        <p:txBody>
          <a:bodyPr wrap="square" lIns="0" tIns="0" rIns="0" bIns="0" rtlCol="0"/>
          <a:lstStyle/>
          <a:p/>
        </p:txBody>
      </p:sp>
      <p:sp>
        <p:nvSpPr>
          <p:cNvPr id="60" name="object 60"/>
          <p:cNvSpPr/>
          <p:nvPr/>
        </p:nvSpPr>
        <p:spPr>
          <a:xfrm>
            <a:off x="6850974" y="4637656"/>
            <a:ext cx="635" cy="6985"/>
          </a:xfrm>
          <a:custGeom>
            <a:avLst/>
            <a:gdLst/>
            <a:ahLst/>
            <a:cxnLst/>
            <a:rect l="l" t="t" r="r" b="b"/>
            <a:pathLst>
              <a:path w="634" h="6985">
                <a:moveTo>
                  <a:pt x="0" y="0"/>
                </a:moveTo>
                <a:lnTo>
                  <a:pt x="6" y="6461"/>
                </a:lnTo>
                <a:lnTo>
                  <a:pt x="0" y="0"/>
                </a:lnTo>
                <a:close/>
              </a:path>
            </a:pathLst>
          </a:custGeom>
          <a:solidFill>
            <a:srgbClr val="D5D5D5"/>
          </a:solidFill>
        </p:spPr>
        <p:txBody>
          <a:bodyPr wrap="square" lIns="0" tIns="0" rIns="0" bIns="0" rtlCol="0"/>
          <a:lstStyle/>
          <a:p/>
        </p:txBody>
      </p:sp>
      <p:sp>
        <p:nvSpPr>
          <p:cNvPr id="61" name="object 61"/>
          <p:cNvSpPr/>
          <p:nvPr/>
        </p:nvSpPr>
        <p:spPr>
          <a:xfrm>
            <a:off x="6850973" y="4766879"/>
            <a:ext cx="635" cy="6985"/>
          </a:xfrm>
          <a:custGeom>
            <a:avLst/>
            <a:gdLst/>
            <a:ahLst/>
            <a:cxnLst/>
            <a:rect l="l" t="t" r="r" b="b"/>
            <a:pathLst>
              <a:path w="634" h="6985">
                <a:moveTo>
                  <a:pt x="0" y="0"/>
                </a:moveTo>
                <a:lnTo>
                  <a:pt x="6" y="6461"/>
                </a:lnTo>
                <a:lnTo>
                  <a:pt x="0" y="0"/>
                </a:lnTo>
                <a:close/>
              </a:path>
            </a:pathLst>
          </a:custGeom>
          <a:solidFill>
            <a:srgbClr val="D5D5D5"/>
          </a:solidFill>
        </p:spPr>
        <p:txBody>
          <a:bodyPr wrap="square" lIns="0" tIns="0" rIns="0" bIns="0" rtlCol="0"/>
          <a:lstStyle/>
          <a:p/>
        </p:txBody>
      </p:sp>
      <p:sp>
        <p:nvSpPr>
          <p:cNvPr id="62" name="object 62"/>
          <p:cNvSpPr/>
          <p:nvPr/>
        </p:nvSpPr>
        <p:spPr>
          <a:xfrm>
            <a:off x="6850973" y="4896102"/>
            <a:ext cx="635" cy="6985"/>
          </a:xfrm>
          <a:custGeom>
            <a:avLst/>
            <a:gdLst/>
            <a:ahLst/>
            <a:cxnLst/>
            <a:rect l="l" t="t" r="r" b="b"/>
            <a:pathLst>
              <a:path w="634" h="6985">
                <a:moveTo>
                  <a:pt x="0" y="0"/>
                </a:moveTo>
                <a:lnTo>
                  <a:pt x="6" y="6461"/>
                </a:lnTo>
                <a:lnTo>
                  <a:pt x="0" y="0"/>
                </a:lnTo>
                <a:close/>
              </a:path>
            </a:pathLst>
          </a:custGeom>
          <a:solidFill>
            <a:srgbClr val="D5D5D5"/>
          </a:solidFill>
        </p:spPr>
        <p:txBody>
          <a:bodyPr wrap="square" lIns="0" tIns="0" rIns="0" bIns="0" rtlCol="0"/>
          <a:lstStyle/>
          <a:p/>
        </p:txBody>
      </p:sp>
      <p:sp>
        <p:nvSpPr>
          <p:cNvPr id="63" name="object 63"/>
          <p:cNvSpPr/>
          <p:nvPr/>
        </p:nvSpPr>
        <p:spPr>
          <a:xfrm>
            <a:off x="6850973" y="5025325"/>
            <a:ext cx="635" cy="6985"/>
          </a:xfrm>
          <a:custGeom>
            <a:avLst/>
            <a:gdLst/>
            <a:ahLst/>
            <a:cxnLst/>
            <a:rect l="l" t="t" r="r" b="b"/>
            <a:pathLst>
              <a:path w="634" h="6985">
                <a:moveTo>
                  <a:pt x="0" y="0"/>
                </a:moveTo>
                <a:lnTo>
                  <a:pt x="6" y="6461"/>
                </a:lnTo>
                <a:lnTo>
                  <a:pt x="0" y="0"/>
                </a:lnTo>
                <a:close/>
              </a:path>
            </a:pathLst>
          </a:custGeom>
          <a:solidFill>
            <a:srgbClr val="D5D5D5"/>
          </a:solidFill>
        </p:spPr>
        <p:txBody>
          <a:bodyPr wrap="square" lIns="0" tIns="0" rIns="0" bIns="0" rtlCol="0"/>
          <a:lstStyle/>
          <a:p/>
        </p:txBody>
      </p:sp>
      <p:sp>
        <p:nvSpPr>
          <p:cNvPr id="64" name="object 64"/>
          <p:cNvSpPr txBox="1"/>
          <p:nvPr/>
        </p:nvSpPr>
        <p:spPr>
          <a:xfrm>
            <a:off x="901697" y="4230854"/>
            <a:ext cx="5962015" cy="1317625"/>
          </a:xfrm>
          <a:prstGeom prst="rect">
            <a:avLst/>
          </a:prstGeom>
        </p:spPr>
        <p:txBody>
          <a:bodyPr wrap="square" lIns="0" tIns="12065" rIns="0" bIns="0" rtlCol="0" vert="horz">
            <a:spAutoFit/>
          </a:bodyPr>
          <a:lstStyle/>
          <a:p>
            <a:pPr marL="31750" marR="2385695">
              <a:lnSpc>
                <a:spcPct val="112999"/>
              </a:lnSpc>
              <a:spcBef>
                <a:spcPts val="95"/>
              </a:spcBef>
            </a:pPr>
            <a:r>
              <a:rPr dirty="0" sz="750" spc="10">
                <a:latin typeface="Calibri"/>
                <a:cs typeface="Calibri"/>
              </a:rPr>
              <a:t>Variables were removed </a:t>
            </a:r>
            <a:r>
              <a:rPr dirty="0" sz="750" spc="5">
                <a:latin typeface="Calibri"/>
                <a:cs typeface="Calibri"/>
              </a:rPr>
              <a:t>from the </a:t>
            </a:r>
            <a:r>
              <a:rPr dirty="0" sz="750" spc="10">
                <a:latin typeface="Calibri"/>
                <a:cs typeface="Calibri"/>
              </a:rPr>
              <a:t>model </a:t>
            </a:r>
            <a:r>
              <a:rPr dirty="0" sz="750" spc="15">
                <a:latin typeface="Calibri"/>
                <a:cs typeface="Calibri"/>
              </a:rPr>
              <a:t>if </a:t>
            </a:r>
            <a:r>
              <a:rPr dirty="0" sz="750" spc="10">
                <a:latin typeface="Calibri"/>
                <a:cs typeface="Calibri"/>
              </a:rPr>
              <a:t>estimates were </a:t>
            </a:r>
            <a:r>
              <a:rPr dirty="0" sz="750" spc="5">
                <a:latin typeface="Calibri"/>
                <a:cs typeface="Calibri"/>
              </a:rPr>
              <a:t>not </a:t>
            </a:r>
            <a:r>
              <a:rPr dirty="0" sz="750" spc="10">
                <a:latin typeface="Calibri"/>
                <a:cs typeface="Calibri"/>
              </a:rPr>
              <a:t>significant </a:t>
            </a:r>
            <a:r>
              <a:rPr dirty="0" sz="750">
                <a:latin typeface="Calibri"/>
                <a:cs typeface="Calibri"/>
              </a:rPr>
              <a:t>at </a:t>
            </a:r>
            <a:r>
              <a:rPr dirty="0" sz="750" spc="5">
                <a:latin typeface="Calibri"/>
                <a:cs typeface="Calibri"/>
              </a:rPr>
              <a:t>the </a:t>
            </a:r>
            <a:r>
              <a:rPr dirty="0" sz="750" spc="-20">
                <a:latin typeface="Calibri"/>
                <a:cs typeface="Calibri"/>
              </a:rPr>
              <a:t>90% </a:t>
            </a:r>
            <a:r>
              <a:rPr dirty="0" sz="750" spc="5">
                <a:latin typeface="Calibri"/>
                <a:cs typeface="Calibri"/>
              </a:rPr>
              <a:t>C. I.  </a:t>
            </a:r>
            <a:r>
              <a:rPr dirty="0" sz="750">
                <a:latin typeface="Calibri"/>
                <a:cs typeface="Calibri"/>
              </a:rPr>
              <a:t>Rank according to </a:t>
            </a:r>
            <a:r>
              <a:rPr dirty="0" sz="750" spc="5">
                <a:latin typeface="Calibri"/>
                <a:cs typeface="Calibri"/>
              </a:rPr>
              <a:t>odds</a:t>
            </a:r>
            <a:r>
              <a:rPr dirty="0" sz="750" spc="-70">
                <a:latin typeface="Calibri"/>
                <a:cs typeface="Calibri"/>
              </a:rPr>
              <a:t> </a:t>
            </a:r>
            <a:r>
              <a:rPr dirty="0" sz="750">
                <a:latin typeface="Calibri"/>
                <a:cs typeface="Calibri"/>
              </a:rPr>
              <a:t>ratio</a:t>
            </a:r>
            <a:endParaRPr sz="750">
              <a:latin typeface="Calibri"/>
              <a:cs typeface="Calibri"/>
            </a:endParaRPr>
          </a:p>
          <a:p>
            <a:pPr marL="31750">
              <a:lnSpc>
                <a:spcPct val="100000"/>
              </a:lnSpc>
              <a:spcBef>
                <a:spcPts val="120"/>
              </a:spcBef>
            </a:pPr>
            <a:r>
              <a:rPr dirty="0" sz="750" spc="5">
                <a:latin typeface="Calibri"/>
                <a:cs typeface="Calibri"/>
              </a:rPr>
              <a:t>***Significant </a:t>
            </a:r>
            <a:r>
              <a:rPr dirty="0" sz="750" spc="15">
                <a:latin typeface="Calibri"/>
                <a:cs typeface="Calibri"/>
              </a:rPr>
              <a:t>within </a:t>
            </a:r>
            <a:r>
              <a:rPr dirty="0" sz="750" spc="5">
                <a:latin typeface="Calibri"/>
                <a:cs typeface="Calibri"/>
              </a:rPr>
              <a:t>a </a:t>
            </a:r>
            <a:r>
              <a:rPr dirty="0" sz="750" spc="-20">
                <a:latin typeface="Calibri"/>
                <a:cs typeface="Calibri"/>
              </a:rPr>
              <a:t>99% </a:t>
            </a:r>
            <a:r>
              <a:rPr dirty="0" sz="750" spc="5">
                <a:latin typeface="Calibri"/>
                <a:cs typeface="Calibri"/>
              </a:rPr>
              <a:t>C. I.</a:t>
            </a:r>
            <a:r>
              <a:rPr dirty="0" sz="750" spc="-105">
                <a:latin typeface="Calibri"/>
                <a:cs typeface="Calibri"/>
              </a:rPr>
              <a:t> </a:t>
            </a:r>
            <a:r>
              <a:rPr dirty="0" sz="750" spc="-15">
                <a:latin typeface="Calibri"/>
                <a:cs typeface="Calibri"/>
              </a:rPr>
              <a:t>(p&lt;0.01)</a:t>
            </a:r>
            <a:endParaRPr sz="750">
              <a:latin typeface="Calibri"/>
              <a:cs typeface="Calibri"/>
            </a:endParaRPr>
          </a:p>
          <a:p>
            <a:pPr marL="31750">
              <a:lnSpc>
                <a:spcPct val="100000"/>
              </a:lnSpc>
              <a:spcBef>
                <a:spcPts val="114"/>
              </a:spcBef>
            </a:pPr>
            <a:r>
              <a:rPr dirty="0" sz="750" spc="5">
                <a:latin typeface="Calibri"/>
                <a:cs typeface="Calibri"/>
              </a:rPr>
              <a:t>**Significant </a:t>
            </a:r>
            <a:r>
              <a:rPr dirty="0" sz="750" spc="15">
                <a:latin typeface="Calibri"/>
                <a:cs typeface="Calibri"/>
              </a:rPr>
              <a:t>within </a:t>
            </a:r>
            <a:r>
              <a:rPr dirty="0" sz="750" spc="5">
                <a:latin typeface="Calibri"/>
                <a:cs typeface="Calibri"/>
              </a:rPr>
              <a:t>a </a:t>
            </a:r>
            <a:r>
              <a:rPr dirty="0" sz="750" spc="-20">
                <a:latin typeface="Calibri"/>
                <a:cs typeface="Calibri"/>
              </a:rPr>
              <a:t>95% </a:t>
            </a:r>
            <a:r>
              <a:rPr dirty="0" sz="750" spc="5">
                <a:latin typeface="Calibri"/>
                <a:cs typeface="Calibri"/>
              </a:rPr>
              <a:t>C. I.</a:t>
            </a:r>
            <a:r>
              <a:rPr dirty="0" sz="750" spc="-105">
                <a:latin typeface="Calibri"/>
                <a:cs typeface="Calibri"/>
              </a:rPr>
              <a:t> </a:t>
            </a:r>
            <a:r>
              <a:rPr dirty="0" sz="750" spc="-15">
                <a:latin typeface="Calibri"/>
                <a:cs typeface="Calibri"/>
              </a:rPr>
              <a:t>(p&lt;0.05)</a:t>
            </a:r>
            <a:endParaRPr sz="750">
              <a:latin typeface="Calibri"/>
              <a:cs typeface="Calibri"/>
            </a:endParaRPr>
          </a:p>
          <a:p>
            <a:pPr marL="12700">
              <a:lnSpc>
                <a:spcPct val="100000"/>
              </a:lnSpc>
              <a:spcBef>
                <a:spcPts val="120"/>
              </a:spcBef>
              <a:tabLst>
                <a:tab pos="5948680" algn="l"/>
              </a:tabLst>
            </a:pPr>
            <a:r>
              <a:rPr dirty="0" u="sng" sz="750" spc="-20">
                <a:uFill>
                  <a:solidFill>
                    <a:srgbClr val="000000"/>
                  </a:solidFill>
                </a:uFill>
                <a:latin typeface="Calibri"/>
                <a:cs typeface="Calibri"/>
              </a:rPr>
              <a:t> </a:t>
            </a:r>
            <a:r>
              <a:rPr dirty="0" u="sng" sz="750" spc="5">
                <a:uFill>
                  <a:solidFill>
                    <a:srgbClr val="000000"/>
                  </a:solidFill>
                </a:uFill>
                <a:latin typeface="Calibri"/>
                <a:cs typeface="Calibri"/>
              </a:rPr>
              <a:t>*Significant </a:t>
            </a:r>
            <a:r>
              <a:rPr dirty="0" u="sng" sz="750" spc="15">
                <a:uFill>
                  <a:solidFill>
                    <a:srgbClr val="000000"/>
                  </a:solidFill>
                </a:uFill>
                <a:latin typeface="Calibri"/>
                <a:cs typeface="Calibri"/>
              </a:rPr>
              <a:t>within </a:t>
            </a:r>
            <a:r>
              <a:rPr dirty="0" u="sng" sz="750" spc="5">
                <a:uFill>
                  <a:solidFill>
                    <a:srgbClr val="000000"/>
                  </a:solidFill>
                </a:uFill>
                <a:latin typeface="Calibri"/>
                <a:cs typeface="Calibri"/>
              </a:rPr>
              <a:t>a </a:t>
            </a:r>
            <a:r>
              <a:rPr dirty="0" u="sng" sz="750" spc="-20">
                <a:uFill>
                  <a:solidFill>
                    <a:srgbClr val="000000"/>
                  </a:solidFill>
                </a:uFill>
                <a:latin typeface="Calibri"/>
                <a:cs typeface="Calibri"/>
              </a:rPr>
              <a:t>90% </a:t>
            </a:r>
            <a:r>
              <a:rPr dirty="0" u="sng" sz="750" spc="5">
                <a:uFill>
                  <a:solidFill>
                    <a:srgbClr val="000000"/>
                  </a:solidFill>
                </a:uFill>
                <a:latin typeface="Calibri"/>
                <a:cs typeface="Calibri"/>
              </a:rPr>
              <a:t>C. I.</a:t>
            </a:r>
            <a:r>
              <a:rPr dirty="0" u="sng" sz="750" spc="-105">
                <a:uFill>
                  <a:solidFill>
                    <a:srgbClr val="000000"/>
                  </a:solidFill>
                </a:uFill>
                <a:latin typeface="Calibri"/>
                <a:cs typeface="Calibri"/>
              </a:rPr>
              <a:t> </a:t>
            </a:r>
            <a:r>
              <a:rPr dirty="0" u="sng" sz="750" spc="-5">
                <a:uFill>
                  <a:solidFill>
                    <a:srgbClr val="000000"/>
                  </a:solidFill>
                </a:uFill>
                <a:latin typeface="Calibri"/>
                <a:cs typeface="Calibri"/>
              </a:rPr>
              <a:t>(p&lt;0.1)	</a:t>
            </a:r>
            <a:endParaRPr sz="750">
              <a:latin typeface="Calibri"/>
              <a:cs typeface="Calibri"/>
            </a:endParaRPr>
          </a:p>
          <a:p>
            <a:pPr marL="12700">
              <a:lnSpc>
                <a:spcPct val="100000"/>
              </a:lnSpc>
              <a:spcBef>
                <a:spcPts val="114"/>
              </a:spcBef>
              <a:tabLst>
                <a:tab pos="5948680" algn="l"/>
              </a:tabLst>
            </a:pPr>
            <a:r>
              <a:rPr dirty="0" u="sng" sz="750" spc="-20">
                <a:uFill>
                  <a:solidFill>
                    <a:srgbClr val="000000"/>
                  </a:solidFill>
                </a:uFill>
                <a:latin typeface="Calibri"/>
                <a:cs typeface="Calibri"/>
              </a:rPr>
              <a:t> </a:t>
            </a:r>
            <a:r>
              <a:rPr dirty="0" u="sng" sz="750">
                <a:uFill>
                  <a:solidFill>
                    <a:srgbClr val="000000"/>
                  </a:solidFill>
                </a:uFill>
                <a:latin typeface="Calibri"/>
                <a:cs typeface="Calibri"/>
              </a:rPr>
              <a:t>Source </a:t>
            </a:r>
            <a:r>
              <a:rPr dirty="0" u="sng" sz="750" spc="5">
                <a:uFill>
                  <a:solidFill>
                    <a:srgbClr val="000000"/>
                  </a:solidFill>
                </a:uFill>
                <a:latin typeface="Calibri"/>
                <a:cs typeface="Calibri"/>
              </a:rPr>
              <a:t>of </a:t>
            </a:r>
            <a:r>
              <a:rPr dirty="0" u="sng" sz="750" spc="-5">
                <a:uFill>
                  <a:solidFill>
                    <a:srgbClr val="000000"/>
                  </a:solidFill>
                </a:uFill>
                <a:latin typeface="Calibri"/>
                <a:cs typeface="Calibri"/>
              </a:rPr>
              <a:t>Data: </a:t>
            </a:r>
            <a:r>
              <a:rPr dirty="0" u="sng" sz="750" spc="5">
                <a:uFill>
                  <a:solidFill>
                    <a:srgbClr val="000000"/>
                  </a:solidFill>
                </a:uFill>
                <a:latin typeface="Calibri"/>
                <a:cs typeface="Calibri"/>
              </a:rPr>
              <a:t>Statistics </a:t>
            </a:r>
            <a:r>
              <a:rPr dirty="0" u="sng" sz="750">
                <a:uFill>
                  <a:solidFill>
                    <a:srgbClr val="000000"/>
                  </a:solidFill>
                </a:uFill>
                <a:latin typeface="Calibri"/>
                <a:cs typeface="Calibri"/>
              </a:rPr>
              <a:t>Canada: GSS </a:t>
            </a:r>
            <a:r>
              <a:rPr dirty="0" u="sng" sz="750" spc="-15">
                <a:uFill>
                  <a:solidFill>
                    <a:srgbClr val="000000"/>
                  </a:solidFill>
                </a:uFill>
                <a:latin typeface="Calibri"/>
                <a:cs typeface="Calibri"/>
              </a:rPr>
              <a:t>27 </a:t>
            </a:r>
            <a:r>
              <a:rPr dirty="0" u="sng" sz="750" spc="5">
                <a:uFill>
                  <a:solidFill>
                    <a:srgbClr val="000000"/>
                  </a:solidFill>
                </a:uFill>
                <a:latin typeface="Calibri"/>
                <a:cs typeface="Calibri"/>
              </a:rPr>
              <a:t>SI</a:t>
            </a:r>
            <a:r>
              <a:rPr dirty="0" u="sng" sz="750" spc="-114">
                <a:uFill>
                  <a:solidFill>
                    <a:srgbClr val="000000"/>
                  </a:solidFill>
                </a:uFill>
                <a:latin typeface="Calibri"/>
                <a:cs typeface="Calibri"/>
              </a:rPr>
              <a:t> </a:t>
            </a:r>
            <a:r>
              <a:rPr dirty="0" u="sng" sz="750" spc="-15">
                <a:uFill>
                  <a:solidFill>
                    <a:srgbClr val="000000"/>
                  </a:solidFill>
                </a:uFill>
                <a:latin typeface="Calibri"/>
                <a:cs typeface="Calibri"/>
              </a:rPr>
              <a:t>(2013)	</a:t>
            </a:r>
            <a:endParaRPr sz="750">
              <a:latin typeface="Calibri"/>
              <a:cs typeface="Calibri"/>
            </a:endParaRPr>
          </a:p>
          <a:p>
            <a:pPr>
              <a:lnSpc>
                <a:spcPct val="100000"/>
              </a:lnSpc>
              <a:spcBef>
                <a:spcPts val="25"/>
              </a:spcBef>
            </a:pPr>
            <a:endParaRPr sz="900">
              <a:latin typeface="Times New Roman"/>
              <a:cs typeface="Times New Roman"/>
            </a:endParaRPr>
          </a:p>
          <a:p>
            <a:pPr marL="12700">
              <a:lnSpc>
                <a:spcPct val="100000"/>
              </a:lnSpc>
            </a:pPr>
            <a:r>
              <a:rPr dirty="0" sz="1100" spc="-5">
                <a:latin typeface="Calibri"/>
                <a:cs typeface="Calibri"/>
              </a:rPr>
              <a:t>Table 14: Mutual changes </a:t>
            </a:r>
            <a:r>
              <a:rPr dirty="0" sz="1100">
                <a:latin typeface="Calibri"/>
                <a:cs typeface="Calibri"/>
              </a:rPr>
              <a:t>in </a:t>
            </a:r>
            <a:r>
              <a:rPr dirty="0" sz="1100" spc="-5">
                <a:latin typeface="Calibri"/>
                <a:cs typeface="Calibri"/>
              </a:rPr>
              <a:t>likelihood over 10 types of participation and engagement - Whole</a:t>
            </a:r>
            <a:r>
              <a:rPr dirty="0" sz="1100" spc="130">
                <a:latin typeface="Calibri"/>
                <a:cs typeface="Calibri"/>
              </a:rPr>
              <a:t> </a:t>
            </a:r>
            <a:r>
              <a:rPr dirty="0" sz="1100" spc="-5">
                <a:latin typeface="Calibri"/>
                <a:cs typeface="Calibri"/>
              </a:rPr>
              <a:t>sample</a:t>
            </a:r>
            <a:endParaRPr sz="1100">
              <a:latin typeface="Calibri"/>
              <a:cs typeface="Calibri"/>
            </a:endParaRPr>
          </a:p>
          <a:p>
            <a:pPr algn="ctr" marL="858519">
              <a:lnSpc>
                <a:spcPct val="100000"/>
              </a:lnSpc>
              <a:spcBef>
                <a:spcPts val="795"/>
              </a:spcBef>
            </a:pPr>
            <a:r>
              <a:rPr dirty="0" sz="750" spc="10">
                <a:latin typeface="Calibri"/>
                <a:cs typeface="Calibri"/>
              </a:rPr>
              <a:t>Dependent</a:t>
            </a:r>
            <a:r>
              <a:rPr dirty="0" sz="750" spc="-30">
                <a:latin typeface="Calibri"/>
                <a:cs typeface="Calibri"/>
              </a:rPr>
              <a:t> </a:t>
            </a:r>
            <a:r>
              <a:rPr dirty="0" sz="750" spc="5">
                <a:latin typeface="Calibri"/>
                <a:cs typeface="Calibri"/>
              </a:rPr>
              <a:t>Variables</a:t>
            </a:r>
            <a:endParaRPr sz="750">
              <a:latin typeface="Calibri"/>
              <a:cs typeface="Calibri"/>
            </a:endParaRPr>
          </a:p>
        </p:txBody>
      </p:sp>
      <p:sp>
        <p:nvSpPr>
          <p:cNvPr id="65" name="object 65"/>
          <p:cNvSpPr/>
          <p:nvPr/>
        </p:nvSpPr>
        <p:spPr>
          <a:xfrm>
            <a:off x="914400" y="5416190"/>
            <a:ext cx="5936615" cy="0"/>
          </a:xfrm>
          <a:custGeom>
            <a:avLst/>
            <a:gdLst/>
            <a:ahLst/>
            <a:cxnLst/>
            <a:rect l="l" t="t" r="r" b="b"/>
            <a:pathLst>
              <a:path w="5936615" h="0">
                <a:moveTo>
                  <a:pt x="0" y="0"/>
                </a:moveTo>
                <a:lnTo>
                  <a:pt x="5936543" y="0"/>
                </a:lnTo>
              </a:path>
            </a:pathLst>
          </a:custGeom>
          <a:ln w="3175">
            <a:solidFill>
              <a:srgbClr val="000000"/>
            </a:solidFill>
          </a:ln>
        </p:spPr>
        <p:txBody>
          <a:bodyPr wrap="square" lIns="0" tIns="0" rIns="0" bIns="0" rtlCol="0"/>
          <a:lstStyle/>
          <a:p/>
        </p:txBody>
      </p:sp>
      <p:sp>
        <p:nvSpPr>
          <p:cNvPr id="66" name="object 66"/>
          <p:cNvSpPr/>
          <p:nvPr/>
        </p:nvSpPr>
        <p:spPr>
          <a:xfrm>
            <a:off x="914399" y="5419386"/>
            <a:ext cx="5936615" cy="0"/>
          </a:xfrm>
          <a:custGeom>
            <a:avLst/>
            <a:gdLst/>
            <a:ahLst/>
            <a:cxnLst/>
            <a:rect l="l" t="t" r="r" b="b"/>
            <a:pathLst>
              <a:path w="5936615" h="0">
                <a:moveTo>
                  <a:pt x="0" y="0"/>
                </a:moveTo>
                <a:lnTo>
                  <a:pt x="5936536" y="0"/>
                </a:lnTo>
              </a:path>
            </a:pathLst>
          </a:custGeom>
          <a:ln w="6169">
            <a:solidFill>
              <a:srgbClr val="000000"/>
            </a:solidFill>
          </a:ln>
        </p:spPr>
        <p:txBody>
          <a:bodyPr wrap="square" lIns="0" tIns="0" rIns="0" bIns="0" rtlCol="0"/>
          <a:lstStyle/>
          <a:p/>
        </p:txBody>
      </p:sp>
      <p:sp>
        <p:nvSpPr>
          <p:cNvPr id="67" name="object 67"/>
          <p:cNvSpPr/>
          <p:nvPr/>
        </p:nvSpPr>
        <p:spPr>
          <a:xfrm>
            <a:off x="1780677" y="5541845"/>
            <a:ext cx="5064125" cy="0"/>
          </a:xfrm>
          <a:custGeom>
            <a:avLst/>
            <a:gdLst/>
            <a:ahLst/>
            <a:cxnLst/>
            <a:rect l="l" t="t" r="r" b="b"/>
            <a:pathLst>
              <a:path w="5064125" h="0">
                <a:moveTo>
                  <a:pt x="0" y="0"/>
                </a:moveTo>
                <a:lnTo>
                  <a:pt x="5063896" y="0"/>
                </a:lnTo>
              </a:path>
            </a:pathLst>
          </a:custGeom>
          <a:ln w="3175">
            <a:solidFill>
              <a:srgbClr val="000000"/>
            </a:solidFill>
          </a:ln>
        </p:spPr>
        <p:txBody>
          <a:bodyPr wrap="square" lIns="0" tIns="0" rIns="0" bIns="0" rtlCol="0"/>
          <a:lstStyle/>
          <a:p/>
        </p:txBody>
      </p:sp>
      <p:sp>
        <p:nvSpPr>
          <p:cNvPr id="68" name="object 68"/>
          <p:cNvSpPr/>
          <p:nvPr/>
        </p:nvSpPr>
        <p:spPr>
          <a:xfrm>
            <a:off x="1780676" y="5544990"/>
            <a:ext cx="5064125" cy="0"/>
          </a:xfrm>
          <a:custGeom>
            <a:avLst/>
            <a:gdLst/>
            <a:ahLst/>
            <a:cxnLst/>
            <a:rect l="l" t="t" r="r" b="b"/>
            <a:pathLst>
              <a:path w="5064125" h="0">
                <a:moveTo>
                  <a:pt x="0" y="0"/>
                </a:moveTo>
                <a:lnTo>
                  <a:pt x="5063896" y="0"/>
                </a:lnTo>
              </a:path>
            </a:pathLst>
          </a:custGeom>
          <a:ln w="6282">
            <a:solidFill>
              <a:srgbClr val="000000"/>
            </a:solidFill>
          </a:ln>
        </p:spPr>
        <p:txBody>
          <a:bodyPr wrap="square" lIns="0" tIns="0" rIns="0" bIns="0" rtlCol="0"/>
          <a:lstStyle/>
          <a:p/>
        </p:txBody>
      </p:sp>
      <p:sp>
        <p:nvSpPr>
          <p:cNvPr id="69" name="object 69"/>
          <p:cNvSpPr/>
          <p:nvPr/>
        </p:nvSpPr>
        <p:spPr>
          <a:xfrm>
            <a:off x="1780677" y="5554410"/>
            <a:ext cx="5064125" cy="0"/>
          </a:xfrm>
          <a:custGeom>
            <a:avLst/>
            <a:gdLst/>
            <a:ahLst/>
            <a:cxnLst/>
            <a:rect l="l" t="t" r="r" b="b"/>
            <a:pathLst>
              <a:path w="5064125" h="0">
                <a:moveTo>
                  <a:pt x="0" y="0"/>
                </a:moveTo>
                <a:lnTo>
                  <a:pt x="5063896" y="0"/>
                </a:lnTo>
              </a:path>
            </a:pathLst>
          </a:custGeom>
          <a:ln w="3175">
            <a:solidFill>
              <a:srgbClr val="000000"/>
            </a:solidFill>
          </a:ln>
        </p:spPr>
        <p:txBody>
          <a:bodyPr wrap="square" lIns="0" tIns="0" rIns="0" bIns="0" rtlCol="0"/>
          <a:lstStyle/>
          <a:p/>
        </p:txBody>
      </p:sp>
      <p:sp>
        <p:nvSpPr>
          <p:cNvPr id="70" name="object 70"/>
          <p:cNvSpPr/>
          <p:nvPr/>
        </p:nvSpPr>
        <p:spPr>
          <a:xfrm>
            <a:off x="1780676" y="5557550"/>
            <a:ext cx="5064125" cy="0"/>
          </a:xfrm>
          <a:custGeom>
            <a:avLst/>
            <a:gdLst/>
            <a:ahLst/>
            <a:cxnLst/>
            <a:rect l="l" t="t" r="r" b="b"/>
            <a:pathLst>
              <a:path w="5064125" h="0">
                <a:moveTo>
                  <a:pt x="0" y="0"/>
                </a:moveTo>
                <a:lnTo>
                  <a:pt x="5063896" y="0"/>
                </a:lnTo>
              </a:path>
            </a:pathLst>
          </a:custGeom>
          <a:ln w="6282">
            <a:solidFill>
              <a:srgbClr val="000000"/>
            </a:solidFill>
          </a:ln>
        </p:spPr>
        <p:txBody>
          <a:bodyPr wrap="square" lIns="0" tIns="0" rIns="0" bIns="0" rtlCol="0"/>
          <a:lstStyle/>
          <a:p/>
        </p:txBody>
      </p:sp>
      <p:sp>
        <p:nvSpPr>
          <p:cNvPr id="71" name="object 71"/>
          <p:cNvSpPr txBox="1"/>
          <p:nvPr/>
        </p:nvSpPr>
        <p:spPr>
          <a:xfrm rot="18960000">
            <a:off x="1738811" y="5855053"/>
            <a:ext cx="714403" cy="95250"/>
          </a:xfrm>
          <a:prstGeom prst="rect">
            <a:avLst/>
          </a:prstGeom>
        </p:spPr>
        <p:txBody>
          <a:bodyPr wrap="square" lIns="0" tIns="0" rIns="0" bIns="0" rtlCol="0" vert="horz">
            <a:spAutoFit/>
          </a:bodyPr>
          <a:lstStyle/>
          <a:p>
            <a:pPr>
              <a:lnSpc>
                <a:spcPts val="740"/>
              </a:lnSpc>
            </a:pPr>
            <a:r>
              <a:rPr dirty="0" sz="750" spc="-15">
                <a:latin typeface="Calibri"/>
                <a:cs typeface="Calibri"/>
              </a:rPr>
              <a:t>Volunte</a:t>
            </a:r>
            <a:r>
              <a:rPr dirty="0" baseline="3703" sz="1125" spc="-22">
                <a:latin typeface="Calibri"/>
                <a:cs typeface="Calibri"/>
              </a:rPr>
              <a:t>ered</a:t>
            </a:r>
            <a:r>
              <a:rPr dirty="0" baseline="3703" sz="1125" spc="-67">
                <a:latin typeface="Calibri"/>
                <a:cs typeface="Calibri"/>
              </a:rPr>
              <a:t> </a:t>
            </a:r>
            <a:r>
              <a:rPr dirty="0" baseline="3703" sz="1125" spc="-7">
                <a:latin typeface="Calibri"/>
                <a:cs typeface="Calibri"/>
              </a:rPr>
              <a:t>Party</a:t>
            </a:r>
            <a:endParaRPr baseline="3703" sz="1125">
              <a:latin typeface="Calibri"/>
              <a:cs typeface="Calibri"/>
            </a:endParaRPr>
          </a:p>
        </p:txBody>
      </p:sp>
      <p:sp>
        <p:nvSpPr>
          <p:cNvPr id="72" name="object 72"/>
          <p:cNvSpPr txBox="1"/>
          <p:nvPr/>
        </p:nvSpPr>
        <p:spPr>
          <a:xfrm rot="18960000">
            <a:off x="2353254" y="5894777"/>
            <a:ext cx="602570" cy="95250"/>
          </a:xfrm>
          <a:prstGeom prst="rect">
            <a:avLst/>
          </a:prstGeom>
        </p:spPr>
        <p:txBody>
          <a:bodyPr wrap="square" lIns="0" tIns="0" rIns="0" bIns="0" rtlCol="0" vert="horz">
            <a:spAutoFit/>
          </a:bodyPr>
          <a:lstStyle/>
          <a:p>
            <a:pPr>
              <a:lnSpc>
                <a:spcPts val="735"/>
              </a:lnSpc>
            </a:pPr>
            <a:r>
              <a:rPr dirty="0" sz="750" spc="-15">
                <a:latin typeface="Calibri"/>
                <a:cs typeface="Calibri"/>
              </a:rPr>
              <a:t>Part.</a:t>
            </a:r>
            <a:r>
              <a:rPr dirty="0" sz="750" spc="-50">
                <a:latin typeface="Calibri"/>
                <a:cs typeface="Calibri"/>
              </a:rPr>
              <a:t> </a:t>
            </a:r>
            <a:r>
              <a:rPr dirty="0" sz="750" spc="-10">
                <a:latin typeface="Calibri"/>
                <a:cs typeface="Calibri"/>
              </a:rPr>
              <a:t>Po</a:t>
            </a:r>
            <a:r>
              <a:rPr dirty="0" baseline="3703" sz="1125" spc="-15">
                <a:latin typeface="Calibri"/>
                <a:cs typeface="Calibri"/>
              </a:rPr>
              <a:t>l.Group</a:t>
            </a:r>
            <a:endParaRPr baseline="3703" sz="1125">
              <a:latin typeface="Calibri"/>
              <a:cs typeface="Calibri"/>
            </a:endParaRPr>
          </a:p>
        </p:txBody>
      </p:sp>
      <p:sp>
        <p:nvSpPr>
          <p:cNvPr id="73" name="object 73"/>
          <p:cNvSpPr txBox="1"/>
          <p:nvPr/>
        </p:nvSpPr>
        <p:spPr>
          <a:xfrm rot="18960000">
            <a:off x="2861710" y="5924627"/>
            <a:ext cx="518725" cy="95250"/>
          </a:xfrm>
          <a:prstGeom prst="rect">
            <a:avLst/>
          </a:prstGeom>
        </p:spPr>
        <p:txBody>
          <a:bodyPr wrap="square" lIns="0" tIns="0" rIns="0" bIns="0" rtlCol="0" vert="horz">
            <a:spAutoFit/>
          </a:bodyPr>
          <a:lstStyle/>
          <a:p>
            <a:pPr>
              <a:lnSpc>
                <a:spcPts val="730"/>
              </a:lnSpc>
            </a:pPr>
            <a:r>
              <a:rPr dirty="0" sz="750" spc="-15">
                <a:latin typeface="Calibri"/>
                <a:cs typeface="Calibri"/>
              </a:rPr>
              <a:t>Part.</a:t>
            </a:r>
            <a:r>
              <a:rPr dirty="0" sz="750" spc="-55">
                <a:latin typeface="Calibri"/>
                <a:cs typeface="Calibri"/>
              </a:rPr>
              <a:t> </a:t>
            </a:r>
            <a:r>
              <a:rPr dirty="0" sz="750" spc="-10">
                <a:latin typeface="Calibri"/>
                <a:cs typeface="Calibri"/>
              </a:rPr>
              <a:t>Cu</a:t>
            </a:r>
            <a:r>
              <a:rPr dirty="0" baseline="3703" sz="1125" spc="-15">
                <a:latin typeface="Calibri"/>
                <a:cs typeface="Calibri"/>
              </a:rPr>
              <a:t>ltural</a:t>
            </a:r>
            <a:endParaRPr baseline="3703" sz="1125">
              <a:latin typeface="Calibri"/>
              <a:cs typeface="Calibri"/>
            </a:endParaRPr>
          </a:p>
        </p:txBody>
      </p:sp>
      <p:sp>
        <p:nvSpPr>
          <p:cNvPr id="74" name="object 74"/>
          <p:cNvSpPr txBox="1"/>
          <p:nvPr/>
        </p:nvSpPr>
        <p:spPr>
          <a:xfrm rot="18960000">
            <a:off x="3370403" y="5955743"/>
            <a:ext cx="432264" cy="95250"/>
          </a:xfrm>
          <a:prstGeom prst="rect">
            <a:avLst/>
          </a:prstGeom>
        </p:spPr>
        <p:txBody>
          <a:bodyPr wrap="square" lIns="0" tIns="0" rIns="0" bIns="0" rtlCol="0" vert="horz">
            <a:spAutoFit/>
          </a:bodyPr>
          <a:lstStyle/>
          <a:p>
            <a:pPr>
              <a:lnSpc>
                <a:spcPts val="730"/>
              </a:lnSpc>
            </a:pPr>
            <a:r>
              <a:rPr dirty="0" sz="750" spc="-10">
                <a:latin typeface="Calibri"/>
                <a:cs typeface="Calibri"/>
              </a:rPr>
              <a:t>Pol.</a:t>
            </a:r>
            <a:r>
              <a:rPr dirty="0" sz="750" spc="-60">
                <a:latin typeface="Calibri"/>
                <a:cs typeface="Calibri"/>
              </a:rPr>
              <a:t> </a:t>
            </a:r>
            <a:r>
              <a:rPr dirty="0" sz="750" spc="-15">
                <a:latin typeface="Calibri"/>
                <a:cs typeface="Calibri"/>
              </a:rPr>
              <a:t>Ethic</a:t>
            </a:r>
            <a:r>
              <a:rPr dirty="0" baseline="3703" sz="1125" spc="-22">
                <a:latin typeface="Calibri"/>
                <a:cs typeface="Calibri"/>
              </a:rPr>
              <a:t>al</a:t>
            </a:r>
            <a:endParaRPr baseline="3703" sz="1125">
              <a:latin typeface="Calibri"/>
              <a:cs typeface="Calibri"/>
            </a:endParaRPr>
          </a:p>
        </p:txBody>
      </p:sp>
      <p:sp>
        <p:nvSpPr>
          <p:cNvPr id="75" name="object 75"/>
          <p:cNvSpPr txBox="1"/>
          <p:nvPr/>
        </p:nvSpPr>
        <p:spPr>
          <a:xfrm rot="18960000">
            <a:off x="3867695" y="5956972"/>
            <a:ext cx="428549" cy="95250"/>
          </a:xfrm>
          <a:prstGeom prst="rect">
            <a:avLst/>
          </a:prstGeom>
        </p:spPr>
        <p:txBody>
          <a:bodyPr wrap="square" lIns="0" tIns="0" rIns="0" bIns="0" rtlCol="0" vert="horz">
            <a:spAutoFit/>
          </a:bodyPr>
          <a:lstStyle/>
          <a:p>
            <a:pPr>
              <a:lnSpc>
                <a:spcPts val="730"/>
              </a:lnSpc>
            </a:pPr>
            <a:r>
              <a:rPr dirty="0" sz="750" spc="-10">
                <a:latin typeface="Calibri"/>
                <a:cs typeface="Calibri"/>
              </a:rPr>
              <a:t>Pol.</a:t>
            </a:r>
            <a:r>
              <a:rPr dirty="0" sz="750" spc="-80">
                <a:latin typeface="Calibri"/>
                <a:cs typeface="Calibri"/>
              </a:rPr>
              <a:t> </a:t>
            </a:r>
            <a:r>
              <a:rPr dirty="0" sz="750" spc="-5">
                <a:latin typeface="Calibri"/>
                <a:cs typeface="Calibri"/>
              </a:rPr>
              <a:t>Mar</a:t>
            </a:r>
            <a:r>
              <a:rPr dirty="0" baseline="3703" sz="1125" spc="-7">
                <a:latin typeface="Calibri"/>
                <a:cs typeface="Calibri"/>
              </a:rPr>
              <a:t>ch</a:t>
            </a:r>
            <a:endParaRPr baseline="3703" sz="1125">
              <a:latin typeface="Calibri"/>
              <a:cs typeface="Calibri"/>
            </a:endParaRPr>
          </a:p>
        </p:txBody>
      </p:sp>
      <p:sp>
        <p:nvSpPr>
          <p:cNvPr id="76" name="object 76"/>
          <p:cNvSpPr txBox="1"/>
          <p:nvPr/>
        </p:nvSpPr>
        <p:spPr>
          <a:xfrm rot="18960000">
            <a:off x="4358968" y="5942227"/>
            <a:ext cx="470125" cy="95250"/>
          </a:xfrm>
          <a:prstGeom prst="rect">
            <a:avLst/>
          </a:prstGeom>
        </p:spPr>
        <p:txBody>
          <a:bodyPr wrap="square" lIns="0" tIns="0" rIns="0" bIns="0" rtlCol="0" vert="horz">
            <a:spAutoFit/>
          </a:bodyPr>
          <a:lstStyle/>
          <a:p>
            <a:pPr>
              <a:lnSpc>
                <a:spcPts val="730"/>
              </a:lnSpc>
            </a:pPr>
            <a:r>
              <a:rPr dirty="0" sz="750" spc="-15">
                <a:latin typeface="Calibri"/>
                <a:cs typeface="Calibri"/>
              </a:rPr>
              <a:t>Part.</a:t>
            </a:r>
            <a:r>
              <a:rPr dirty="0" sz="750" spc="-60">
                <a:latin typeface="Calibri"/>
                <a:cs typeface="Calibri"/>
              </a:rPr>
              <a:t> </a:t>
            </a:r>
            <a:r>
              <a:rPr dirty="0" sz="750" spc="-10">
                <a:latin typeface="Calibri"/>
                <a:cs typeface="Calibri"/>
              </a:rPr>
              <a:t>Sch</a:t>
            </a:r>
            <a:r>
              <a:rPr dirty="0" baseline="3703" sz="1125" spc="-15">
                <a:latin typeface="Calibri"/>
                <a:cs typeface="Calibri"/>
              </a:rPr>
              <a:t>ool</a:t>
            </a:r>
            <a:endParaRPr baseline="3703" sz="1125">
              <a:latin typeface="Calibri"/>
              <a:cs typeface="Calibri"/>
            </a:endParaRPr>
          </a:p>
        </p:txBody>
      </p:sp>
      <p:sp>
        <p:nvSpPr>
          <p:cNvPr id="77" name="object 77"/>
          <p:cNvSpPr txBox="1"/>
          <p:nvPr/>
        </p:nvSpPr>
        <p:spPr>
          <a:xfrm rot="18960000">
            <a:off x="4853305" y="5935687"/>
            <a:ext cx="488172" cy="95250"/>
          </a:xfrm>
          <a:prstGeom prst="rect">
            <a:avLst/>
          </a:prstGeom>
        </p:spPr>
        <p:txBody>
          <a:bodyPr wrap="square" lIns="0" tIns="0" rIns="0" bIns="0" rtlCol="0" vert="horz">
            <a:spAutoFit/>
          </a:bodyPr>
          <a:lstStyle/>
          <a:p>
            <a:pPr>
              <a:lnSpc>
                <a:spcPts val="730"/>
              </a:lnSpc>
            </a:pPr>
            <a:r>
              <a:rPr dirty="0" sz="750" spc="-15">
                <a:latin typeface="Calibri"/>
                <a:cs typeface="Calibri"/>
              </a:rPr>
              <a:t>Part.</a:t>
            </a:r>
            <a:r>
              <a:rPr dirty="0" sz="750" spc="-50">
                <a:latin typeface="Calibri"/>
                <a:cs typeface="Calibri"/>
              </a:rPr>
              <a:t> </a:t>
            </a:r>
            <a:r>
              <a:rPr dirty="0" sz="750" spc="-15">
                <a:latin typeface="Calibri"/>
                <a:cs typeface="Calibri"/>
              </a:rPr>
              <a:t>Ser</a:t>
            </a:r>
            <a:r>
              <a:rPr dirty="0" baseline="3703" sz="1125" spc="-22">
                <a:latin typeface="Calibri"/>
                <a:cs typeface="Calibri"/>
              </a:rPr>
              <a:t>vice</a:t>
            </a:r>
            <a:endParaRPr baseline="3703" sz="1125">
              <a:latin typeface="Calibri"/>
              <a:cs typeface="Calibri"/>
            </a:endParaRPr>
          </a:p>
        </p:txBody>
      </p:sp>
      <p:sp>
        <p:nvSpPr>
          <p:cNvPr id="78" name="object 78"/>
          <p:cNvSpPr txBox="1"/>
          <p:nvPr/>
        </p:nvSpPr>
        <p:spPr>
          <a:xfrm rot="18960000">
            <a:off x="5343794" y="5919210"/>
            <a:ext cx="534338" cy="95250"/>
          </a:xfrm>
          <a:prstGeom prst="rect">
            <a:avLst/>
          </a:prstGeom>
        </p:spPr>
        <p:txBody>
          <a:bodyPr wrap="square" lIns="0" tIns="0" rIns="0" bIns="0" rtlCol="0" vert="horz">
            <a:spAutoFit/>
          </a:bodyPr>
          <a:lstStyle/>
          <a:p>
            <a:pPr>
              <a:lnSpc>
                <a:spcPts val="730"/>
              </a:lnSpc>
            </a:pPr>
            <a:r>
              <a:rPr dirty="0" sz="750" spc="-10">
                <a:latin typeface="Calibri"/>
                <a:cs typeface="Calibri"/>
              </a:rPr>
              <a:t>Pol.</a:t>
            </a:r>
            <a:r>
              <a:rPr dirty="0" sz="750" spc="-65">
                <a:latin typeface="Calibri"/>
                <a:cs typeface="Calibri"/>
              </a:rPr>
              <a:t> </a:t>
            </a:r>
            <a:r>
              <a:rPr dirty="0" sz="750" spc="-10">
                <a:latin typeface="Calibri"/>
                <a:cs typeface="Calibri"/>
              </a:rPr>
              <a:t>Sea</a:t>
            </a:r>
            <a:r>
              <a:rPr dirty="0" baseline="3703" sz="1125" spc="-15">
                <a:latin typeface="Calibri"/>
                <a:cs typeface="Calibri"/>
              </a:rPr>
              <a:t>rched</a:t>
            </a:r>
            <a:endParaRPr baseline="3703" sz="1125">
              <a:latin typeface="Calibri"/>
              <a:cs typeface="Calibri"/>
            </a:endParaRPr>
          </a:p>
        </p:txBody>
      </p:sp>
      <p:sp>
        <p:nvSpPr>
          <p:cNvPr id="79" name="object 79"/>
          <p:cNvSpPr txBox="1"/>
          <p:nvPr/>
        </p:nvSpPr>
        <p:spPr>
          <a:xfrm rot="18960000">
            <a:off x="5855752" y="5958873"/>
            <a:ext cx="423597" cy="95250"/>
          </a:xfrm>
          <a:prstGeom prst="rect">
            <a:avLst/>
          </a:prstGeom>
        </p:spPr>
        <p:txBody>
          <a:bodyPr wrap="square" lIns="0" tIns="0" rIns="0" bIns="0" rtlCol="0" vert="horz">
            <a:spAutoFit/>
          </a:bodyPr>
          <a:lstStyle/>
          <a:p>
            <a:pPr>
              <a:lnSpc>
                <a:spcPts val="730"/>
              </a:lnSpc>
            </a:pPr>
            <a:r>
              <a:rPr dirty="0" sz="750" spc="-15">
                <a:latin typeface="Calibri"/>
                <a:cs typeface="Calibri"/>
              </a:rPr>
              <a:t>Part.</a:t>
            </a:r>
            <a:r>
              <a:rPr dirty="0" sz="750" spc="-65">
                <a:latin typeface="Calibri"/>
                <a:cs typeface="Calibri"/>
              </a:rPr>
              <a:t> </a:t>
            </a:r>
            <a:r>
              <a:rPr dirty="0" sz="750" spc="-10">
                <a:latin typeface="Calibri"/>
                <a:cs typeface="Calibri"/>
              </a:rPr>
              <a:t>Spo</a:t>
            </a:r>
            <a:r>
              <a:rPr dirty="0" baseline="3703" sz="1125" spc="-15">
                <a:latin typeface="Calibri"/>
                <a:cs typeface="Calibri"/>
              </a:rPr>
              <a:t>rt</a:t>
            </a:r>
            <a:endParaRPr baseline="3703" sz="1125">
              <a:latin typeface="Calibri"/>
              <a:cs typeface="Calibri"/>
            </a:endParaRPr>
          </a:p>
        </p:txBody>
      </p:sp>
      <p:sp>
        <p:nvSpPr>
          <p:cNvPr id="80" name="object 80"/>
          <p:cNvSpPr txBox="1"/>
          <p:nvPr/>
        </p:nvSpPr>
        <p:spPr>
          <a:xfrm rot="18960000">
            <a:off x="6334024" y="5910357"/>
            <a:ext cx="558723" cy="95250"/>
          </a:xfrm>
          <a:prstGeom prst="rect">
            <a:avLst/>
          </a:prstGeom>
        </p:spPr>
        <p:txBody>
          <a:bodyPr wrap="square" lIns="0" tIns="0" rIns="0" bIns="0" rtlCol="0" vert="horz">
            <a:spAutoFit/>
          </a:bodyPr>
          <a:lstStyle/>
          <a:p>
            <a:pPr>
              <a:lnSpc>
                <a:spcPts val="735"/>
              </a:lnSpc>
            </a:pPr>
            <a:r>
              <a:rPr dirty="0" sz="750" spc="-15">
                <a:latin typeface="Calibri"/>
                <a:cs typeface="Calibri"/>
              </a:rPr>
              <a:t>Part.</a:t>
            </a:r>
            <a:r>
              <a:rPr dirty="0" sz="750" spc="-55">
                <a:latin typeface="Calibri"/>
                <a:cs typeface="Calibri"/>
              </a:rPr>
              <a:t> </a:t>
            </a:r>
            <a:r>
              <a:rPr dirty="0" sz="750" spc="-10">
                <a:latin typeface="Calibri"/>
                <a:cs typeface="Calibri"/>
              </a:rPr>
              <a:t>Re</a:t>
            </a:r>
            <a:r>
              <a:rPr dirty="0" baseline="3703" sz="1125" spc="-15">
                <a:latin typeface="Calibri"/>
                <a:cs typeface="Calibri"/>
              </a:rPr>
              <a:t>ligious</a:t>
            </a:r>
            <a:endParaRPr baseline="3703" sz="1125">
              <a:latin typeface="Calibri"/>
              <a:cs typeface="Calibri"/>
            </a:endParaRPr>
          </a:p>
        </p:txBody>
      </p:sp>
      <p:sp>
        <p:nvSpPr>
          <p:cNvPr id="81" name="object 81"/>
          <p:cNvSpPr txBox="1"/>
          <p:nvPr/>
        </p:nvSpPr>
        <p:spPr>
          <a:xfrm>
            <a:off x="901704" y="8211880"/>
            <a:ext cx="5962015" cy="779780"/>
          </a:xfrm>
          <a:prstGeom prst="rect">
            <a:avLst/>
          </a:prstGeom>
        </p:spPr>
        <p:txBody>
          <a:bodyPr wrap="square" lIns="0" tIns="12700" rIns="0" bIns="0" rtlCol="0" vert="horz">
            <a:spAutoFit/>
          </a:bodyPr>
          <a:lstStyle/>
          <a:p>
            <a:pPr marL="31750" marR="4820920">
              <a:lnSpc>
                <a:spcPct val="109900"/>
              </a:lnSpc>
              <a:spcBef>
                <a:spcPts val="100"/>
              </a:spcBef>
            </a:pPr>
            <a:r>
              <a:rPr dirty="0" sz="750" spc="5">
                <a:latin typeface="Calibri"/>
                <a:cs typeface="Calibri"/>
              </a:rPr>
              <a:t>Variables were removed </a:t>
            </a:r>
            <a:r>
              <a:rPr dirty="0" sz="750">
                <a:latin typeface="Calibri"/>
                <a:cs typeface="Calibri"/>
              </a:rPr>
              <a:t>f  </a:t>
            </a:r>
            <a:r>
              <a:rPr dirty="0" sz="750" spc="-5">
                <a:latin typeface="Calibri"/>
                <a:cs typeface="Calibri"/>
              </a:rPr>
              <a:t>Rank according to </a:t>
            </a:r>
            <a:r>
              <a:rPr dirty="0" sz="750">
                <a:latin typeface="Calibri"/>
                <a:cs typeface="Calibri"/>
              </a:rPr>
              <a:t>odds</a:t>
            </a:r>
            <a:r>
              <a:rPr dirty="0" sz="750" spc="-75">
                <a:latin typeface="Calibri"/>
                <a:cs typeface="Calibri"/>
              </a:rPr>
              <a:t> </a:t>
            </a:r>
            <a:r>
              <a:rPr dirty="0" sz="750" spc="-5">
                <a:latin typeface="Calibri"/>
                <a:cs typeface="Calibri"/>
              </a:rPr>
              <a:t>ratio</a:t>
            </a:r>
            <a:endParaRPr sz="750">
              <a:latin typeface="Calibri"/>
              <a:cs typeface="Calibri"/>
            </a:endParaRPr>
          </a:p>
          <a:p>
            <a:pPr marL="31750">
              <a:lnSpc>
                <a:spcPct val="100000"/>
              </a:lnSpc>
              <a:spcBef>
                <a:spcPts val="90"/>
              </a:spcBef>
            </a:pPr>
            <a:r>
              <a:rPr dirty="0" sz="750">
                <a:latin typeface="Calibri"/>
                <a:cs typeface="Calibri"/>
              </a:rPr>
              <a:t>***Significant </a:t>
            </a:r>
            <a:r>
              <a:rPr dirty="0" sz="750" spc="10">
                <a:latin typeface="Calibri"/>
                <a:cs typeface="Calibri"/>
              </a:rPr>
              <a:t>within </a:t>
            </a:r>
            <a:r>
              <a:rPr dirty="0" sz="750">
                <a:latin typeface="Calibri"/>
                <a:cs typeface="Calibri"/>
              </a:rPr>
              <a:t>a </a:t>
            </a:r>
            <a:r>
              <a:rPr dirty="0" sz="750" spc="-20">
                <a:latin typeface="Calibri"/>
                <a:cs typeface="Calibri"/>
              </a:rPr>
              <a:t>99% </a:t>
            </a:r>
            <a:r>
              <a:rPr dirty="0" sz="750">
                <a:latin typeface="Calibri"/>
                <a:cs typeface="Calibri"/>
              </a:rPr>
              <a:t>C. </a:t>
            </a:r>
            <a:r>
              <a:rPr dirty="0" sz="750" spc="5">
                <a:latin typeface="Calibri"/>
                <a:cs typeface="Calibri"/>
              </a:rPr>
              <a:t>I.</a:t>
            </a:r>
            <a:r>
              <a:rPr dirty="0" sz="750" spc="-95">
                <a:latin typeface="Calibri"/>
                <a:cs typeface="Calibri"/>
              </a:rPr>
              <a:t> </a:t>
            </a:r>
            <a:r>
              <a:rPr dirty="0" sz="750" spc="-15">
                <a:latin typeface="Calibri"/>
                <a:cs typeface="Calibri"/>
              </a:rPr>
              <a:t>(p&lt;0.01)</a:t>
            </a:r>
            <a:endParaRPr sz="750">
              <a:latin typeface="Calibri"/>
              <a:cs typeface="Calibri"/>
            </a:endParaRPr>
          </a:p>
          <a:p>
            <a:pPr marL="31750">
              <a:lnSpc>
                <a:spcPct val="100000"/>
              </a:lnSpc>
              <a:spcBef>
                <a:spcPts val="90"/>
              </a:spcBef>
            </a:pPr>
            <a:r>
              <a:rPr dirty="0" sz="750">
                <a:latin typeface="Calibri"/>
                <a:cs typeface="Calibri"/>
              </a:rPr>
              <a:t>**Significant </a:t>
            </a:r>
            <a:r>
              <a:rPr dirty="0" sz="750" spc="10">
                <a:latin typeface="Calibri"/>
                <a:cs typeface="Calibri"/>
              </a:rPr>
              <a:t>within </a:t>
            </a:r>
            <a:r>
              <a:rPr dirty="0" sz="750">
                <a:latin typeface="Calibri"/>
                <a:cs typeface="Calibri"/>
              </a:rPr>
              <a:t>a </a:t>
            </a:r>
            <a:r>
              <a:rPr dirty="0" sz="750" spc="-20">
                <a:latin typeface="Calibri"/>
                <a:cs typeface="Calibri"/>
              </a:rPr>
              <a:t>95% </a:t>
            </a:r>
            <a:r>
              <a:rPr dirty="0" sz="750">
                <a:latin typeface="Calibri"/>
                <a:cs typeface="Calibri"/>
              </a:rPr>
              <a:t>C. </a:t>
            </a:r>
            <a:r>
              <a:rPr dirty="0" sz="750" spc="5">
                <a:latin typeface="Calibri"/>
                <a:cs typeface="Calibri"/>
              </a:rPr>
              <a:t>I.</a:t>
            </a:r>
            <a:r>
              <a:rPr dirty="0" sz="750" spc="-95">
                <a:latin typeface="Calibri"/>
                <a:cs typeface="Calibri"/>
              </a:rPr>
              <a:t> </a:t>
            </a:r>
            <a:r>
              <a:rPr dirty="0" sz="750" spc="-15">
                <a:latin typeface="Calibri"/>
                <a:cs typeface="Calibri"/>
              </a:rPr>
              <a:t>(p&lt;0.05)</a:t>
            </a:r>
            <a:endParaRPr sz="750">
              <a:latin typeface="Calibri"/>
              <a:cs typeface="Calibri"/>
            </a:endParaRPr>
          </a:p>
          <a:p>
            <a:pPr marL="12700">
              <a:lnSpc>
                <a:spcPct val="100000"/>
              </a:lnSpc>
              <a:spcBef>
                <a:spcPts val="90"/>
              </a:spcBef>
              <a:tabLst>
                <a:tab pos="5948680" algn="l"/>
              </a:tabLst>
            </a:pPr>
            <a:r>
              <a:rPr dirty="0" u="sng" sz="750" spc="-20">
                <a:uFill>
                  <a:solidFill>
                    <a:srgbClr val="000000"/>
                  </a:solidFill>
                </a:uFill>
                <a:latin typeface="Calibri"/>
                <a:cs typeface="Calibri"/>
              </a:rPr>
              <a:t> </a:t>
            </a:r>
            <a:r>
              <a:rPr dirty="0" u="sng" sz="750" spc="5">
                <a:uFill>
                  <a:solidFill>
                    <a:srgbClr val="000000"/>
                  </a:solidFill>
                </a:uFill>
                <a:latin typeface="Calibri"/>
                <a:cs typeface="Calibri"/>
              </a:rPr>
              <a:t>*Significant</a:t>
            </a:r>
            <a:r>
              <a:rPr dirty="0" u="sng" sz="750" spc="-35">
                <a:uFill>
                  <a:solidFill>
                    <a:srgbClr val="000000"/>
                  </a:solidFill>
                </a:uFill>
                <a:latin typeface="Calibri"/>
                <a:cs typeface="Calibri"/>
              </a:rPr>
              <a:t> </a:t>
            </a:r>
            <a:r>
              <a:rPr dirty="0" u="sng" sz="750" spc="10">
                <a:uFill>
                  <a:solidFill>
                    <a:srgbClr val="000000"/>
                  </a:solidFill>
                </a:uFill>
                <a:latin typeface="Calibri"/>
                <a:cs typeface="Calibri"/>
              </a:rPr>
              <a:t>within</a:t>
            </a:r>
            <a:r>
              <a:rPr dirty="0" u="sng" sz="750" spc="-30">
                <a:uFill>
                  <a:solidFill>
                    <a:srgbClr val="000000"/>
                  </a:solidFill>
                </a:uFill>
                <a:latin typeface="Calibri"/>
                <a:cs typeface="Calibri"/>
              </a:rPr>
              <a:t> </a:t>
            </a:r>
            <a:r>
              <a:rPr dirty="0" u="sng" sz="750">
                <a:uFill>
                  <a:solidFill>
                    <a:srgbClr val="000000"/>
                  </a:solidFill>
                </a:uFill>
                <a:latin typeface="Calibri"/>
                <a:cs typeface="Calibri"/>
              </a:rPr>
              <a:t>a</a:t>
            </a:r>
            <a:r>
              <a:rPr dirty="0" u="sng" sz="750" spc="-40">
                <a:uFill>
                  <a:solidFill>
                    <a:srgbClr val="000000"/>
                  </a:solidFill>
                </a:uFill>
                <a:latin typeface="Calibri"/>
                <a:cs typeface="Calibri"/>
              </a:rPr>
              <a:t> </a:t>
            </a:r>
            <a:r>
              <a:rPr dirty="0" u="sng" sz="750" spc="-25">
                <a:uFill>
                  <a:solidFill>
                    <a:srgbClr val="000000"/>
                  </a:solidFill>
                </a:uFill>
                <a:latin typeface="Calibri"/>
                <a:cs typeface="Calibri"/>
              </a:rPr>
              <a:t>90%</a:t>
            </a:r>
            <a:r>
              <a:rPr dirty="0" u="sng" sz="750" spc="-20">
                <a:uFill>
                  <a:solidFill>
                    <a:srgbClr val="000000"/>
                  </a:solidFill>
                </a:uFill>
                <a:latin typeface="Calibri"/>
                <a:cs typeface="Calibri"/>
              </a:rPr>
              <a:t> </a:t>
            </a:r>
            <a:r>
              <a:rPr dirty="0" u="sng" sz="750">
                <a:uFill>
                  <a:solidFill>
                    <a:srgbClr val="000000"/>
                  </a:solidFill>
                </a:uFill>
                <a:latin typeface="Calibri"/>
                <a:cs typeface="Calibri"/>
              </a:rPr>
              <a:t>C.</a:t>
            </a:r>
            <a:r>
              <a:rPr dirty="0" u="sng" sz="750" spc="-20">
                <a:uFill>
                  <a:solidFill>
                    <a:srgbClr val="000000"/>
                  </a:solidFill>
                </a:uFill>
                <a:latin typeface="Calibri"/>
                <a:cs typeface="Calibri"/>
              </a:rPr>
              <a:t> </a:t>
            </a:r>
            <a:r>
              <a:rPr dirty="0" u="sng" sz="750" spc="5">
                <a:uFill>
                  <a:solidFill>
                    <a:srgbClr val="000000"/>
                  </a:solidFill>
                </a:uFill>
                <a:latin typeface="Calibri"/>
                <a:cs typeface="Calibri"/>
              </a:rPr>
              <a:t>I.</a:t>
            </a:r>
            <a:r>
              <a:rPr dirty="0" u="sng" sz="750" spc="-20">
                <a:uFill>
                  <a:solidFill>
                    <a:srgbClr val="000000"/>
                  </a:solidFill>
                </a:uFill>
                <a:latin typeface="Calibri"/>
                <a:cs typeface="Calibri"/>
              </a:rPr>
              <a:t> </a:t>
            </a:r>
            <a:r>
              <a:rPr dirty="0" u="sng" sz="750" spc="-10">
                <a:uFill>
                  <a:solidFill>
                    <a:srgbClr val="000000"/>
                  </a:solidFill>
                </a:uFill>
                <a:latin typeface="Calibri"/>
                <a:cs typeface="Calibri"/>
              </a:rPr>
              <a:t>(p&lt;0.1)	</a:t>
            </a:r>
            <a:endParaRPr sz="750">
              <a:latin typeface="Calibri"/>
              <a:cs typeface="Calibri"/>
            </a:endParaRPr>
          </a:p>
          <a:p>
            <a:pPr marL="12700">
              <a:lnSpc>
                <a:spcPct val="100000"/>
              </a:lnSpc>
              <a:spcBef>
                <a:spcPts val="90"/>
              </a:spcBef>
              <a:tabLst>
                <a:tab pos="5948680" algn="l"/>
              </a:tabLst>
            </a:pPr>
            <a:r>
              <a:rPr dirty="0" u="sng" sz="750" spc="-20">
                <a:uFill>
                  <a:solidFill>
                    <a:srgbClr val="000000"/>
                  </a:solidFill>
                </a:uFill>
                <a:latin typeface="Calibri"/>
                <a:cs typeface="Calibri"/>
              </a:rPr>
              <a:t> </a:t>
            </a:r>
            <a:r>
              <a:rPr dirty="0" u="sng" sz="750" spc="-5">
                <a:uFill>
                  <a:solidFill>
                    <a:srgbClr val="000000"/>
                  </a:solidFill>
                </a:uFill>
                <a:latin typeface="Calibri"/>
                <a:cs typeface="Calibri"/>
              </a:rPr>
              <a:t>Source </a:t>
            </a:r>
            <a:r>
              <a:rPr dirty="0" u="sng" sz="750">
                <a:uFill>
                  <a:solidFill>
                    <a:srgbClr val="000000"/>
                  </a:solidFill>
                </a:uFill>
                <a:latin typeface="Calibri"/>
                <a:cs typeface="Calibri"/>
              </a:rPr>
              <a:t>of </a:t>
            </a:r>
            <a:r>
              <a:rPr dirty="0" u="sng" sz="750" spc="-10">
                <a:uFill>
                  <a:solidFill>
                    <a:srgbClr val="000000"/>
                  </a:solidFill>
                </a:uFill>
                <a:latin typeface="Calibri"/>
                <a:cs typeface="Calibri"/>
              </a:rPr>
              <a:t>Data: </a:t>
            </a:r>
            <a:r>
              <a:rPr dirty="0" u="sng" sz="750">
                <a:uFill>
                  <a:solidFill>
                    <a:srgbClr val="000000"/>
                  </a:solidFill>
                </a:uFill>
                <a:latin typeface="Calibri"/>
                <a:cs typeface="Calibri"/>
              </a:rPr>
              <a:t>Statistics </a:t>
            </a:r>
            <a:r>
              <a:rPr dirty="0" u="sng" sz="750" spc="-5">
                <a:uFill>
                  <a:solidFill>
                    <a:srgbClr val="000000"/>
                  </a:solidFill>
                </a:uFill>
                <a:latin typeface="Calibri"/>
                <a:cs typeface="Calibri"/>
              </a:rPr>
              <a:t>Canada: </a:t>
            </a:r>
            <a:r>
              <a:rPr dirty="0" u="sng" sz="750" spc="-10">
                <a:uFill>
                  <a:solidFill>
                    <a:srgbClr val="000000"/>
                  </a:solidFill>
                </a:uFill>
                <a:latin typeface="Calibri"/>
                <a:cs typeface="Calibri"/>
              </a:rPr>
              <a:t>GSS </a:t>
            </a:r>
            <a:r>
              <a:rPr dirty="0" u="sng" sz="750" spc="-15">
                <a:uFill>
                  <a:solidFill>
                    <a:srgbClr val="000000"/>
                  </a:solidFill>
                </a:uFill>
                <a:latin typeface="Calibri"/>
                <a:cs typeface="Calibri"/>
              </a:rPr>
              <a:t>27 </a:t>
            </a:r>
            <a:r>
              <a:rPr dirty="0" u="sng" sz="750">
                <a:uFill>
                  <a:solidFill>
                    <a:srgbClr val="000000"/>
                  </a:solidFill>
                </a:uFill>
                <a:latin typeface="Calibri"/>
                <a:cs typeface="Calibri"/>
              </a:rPr>
              <a:t>SI</a:t>
            </a:r>
            <a:r>
              <a:rPr dirty="0" u="sng" sz="750" spc="-60">
                <a:uFill>
                  <a:solidFill>
                    <a:srgbClr val="000000"/>
                  </a:solidFill>
                </a:uFill>
                <a:latin typeface="Calibri"/>
                <a:cs typeface="Calibri"/>
              </a:rPr>
              <a:t> </a:t>
            </a:r>
            <a:r>
              <a:rPr dirty="0" u="sng" sz="750" spc="-20">
                <a:uFill>
                  <a:solidFill>
                    <a:srgbClr val="000000"/>
                  </a:solidFill>
                </a:uFill>
                <a:latin typeface="Calibri"/>
                <a:cs typeface="Calibri"/>
              </a:rPr>
              <a:t>(2013)	</a:t>
            </a:r>
            <a:endParaRPr sz="750">
              <a:latin typeface="Calibri"/>
              <a:cs typeface="Calibri"/>
            </a:endParaRPr>
          </a:p>
        </p:txBody>
      </p:sp>
      <p:graphicFrame>
        <p:nvGraphicFramePr>
          <p:cNvPr id="82" name="object 82"/>
          <p:cNvGraphicFramePr>
            <a:graphicFrameLocks noGrp="1"/>
          </p:cNvGraphicFramePr>
          <p:nvPr/>
        </p:nvGraphicFramePr>
        <p:xfrm>
          <a:off x="914403" y="6187060"/>
          <a:ext cx="6022340" cy="2053589"/>
        </p:xfrm>
        <a:graphic>
          <a:graphicData uri="http://schemas.openxmlformats.org/drawingml/2006/table">
            <a:tbl>
              <a:tblPr firstRow="1" bandRow="1">
                <a:tableStyleId>{2D5ABB26-0587-4C30-8999-92F81FD0307C}</a:tableStyleId>
              </a:tblPr>
              <a:tblGrid>
                <a:gridCol w="1054100"/>
                <a:gridCol w="417194"/>
                <a:gridCol w="86994"/>
                <a:gridCol w="421639"/>
                <a:gridCol w="85089"/>
                <a:gridCol w="421639"/>
                <a:gridCol w="85089"/>
                <a:gridCol w="421639"/>
                <a:gridCol w="85089"/>
                <a:gridCol w="421639"/>
                <a:gridCol w="85089"/>
                <a:gridCol w="421639"/>
                <a:gridCol w="85089"/>
                <a:gridCol w="421639"/>
                <a:gridCol w="85089"/>
                <a:gridCol w="421639"/>
                <a:gridCol w="85089"/>
                <a:gridCol w="421639"/>
                <a:gridCol w="85089"/>
                <a:gridCol w="413385"/>
              </a:tblGrid>
              <a:tr h="136988">
                <a:tc>
                  <a:txBody>
                    <a:bodyPr/>
                    <a:lstStyle/>
                    <a:p>
                      <a:pPr>
                        <a:lnSpc>
                          <a:spcPct val="100000"/>
                        </a:lnSpc>
                      </a:pPr>
                      <a:endParaRPr sz="700">
                        <a:latin typeface="Times New Roman"/>
                        <a:cs typeface="Times New Roman"/>
                      </a:endParaRPr>
                    </a:p>
                  </a:txBody>
                  <a:tcPr marL="0" marR="0" marB="0" marT="0"/>
                </a:tc>
                <a:tc>
                  <a:txBody>
                    <a:bodyPr/>
                    <a:lstStyle/>
                    <a:p>
                      <a:pPr algn="r">
                        <a:lnSpc>
                          <a:spcPct val="100000"/>
                        </a:lnSpc>
                        <a:spcBef>
                          <a:spcPts val="55"/>
                        </a:spcBef>
                      </a:pPr>
                      <a:r>
                        <a:rPr dirty="0" u="dbl" sz="750">
                          <a:uFill>
                            <a:solidFill>
                              <a:srgbClr val="000000"/>
                            </a:solidFill>
                          </a:uFill>
                          <a:latin typeface="Calibri"/>
                          <a:cs typeface="Calibri"/>
                        </a:rPr>
                        <a:t>Odd</a:t>
                      </a:r>
                      <a:r>
                        <a:rPr dirty="0" sz="750">
                          <a:latin typeface="Calibri"/>
                          <a:cs typeface="Calibri"/>
                        </a:rPr>
                        <a:t>s</a:t>
                      </a:r>
                      <a:r>
                        <a:rPr dirty="0" sz="750" spc="-80">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r">
                        <a:lnSpc>
                          <a:spcPct val="100000"/>
                        </a:lnSpc>
                        <a:spcBef>
                          <a:spcPts val="55"/>
                        </a:spcBef>
                      </a:pPr>
                      <a:r>
                        <a:rPr dirty="0" sz="750">
                          <a:latin typeface="Calibri"/>
                          <a:cs typeface="Calibri"/>
                        </a:rPr>
                        <a:t>Odds</a:t>
                      </a:r>
                      <a:r>
                        <a:rPr dirty="0" sz="750" spc="-80">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55"/>
                        </a:spcBef>
                      </a:pPr>
                      <a:r>
                        <a:rPr dirty="0" sz="750">
                          <a:latin typeface="Calibri"/>
                          <a:cs typeface="Calibri"/>
                        </a:rPr>
                        <a:t>Odds</a:t>
                      </a:r>
                      <a:r>
                        <a:rPr dirty="0" sz="750" spc="-55">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55"/>
                        </a:spcBef>
                      </a:pPr>
                      <a:r>
                        <a:rPr dirty="0" sz="750">
                          <a:latin typeface="Calibri"/>
                          <a:cs typeface="Calibri"/>
                        </a:rPr>
                        <a:t>Odds</a:t>
                      </a:r>
                      <a:r>
                        <a:rPr dirty="0" sz="750" spc="-55">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55"/>
                        </a:spcBef>
                      </a:pPr>
                      <a:r>
                        <a:rPr dirty="0" sz="750">
                          <a:latin typeface="Calibri"/>
                          <a:cs typeface="Calibri"/>
                        </a:rPr>
                        <a:t>Odds</a:t>
                      </a:r>
                      <a:r>
                        <a:rPr dirty="0" sz="750" spc="-55">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r">
                        <a:lnSpc>
                          <a:spcPct val="100000"/>
                        </a:lnSpc>
                        <a:spcBef>
                          <a:spcPts val="55"/>
                        </a:spcBef>
                      </a:pPr>
                      <a:r>
                        <a:rPr dirty="0" sz="750">
                          <a:latin typeface="Calibri"/>
                          <a:cs typeface="Calibri"/>
                        </a:rPr>
                        <a:t>Odds</a:t>
                      </a:r>
                      <a:r>
                        <a:rPr dirty="0" sz="750" spc="-80">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55"/>
                        </a:spcBef>
                      </a:pPr>
                      <a:r>
                        <a:rPr dirty="0" sz="750">
                          <a:latin typeface="Calibri"/>
                          <a:cs typeface="Calibri"/>
                        </a:rPr>
                        <a:t>Odds</a:t>
                      </a:r>
                      <a:r>
                        <a:rPr dirty="0" sz="750" spc="-55">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55"/>
                        </a:spcBef>
                      </a:pPr>
                      <a:r>
                        <a:rPr dirty="0" sz="750">
                          <a:latin typeface="Calibri"/>
                          <a:cs typeface="Calibri"/>
                        </a:rPr>
                        <a:t>Odds</a:t>
                      </a:r>
                      <a:r>
                        <a:rPr dirty="0" sz="750" spc="-55">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marL="5080">
                        <a:lnSpc>
                          <a:spcPct val="100000"/>
                        </a:lnSpc>
                        <a:spcBef>
                          <a:spcPts val="55"/>
                        </a:spcBef>
                      </a:pPr>
                      <a:r>
                        <a:rPr dirty="0" sz="750">
                          <a:latin typeface="Calibri"/>
                          <a:cs typeface="Calibri"/>
                        </a:rPr>
                        <a:t>Odds</a:t>
                      </a:r>
                      <a:r>
                        <a:rPr dirty="0" sz="750" spc="-55">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tc>
                <a:tc>
                  <a:txBody>
                    <a:bodyPr/>
                    <a:lstStyle/>
                    <a:p>
                      <a:pPr algn="r">
                        <a:lnSpc>
                          <a:spcPct val="100000"/>
                        </a:lnSpc>
                        <a:spcBef>
                          <a:spcPts val="55"/>
                        </a:spcBef>
                      </a:pPr>
                      <a:r>
                        <a:rPr dirty="0" sz="750">
                          <a:latin typeface="Calibri"/>
                          <a:cs typeface="Calibri"/>
                        </a:rPr>
                        <a:t>Odds</a:t>
                      </a:r>
                      <a:r>
                        <a:rPr dirty="0" sz="750" spc="-80">
                          <a:latin typeface="Calibri"/>
                          <a:cs typeface="Calibri"/>
                        </a:rPr>
                        <a:t> </a:t>
                      </a:r>
                      <a:r>
                        <a:rPr dirty="0" sz="750" spc="-5">
                          <a:latin typeface="Calibri"/>
                          <a:cs typeface="Calibri"/>
                        </a:rPr>
                        <a:t>ratio</a:t>
                      </a:r>
                      <a:endParaRPr sz="750">
                        <a:latin typeface="Calibri"/>
                        <a:cs typeface="Calibri"/>
                      </a:endParaRPr>
                    </a:p>
                  </a:txBody>
                  <a:tcPr marL="0" marR="0" marB="0" marT="6985">
                    <a:lnB w="6350">
                      <a:solidFill>
                        <a:srgbClr val="000000"/>
                      </a:solidFill>
                      <a:prstDash val="solid"/>
                    </a:lnB>
                  </a:tcPr>
                </a:tc>
              </a:tr>
              <a:tr h="131938">
                <a:tc>
                  <a:txBody>
                    <a:bodyPr/>
                    <a:lstStyle/>
                    <a:p>
                      <a:pPr marL="19050">
                        <a:lnSpc>
                          <a:spcPts val="875"/>
                        </a:lnSpc>
                        <a:spcBef>
                          <a:spcPts val="65"/>
                        </a:spcBef>
                      </a:pPr>
                      <a:r>
                        <a:rPr dirty="0" sz="750" spc="5">
                          <a:latin typeface="Calibri"/>
                          <a:cs typeface="Calibri"/>
                        </a:rPr>
                        <a:t>Variables </a:t>
                      </a:r>
                      <a:r>
                        <a:rPr dirty="0" sz="750" spc="10">
                          <a:latin typeface="Calibri"/>
                          <a:cs typeface="Calibri"/>
                        </a:rPr>
                        <a:t>in</a:t>
                      </a:r>
                      <a:r>
                        <a:rPr dirty="0" sz="750" spc="-45">
                          <a:latin typeface="Calibri"/>
                          <a:cs typeface="Calibri"/>
                        </a:rPr>
                        <a:t> </a:t>
                      </a:r>
                      <a:r>
                        <a:rPr dirty="0" sz="750" spc="-5">
                          <a:latin typeface="Calibri"/>
                          <a:cs typeface="Calibri"/>
                        </a:rPr>
                        <a:t>Model</a:t>
                      </a:r>
                      <a:endParaRPr sz="750">
                        <a:latin typeface="Calibri"/>
                        <a:cs typeface="Calibri"/>
                      </a:endParaRPr>
                    </a:p>
                  </a:txBody>
                  <a:tcPr marL="0" marR="0" marB="0" marT="8255">
                    <a:lnB w="6350">
                      <a:solidFill>
                        <a:srgbClr val="000000"/>
                      </a:solidFill>
                      <a:prstDash val="solid"/>
                    </a:lnB>
                  </a:tcPr>
                </a:tc>
                <a:tc>
                  <a:txBody>
                    <a:bodyPr/>
                    <a:lstStyle/>
                    <a:p>
                      <a:pPr marR="3175">
                        <a:lnSpc>
                          <a:spcPct val="100000"/>
                        </a:lnSpc>
                      </a:pPr>
                      <a:endParaRPr sz="6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lnB w="6350">
                      <a:solidFill>
                        <a:srgbClr val="000000"/>
                      </a:solidFill>
                      <a:prstDash val="solid"/>
                    </a:lnB>
                  </a:tcPr>
                </a:tc>
              </a:tr>
              <a:tr h="122509">
                <a:tc>
                  <a:txBody>
                    <a:bodyPr/>
                    <a:lstStyle/>
                    <a:p>
                      <a:pPr marL="19050">
                        <a:lnSpc>
                          <a:spcPts val="900"/>
                        </a:lnSpc>
                        <a:spcBef>
                          <a:spcPts val="15"/>
                        </a:spcBef>
                      </a:pPr>
                      <a:r>
                        <a:rPr dirty="0" sz="750" spc="10">
                          <a:latin typeface="Calibri"/>
                          <a:cs typeface="Calibri"/>
                        </a:rPr>
                        <a:t>Volunteered</a:t>
                      </a:r>
                      <a:r>
                        <a:rPr dirty="0" sz="750" spc="-20">
                          <a:latin typeface="Calibri"/>
                          <a:cs typeface="Calibri"/>
                        </a:rPr>
                        <a:t> </a:t>
                      </a:r>
                      <a:r>
                        <a:rPr dirty="0" sz="750" spc="-5">
                          <a:latin typeface="Calibri"/>
                          <a:cs typeface="Calibri"/>
                        </a:rPr>
                        <a:t>Party</a:t>
                      </a:r>
                      <a:endParaRPr sz="750">
                        <a:latin typeface="Calibri"/>
                        <a:cs typeface="Calibri"/>
                      </a:endParaRPr>
                    </a:p>
                  </a:txBody>
                  <a:tcPr marL="0" marR="0" marB="0" marT="1905">
                    <a:lnT w="6350">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solidFill>
                      <a:srgbClr val="DADADA"/>
                    </a:solidFill>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9525">
                        <a:lnSpc>
                          <a:spcPts val="900"/>
                        </a:lnSpc>
                        <a:spcBef>
                          <a:spcPts val="15"/>
                        </a:spcBef>
                      </a:pPr>
                      <a:r>
                        <a:rPr dirty="0" sz="750" spc="-30">
                          <a:latin typeface="Calibri"/>
                          <a:cs typeface="Calibri"/>
                        </a:rPr>
                        <a:t>29</a:t>
                      </a:r>
                      <a:r>
                        <a:rPr dirty="0" sz="750" spc="10">
                          <a:latin typeface="Calibri"/>
                          <a:cs typeface="Calibri"/>
                        </a:rPr>
                        <a:t>.</a:t>
                      </a:r>
                      <a:r>
                        <a:rPr dirty="0" sz="750" spc="-30">
                          <a:latin typeface="Calibri"/>
                          <a:cs typeface="Calibri"/>
                        </a:rPr>
                        <a:t>396</a:t>
                      </a:r>
                      <a:r>
                        <a:rPr dirty="0" sz="750" spc="-25">
                          <a:latin typeface="Calibri"/>
                          <a:cs typeface="Calibri"/>
                        </a:rPr>
                        <a:t>**</a:t>
                      </a:r>
                      <a:r>
                        <a:rPr dirty="0" sz="750">
                          <a:latin typeface="Calibri"/>
                          <a:cs typeface="Calibri"/>
                        </a:rPr>
                        <a:t>*</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L="17780" marR="3175">
                        <a:lnSpc>
                          <a:spcPts val="900"/>
                        </a:lnSpc>
                        <a:spcBef>
                          <a:spcPts val="15"/>
                        </a:spcBef>
                      </a:pPr>
                      <a:r>
                        <a:rPr dirty="0" sz="750" spc="-20">
                          <a:latin typeface="Calibri"/>
                          <a:cs typeface="Calibri"/>
                        </a:rPr>
                        <a:t>2.662***</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L="17780" marR="3175">
                        <a:lnSpc>
                          <a:spcPts val="900"/>
                        </a:lnSpc>
                        <a:spcBef>
                          <a:spcPts val="15"/>
                        </a:spcBef>
                      </a:pPr>
                      <a:r>
                        <a:rPr dirty="0" sz="750" spc="-20">
                          <a:latin typeface="Calibri"/>
                          <a:cs typeface="Calibri"/>
                        </a:rPr>
                        <a:t>1.974***</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L="17780" marR="3175">
                        <a:lnSpc>
                          <a:spcPts val="900"/>
                        </a:lnSpc>
                        <a:spcBef>
                          <a:spcPts val="15"/>
                        </a:spcBef>
                      </a:pPr>
                      <a:r>
                        <a:rPr dirty="0" sz="750" spc="-20">
                          <a:latin typeface="Calibri"/>
                          <a:cs typeface="Calibri"/>
                        </a:rPr>
                        <a:t>2.190***</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R="3175">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r>
              <a:tr h="125655">
                <a:tc>
                  <a:txBody>
                    <a:bodyPr/>
                    <a:lstStyle/>
                    <a:p>
                      <a:pPr marL="19050">
                        <a:lnSpc>
                          <a:spcPts val="840"/>
                        </a:lnSpc>
                      </a:pPr>
                      <a:r>
                        <a:rPr dirty="0" sz="750" spc="-5">
                          <a:latin typeface="Calibri"/>
                          <a:cs typeface="Calibri"/>
                        </a:rPr>
                        <a:t>Part.</a:t>
                      </a:r>
                      <a:r>
                        <a:rPr dirty="0" sz="750" spc="-15">
                          <a:latin typeface="Calibri"/>
                          <a:cs typeface="Calibri"/>
                        </a:rPr>
                        <a:t> </a:t>
                      </a:r>
                      <a:r>
                        <a:rPr dirty="0" sz="750">
                          <a:latin typeface="Calibri"/>
                          <a:cs typeface="Calibri"/>
                        </a:rPr>
                        <a:t>Pol.Group</a:t>
                      </a:r>
                      <a:endParaRPr sz="750">
                        <a:latin typeface="Calibri"/>
                        <a:cs typeface="Calibri"/>
                      </a:endParaRPr>
                    </a:p>
                  </a:txBody>
                  <a:tcPr marL="0" marR="0" marB="0" marT="0"/>
                </a:tc>
                <a:tc>
                  <a:txBody>
                    <a:bodyPr/>
                    <a:lstStyle/>
                    <a:p>
                      <a:pPr algn="r" marR="10795">
                        <a:lnSpc>
                          <a:spcPts val="840"/>
                        </a:lnSpc>
                      </a:pPr>
                      <a:r>
                        <a:rPr dirty="0" sz="750" spc="-30">
                          <a:latin typeface="Calibri"/>
                          <a:cs typeface="Calibri"/>
                        </a:rPr>
                        <a:t>30</a:t>
                      </a:r>
                      <a:r>
                        <a:rPr dirty="0" sz="750" spc="10">
                          <a:latin typeface="Calibri"/>
                          <a:cs typeface="Calibri"/>
                        </a:rPr>
                        <a:t>.</a:t>
                      </a:r>
                      <a:r>
                        <a:rPr dirty="0" sz="750" spc="-30">
                          <a:latin typeface="Calibri"/>
                          <a:cs typeface="Calibri"/>
                        </a:rPr>
                        <a:t>260</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40"/>
                        </a:lnSpc>
                      </a:pPr>
                      <a:r>
                        <a:rPr dirty="0" sz="750" spc="-20">
                          <a:latin typeface="Calibri"/>
                          <a:cs typeface="Calibri"/>
                        </a:rPr>
                        <a:t>1.749***</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40"/>
                        </a:lnSpc>
                      </a:pPr>
                      <a:r>
                        <a:rPr dirty="0" sz="750" spc="-20">
                          <a:latin typeface="Calibri"/>
                          <a:cs typeface="Calibri"/>
                        </a:rPr>
                        <a:t>1.587***</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40"/>
                        </a:lnSpc>
                      </a:pPr>
                      <a:r>
                        <a:rPr dirty="0" sz="750" spc="-30">
                          <a:latin typeface="Calibri"/>
                          <a:cs typeface="Calibri"/>
                        </a:rPr>
                        <a:t>1</a:t>
                      </a:r>
                      <a:r>
                        <a:rPr dirty="0" sz="750" spc="10">
                          <a:latin typeface="Calibri"/>
                          <a:cs typeface="Calibri"/>
                        </a:rPr>
                        <a:t>.</a:t>
                      </a:r>
                      <a:r>
                        <a:rPr dirty="0" sz="750" spc="-30">
                          <a:latin typeface="Calibri"/>
                          <a:cs typeface="Calibri"/>
                        </a:rPr>
                        <a:t>600</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40"/>
                        </a:lnSpc>
                      </a:pPr>
                      <a:r>
                        <a:rPr dirty="0" sz="750" spc="-20">
                          <a:latin typeface="Calibri"/>
                          <a:cs typeface="Calibri"/>
                        </a:rPr>
                        <a:t>1.644***</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40"/>
                        </a:lnSpc>
                      </a:pPr>
                      <a:r>
                        <a:rPr dirty="0" sz="750" spc="-20">
                          <a:latin typeface="Calibri"/>
                          <a:cs typeface="Calibri"/>
                        </a:rPr>
                        <a:t>2.453***</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40"/>
                        </a:lnSpc>
                      </a:pPr>
                      <a:r>
                        <a:rPr dirty="0" sz="750" spc="-20">
                          <a:latin typeface="Calibri"/>
                          <a:cs typeface="Calibri"/>
                        </a:rPr>
                        <a:t>1.209***</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45720">
                        <a:lnSpc>
                          <a:spcPts val="840"/>
                        </a:lnSpc>
                      </a:pPr>
                      <a:r>
                        <a:rPr dirty="0" sz="750" spc="-30">
                          <a:latin typeface="Calibri"/>
                          <a:cs typeface="Calibri"/>
                        </a:rPr>
                        <a:t>1</a:t>
                      </a:r>
                      <a:r>
                        <a:rPr dirty="0" sz="750" spc="10">
                          <a:latin typeface="Calibri"/>
                          <a:cs typeface="Calibri"/>
                        </a:rPr>
                        <a:t>.</a:t>
                      </a:r>
                      <a:r>
                        <a:rPr dirty="0" sz="750" spc="-30">
                          <a:latin typeface="Calibri"/>
                          <a:cs typeface="Calibri"/>
                        </a:rPr>
                        <a:t>748</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tc>
              </a:tr>
              <a:tr h="125655">
                <a:tc>
                  <a:txBody>
                    <a:bodyPr/>
                    <a:lstStyle/>
                    <a:p>
                      <a:pPr marL="19050">
                        <a:lnSpc>
                          <a:spcPts val="850"/>
                        </a:lnSpc>
                        <a:spcBef>
                          <a:spcPts val="40"/>
                        </a:spcBef>
                      </a:pPr>
                      <a:r>
                        <a:rPr dirty="0" sz="750" spc="-5">
                          <a:latin typeface="Calibri"/>
                          <a:cs typeface="Calibri"/>
                        </a:rPr>
                        <a:t>Part.</a:t>
                      </a:r>
                      <a:r>
                        <a:rPr dirty="0" sz="750" spc="-15">
                          <a:latin typeface="Calibri"/>
                          <a:cs typeface="Calibri"/>
                        </a:rPr>
                        <a:t> </a:t>
                      </a:r>
                      <a:r>
                        <a:rPr dirty="0" sz="750">
                          <a:latin typeface="Calibri"/>
                          <a:cs typeface="Calibri"/>
                        </a:rPr>
                        <a:t>Cultural</a:t>
                      </a:r>
                      <a:endParaRPr sz="750">
                        <a:latin typeface="Calibri"/>
                        <a:cs typeface="Calibri"/>
                      </a:endParaRPr>
                    </a:p>
                  </a:txBody>
                  <a:tcPr marL="0" marR="0" marB="0" marT="5080"/>
                </a:tc>
                <a:tc>
                  <a:txBody>
                    <a:bodyPr/>
                    <a:lstStyle/>
                    <a:p>
                      <a:pPr algn="r" marR="52705">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552</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55880">
                        <a:lnSpc>
                          <a:spcPts val="840"/>
                        </a:lnSpc>
                      </a:pPr>
                      <a:r>
                        <a:rPr dirty="0" sz="750" spc="-30">
                          <a:latin typeface="Calibri"/>
                          <a:cs typeface="Calibri"/>
                        </a:rPr>
                        <a:t>1</a:t>
                      </a:r>
                      <a:r>
                        <a:rPr dirty="0" sz="750" spc="10">
                          <a:latin typeface="Calibri"/>
                          <a:cs typeface="Calibri"/>
                        </a:rPr>
                        <a:t>.</a:t>
                      </a:r>
                      <a:r>
                        <a:rPr dirty="0" sz="750" spc="-30">
                          <a:latin typeface="Calibri"/>
                          <a:cs typeface="Calibri"/>
                        </a:rPr>
                        <a:t>661</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1.571***</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1.540***</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2</a:t>
                      </a:r>
                      <a:r>
                        <a:rPr dirty="0" sz="750" spc="10">
                          <a:latin typeface="Calibri"/>
                          <a:cs typeface="Calibri"/>
                        </a:rPr>
                        <a:t>.</a:t>
                      </a:r>
                      <a:r>
                        <a:rPr dirty="0" sz="750" spc="-30">
                          <a:latin typeface="Calibri"/>
                          <a:cs typeface="Calibri"/>
                        </a:rPr>
                        <a:t>764</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1.592***</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1.432***</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2.356***</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4572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948</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r>
              <a:tr h="125661">
                <a:tc>
                  <a:txBody>
                    <a:bodyPr/>
                    <a:lstStyle/>
                    <a:p>
                      <a:pPr marL="19050">
                        <a:lnSpc>
                          <a:spcPts val="850"/>
                        </a:lnSpc>
                        <a:spcBef>
                          <a:spcPts val="40"/>
                        </a:spcBef>
                      </a:pPr>
                      <a:r>
                        <a:rPr dirty="0" sz="750" spc="5">
                          <a:latin typeface="Calibri"/>
                          <a:cs typeface="Calibri"/>
                        </a:rPr>
                        <a:t>Pol.</a:t>
                      </a:r>
                      <a:r>
                        <a:rPr dirty="0" sz="750" spc="-15">
                          <a:latin typeface="Calibri"/>
                          <a:cs typeface="Calibri"/>
                        </a:rPr>
                        <a:t> </a:t>
                      </a:r>
                      <a:r>
                        <a:rPr dirty="0" sz="750" spc="-5">
                          <a:latin typeface="Calibri"/>
                          <a:cs typeface="Calibri"/>
                        </a:rPr>
                        <a:t>Ethical</a:t>
                      </a:r>
                      <a:endParaRPr sz="750">
                        <a:latin typeface="Calibri"/>
                        <a:cs typeface="Calibri"/>
                      </a:endParaRPr>
                    </a:p>
                  </a:txBody>
                  <a:tcPr marL="0" marR="0" marB="0" marT="508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699</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9050" marR="3175">
                        <a:lnSpc>
                          <a:spcPts val="840"/>
                        </a:lnSpc>
                      </a:pPr>
                      <a:r>
                        <a:rPr dirty="0" sz="750" spc="-20">
                          <a:latin typeface="Calibri"/>
                          <a:cs typeface="Calibri"/>
                        </a:rPr>
                        <a:t>1.589***</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3.331***</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190</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4.364***</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1.213***</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45720">
                        <a:lnSpc>
                          <a:spcPts val="850"/>
                        </a:lnSpc>
                        <a:spcBef>
                          <a:spcPts val="40"/>
                        </a:spcBef>
                      </a:pPr>
                      <a:r>
                        <a:rPr dirty="0" sz="750" spc="-30">
                          <a:latin typeface="Calibri"/>
                          <a:cs typeface="Calibri"/>
                        </a:rPr>
                        <a:t>0</a:t>
                      </a:r>
                      <a:r>
                        <a:rPr dirty="0" sz="750" spc="10">
                          <a:latin typeface="Calibri"/>
                          <a:cs typeface="Calibri"/>
                        </a:rPr>
                        <a:t>.</a:t>
                      </a:r>
                      <a:r>
                        <a:rPr dirty="0" sz="750" spc="-30">
                          <a:latin typeface="Calibri"/>
                          <a:cs typeface="Calibri"/>
                        </a:rPr>
                        <a:t>803</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r>
              <a:tr h="125648">
                <a:tc>
                  <a:txBody>
                    <a:bodyPr/>
                    <a:lstStyle/>
                    <a:p>
                      <a:pPr marL="19050">
                        <a:lnSpc>
                          <a:spcPts val="850"/>
                        </a:lnSpc>
                        <a:spcBef>
                          <a:spcPts val="40"/>
                        </a:spcBef>
                      </a:pPr>
                      <a:r>
                        <a:rPr dirty="0" sz="750" spc="5">
                          <a:latin typeface="Calibri"/>
                          <a:cs typeface="Calibri"/>
                        </a:rPr>
                        <a:t>Pol.</a:t>
                      </a:r>
                      <a:r>
                        <a:rPr dirty="0" sz="750" spc="-15">
                          <a:latin typeface="Calibri"/>
                          <a:cs typeface="Calibri"/>
                        </a:rPr>
                        <a:t> </a:t>
                      </a:r>
                      <a:r>
                        <a:rPr dirty="0" sz="750" spc="-20">
                          <a:latin typeface="Calibri"/>
                          <a:cs typeface="Calibri"/>
                        </a:rPr>
                        <a:t>March</a:t>
                      </a:r>
                      <a:endParaRPr sz="750">
                        <a:latin typeface="Calibri"/>
                        <a:cs typeface="Calibri"/>
                      </a:endParaRPr>
                    </a:p>
                  </a:txBody>
                  <a:tcPr marL="0" marR="0" marB="0" marT="5080"/>
                </a:tc>
                <a:tc>
                  <a:txBody>
                    <a:bodyPr/>
                    <a:lstStyle/>
                    <a:p>
                      <a:pPr algn="r" marR="52705">
                        <a:lnSpc>
                          <a:spcPts val="850"/>
                        </a:lnSpc>
                        <a:spcBef>
                          <a:spcPts val="40"/>
                        </a:spcBef>
                      </a:pPr>
                      <a:r>
                        <a:rPr dirty="0" sz="750" spc="-30">
                          <a:latin typeface="Calibri"/>
                          <a:cs typeface="Calibri"/>
                        </a:rPr>
                        <a:t>2</a:t>
                      </a:r>
                      <a:r>
                        <a:rPr dirty="0" sz="750" spc="10">
                          <a:latin typeface="Calibri"/>
                          <a:cs typeface="Calibri"/>
                        </a:rPr>
                        <a:t>.</a:t>
                      </a:r>
                      <a:r>
                        <a:rPr dirty="0" sz="750" spc="-30">
                          <a:latin typeface="Calibri"/>
                          <a:cs typeface="Calibri"/>
                        </a:rPr>
                        <a:t>154</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1.466***</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9050" marR="3175">
                        <a:lnSpc>
                          <a:spcPts val="840"/>
                        </a:lnSpc>
                      </a:pPr>
                      <a:r>
                        <a:rPr dirty="0" sz="750" spc="-20">
                          <a:latin typeface="Calibri"/>
                          <a:cs typeface="Calibri"/>
                        </a:rPr>
                        <a:t>3.313***</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433</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2.328***</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25655">
                <a:tc>
                  <a:txBody>
                    <a:bodyPr/>
                    <a:lstStyle/>
                    <a:p>
                      <a:pPr marL="19050">
                        <a:lnSpc>
                          <a:spcPts val="850"/>
                        </a:lnSpc>
                        <a:spcBef>
                          <a:spcPts val="40"/>
                        </a:spcBef>
                      </a:pPr>
                      <a:r>
                        <a:rPr dirty="0" sz="750" spc="-5">
                          <a:latin typeface="Calibri"/>
                          <a:cs typeface="Calibri"/>
                        </a:rPr>
                        <a:t>Part.</a:t>
                      </a:r>
                      <a:r>
                        <a:rPr dirty="0" sz="750" spc="-15">
                          <a:latin typeface="Calibri"/>
                          <a:cs typeface="Calibri"/>
                        </a:rPr>
                        <a:t> </a:t>
                      </a:r>
                      <a:r>
                        <a:rPr dirty="0" sz="750" spc="-5">
                          <a:latin typeface="Calibri"/>
                          <a:cs typeface="Calibri"/>
                        </a:rPr>
                        <a:t>School</a:t>
                      </a:r>
                      <a:endParaRPr sz="750">
                        <a:latin typeface="Calibri"/>
                        <a:cs typeface="Calibri"/>
                      </a:endParaRPr>
                    </a:p>
                  </a:txBody>
                  <a:tcPr marL="0" marR="0" marB="0" marT="508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547</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2.768***</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1.176***</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9050" marR="3175">
                        <a:lnSpc>
                          <a:spcPts val="840"/>
                        </a:lnSpc>
                      </a:pPr>
                      <a:r>
                        <a:rPr dirty="0" sz="750" spc="-20">
                          <a:latin typeface="Calibri"/>
                          <a:cs typeface="Calibri"/>
                        </a:rPr>
                        <a:t>1.499***</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1.587***</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1.618***</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1.890***</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4572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909</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r>
              <a:tr h="125655">
                <a:tc>
                  <a:txBody>
                    <a:bodyPr/>
                    <a:lstStyle/>
                    <a:p>
                      <a:pPr marL="19050">
                        <a:lnSpc>
                          <a:spcPts val="850"/>
                        </a:lnSpc>
                        <a:spcBef>
                          <a:spcPts val="40"/>
                        </a:spcBef>
                      </a:pPr>
                      <a:r>
                        <a:rPr dirty="0" sz="750" spc="-5">
                          <a:latin typeface="Calibri"/>
                          <a:cs typeface="Calibri"/>
                        </a:rPr>
                        <a:t>Part.</a:t>
                      </a:r>
                      <a:r>
                        <a:rPr dirty="0" sz="750" spc="-15">
                          <a:latin typeface="Calibri"/>
                          <a:cs typeface="Calibri"/>
                        </a:rPr>
                        <a:t> </a:t>
                      </a:r>
                      <a:r>
                        <a:rPr dirty="0" sz="750" spc="5">
                          <a:latin typeface="Calibri"/>
                          <a:cs typeface="Calibri"/>
                        </a:rPr>
                        <a:t>Service</a:t>
                      </a:r>
                      <a:endParaRPr sz="750">
                        <a:latin typeface="Calibri"/>
                        <a:cs typeface="Calibri"/>
                      </a:endParaRPr>
                    </a:p>
                  </a:txBody>
                  <a:tcPr marL="0" marR="0" marB="0" marT="5080"/>
                </a:tc>
                <a:tc>
                  <a:txBody>
                    <a:bodyPr/>
                    <a:lstStyle/>
                    <a:p>
                      <a:pPr algn="r" marR="52705">
                        <a:lnSpc>
                          <a:spcPts val="850"/>
                        </a:lnSpc>
                        <a:spcBef>
                          <a:spcPts val="40"/>
                        </a:spcBef>
                      </a:pPr>
                      <a:r>
                        <a:rPr dirty="0" sz="750" spc="-30">
                          <a:latin typeface="Calibri"/>
                          <a:cs typeface="Calibri"/>
                        </a:rPr>
                        <a:t>2</a:t>
                      </a:r>
                      <a:r>
                        <a:rPr dirty="0" sz="750" spc="10">
                          <a:latin typeface="Calibri"/>
                          <a:cs typeface="Calibri"/>
                        </a:rPr>
                        <a:t>.</a:t>
                      </a:r>
                      <a:r>
                        <a:rPr dirty="0" sz="750" spc="-30">
                          <a:latin typeface="Calibri"/>
                          <a:cs typeface="Calibri"/>
                        </a:rPr>
                        <a:t>270</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691</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1.617***</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5880">
                        <a:lnSpc>
                          <a:spcPts val="840"/>
                        </a:lnSpc>
                      </a:pPr>
                      <a:r>
                        <a:rPr dirty="0" sz="750" spc="-30">
                          <a:latin typeface="Calibri"/>
                          <a:cs typeface="Calibri"/>
                        </a:rPr>
                        <a:t>1</a:t>
                      </a:r>
                      <a:r>
                        <a:rPr dirty="0" sz="750" spc="10">
                          <a:latin typeface="Calibri"/>
                          <a:cs typeface="Calibri"/>
                        </a:rPr>
                        <a:t>.</a:t>
                      </a:r>
                      <a:r>
                        <a:rPr dirty="0" sz="750" spc="-30">
                          <a:latin typeface="Calibri"/>
                          <a:cs typeface="Calibri"/>
                        </a:rPr>
                        <a:t>598</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0.856***</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1.500***</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4572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645</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r>
              <a:tr h="125655">
                <a:tc>
                  <a:txBody>
                    <a:bodyPr/>
                    <a:lstStyle/>
                    <a:p>
                      <a:pPr marL="19050">
                        <a:lnSpc>
                          <a:spcPts val="850"/>
                        </a:lnSpc>
                        <a:spcBef>
                          <a:spcPts val="40"/>
                        </a:spcBef>
                      </a:pPr>
                      <a:r>
                        <a:rPr dirty="0" sz="750" spc="5">
                          <a:latin typeface="Calibri"/>
                          <a:cs typeface="Calibri"/>
                        </a:rPr>
                        <a:t>Pol.</a:t>
                      </a:r>
                      <a:r>
                        <a:rPr dirty="0" sz="750" spc="-15">
                          <a:latin typeface="Calibri"/>
                          <a:cs typeface="Calibri"/>
                        </a:rPr>
                        <a:t> </a:t>
                      </a:r>
                      <a:r>
                        <a:rPr dirty="0" sz="750">
                          <a:latin typeface="Calibri"/>
                          <a:cs typeface="Calibri"/>
                        </a:rPr>
                        <a:t>Searched</a:t>
                      </a:r>
                      <a:endParaRPr sz="750">
                        <a:latin typeface="Calibri"/>
                        <a:cs typeface="Calibri"/>
                      </a:endParaRPr>
                    </a:p>
                  </a:txBody>
                  <a:tcPr marL="0" marR="0" marB="0" marT="5080"/>
                </a:tc>
                <a:tc>
                  <a:txBody>
                    <a:bodyPr/>
                    <a:lstStyle/>
                    <a:p>
                      <a:pPr algn="r" marR="52705">
                        <a:lnSpc>
                          <a:spcPts val="850"/>
                        </a:lnSpc>
                        <a:spcBef>
                          <a:spcPts val="40"/>
                        </a:spcBef>
                      </a:pPr>
                      <a:r>
                        <a:rPr dirty="0" sz="750" spc="-30">
                          <a:latin typeface="Calibri"/>
                          <a:cs typeface="Calibri"/>
                        </a:rPr>
                        <a:t>2</a:t>
                      </a:r>
                      <a:r>
                        <a:rPr dirty="0" sz="750" spc="10">
                          <a:latin typeface="Calibri"/>
                          <a:cs typeface="Calibri"/>
                        </a:rPr>
                        <a:t>.</a:t>
                      </a:r>
                      <a:r>
                        <a:rPr dirty="0" sz="750" spc="-30">
                          <a:latin typeface="Calibri"/>
                          <a:cs typeface="Calibri"/>
                        </a:rPr>
                        <a:t>343</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2</a:t>
                      </a:r>
                      <a:r>
                        <a:rPr dirty="0" sz="750" spc="10">
                          <a:latin typeface="Calibri"/>
                          <a:cs typeface="Calibri"/>
                        </a:rPr>
                        <a:t>.</a:t>
                      </a:r>
                      <a:r>
                        <a:rPr dirty="0" sz="750" spc="-30">
                          <a:latin typeface="Calibri"/>
                          <a:cs typeface="Calibri"/>
                        </a:rPr>
                        <a:t>535</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1.462***</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4.371***</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2.418***</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gn="r" marR="53975">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639</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9050" marR="3175">
                        <a:lnSpc>
                          <a:spcPts val="840"/>
                        </a:lnSpc>
                      </a:pPr>
                      <a:r>
                        <a:rPr dirty="0" sz="750" spc="-20">
                          <a:latin typeface="Calibri"/>
                          <a:cs typeface="Calibri"/>
                        </a:rPr>
                        <a:t>0.870***</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1.664***</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25661">
                <a:tc>
                  <a:txBody>
                    <a:bodyPr/>
                    <a:lstStyle/>
                    <a:p>
                      <a:pPr marL="19050">
                        <a:lnSpc>
                          <a:spcPts val="850"/>
                        </a:lnSpc>
                        <a:spcBef>
                          <a:spcPts val="40"/>
                        </a:spcBef>
                      </a:pPr>
                      <a:r>
                        <a:rPr dirty="0" sz="750" spc="-5">
                          <a:latin typeface="Calibri"/>
                          <a:cs typeface="Calibri"/>
                        </a:rPr>
                        <a:t>Part.</a:t>
                      </a:r>
                      <a:r>
                        <a:rPr dirty="0" sz="750" spc="-15">
                          <a:latin typeface="Calibri"/>
                          <a:cs typeface="Calibri"/>
                        </a:rPr>
                        <a:t> </a:t>
                      </a:r>
                      <a:r>
                        <a:rPr dirty="0" sz="750">
                          <a:latin typeface="Calibri"/>
                          <a:cs typeface="Calibri"/>
                        </a:rPr>
                        <a:t>Sport</a:t>
                      </a:r>
                      <a:endParaRPr sz="750">
                        <a:latin typeface="Calibri"/>
                        <a:cs typeface="Calibri"/>
                      </a:endParaRPr>
                    </a:p>
                  </a:txBody>
                  <a:tcPr marL="0" marR="0" marB="0" marT="508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257</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2.376***</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8415" marR="3175">
                        <a:lnSpc>
                          <a:spcPts val="850"/>
                        </a:lnSpc>
                        <a:spcBef>
                          <a:spcPts val="40"/>
                        </a:spcBef>
                      </a:pPr>
                      <a:r>
                        <a:rPr dirty="0" sz="750" spc="-20">
                          <a:latin typeface="Calibri"/>
                          <a:cs typeface="Calibri"/>
                        </a:rPr>
                        <a:t>1.210***</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algn="r" marR="54610">
                        <a:lnSpc>
                          <a:spcPts val="85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911</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7780" marR="3175">
                        <a:lnSpc>
                          <a:spcPts val="850"/>
                        </a:lnSpc>
                        <a:spcBef>
                          <a:spcPts val="40"/>
                        </a:spcBef>
                      </a:pPr>
                      <a:r>
                        <a:rPr dirty="0" sz="750" spc="-20">
                          <a:latin typeface="Calibri"/>
                          <a:cs typeface="Calibri"/>
                        </a:rPr>
                        <a:t>1.516***</a:t>
                      </a:r>
                      <a:endParaRPr sz="750">
                        <a:latin typeface="Calibri"/>
                        <a:cs typeface="Calibri"/>
                      </a:endParaRPr>
                    </a:p>
                  </a:txBody>
                  <a:tcPr marL="0" marR="0" marB="0" marT="5080"/>
                </a:tc>
                <a:tc>
                  <a:txBody>
                    <a:bodyPr/>
                    <a:lstStyle/>
                    <a:p>
                      <a:pPr>
                        <a:lnSpc>
                          <a:spcPct val="100000"/>
                        </a:lnSpc>
                      </a:pPr>
                      <a:endParaRPr sz="600">
                        <a:latin typeface="Times New Roman"/>
                        <a:cs typeface="Times New Roman"/>
                      </a:endParaRPr>
                    </a:p>
                  </a:txBody>
                  <a:tcPr marL="0" marR="0" marB="0" marT="0"/>
                </a:tc>
                <a:tc>
                  <a:txBody>
                    <a:bodyPr/>
                    <a:lstStyle/>
                    <a:p>
                      <a:pPr marL="19050" marR="3175">
                        <a:lnSpc>
                          <a:spcPts val="840"/>
                        </a:lnSpc>
                      </a:pPr>
                      <a:r>
                        <a:rPr dirty="0" sz="750" spc="-20">
                          <a:latin typeface="Calibri"/>
                          <a:cs typeface="Calibri"/>
                        </a:rPr>
                        <a:t>1.652***</a:t>
                      </a:r>
                      <a:endParaRPr sz="750">
                        <a:latin typeface="Calibri"/>
                        <a:cs typeface="Calibri"/>
                      </a:endParaRPr>
                    </a:p>
                  </a:txBody>
                  <a:tcPr marL="0" marR="0" marB="0" marT="0"/>
                </a:tc>
                <a:tc>
                  <a:txBody>
                    <a:bodyPr/>
                    <a:lstStyle/>
                    <a:p>
                      <a:pPr>
                        <a:lnSpc>
                          <a:spcPct val="100000"/>
                        </a:lnSpc>
                      </a:pPr>
                      <a:endParaRPr sz="6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solidFill>
                      <a:srgbClr val="DADADA"/>
                    </a:solidFill>
                  </a:tcPr>
                </a:tc>
                <a:tc>
                  <a:txBody>
                    <a:bodyPr/>
                    <a:lstStyle/>
                    <a:p>
                      <a:pPr>
                        <a:lnSpc>
                          <a:spcPct val="100000"/>
                        </a:lnSpc>
                      </a:pPr>
                      <a:endParaRPr sz="600">
                        <a:latin typeface="Times New Roman"/>
                        <a:cs typeface="Times New Roman"/>
                      </a:endParaRPr>
                    </a:p>
                  </a:txBody>
                  <a:tcPr marL="0" marR="0" marB="0" marT="0"/>
                </a:tc>
                <a:tc>
                  <a:txBody>
                    <a:bodyPr/>
                    <a:lstStyle/>
                    <a:p>
                      <a:pPr>
                        <a:lnSpc>
                          <a:spcPct val="100000"/>
                        </a:lnSpc>
                      </a:pPr>
                      <a:endParaRPr sz="600">
                        <a:latin typeface="Times New Roman"/>
                        <a:cs typeface="Times New Roman"/>
                      </a:endParaRPr>
                    </a:p>
                  </a:txBody>
                  <a:tcPr marL="0" marR="0" marB="0" marT="0"/>
                </a:tc>
              </a:tr>
              <a:tr h="131937">
                <a:tc>
                  <a:txBody>
                    <a:bodyPr/>
                    <a:lstStyle/>
                    <a:p>
                      <a:pPr marL="19050">
                        <a:lnSpc>
                          <a:spcPct val="100000"/>
                        </a:lnSpc>
                        <a:spcBef>
                          <a:spcPts val="40"/>
                        </a:spcBef>
                      </a:pPr>
                      <a:r>
                        <a:rPr dirty="0" sz="750" spc="-5">
                          <a:latin typeface="Calibri"/>
                          <a:cs typeface="Calibri"/>
                        </a:rPr>
                        <a:t>Part.</a:t>
                      </a:r>
                      <a:r>
                        <a:rPr dirty="0" sz="750" spc="-15">
                          <a:latin typeface="Calibri"/>
                          <a:cs typeface="Calibri"/>
                        </a:rPr>
                        <a:t> </a:t>
                      </a:r>
                      <a:r>
                        <a:rPr dirty="0" sz="750" spc="10">
                          <a:latin typeface="Calibri"/>
                          <a:cs typeface="Calibri"/>
                        </a:rPr>
                        <a:t>Religious</a:t>
                      </a:r>
                      <a:endParaRPr sz="750">
                        <a:latin typeface="Calibri"/>
                        <a:cs typeface="Calibri"/>
                      </a:endParaRPr>
                    </a:p>
                  </a:txBody>
                  <a:tcPr marL="0" marR="0" marB="0" marT="508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r" marR="54610">
                        <a:lnSpc>
                          <a:spcPct val="10000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769</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ct val="100000"/>
                        </a:lnSpc>
                        <a:spcBef>
                          <a:spcPts val="40"/>
                        </a:spcBef>
                      </a:pPr>
                      <a:r>
                        <a:rPr dirty="0" sz="750" spc="-20">
                          <a:latin typeface="Calibri"/>
                          <a:cs typeface="Calibri"/>
                        </a:rPr>
                        <a:t>1.986***</a:t>
                      </a:r>
                      <a:endParaRPr sz="750">
                        <a:latin typeface="Calibri"/>
                        <a:cs typeface="Calibri"/>
                      </a:endParaRPr>
                    </a:p>
                  </a:txBody>
                  <a:tcPr marL="0" marR="0" marB="0" marT="5080"/>
                </a:tc>
                <a:tc>
                  <a:txBody>
                    <a:bodyPr/>
                    <a:lstStyle/>
                    <a:p>
                      <a:pPr>
                        <a:lnSpc>
                          <a:spcPct val="100000"/>
                        </a:lnSpc>
                      </a:pPr>
                      <a:endParaRPr sz="700">
                        <a:latin typeface="Times New Roman"/>
                        <a:cs typeface="Times New Roman"/>
                      </a:endParaRPr>
                    </a:p>
                  </a:txBody>
                  <a:tcPr marL="0" marR="0" marB="0" marT="0"/>
                </a:tc>
                <a:tc>
                  <a:txBody>
                    <a:bodyPr/>
                    <a:lstStyle/>
                    <a:p>
                      <a:pPr marL="18415" marR="3175">
                        <a:lnSpc>
                          <a:spcPct val="100000"/>
                        </a:lnSpc>
                        <a:spcBef>
                          <a:spcPts val="40"/>
                        </a:spcBef>
                      </a:pPr>
                      <a:r>
                        <a:rPr dirty="0" sz="750" spc="-20">
                          <a:latin typeface="Calibri"/>
                          <a:cs typeface="Calibri"/>
                        </a:rPr>
                        <a:t>0.802***</a:t>
                      </a:r>
                      <a:endParaRPr sz="750">
                        <a:latin typeface="Calibri"/>
                        <a:cs typeface="Calibri"/>
                      </a:endParaRPr>
                    </a:p>
                  </a:txBody>
                  <a:tcPr marL="0" marR="0" marB="0" marT="508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gn="r" marR="54610">
                        <a:lnSpc>
                          <a:spcPct val="100000"/>
                        </a:lnSpc>
                        <a:spcBef>
                          <a:spcPts val="40"/>
                        </a:spcBef>
                      </a:pPr>
                      <a:r>
                        <a:rPr dirty="0" sz="750" spc="-30">
                          <a:latin typeface="Calibri"/>
                          <a:cs typeface="Calibri"/>
                        </a:rPr>
                        <a:t>1</a:t>
                      </a:r>
                      <a:r>
                        <a:rPr dirty="0" sz="750" spc="10">
                          <a:latin typeface="Calibri"/>
                          <a:cs typeface="Calibri"/>
                        </a:rPr>
                        <a:t>.</a:t>
                      </a:r>
                      <a:r>
                        <a:rPr dirty="0" sz="750" spc="-30">
                          <a:latin typeface="Calibri"/>
                          <a:cs typeface="Calibri"/>
                        </a:rPr>
                        <a:t>938</a:t>
                      </a:r>
                      <a:r>
                        <a:rPr dirty="0" sz="750" spc="-25">
                          <a:latin typeface="Calibri"/>
                          <a:cs typeface="Calibri"/>
                        </a:rPr>
                        <a:t>**</a:t>
                      </a:r>
                      <a:r>
                        <a:rPr dirty="0" sz="750">
                          <a:latin typeface="Calibri"/>
                          <a:cs typeface="Calibri"/>
                        </a:rPr>
                        <a:t>*</a:t>
                      </a:r>
                      <a:endParaRPr sz="750">
                        <a:latin typeface="Calibri"/>
                        <a:cs typeface="Calibri"/>
                      </a:endParaRPr>
                    </a:p>
                  </a:txBody>
                  <a:tcPr marL="0" marR="0" marB="0" marT="5080"/>
                </a:tc>
                <a:tc>
                  <a:txBody>
                    <a:bodyPr/>
                    <a:lstStyle/>
                    <a:p>
                      <a:pPr>
                        <a:lnSpc>
                          <a:spcPct val="100000"/>
                        </a:lnSpc>
                      </a:pPr>
                      <a:endParaRPr sz="700">
                        <a:latin typeface="Times New Roman"/>
                        <a:cs typeface="Times New Roman"/>
                      </a:endParaRPr>
                    </a:p>
                  </a:txBody>
                  <a:tcPr marL="0" marR="0" marB="0" marT="0"/>
                </a:tc>
                <a:tc>
                  <a:txBody>
                    <a:bodyPr/>
                    <a:lstStyle/>
                    <a:p>
                      <a:pPr marL="17780" marR="3175">
                        <a:lnSpc>
                          <a:spcPct val="100000"/>
                        </a:lnSpc>
                        <a:spcBef>
                          <a:spcPts val="40"/>
                        </a:spcBef>
                      </a:pPr>
                      <a:r>
                        <a:rPr dirty="0" sz="750" spc="-20">
                          <a:latin typeface="Calibri"/>
                          <a:cs typeface="Calibri"/>
                        </a:rPr>
                        <a:t>1.648***</a:t>
                      </a:r>
                      <a:endParaRPr sz="750">
                        <a:latin typeface="Calibri"/>
                        <a:cs typeface="Calibri"/>
                      </a:endParaRPr>
                    </a:p>
                  </a:txBody>
                  <a:tcPr marL="0" marR="0" marB="0" marT="508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marR="3175">
                        <a:lnSpc>
                          <a:spcPct val="100000"/>
                        </a:lnSpc>
                      </a:pPr>
                      <a:endParaRPr sz="6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tc>
                <a:tc>
                  <a:txBody>
                    <a:bodyPr/>
                    <a:lstStyle/>
                    <a:p>
                      <a:pPr>
                        <a:lnSpc>
                          <a:spcPct val="100000"/>
                        </a:lnSpc>
                      </a:pPr>
                      <a:endParaRPr sz="700">
                        <a:latin typeface="Times New Roman"/>
                        <a:cs typeface="Times New Roman"/>
                      </a:endParaRPr>
                    </a:p>
                  </a:txBody>
                  <a:tcPr marL="0" marR="0" marB="0" marT="0">
                    <a:solidFill>
                      <a:srgbClr val="DADADA"/>
                    </a:solidFill>
                  </a:tcPr>
                </a:tc>
              </a:tr>
              <a:tr h="248162">
                <a:tc>
                  <a:txBody>
                    <a:bodyPr/>
                    <a:lstStyle/>
                    <a:p>
                      <a:pPr>
                        <a:lnSpc>
                          <a:spcPct val="100000"/>
                        </a:lnSpc>
                      </a:pPr>
                      <a:endParaRPr sz="850">
                        <a:latin typeface="Times New Roman"/>
                        <a:cs typeface="Times New Roman"/>
                      </a:endParaRPr>
                    </a:p>
                    <a:p>
                      <a:pPr marL="19050">
                        <a:lnSpc>
                          <a:spcPts val="875"/>
                        </a:lnSpc>
                      </a:pPr>
                      <a:r>
                        <a:rPr dirty="0" sz="750">
                          <a:latin typeface="Calibri"/>
                          <a:cs typeface="Calibri"/>
                        </a:rPr>
                        <a:t>Cons.</a:t>
                      </a:r>
                      <a:endParaRPr sz="750">
                        <a:latin typeface="Calibri"/>
                        <a:cs typeface="Calibri"/>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algn="r" marR="52705">
                        <a:lnSpc>
                          <a:spcPts val="875"/>
                        </a:lnSpc>
                      </a:pPr>
                      <a:r>
                        <a:rPr dirty="0" sz="750" spc="-30">
                          <a:latin typeface="Calibri"/>
                          <a:cs typeface="Calibri"/>
                        </a:rPr>
                        <a:t>0</a:t>
                      </a:r>
                      <a:r>
                        <a:rPr dirty="0" sz="750" spc="10">
                          <a:latin typeface="Calibri"/>
                          <a:cs typeface="Calibri"/>
                        </a:rPr>
                        <a:t>.</a:t>
                      </a:r>
                      <a:r>
                        <a:rPr dirty="0" sz="750" spc="-30">
                          <a:latin typeface="Calibri"/>
                          <a:cs typeface="Calibri"/>
                        </a:rPr>
                        <a:t>004</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algn="r" marR="54610">
                        <a:lnSpc>
                          <a:spcPts val="875"/>
                        </a:lnSpc>
                      </a:pPr>
                      <a:r>
                        <a:rPr dirty="0" sz="750" spc="-30">
                          <a:latin typeface="Calibri"/>
                          <a:cs typeface="Calibri"/>
                        </a:rPr>
                        <a:t>0</a:t>
                      </a:r>
                      <a:r>
                        <a:rPr dirty="0" sz="750" spc="10">
                          <a:latin typeface="Calibri"/>
                          <a:cs typeface="Calibri"/>
                        </a:rPr>
                        <a:t>.</a:t>
                      </a:r>
                      <a:r>
                        <a:rPr dirty="0" sz="750" spc="-30">
                          <a:latin typeface="Calibri"/>
                          <a:cs typeface="Calibri"/>
                        </a:rPr>
                        <a:t>011</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marL="18415" marR="3175">
                        <a:lnSpc>
                          <a:spcPts val="875"/>
                        </a:lnSpc>
                      </a:pPr>
                      <a:r>
                        <a:rPr dirty="0" sz="750" spc="-20">
                          <a:latin typeface="Calibri"/>
                          <a:cs typeface="Calibri"/>
                        </a:rPr>
                        <a:t>0.096***</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marL="18415" marR="3175">
                        <a:lnSpc>
                          <a:spcPts val="875"/>
                        </a:lnSpc>
                      </a:pPr>
                      <a:r>
                        <a:rPr dirty="0" sz="750" spc="-20">
                          <a:latin typeface="Calibri"/>
                          <a:cs typeface="Calibri"/>
                        </a:rPr>
                        <a:t>0.096***</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marL="18415" marR="3175">
                        <a:lnSpc>
                          <a:spcPts val="875"/>
                        </a:lnSpc>
                      </a:pPr>
                      <a:r>
                        <a:rPr dirty="0" sz="750" spc="-20">
                          <a:latin typeface="Calibri"/>
                          <a:cs typeface="Calibri"/>
                        </a:rPr>
                        <a:t>0.014***</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algn="r" marR="53975">
                        <a:lnSpc>
                          <a:spcPts val="875"/>
                        </a:lnSpc>
                      </a:pPr>
                      <a:r>
                        <a:rPr dirty="0" sz="750" spc="-30">
                          <a:latin typeface="Calibri"/>
                          <a:cs typeface="Calibri"/>
                        </a:rPr>
                        <a:t>0</a:t>
                      </a:r>
                      <a:r>
                        <a:rPr dirty="0" sz="750" spc="10">
                          <a:latin typeface="Calibri"/>
                          <a:cs typeface="Calibri"/>
                        </a:rPr>
                        <a:t>.</a:t>
                      </a:r>
                      <a:r>
                        <a:rPr dirty="0" sz="750" spc="-30">
                          <a:latin typeface="Calibri"/>
                          <a:cs typeface="Calibri"/>
                        </a:rPr>
                        <a:t>079</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marL="18415" marR="3175">
                        <a:lnSpc>
                          <a:spcPts val="875"/>
                        </a:lnSpc>
                      </a:pPr>
                      <a:r>
                        <a:rPr dirty="0" sz="750" spc="-20">
                          <a:latin typeface="Calibri"/>
                          <a:cs typeface="Calibri"/>
                        </a:rPr>
                        <a:t>0.044***</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marL="18415" marR="3175">
                        <a:lnSpc>
                          <a:spcPts val="875"/>
                        </a:lnSpc>
                      </a:pPr>
                      <a:r>
                        <a:rPr dirty="0" sz="750" spc="-20">
                          <a:latin typeface="Calibri"/>
                          <a:cs typeface="Calibri"/>
                        </a:rPr>
                        <a:t>0.288***</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R="3175">
                        <a:lnSpc>
                          <a:spcPct val="100000"/>
                        </a:lnSpc>
                      </a:pPr>
                      <a:endParaRPr sz="850">
                        <a:latin typeface="Times New Roman"/>
                        <a:cs typeface="Times New Roman"/>
                      </a:endParaRPr>
                    </a:p>
                    <a:p>
                      <a:pPr marL="18415" marR="3175">
                        <a:lnSpc>
                          <a:spcPts val="875"/>
                        </a:lnSpc>
                      </a:pPr>
                      <a:r>
                        <a:rPr dirty="0" sz="750" spc="-20">
                          <a:latin typeface="Calibri"/>
                          <a:cs typeface="Calibri"/>
                        </a:rPr>
                        <a:t>0.212***</a:t>
                      </a:r>
                      <a:endParaRPr sz="750">
                        <a:latin typeface="Calibri"/>
                        <a:cs typeface="Calibri"/>
                      </a:endParaRPr>
                    </a:p>
                  </a:txBody>
                  <a:tcPr marL="0" marR="0" marB="0" marT="0">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nSpc>
                          <a:spcPct val="100000"/>
                        </a:lnSpc>
                      </a:pPr>
                      <a:endParaRPr sz="850">
                        <a:latin typeface="Times New Roman"/>
                        <a:cs typeface="Times New Roman"/>
                      </a:endParaRPr>
                    </a:p>
                    <a:p>
                      <a:pPr algn="r" marR="45720">
                        <a:lnSpc>
                          <a:spcPts val="875"/>
                        </a:lnSpc>
                      </a:pPr>
                      <a:r>
                        <a:rPr dirty="0" sz="750" spc="-30">
                          <a:latin typeface="Calibri"/>
                          <a:cs typeface="Calibri"/>
                        </a:rPr>
                        <a:t>0</a:t>
                      </a:r>
                      <a:r>
                        <a:rPr dirty="0" sz="750" spc="10">
                          <a:latin typeface="Calibri"/>
                          <a:cs typeface="Calibri"/>
                        </a:rPr>
                        <a:t>.</a:t>
                      </a:r>
                      <a:r>
                        <a:rPr dirty="0" sz="750" spc="-30">
                          <a:latin typeface="Calibri"/>
                          <a:cs typeface="Calibri"/>
                        </a:rPr>
                        <a:t>146</a:t>
                      </a:r>
                      <a:r>
                        <a:rPr dirty="0" sz="750" spc="-25">
                          <a:latin typeface="Calibri"/>
                          <a:cs typeface="Calibri"/>
                        </a:rPr>
                        <a:t>**</a:t>
                      </a:r>
                      <a:r>
                        <a:rPr dirty="0" sz="750">
                          <a:latin typeface="Calibri"/>
                          <a:cs typeface="Calibri"/>
                        </a:rPr>
                        <a:t>*</a:t>
                      </a:r>
                      <a:endParaRPr sz="750">
                        <a:latin typeface="Calibri"/>
                        <a:cs typeface="Calibri"/>
                      </a:endParaRPr>
                    </a:p>
                  </a:txBody>
                  <a:tcPr marL="0" marR="0" marB="0" marT="0">
                    <a:lnB w="6350">
                      <a:solidFill>
                        <a:srgbClr val="000000"/>
                      </a:solidFill>
                      <a:prstDash val="solid"/>
                    </a:lnB>
                  </a:tcPr>
                </a:tc>
              </a:tr>
              <a:tr h="135712">
                <a:tc>
                  <a:txBody>
                    <a:bodyPr/>
                    <a:lstStyle/>
                    <a:p>
                      <a:pPr marL="19050">
                        <a:lnSpc>
                          <a:spcPct val="100000"/>
                        </a:lnSpc>
                        <a:spcBef>
                          <a:spcPts val="15"/>
                        </a:spcBef>
                      </a:pPr>
                      <a:r>
                        <a:rPr dirty="0" sz="750">
                          <a:latin typeface="Calibri"/>
                          <a:cs typeface="Calibri"/>
                        </a:rPr>
                        <a:t>n</a:t>
                      </a:r>
                      <a:r>
                        <a:rPr dirty="0" sz="750" spc="-20">
                          <a:latin typeface="Calibri"/>
                          <a:cs typeface="Calibri"/>
                        </a:rPr>
                        <a:t> </a:t>
                      </a:r>
                      <a:r>
                        <a:rPr dirty="0" sz="750" spc="5">
                          <a:latin typeface="Calibri"/>
                          <a:cs typeface="Calibri"/>
                        </a:rPr>
                        <a:t>(obs.)</a:t>
                      </a:r>
                      <a:endParaRPr sz="750">
                        <a:latin typeface="Calibri"/>
                        <a:cs typeface="Calibri"/>
                      </a:endParaRPr>
                    </a:p>
                  </a:txBody>
                  <a:tcPr marL="0" marR="0" marB="0" marT="1905">
                    <a:lnT w="6350">
                      <a:solidFill>
                        <a:srgbClr val="000000"/>
                      </a:solidFill>
                      <a:prstDash val="solid"/>
                    </a:lnT>
                  </a:tcPr>
                </a:tc>
                <a:tc>
                  <a:txBody>
                    <a:bodyPr/>
                    <a:lstStyle/>
                    <a:p>
                      <a:pPr algn="r" marR="17145">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227</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19050">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107</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19685">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076</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L="145415" marR="3175">
                        <a:lnSpc>
                          <a:spcPct val="100000"/>
                        </a:lnSpc>
                        <a:spcBef>
                          <a:spcPts val="15"/>
                        </a:spcBef>
                      </a:pPr>
                      <a:r>
                        <a:rPr dirty="0" sz="750" spc="-25">
                          <a:latin typeface="Calibri"/>
                          <a:cs typeface="Calibri"/>
                        </a:rPr>
                        <a:t>27,083</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19685">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052</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19685">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076</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19685">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303</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L="144780" marR="3175">
                        <a:lnSpc>
                          <a:spcPct val="100000"/>
                        </a:lnSpc>
                        <a:spcBef>
                          <a:spcPts val="15"/>
                        </a:spcBef>
                      </a:pPr>
                      <a:r>
                        <a:rPr dirty="0" sz="750" spc="-25">
                          <a:latin typeface="Calibri"/>
                          <a:cs typeface="Calibri"/>
                        </a:rPr>
                        <a:t>27,026</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marL="144780" marR="3175">
                        <a:lnSpc>
                          <a:spcPct val="100000"/>
                        </a:lnSpc>
                        <a:spcBef>
                          <a:spcPts val="15"/>
                        </a:spcBef>
                      </a:pPr>
                      <a:r>
                        <a:rPr dirty="0" sz="750" spc="-25">
                          <a:latin typeface="Calibri"/>
                          <a:cs typeface="Calibri"/>
                        </a:rPr>
                        <a:t>27,185</a:t>
                      </a:r>
                      <a:endParaRPr sz="750">
                        <a:latin typeface="Calibri"/>
                        <a:cs typeface="Calibri"/>
                      </a:endParaRPr>
                    </a:p>
                  </a:txBody>
                  <a:tcPr marL="0" marR="0" marB="0" marT="1905">
                    <a:lnT w="6350">
                      <a:solidFill>
                        <a:srgbClr val="000000"/>
                      </a:solidFill>
                      <a:prstDash val="solid"/>
                    </a:lnT>
                  </a:tcPr>
                </a:tc>
                <a:tc>
                  <a:txBody>
                    <a:bodyPr/>
                    <a:lstStyle/>
                    <a:p>
                      <a:pPr>
                        <a:lnSpc>
                          <a:spcPct val="100000"/>
                        </a:lnSpc>
                      </a:pPr>
                      <a:endParaRPr sz="700">
                        <a:latin typeface="Times New Roman"/>
                        <a:cs typeface="Times New Roman"/>
                      </a:endParaRPr>
                    </a:p>
                  </a:txBody>
                  <a:tcPr marL="0" marR="0" marB="0" marT="0">
                    <a:lnT w="6350">
                      <a:solidFill>
                        <a:srgbClr val="000000"/>
                      </a:solidFill>
                      <a:prstDash val="solid"/>
                    </a:lnT>
                  </a:tcPr>
                </a:tc>
                <a:tc>
                  <a:txBody>
                    <a:bodyPr/>
                    <a:lstStyle/>
                    <a:p>
                      <a:pPr algn="r" marR="11430">
                        <a:lnSpc>
                          <a:spcPct val="100000"/>
                        </a:lnSpc>
                        <a:spcBef>
                          <a:spcPts val="15"/>
                        </a:spcBef>
                      </a:pPr>
                      <a:r>
                        <a:rPr dirty="0" sz="750" spc="-30">
                          <a:latin typeface="Calibri"/>
                          <a:cs typeface="Calibri"/>
                        </a:rPr>
                        <a:t>27</a:t>
                      </a:r>
                      <a:r>
                        <a:rPr dirty="0" sz="750" spc="10">
                          <a:latin typeface="Calibri"/>
                          <a:cs typeface="Calibri"/>
                        </a:rPr>
                        <a:t>,</a:t>
                      </a:r>
                      <a:r>
                        <a:rPr dirty="0" sz="750" spc="-30">
                          <a:latin typeface="Calibri"/>
                          <a:cs typeface="Calibri"/>
                        </a:rPr>
                        <a:t>241</a:t>
                      </a:r>
                      <a:endParaRPr sz="750">
                        <a:latin typeface="Calibri"/>
                        <a:cs typeface="Calibri"/>
                      </a:endParaRPr>
                    </a:p>
                  </a:txBody>
                  <a:tcPr marL="0" marR="0" marB="0" marT="1905">
                    <a:lnT w="6350">
                      <a:solidFill>
                        <a:srgbClr val="000000"/>
                      </a:solidFill>
                      <a:prstDash val="solid"/>
                    </a:lnT>
                  </a:tcPr>
                </a:tc>
              </a:tr>
              <a:tr h="134445">
                <a:tc>
                  <a:txBody>
                    <a:bodyPr/>
                    <a:lstStyle/>
                    <a:p>
                      <a:pPr marL="19050">
                        <a:lnSpc>
                          <a:spcPts val="875"/>
                        </a:lnSpc>
                        <a:spcBef>
                          <a:spcPts val="85"/>
                        </a:spcBef>
                      </a:pPr>
                      <a:r>
                        <a:rPr dirty="0" sz="750" spc="5">
                          <a:latin typeface="Calibri"/>
                          <a:cs typeface="Calibri"/>
                        </a:rPr>
                        <a:t>Pseudo </a:t>
                      </a:r>
                      <a:r>
                        <a:rPr dirty="0" sz="750">
                          <a:latin typeface="Calibri"/>
                          <a:cs typeface="Calibri"/>
                        </a:rPr>
                        <a:t>-</a:t>
                      </a:r>
                      <a:r>
                        <a:rPr dirty="0" sz="750" spc="-25">
                          <a:latin typeface="Calibri"/>
                          <a:cs typeface="Calibri"/>
                        </a:rPr>
                        <a:t> </a:t>
                      </a:r>
                      <a:r>
                        <a:rPr dirty="0" sz="750" spc="-5">
                          <a:latin typeface="Calibri"/>
                          <a:cs typeface="Calibri"/>
                        </a:rPr>
                        <a:t>R</a:t>
                      </a:r>
                      <a:r>
                        <a:rPr dirty="0" baseline="38888" sz="750" spc="-7">
                          <a:latin typeface="Calibri"/>
                          <a:cs typeface="Calibri"/>
                        </a:rPr>
                        <a:t>2</a:t>
                      </a:r>
                      <a:endParaRPr baseline="38888" sz="750">
                        <a:latin typeface="Calibri"/>
                        <a:cs typeface="Calibri"/>
                      </a:endParaRPr>
                    </a:p>
                  </a:txBody>
                  <a:tcPr marL="0" marR="0" marB="0" marT="10795">
                    <a:lnB w="6350">
                      <a:solidFill>
                        <a:srgbClr val="000000"/>
                      </a:solidFill>
                      <a:prstDash val="solid"/>
                    </a:lnB>
                  </a:tcPr>
                </a:tc>
                <a:tc>
                  <a:txBody>
                    <a:bodyPr/>
                    <a:lstStyle/>
                    <a:p>
                      <a:pPr algn="r" marR="17145">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3128</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gn="r" marR="19050">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2244</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gn="r" marR="19050">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1254</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L="145415" marR="3175">
                        <a:lnSpc>
                          <a:spcPts val="875"/>
                        </a:lnSpc>
                        <a:spcBef>
                          <a:spcPts val="85"/>
                        </a:spcBef>
                      </a:pPr>
                      <a:r>
                        <a:rPr dirty="0" sz="750" spc="-25">
                          <a:latin typeface="Calibri"/>
                          <a:cs typeface="Calibri"/>
                        </a:rPr>
                        <a:t>0.1293</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gn="r" marR="19050">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1146</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gn="r" marR="19050">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1125</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gn="r" marR="19050">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0432</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L="146050" marR="3175">
                        <a:lnSpc>
                          <a:spcPts val="875"/>
                        </a:lnSpc>
                        <a:spcBef>
                          <a:spcPts val="85"/>
                        </a:spcBef>
                      </a:pPr>
                      <a:r>
                        <a:rPr dirty="0" sz="750" spc="-25">
                          <a:latin typeface="Calibri"/>
                          <a:cs typeface="Calibri"/>
                        </a:rPr>
                        <a:t>0.1198</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marL="146050" marR="3175">
                        <a:lnSpc>
                          <a:spcPts val="875"/>
                        </a:lnSpc>
                        <a:spcBef>
                          <a:spcPts val="85"/>
                        </a:spcBef>
                      </a:pPr>
                      <a:r>
                        <a:rPr dirty="0" sz="750" spc="-25">
                          <a:latin typeface="Calibri"/>
                          <a:cs typeface="Calibri"/>
                        </a:rPr>
                        <a:t>0.0705</a:t>
                      </a:r>
                      <a:endParaRPr sz="750">
                        <a:latin typeface="Calibri"/>
                        <a:cs typeface="Calibri"/>
                      </a:endParaRPr>
                    </a:p>
                  </a:txBody>
                  <a:tcPr marL="0" marR="0" marB="0" marT="10795">
                    <a:lnB w="6350">
                      <a:solidFill>
                        <a:srgbClr val="000000"/>
                      </a:solidFill>
                      <a:prstDash val="solid"/>
                    </a:lnB>
                  </a:tcPr>
                </a:tc>
                <a:tc>
                  <a:txBody>
                    <a:bodyPr/>
                    <a:lstStyle/>
                    <a:p>
                      <a:pPr>
                        <a:lnSpc>
                          <a:spcPct val="100000"/>
                        </a:lnSpc>
                      </a:pPr>
                      <a:endParaRPr sz="700">
                        <a:latin typeface="Times New Roman"/>
                        <a:cs typeface="Times New Roman"/>
                      </a:endParaRPr>
                    </a:p>
                  </a:txBody>
                  <a:tcPr marL="0" marR="0" marB="0" marT="0">
                    <a:lnB w="6350">
                      <a:solidFill>
                        <a:srgbClr val="000000"/>
                      </a:solidFill>
                      <a:prstDash val="solid"/>
                    </a:lnB>
                  </a:tcPr>
                </a:tc>
                <a:tc>
                  <a:txBody>
                    <a:bodyPr/>
                    <a:lstStyle/>
                    <a:p>
                      <a:pPr algn="r" marR="10160">
                        <a:lnSpc>
                          <a:spcPts val="875"/>
                        </a:lnSpc>
                        <a:spcBef>
                          <a:spcPts val="85"/>
                        </a:spcBef>
                      </a:pPr>
                      <a:r>
                        <a:rPr dirty="0" sz="750" spc="-30">
                          <a:latin typeface="Calibri"/>
                          <a:cs typeface="Calibri"/>
                        </a:rPr>
                        <a:t>0</a:t>
                      </a:r>
                      <a:r>
                        <a:rPr dirty="0" sz="750" spc="10">
                          <a:latin typeface="Calibri"/>
                          <a:cs typeface="Calibri"/>
                        </a:rPr>
                        <a:t>.</a:t>
                      </a:r>
                      <a:r>
                        <a:rPr dirty="0" sz="750" spc="-30">
                          <a:latin typeface="Calibri"/>
                          <a:cs typeface="Calibri"/>
                        </a:rPr>
                        <a:t>0413</a:t>
                      </a:r>
                      <a:endParaRPr sz="750">
                        <a:latin typeface="Calibri"/>
                        <a:cs typeface="Calibri"/>
                      </a:endParaRPr>
                    </a:p>
                  </a:txBody>
                  <a:tcPr marL="0" marR="0" marB="0" marT="10795">
                    <a:lnB w="6350">
                      <a:solidFill>
                        <a:srgbClr val="000000"/>
                      </a:solidFill>
                      <a:prstDash val="solid"/>
                    </a:lnB>
                  </a:tcPr>
                </a:tc>
              </a:tr>
            </a:tbl>
          </a:graphicData>
        </a:graphic>
      </p:graphicFrame>
      <p:sp>
        <p:nvSpPr>
          <p:cNvPr id="83" name="object 83"/>
          <p:cNvSpPr/>
          <p:nvPr/>
        </p:nvSpPr>
        <p:spPr>
          <a:xfrm>
            <a:off x="914404" y="8862277"/>
            <a:ext cx="5936615" cy="0"/>
          </a:xfrm>
          <a:custGeom>
            <a:avLst/>
            <a:gdLst/>
            <a:ahLst/>
            <a:cxnLst/>
            <a:rect l="l" t="t" r="r" b="b"/>
            <a:pathLst>
              <a:path w="5936615" h="0">
                <a:moveTo>
                  <a:pt x="0" y="0"/>
                </a:moveTo>
                <a:lnTo>
                  <a:pt x="5936536" y="0"/>
                </a:lnTo>
              </a:path>
            </a:pathLst>
          </a:custGeom>
          <a:ln w="6282">
            <a:solidFill>
              <a:srgbClr val="000000"/>
            </a:solidFill>
          </a:ln>
        </p:spPr>
        <p:txBody>
          <a:bodyPr wrap="square" lIns="0" tIns="0" rIns="0" bIns="0" rtlCol="0"/>
          <a:lstStyle/>
          <a:p/>
        </p:txBody>
      </p:sp>
      <p:sp>
        <p:nvSpPr>
          <p:cNvPr id="84" name="object 84"/>
          <p:cNvSpPr/>
          <p:nvPr/>
        </p:nvSpPr>
        <p:spPr>
          <a:xfrm>
            <a:off x="914404" y="8987935"/>
            <a:ext cx="5936615" cy="0"/>
          </a:xfrm>
          <a:custGeom>
            <a:avLst/>
            <a:gdLst/>
            <a:ahLst/>
            <a:cxnLst/>
            <a:rect l="l" t="t" r="r" b="b"/>
            <a:pathLst>
              <a:path w="5936615" h="0">
                <a:moveTo>
                  <a:pt x="0" y="0"/>
                </a:moveTo>
                <a:lnTo>
                  <a:pt x="5936536" y="0"/>
                </a:lnTo>
              </a:path>
            </a:pathLst>
          </a:custGeom>
          <a:ln w="6289">
            <a:solidFill>
              <a:srgbClr val="000000"/>
            </a:solidFill>
          </a:ln>
        </p:spPr>
        <p:txBody>
          <a:bodyPr wrap="square" lIns="0" tIns="0" rIns="0" bIns="0" rtlCol="0"/>
          <a:lstStyle/>
          <a:p/>
        </p:txBody>
      </p:sp>
      <p:sp>
        <p:nvSpPr>
          <p:cNvPr id="85" name="object 85"/>
          <p:cNvSpPr/>
          <p:nvPr/>
        </p:nvSpPr>
        <p:spPr>
          <a:xfrm>
            <a:off x="1965402"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86" name="object 86"/>
          <p:cNvSpPr/>
          <p:nvPr/>
        </p:nvSpPr>
        <p:spPr>
          <a:xfrm>
            <a:off x="1965402"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87" name="object 87"/>
          <p:cNvSpPr/>
          <p:nvPr/>
        </p:nvSpPr>
        <p:spPr>
          <a:xfrm>
            <a:off x="2373062"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88" name="object 88"/>
          <p:cNvSpPr/>
          <p:nvPr/>
        </p:nvSpPr>
        <p:spPr>
          <a:xfrm>
            <a:off x="2373062"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89" name="object 89"/>
          <p:cNvSpPr/>
          <p:nvPr/>
        </p:nvSpPr>
        <p:spPr>
          <a:xfrm>
            <a:off x="2462238"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90" name="object 90"/>
          <p:cNvSpPr/>
          <p:nvPr/>
        </p:nvSpPr>
        <p:spPr>
          <a:xfrm>
            <a:off x="2462237"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91" name="object 91"/>
          <p:cNvSpPr/>
          <p:nvPr/>
        </p:nvSpPr>
        <p:spPr>
          <a:xfrm>
            <a:off x="2869897"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92" name="object 92"/>
          <p:cNvSpPr/>
          <p:nvPr/>
        </p:nvSpPr>
        <p:spPr>
          <a:xfrm>
            <a:off x="2869897"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93" name="object 93"/>
          <p:cNvSpPr/>
          <p:nvPr/>
        </p:nvSpPr>
        <p:spPr>
          <a:xfrm>
            <a:off x="2959073"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94" name="object 94"/>
          <p:cNvSpPr/>
          <p:nvPr/>
        </p:nvSpPr>
        <p:spPr>
          <a:xfrm>
            <a:off x="2959073"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95" name="object 95"/>
          <p:cNvSpPr/>
          <p:nvPr/>
        </p:nvSpPr>
        <p:spPr>
          <a:xfrm>
            <a:off x="3366733"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96" name="object 96"/>
          <p:cNvSpPr/>
          <p:nvPr/>
        </p:nvSpPr>
        <p:spPr>
          <a:xfrm>
            <a:off x="3366733"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97" name="object 97"/>
          <p:cNvSpPr/>
          <p:nvPr/>
        </p:nvSpPr>
        <p:spPr>
          <a:xfrm>
            <a:off x="3455909"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98" name="object 98"/>
          <p:cNvSpPr/>
          <p:nvPr/>
        </p:nvSpPr>
        <p:spPr>
          <a:xfrm>
            <a:off x="3455908"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99" name="object 99"/>
          <p:cNvSpPr/>
          <p:nvPr/>
        </p:nvSpPr>
        <p:spPr>
          <a:xfrm>
            <a:off x="3863568"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00" name="object 100"/>
          <p:cNvSpPr/>
          <p:nvPr/>
        </p:nvSpPr>
        <p:spPr>
          <a:xfrm>
            <a:off x="3863568"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01" name="object 101"/>
          <p:cNvSpPr/>
          <p:nvPr/>
        </p:nvSpPr>
        <p:spPr>
          <a:xfrm>
            <a:off x="3952744"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02" name="object 102"/>
          <p:cNvSpPr/>
          <p:nvPr/>
        </p:nvSpPr>
        <p:spPr>
          <a:xfrm>
            <a:off x="3952744"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03" name="object 103"/>
          <p:cNvSpPr/>
          <p:nvPr/>
        </p:nvSpPr>
        <p:spPr>
          <a:xfrm>
            <a:off x="4360404"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04" name="object 104"/>
          <p:cNvSpPr/>
          <p:nvPr/>
        </p:nvSpPr>
        <p:spPr>
          <a:xfrm>
            <a:off x="4360404"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05" name="object 105"/>
          <p:cNvSpPr/>
          <p:nvPr/>
        </p:nvSpPr>
        <p:spPr>
          <a:xfrm>
            <a:off x="4449580"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06" name="object 106"/>
          <p:cNvSpPr/>
          <p:nvPr/>
        </p:nvSpPr>
        <p:spPr>
          <a:xfrm>
            <a:off x="4449579"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07" name="object 107"/>
          <p:cNvSpPr/>
          <p:nvPr/>
        </p:nvSpPr>
        <p:spPr>
          <a:xfrm>
            <a:off x="4857239"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08" name="object 108"/>
          <p:cNvSpPr/>
          <p:nvPr/>
        </p:nvSpPr>
        <p:spPr>
          <a:xfrm>
            <a:off x="4857239"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09" name="object 109"/>
          <p:cNvSpPr/>
          <p:nvPr/>
        </p:nvSpPr>
        <p:spPr>
          <a:xfrm>
            <a:off x="4946415"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10" name="object 110"/>
          <p:cNvSpPr/>
          <p:nvPr/>
        </p:nvSpPr>
        <p:spPr>
          <a:xfrm>
            <a:off x="4946415"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11" name="object 111"/>
          <p:cNvSpPr/>
          <p:nvPr/>
        </p:nvSpPr>
        <p:spPr>
          <a:xfrm>
            <a:off x="5354075"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12" name="object 112"/>
          <p:cNvSpPr/>
          <p:nvPr/>
        </p:nvSpPr>
        <p:spPr>
          <a:xfrm>
            <a:off x="5354075"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13" name="object 113"/>
          <p:cNvSpPr/>
          <p:nvPr/>
        </p:nvSpPr>
        <p:spPr>
          <a:xfrm>
            <a:off x="5443251"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14" name="object 114"/>
          <p:cNvSpPr/>
          <p:nvPr/>
        </p:nvSpPr>
        <p:spPr>
          <a:xfrm>
            <a:off x="5443251"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15" name="object 115"/>
          <p:cNvSpPr/>
          <p:nvPr/>
        </p:nvSpPr>
        <p:spPr>
          <a:xfrm>
            <a:off x="5850911"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16" name="object 116"/>
          <p:cNvSpPr/>
          <p:nvPr/>
        </p:nvSpPr>
        <p:spPr>
          <a:xfrm>
            <a:off x="5850911"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17" name="object 117"/>
          <p:cNvSpPr/>
          <p:nvPr/>
        </p:nvSpPr>
        <p:spPr>
          <a:xfrm>
            <a:off x="5940086"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18" name="object 118"/>
          <p:cNvSpPr/>
          <p:nvPr/>
        </p:nvSpPr>
        <p:spPr>
          <a:xfrm>
            <a:off x="5940086"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19" name="object 119"/>
          <p:cNvSpPr/>
          <p:nvPr/>
        </p:nvSpPr>
        <p:spPr>
          <a:xfrm>
            <a:off x="6347746"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20" name="object 120"/>
          <p:cNvSpPr/>
          <p:nvPr/>
        </p:nvSpPr>
        <p:spPr>
          <a:xfrm>
            <a:off x="6347746"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21" name="object 121"/>
          <p:cNvSpPr/>
          <p:nvPr/>
        </p:nvSpPr>
        <p:spPr>
          <a:xfrm>
            <a:off x="6436922"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22" name="object 122"/>
          <p:cNvSpPr/>
          <p:nvPr/>
        </p:nvSpPr>
        <p:spPr>
          <a:xfrm>
            <a:off x="6436922"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23" name="object 123"/>
          <p:cNvSpPr/>
          <p:nvPr/>
        </p:nvSpPr>
        <p:spPr>
          <a:xfrm>
            <a:off x="6844582"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24" name="object 124"/>
          <p:cNvSpPr/>
          <p:nvPr/>
        </p:nvSpPr>
        <p:spPr>
          <a:xfrm>
            <a:off x="6844582" y="8991073"/>
            <a:ext cx="6985" cy="0"/>
          </a:xfrm>
          <a:custGeom>
            <a:avLst/>
            <a:gdLst/>
            <a:ahLst/>
            <a:cxnLst/>
            <a:rect l="l" t="t" r="r" b="b"/>
            <a:pathLst>
              <a:path w="6984" h="0">
                <a:moveTo>
                  <a:pt x="6369" y="5"/>
                </a:moveTo>
                <a:lnTo>
                  <a:pt x="0" y="0"/>
                </a:lnTo>
                <a:lnTo>
                  <a:pt x="6369" y="5"/>
                </a:lnTo>
                <a:close/>
              </a:path>
            </a:pathLst>
          </a:custGeom>
          <a:solidFill>
            <a:srgbClr val="D5D5D5"/>
          </a:solidFill>
        </p:spPr>
        <p:txBody>
          <a:bodyPr wrap="square" lIns="0" tIns="0" rIns="0" bIns="0" rtlCol="0"/>
          <a:lstStyle/>
          <a:p/>
        </p:txBody>
      </p:sp>
      <p:sp>
        <p:nvSpPr>
          <p:cNvPr id="125" name="object 125"/>
          <p:cNvSpPr/>
          <p:nvPr/>
        </p:nvSpPr>
        <p:spPr>
          <a:xfrm>
            <a:off x="914409"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26" name="object 126"/>
          <p:cNvSpPr/>
          <p:nvPr/>
        </p:nvSpPr>
        <p:spPr>
          <a:xfrm>
            <a:off x="914408" y="8991073"/>
            <a:ext cx="6985" cy="0"/>
          </a:xfrm>
          <a:custGeom>
            <a:avLst/>
            <a:gdLst/>
            <a:ahLst/>
            <a:cxnLst/>
            <a:rect l="l" t="t" r="r" b="b"/>
            <a:pathLst>
              <a:path w="6984" h="0">
                <a:moveTo>
                  <a:pt x="6369" y="5"/>
                </a:moveTo>
                <a:lnTo>
                  <a:pt x="0" y="0"/>
                </a:lnTo>
                <a:lnTo>
                  <a:pt x="6369" y="5"/>
                </a:lnTo>
                <a:close/>
              </a:path>
            </a:pathLst>
          </a:custGeom>
          <a:solidFill>
            <a:srgbClr val="D5D5D5"/>
          </a:solidFill>
        </p:spPr>
        <p:txBody>
          <a:bodyPr wrap="square" lIns="0" tIns="0" rIns="0" bIns="0" rtlCol="0"/>
          <a:lstStyle/>
          <a:p/>
        </p:txBody>
      </p:sp>
      <p:sp>
        <p:nvSpPr>
          <p:cNvPr id="127" name="object 127"/>
          <p:cNvSpPr/>
          <p:nvPr/>
        </p:nvSpPr>
        <p:spPr>
          <a:xfrm>
            <a:off x="1774316" y="8991075"/>
            <a:ext cx="0" cy="0"/>
          </a:xfrm>
          <a:custGeom>
            <a:avLst/>
            <a:gdLst/>
            <a:ahLst/>
            <a:cxnLst/>
            <a:rect l="l" t="t" r="r" b="b"/>
            <a:pathLst>
              <a:path w="0" h="0">
                <a:moveTo>
                  <a:pt x="0" y="1"/>
                </a:moveTo>
                <a:lnTo>
                  <a:pt x="0" y="1"/>
                </a:lnTo>
              </a:path>
            </a:pathLst>
          </a:custGeom>
          <a:ln w="3175">
            <a:solidFill>
              <a:srgbClr val="D5D5D5"/>
            </a:solidFill>
          </a:ln>
        </p:spPr>
        <p:txBody>
          <a:bodyPr wrap="square" lIns="0" tIns="0" rIns="0" bIns="0" rtlCol="0"/>
          <a:lstStyle/>
          <a:p/>
        </p:txBody>
      </p:sp>
      <p:sp>
        <p:nvSpPr>
          <p:cNvPr id="128" name="object 128"/>
          <p:cNvSpPr/>
          <p:nvPr/>
        </p:nvSpPr>
        <p:spPr>
          <a:xfrm>
            <a:off x="1774315" y="8991073"/>
            <a:ext cx="6985" cy="0"/>
          </a:xfrm>
          <a:custGeom>
            <a:avLst/>
            <a:gdLst/>
            <a:ahLst/>
            <a:cxnLst/>
            <a:rect l="l" t="t" r="r" b="b"/>
            <a:pathLst>
              <a:path w="6985" h="0">
                <a:moveTo>
                  <a:pt x="6369" y="5"/>
                </a:moveTo>
                <a:lnTo>
                  <a:pt x="0" y="0"/>
                </a:lnTo>
                <a:lnTo>
                  <a:pt x="6369" y="5"/>
                </a:lnTo>
                <a:close/>
              </a:path>
            </a:pathLst>
          </a:custGeom>
          <a:solidFill>
            <a:srgbClr val="D5D5D5"/>
          </a:solidFill>
        </p:spPr>
        <p:txBody>
          <a:bodyPr wrap="square" lIns="0" tIns="0" rIns="0" bIns="0" rtlCol="0"/>
          <a:lstStyle/>
          <a:p/>
        </p:txBody>
      </p:sp>
      <p:sp>
        <p:nvSpPr>
          <p:cNvPr id="129" name="object 129"/>
          <p:cNvSpPr txBox="1">
            <a:spLocks noGrp="1"/>
          </p:cNvSpPr>
          <p:nvPr>
            <p:ph type="sldNum" idx="7" sz="quarter"/>
          </p:nvPr>
        </p:nvSpPr>
        <p:spPr>
          <a:prstGeom prst="rect"/>
        </p:spPr>
        <p:txBody>
          <a:bodyPr wrap="square" lIns="0" tIns="0" rIns="0" bIns="0" rtlCol="0" vert="horz">
            <a:spAutoFit/>
          </a:bodyPr>
          <a:lstStyle/>
          <a:p>
            <a:pPr marL="25400">
              <a:lnSpc>
                <a:spcPts val="1145"/>
              </a:lnSpc>
            </a:pPr>
            <a:r>
              <a:rPr dirty="0" spc="-5"/>
              <a:t>50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caleCrop>false</ScaleCrop>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tempaccount</dc:creator>
  <dcterms:created xsi:type="dcterms:W3CDTF">2018-11-22T18:53:43Z</dcterms:created>
  <dcterms:modified xsi:type="dcterms:W3CDTF">2018-11-22T18:53:43Z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2017-03-01T00:00:00Z</vt:filetime>
  </property>
  <property fmtid="{D5CDD505-2E9C-101B-9397-08002B2CF9AE}" pid="3" name="Creator">
    <vt:lpwstr>Acrobat PDFMaker 11 for Word</vt:lpwstr>
  </property>
  <property fmtid="{D5CDD505-2E9C-101B-9397-08002B2CF9AE}" pid="4" name="LastSaved">
    <vt:filetime>2018-11-22T00:00:00Z</vt:filetime>
  </property>
</Properties>
</file>