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</p:sldIdLst>
  <p:sldSz cx="12192000" cy="6858000"/>
  <p:notesSz cx="7010400" cy="92964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57823" autoAdjust="0"/>
  </p:normalViewPr>
  <p:slideViewPr>
    <p:cSldViewPr snapToGrid="0">
      <p:cViewPr varScale="1">
        <p:scale>
          <a:sx n="64" d="100"/>
          <a:sy n="64" d="100"/>
        </p:scale>
        <p:origin x="11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7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ld8filer\microdata_access_division\3-AIID_Section\2-DLI\6-Metrics\BA_Charts\2018-19(oct2018)\for_report\dlilist\dlilistMessages(updated%20forOct%202018)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ld8filer\microdata_access_division\3-AIID_Section\2-DLI\2-Collection\1-CollectionManagement\PUMFreleases_FY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573973242840641"/>
          <c:y val="0.10071011054322369"/>
          <c:w val="0.81586612599234676"/>
          <c:h val="0.8127602558959030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 (Body)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'Source Data'!$C$4:$C$9</c:f>
              <c:strCache>
                <c:ptCount val="6"/>
                <c:pt idx="0">
                  <c:v>2013-14</c:v>
                </c:pt>
                <c:pt idx="1">
                  <c:v>2014-15</c:v>
                </c:pt>
                <c:pt idx="2">
                  <c:v>2015-16</c:v>
                </c:pt>
                <c:pt idx="3">
                  <c:v>2016-17</c:v>
                </c:pt>
                <c:pt idx="4">
                  <c:v>2017-18</c:v>
                </c:pt>
                <c:pt idx="5">
                  <c:v>2018-19</c:v>
                </c:pt>
              </c:strCache>
            </c:strRef>
          </c:cat>
          <c:val>
            <c:numRef>
              <c:f>'Source Data'!$D$4:$D$9</c:f>
              <c:numCache>
                <c:formatCode>#,##0</c:formatCode>
                <c:ptCount val="6"/>
                <c:pt idx="0">
                  <c:v>513</c:v>
                </c:pt>
                <c:pt idx="1">
                  <c:v>1624</c:v>
                </c:pt>
                <c:pt idx="2">
                  <c:v>1272</c:v>
                </c:pt>
                <c:pt idx="3">
                  <c:v>1475</c:v>
                </c:pt>
                <c:pt idx="4">
                  <c:v>1187</c:v>
                </c:pt>
                <c:pt idx="5">
                  <c:v>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C0-4D91-B77D-E57C3F78B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7"/>
        <c:axId val="520538584"/>
        <c:axId val="520774272"/>
      </c:barChart>
      <c:catAx>
        <c:axId val="520538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Calibri (Body)"/>
                <a:ea typeface="+mn-ea"/>
                <a:cs typeface="+mn-cs"/>
              </a:defRPr>
            </a:pPr>
            <a:endParaRPr lang="en-US"/>
          </a:p>
        </c:txPr>
        <c:crossAx val="520774272"/>
        <c:crosses val="autoZero"/>
        <c:auto val="1"/>
        <c:lblAlgn val="ctr"/>
        <c:lblOffset val="100"/>
        <c:noMultiLvlLbl val="0"/>
      </c:catAx>
      <c:valAx>
        <c:axId val="520774272"/>
        <c:scaling>
          <c:orientation val="minMax"/>
        </c:scaling>
        <c:delete val="0"/>
        <c:axPos val="l"/>
        <c:numFmt formatCode="#,##0" sourceLinked="1"/>
        <c:majorTickMark val="in"/>
        <c:minorTickMark val="none"/>
        <c:tickLblPos val="nextTo"/>
        <c:spPr>
          <a:noFill/>
          <a:ln w="6350"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Calibri (Body)"/>
                <a:ea typeface="+mn-ea"/>
                <a:cs typeface="+mn-cs"/>
              </a:defRPr>
            </a:pPr>
            <a:endParaRPr lang="en-US"/>
          </a:p>
        </c:txPr>
        <c:crossAx val="520538584"/>
        <c:crosses val="autoZero"/>
        <c:crossBetween val="between"/>
      </c:valAx>
      <c:spPr>
        <a:noFill/>
        <a:ln w="6350">
          <a:solidFill>
            <a:schemeClr val="accent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6350" cap="flat" cmpd="sng" algn="ctr">
      <a:solidFill>
        <a:schemeClr val="accent1"/>
      </a:solidFill>
      <a:round/>
    </a:ln>
    <a:effectLst/>
  </c:spPr>
  <c:txPr>
    <a:bodyPr/>
    <a:lstStyle/>
    <a:p>
      <a:pPr>
        <a:defRPr>
          <a:latin typeface="Calibri (Body)"/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'FY0506 - FY1819'!$C$100</c:f>
              <c:strCache>
                <c:ptCount val="1"/>
                <c:pt idx="0">
                  <c:v>Cummulative total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'FY0506 - FY1819'!$E$3:$S$3</c:f>
              <c:strCache>
                <c:ptCount val="15"/>
                <c:pt idx="0">
                  <c:v>Pre 2005/06</c:v>
                </c:pt>
                <c:pt idx="1">
                  <c:v>2005/06</c:v>
                </c:pt>
                <c:pt idx="2">
                  <c:v>2006/07</c:v>
                </c:pt>
                <c:pt idx="3">
                  <c:v>2007/08</c:v>
                </c:pt>
                <c:pt idx="4">
                  <c:v>2008/09</c:v>
                </c:pt>
                <c:pt idx="5">
                  <c:v>2009/10</c:v>
                </c:pt>
                <c:pt idx="6">
                  <c:v>2010/11</c:v>
                </c:pt>
                <c:pt idx="7">
                  <c:v>2011/12</c:v>
                </c:pt>
                <c:pt idx="8">
                  <c:v>2012/13</c:v>
                </c:pt>
                <c:pt idx="9">
                  <c:v>2013/14</c:v>
                </c:pt>
                <c:pt idx="10">
                  <c:v>2014/15</c:v>
                </c:pt>
                <c:pt idx="11">
                  <c:v>2015/16</c:v>
                </c:pt>
                <c:pt idx="12">
                  <c:v>2016/17</c:v>
                </c:pt>
                <c:pt idx="13">
                  <c:v>2017/18</c:v>
                </c:pt>
                <c:pt idx="14">
                  <c:v>2018/19</c:v>
                </c:pt>
              </c:strCache>
            </c:strRef>
          </c:cat>
          <c:val>
            <c:numRef>
              <c:f>'FY0506 - FY1819'!$E$100:$S$100</c:f>
              <c:numCache>
                <c:formatCode>#,##0</c:formatCode>
                <c:ptCount val="15"/>
                <c:pt idx="0">
                  <c:v>673</c:v>
                </c:pt>
                <c:pt idx="1">
                  <c:v>697</c:v>
                </c:pt>
                <c:pt idx="2">
                  <c:v>721</c:v>
                </c:pt>
                <c:pt idx="3">
                  <c:v>747</c:v>
                </c:pt>
                <c:pt idx="4">
                  <c:v>771</c:v>
                </c:pt>
                <c:pt idx="5">
                  <c:v>800</c:v>
                </c:pt>
                <c:pt idx="6">
                  <c:v>823</c:v>
                </c:pt>
                <c:pt idx="7">
                  <c:v>848</c:v>
                </c:pt>
                <c:pt idx="8">
                  <c:v>866</c:v>
                </c:pt>
                <c:pt idx="9">
                  <c:v>889</c:v>
                </c:pt>
                <c:pt idx="10">
                  <c:v>913</c:v>
                </c:pt>
                <c:pt idx="11">
                  <c:v>937</c:v>
                </c:pt>
                <c:pt idx="12">
                  <c:v>959</c:v>
                </c:pt>
                <c:pt idx="13">
                  <c:v>976</c:v>
                </c:pt>
                <c:pt idx="14">
                  <c:v>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9D-41DF-9655-EF7B0D8FF316}"/>
            </c:ext>
          </c:extLst>
        </c:ser>
        <c:ser>
          <c:idx val="0"/>
          <c:order val="1"/>
          <c:tx>
            <c:strRef>
              <c:f>'FY0506 - FY1819'!$C$99</c:f>
              <c:strCache>
                <c:ptCount val="1"/>
                <c:pt idx="0">
                  <c:v>Total data files added each year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1.602536324564706E-17"/>
                  <c:y val="-2.638823152570414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29D-41DF-9655-EF7B0D8FF316}"/>
                </c:ext>
              </c:extLst>
            </c:dLbl>
            <c:dLbl>
              <c:idx val="2"/>
              <c:layout>
                <c:manualLayout>
                  <c:x val="0"/>
                  <c:y val="-2.39595733593410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29D-41DF-9655-EF7B0D8FF316}"/>
                </c:ext>
              </c:extLst>
            </c:dLbl>
            <c:dLbl>
              <c:idx val="3"/>
              <c:layout>
                <c:manualLayout>
                  <c:x val="-3.205072649129412E-17"/>
                  <c:y val="-2.332659237267472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29D-41DF-9655-EF7B0D8FF316}"/>
                </c:ext>
              </c:extLst>
            </c:dLbl>
            <c:dLbl>
              <c:idx val="4"/>
              <c:layout>
                <c:manualLayout>
                  <c:x val="0"/>
                  <c:y val="-2.395957335934105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29D-41DF-9655-EF7B0D8FF316}"/>
                </c:ext>
              </c:extLst>
            </c:dLbl>
            <c:dLbl>
              <c:idx val="5"/>
              <c:layout>
                <c:manualLayout>
                  <c:x val="-6.4462122524724778E-17"/>
                  <c:y val="-2.480597029196486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29D-41DF-9655-EF7B0D8FF316}"/>
                </c:ext>
              </c:extLst>
            </c:dLbl>
            <c:dLbl>
              <c:idx val="6"/>
              <c:layout>
                <c:manualLayout>
                  <c:x val="-6.4462122524724778E-17"/>
                  <c:y val="-2.427587261974771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29D-41DF-9655-EF7B0D8FF316}"/>
                </c:ext>
              </c:extLst>
            </c:dLbl>
            <c:dLbl>
              <c:idx val="7"/>
              <c:layout>
                <c:manualLayout>
                  <c:x val="-6.4462122524724778E-17"/>
                  <c:y val="-2.121442469964478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29D-41DF-9655-EF7B0D8FF316}"/>
                </c:ext>
              </c:extLst>
            </c:dLbl>
            <c:dLbl>
              <c:idx val="8"/>
              <c:layout>
                <c:manualLayout>
                  <c:x val="0"/>
                  <c:y val="-2.585813385348689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829D-41DF-9655-EF7B0D8FF316}"/>
                </c:ext>
              </c:extLst>
            </c:dLbl>
            <c:dLbl>
              <c:idx val="9"/>
              <c:layout>
                <c:manualLayout>
                  <c:x val="0"/>
                  <c:y val="-2.427606385267415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29D-41DF-9655-EF7B0D8FF316}"/>
                </c:ext>
              </c:extLst>
            </c:dLbl>
            <c:dLbl>
              <c:idx val="10"/>
              <c:layout>
                <c:manualLayout>
                  <c:x val="-1.2892424504944956E-16"/>
                  <c:y val="-2.153091519297792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829D-41DF-9655-EF7B0D8FF316}"/>
                </c:ext>
              </c:extLst>
            </c:dLbl>
            <c:dLbl>
              <c:idx val="11"/>
              <c:layout>
                <c:manualLayout>
                  <c:x val="-1.2892424504944956E-16"/>
                  <c:y val="-2.39595733593410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29D-41DF-9655-EF7B0D8FF316}"/>
                </c:ext>
              </c:extLst>
            </c:dLbl>
            <c:dLbl>
              <c:idx val="12"/>
              <c:layout>
                <c:manualLayout>
                  <c:x val="0"/>
                  <c:y val="-2.459236311308085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829D-41DF-9655-EF7B0D8FF316}"/>
                </c:ext>
              </c:extLst>
            </c:dLbl>
            <c:dLbl>
              <c:idx val="13"/>
              <c:layout>
                <c:manualLayout>
                  <c:x val="0"/>
                  <c:y val="-2.374596618045697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29D-41DF-9655-EF7B0D8FF316}"/>
                </c:ext>
              </c:extLst>
            </c:dLbl>
            <c:dLbl>
              <c:idx val="14"/>
              <c:layout>
                <c:manualLayout>
                  <c:x val="0"/>
                  <c:y val="-2.321605974116623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829D-41DF-9655-EF7B0D8FF3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'FY0506 - FY1819'!$E$3:$S$3</c:f>
              <c:strCache>
                <c:ptCount val="15"/>
                <c:pt idx="0">
                  <c:v>Pre 2005/06</c:v>
                </c:pt>
                <c:pt idx="1">
                  <c:v>2005/06</c:v>
                </c:pt>
                <c:pt idx="2">
                  <c:v>2006/07</c:v>
                </c:pt>
                <c:pt idx="3">
                  <c:v>2007/08</c:v>
                </c:pt>
                <c:pt idx="4">
                  <c:v>2008/09</c:v>
                </c:pt>
                <c:pt idx="5">
                  <c:v>2009/10</c:v>
                </c:pt>
                <c:pt idx="6">
                  <c:v>2010/11</c:v>
                </c:pt>
                <c:pt idx="7">
                  <c:v>2011/12</c:v>
                </c:pt>
                <c:pt idx="8">
                  <c:v>2012/13</c:v>
                </c:pt>
                <c:pt idx="9">
                  <c:v>2013/14</c:v>
                </c:pt>
                <c:pt idx="10">
                  <c:v>2014/15</c:v>
                </c:pt>
                <c:pt idx="11">
                  <c:v>2015/16</c:v>
                </c:pt>
                <c:pt idx="12">
                  <c:v>2016/17</c:v>
                </c:pt>
                <c:pt idx="13">
                  <c:v>2017/18</c:v>
                </c:pt>
                <c:pt idx="14">
                  <c:v>2018/19</c:v>
                </c:pt>
              </c:strCache>
            </c:strRef>
          </c:cat>
          <c:val>
            <c:numRef>
              <c:f>'FY0506 - FY1819'!$E$99:$S$99</c:f>
              <c:numCache>
                <c:formatCode>#,##0</c:formatCode>
                <c:ptCount val="15"/>
                <c:pt idx="1">
                  <c:v>24</c:v>
                </c:pt>
                <c:pt idx="2">
                  <c:v>24</c:v>
                </c:pt>
                <c:pt idx="3">
                  <c:v>26</c:v>
                </c:pt>
                <c:pt idx="4">
                  <c:v>24</c:v>
                </c:pt>
                <c:pt idx="5">
                  <c:v>29</c:v>
                </c:pt>
                <c:pt idx="6">
                  <c:v>23</c:v>
                </c:pt>
                <c:pt idx="7">
                  <c:v>25</c:v>
                </c:pt>
                <c:pt idx="8">
                  <c:v>18</c:v>
                </c:pt>
                <c:pt idx="9">
                  <c:v>23</c:v>
                </c:pt>
                <c:pt idx="10">
                  <c:v>24</c:v>
                </c:pt>
                <c:pt idx="11">
                  <c:v>24</c:v>
                </c:pt>
                <c:pt idx="12">
                  <c:v>22</c:v>
                </c:pt>
                <c:pt idx="13">
                  <c:v>17</c:v>
                </c:pt>
                <c:pt idx="1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829D-41DF-9655-EF7B0D8FF316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699600880"/>
        <c:axId val="699601272"/>
      </c:barChart>
      <c:catAx>
        <c:axId val="699600880"/>
        <c:scaling>
          <c:orientation val="minMax"/>
        </c:scaling>
        <c:delete val="0"/>
        <c:axPos val="b"/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601272"/>
        <c:crosses val="autoZero"/>
        <c:auto val="1"/>
        <c:lblAlgn val="ctr"/>
        <c:lblOffset val="100"/>
        <c:noMultiLvlLbl val="0"/>
      </c:catAx>
      <c:valAx>
        <c:axId val="699601272"/>
        <c:scaling>
          <c:orientation val="minMax"/>
        </c:scaling>
        <c:delete val="0"/>
        <c:axPos val="l"/>
        <c:numFmt formatCode="#,##0" sourceLinked="1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600880"/>
        <c:crosses val="autoZero"/>
        <c:crossBetween val="between"/>
      </c:valAx>
      <c:spPr>
        <a:noFill/>
        <a:ln w="6350">
          <a:solidFill>
            <a:schemeClr val="accent1"/>
          </a:solidFill>
        </a:ln>
        <a:effectLst/>
      </c:spPr>
    </c:plotArea>
    <c:legend>
      <c:legendPos val="b"/>
      <c:layout>
        <c:manualLayout>
          <c:xMode val="edge"/>
          <c:yMode val="edge"/>
          <c:x val="7.1089362757936245E-2"/>
          <c:y val="7.0683322810703511E-2"/>
          <c:w val="0.21193502562856709"/>
          <c:h val="0.104280210896511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6350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0.07497</cdr:x>
      <cdr:y>0</cdr:y>
    </cdr:from>
    <cdr:to>
      <cdr:x>0.25446</cdr:x>
      <cdr:y>0.09081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1867" y="-1625601"/>
          <a:ext cx="1297330" cy="4079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CA" sz="1100" dirty="0" smtClean="0"/>
            <a:t>Posts</a:t>
          </a:r>
          <a:endParaRPr lang="en-CA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2C2FC56-1648-4B7F-A79D-C4390A679F8C}" type="datetimeFigureOut">
              <a:rPr lang="en-CA" smtClean="0"/>
              <a:t>22/11/2018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452F737-F417-4A6F-B7F0-021D51298E5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431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2F737-F417-4A6F-B7F0-021D51298E50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6176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2 new members are:</a:t>
            </a:r>
            <a:r>
              <a:rPr lang="en-CA" baseline="0" dirty="0" smtClean="0"/>
              <a:t>  Durham, Camosun College, </a:t>
            </a:r>
          </a:p>
          <a:p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2F737-F417-4A6F-B7F0-021D51298E50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2649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2F737-F417-4A6F-B7F0-021D51298E50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82584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2F737-F417-4A6F-B7F0-021D51298E50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1518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2F737-F417-4A6F-B7F0-021D51298E50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1635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  <a:p>
            <a:pPr lvl="0"/>
            <a:r>
              <a:rPr lang="en-US" dirty="0"/>
              <a:t>PUMFs</a:t>
            </a:r>
          </a:p>
          <a:p>
            <a:pPr lvl="0"/>
            <a:r>
              <a:rPr lang="en-US" dirty="0"/>
              <a:t>General Social Survey (GSS) - Canadians at Work and Home Cycle 30 (2016)</a:t>
            </a:r>
            <a:endParaRPr lang="en-CA" dirty="0"/>
          </a:p>
          <a:p>
            <a:pPr lvl="0"/>
            <a:r>
              <a:rPr lang="en-US" dirty="0"/>
              <a:t>Survey of Financial Security (SFS) 2016</a:t>
            </a:r>
            <a:endParaRPr lang="en-CA" dirty="0"/>
          </a:p>
          <a:p>
            <a:pPr lvl="0"/>
            <a:r>
              <a:rPr lang="en-US" dirty="0"/>
              <a:t>Travel Survey of Residents of Canada (TSRC) 2017</a:t>
            </a:r>
            <a:endParaRPr lang="en-CA" dirty="0"/>
          </a:p>
          <a:p>
            <a:pPr lvl="0"/>
            <a:r>
              <a:rPr lang="en-US" dirty="0"/>
              <a:t>Labour Force Survey (LFS) 2018 (March to August)</a:t>
            </a:r>
            <a:endParaRPr lang="en-CA" dirty="0"/>
          </a:p>
          <a:p>
            <a:pPr lvl="0"/>
            <a:r>
              <a:rPr lang="en-US" dirty="0"/>
              <a:t>Canadian Income Survey (CIS) 2016</a:t>
            </a:r>
            <a:endParaRPr lang="en-CA" dirty="0"/>
          </a:p>
          <a:p>
            <a:r>
              <a:rPr lang="en-US" dirty="0"/>
              <a:t> </a:t>
            </a:r>
            <a:endParaRPr lang="en-CA" dirty="0"/>
          </a:p>
          <a:p>
            <a:r>
              <a:rPr lang="en-US" dirty="0"/>
              <a:t>Other data products were also added including:</a:t>
            </a:r>
            <a:endParaRPr lang="en-CA" dirty="0"/>
          </a:p>
          <a:p>
            <a:pPr lvl="0"/>
            <a:r>
              <a:rPr lang="en-CA" dirty="0"/>
              <a:t>International Merchandise Trade Data (IMTD) 2015-2017,</a:t>
            </a:r>
          </a:p>
          <a:p>
            <a:pPr lvl="0"/>
            <a:r>
              <a:rPr lang="en-CA" dirty="0"/>
              <a:t>Financial Information of Universities and Colleges (FIUC) 2016/2017, </a:t>
            </a:r>
          </a:p>
          <a:p>
            <a:pPr lvl="0"/>
            <a:r>
              <a:rPr lang="en-CA" dirty="0"/>
              <a:t>CIHI Discharge Abstract Database (DAD) 2016-17 </a:t>
            </a:r>
          </a:p>
          <a:p>
            <a:r>
              <a:rPr lang="en-US" dirty="0"/>
              <a:t>Tuition and Living Accommodation Costs (TLAC) - Standard Tables 2018-2019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2F737-F417-4A6F-B7F0-021D51298E50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7615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DLI safe</a:t>
            </a:r>
            <a:r>
              <a:rPr lang="en-CA" baseline="0" dirty="0" smtClean="0"/>
              <a:t> contains reports, aggregate data tables like Census, older  (pre2013) national accounts tables.</a:t>
            </a:r>
          </a:p>
          <a:p>
            <a:r>
              <a:rPr lang="en-CA" baseline="0" dirty="0" smtClean="0"/>
              <a:t>PUMF contains only PUMFs and documentation related to them.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2F737-F417-4A6F-B7F0-021D51298E50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2819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aseline="0" dirty="0" smtClean="0"/>
              <a:t>Top 5 files downloaded from </a:t>
            </a:r>
            <a:r>
              <a:rPr lang="en-CA" baseline="0" dirty="0" err="1" smtClean="0"/>
              <a:t>StatCan</a:t>
            </a:r>
            <a:r>
              <a:rPr lang="en-CA" baseline="0" dirty="0" smtClean="0"/>
              <a:t> Nesstar:</a:t>
            </a:r>
          </a:p>
          <a:p>
            <a:pPr marL="640594" lvl="1" indent="-174708">
              <a:buFont typeface="Arial" panose="020B0604020202020204" pitchFamily="34" charset="0"/>
              <a:buChar char="•"/>
            </a:pPr>
            <a:r>
              <a:rPr lang="en-US" dirty="0"/>
              <a:t>Census of Population 2006 Individuals File</a:t>
            </a:r>
            <a:endParaRPr lang="en-CA" dirty="0"/>
          </a:p>
          <a:p>
            <a:pPr marL="640594" lvl="1" indent="-174708">
              <a:buFont typeface="Arial" panose="020B0604020202020204" pitchFamily="34" charset="0"/>
              <a:buChar char="•"/>
            </a:pPr>
            <a:r>
              <a:rPr lang="en-US" dirty="0"/>
              <a:t>Canadian Community Health Survey 2010 Annual Component</a:t>
            </a:r>
            <a:endParaRPr lang="en-CA" dirty="0"/>
          </a:p>
          <a:p>
            <a:pPr marL="640594" lvl="1" indent="-174708">
              <a:buFont typeface="Arial" panose="020B0604020202020204" pitchFamily="34" charset="0"/>
              <a:buChar char="•"/>
            </a:pPr>
            <a:r>
              <a:rPr lang="en-US" dirty="0"/>
              <a:t>Canadian Community Health Survey 2012 Annual Component</a:t>
            </a:r>
            <a:endParaRPr lang="en-CA" dirty="0"/>
          </a:p>
          <a:p>
            <a:pPr marL="640594" lvl="1" indent="-174708">
              <a:buFont typeface="Arial" panose="020B0604020202020204" pitchFamily="34" charset="0"/>
              <a:buChar char="•"/>
            </a:pPr>
            <a:r>
              <a:rPr lang="en-US" dirty="0"/>
              <a:t>Canadian Community Health Survey 2007-2008</a:t>
            </a:r>
            <a:endParaRPr lang="en-CA" dirty="0"/>
          </a:p>
          <a:p>
            <a:pPr marL="640594" lvl="1" indent="-174708">
              <a:buFont typeface="Arial" panose="020B0604020202020204" pitchFamily="34" charset="0"/>
              <a:buChar char="•"/>
            </a:pPr>
            <a:r>
              <a:rPr lang="en-US" dirty="0"/>
              <a:t>General Social Survey 2013 Cycle 27: Social Identity</a:t>
            </a:r>
            <a:endParaRPr lang="en-CA" dirty="0"/>
          </a:p>
          <a:p>
            <a:pPr lvl="1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2F737-F417-4A6F-B7F0-021D51298E50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1734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2F737-F417-4A6F-B7F0-021D51298E50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6320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Search</a:t>
            </a:r>
            <a:r>
              <a:rPr lang="en-CA" baseline="0" dirty="0" smtClean="0"/>
              <a:t>  - abbreviations, wildcard, highlight results, sort results function</a:t>
            </a:r>
          </a:p>
          <a:p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2F737-F417-4A6F-B7F0-021D51298E50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9032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CA" baseline="0" dirty="0" smtClean="0"/>
          </a:p>
          <a:p>
            <a:pPr lvl="0"/>
            <a:endParaRPr lang="en-CA" baseline="0" dirty="0" smtClean="0"/>
          </a:p>
          <a:p>
            <a:pPr lvl="0"/>
            <a:endParaRPr lang="en-CA" baseline="0" dirty="0" smtClean="0"/>
          </a:p>
          <a:p>
            <a:pPr lvl="0"/>
            <a:r>
              <a:rPr lang="en-CA" baseline="0" dirty="0" smtClean="0"/>
              <a:t>	</a:t>
            </a:r>
          </a:p>
          <a:p>
            <a:pPr lvl="0"/>
            <a:r>
              <a:rPr lang="en-CA" baseline="0" dirty="0" smtClean="0"/>
              <a:t>	</a:t>
            </a:r>
            <a:endParaRPr lang="en-CA" dirty="0" smtClean="0"/>
          </a:p>
          <a:p>
            <a:pPr lvl="2"/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2F737-F417-4A6F-B7F0-021D51298E50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8349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r>
              <a:rPr lang="en-US" b="1" dirty="0"/>
              <a:t>Additional statistics: </a:t>
            </a:r>
          </a:p>
          <a:p>
            <a:pPr defTabSz="931774">
              <a:defRPr/>
            </a:pPr>
            <a:r>
              <a:rPr lang="en-US" dirty="0"/>
              <a:t>The RTRA Program is preparing to release additional statistics, referred to as “Level 5 Statistics.”  These statistics, also know has higher level statistics, calculate differences between the statistics that are available in the RTRA system. There are three different types of level 5 statistics: level change, percent change, and significance test. Level 5 statistics also come with three methods of calculation: global, base value, and sequential. These methods refer to how the values in the table cells are compared to one another.</a:t>
            </a:r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2F737-F417-4A6F-B7F0-021D51298E50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4372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9AAB-391F-48C5-869B-300319A8A8D8}" type="datetimeFigureOut">
              <a:rPr lang="en-CA" smtClean="0"/>
              <a:t>22/11/2018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167F-697B-4A1E-9E92-53C230A572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4429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9AAB-391F-48C5-869B-300319A8A8D8}" type="datetimeFigureOut">
              <a:rPr lang="en-CA" smtClean="0"/>
              <a:t>22/11/2018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167F-697B-4A1E-9E92-53C230A572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2132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9AAB-391F-48C5-869B-300319A8A8D8}" type="datetimeFigureOut">
              <a:rPr lang="en-CA" smtClean="0"/>
              <a:t>22/11/2018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167F-697B-4A1E-9E92-53C230A572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01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9AAB-391F-48C5-869B-300319A8A8D8}" type="datetimeFigureOut">
              <a:rPr lang="en-CA" smtClean="0"/>
              <a:t>22/11/2018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167F-697B-4A1E-9E92-53C230A572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446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9AAB-391F-48C5-869B-300319A8A8D8}" type="datetimeFigureOut">
              <a:rPr lang="en-CA" smtClean="0"/>
              <a:t>22/11/2018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167F-697B-4A1E-9E92-53C230A572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6512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9AAB-391F-48C5-869B-300319A8A8D8}" type="datetimeFigureOut">
              <a:rPr lang="en-CA" smtClean="0"/>
              <a:t>22/11/2018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167F-697B-4A1E-9E92-53C230A572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3420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9AAB-391F-48C5-869B-300319A8A8D8}" type="datetimeFigureOut">
              <a:rPr lang="en-CA" smtClean="0"/>
              <a:t>22/11/2018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167F-697B-4A1E-9E92-53C230A572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3965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9AAB-391F-48C5-869B-300319A8A8D8}" type="datetimeFigureOut">
              <a:rPr lang="en-CA" smtClean="0"/>
              <a:t>22/11/2018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167F-697B-4A1E-9E92-53C230A572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0389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9AAB-391F-48C5-869B-300319A8A8D8}" type="datetimeFigureOut">
              <a:rPr lang="en-CA" smtClean="0"/>
              <a:t>22/11/2018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167F-697B-4A1E-9E92-53C230A572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8478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9AAB-391F-48C5-869B-300319A8A8D8}" type="datetimeFigureOut">
              <a:rPr lang="en-CA" smtClean="0"/>
              <a:t>22/11/2018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167F-697B-4A1E-9E92-53C230A572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0835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D9AAB-391F-48C5-869B-300319A8A8D8}" type="datetimeFigureOut">
              <a:rPr lang="en-CA" smtClean="0"/>
              <a:t>22/11/2018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1167F-697B-4A1E-9E92-53C230A572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8480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D9AAB-391F-48C5-869B-300319A8A8D8}" type="datetimeFigureOut">
              <a:rPr lang="en-CA" smtClean="0"/>
              <a:t>22/11/2018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1167F-697B-4A1E-9E92-53C230A5720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4419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DLI Update</a:t>
            </a:r>
            <a:br>
              <a:rPr lang="en-CA" dirty="0" smtClean="0"/>
            </a:br>
            <a:r>
              <a:rPr lang="en-CA" dirty="0" smtClean="0"/>
              <a:t>Fall 2018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81496" y="5050828"/>
            <a:ext cx="9144000" cy="1655762"/>
          </a:xfrm>
        </p:spPr>
        <p:txBody>
          <a:bodyPr/>
          <a:lstStyle/>
          <a:p>
            <a:r>
              <a:rPr lang="en-CA" dirty="0" smtClean="0"/>
              <a:t>Microdata Access Division</a:t>
            </a:r>
          </a:p>
          <a:p>
            <a:r>
              <a:rPr lang="en-CA" dirty="0" smtClean="0"/>
              <a:t>Statistics Canada</a:t>
            </a:r>
          </a:p>
          <a:p>
            <a:r>
              <a:rPr lang="en-CA" dirty="0" smtClean="0"/>
              <a:t>November 27 2018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256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Status of the DLI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EAC changes in membership</a:t>
            </a:r>
          </a:p>
          <a:p>
            <a:r>
              <a:rPr lang="en-CA" dirty="0" smtClean="0"/>
              <a:t>DLI community membership has increased by 2 so far this year with more inquiries</a:t>
            </a:r>
          </a:p>
          <a:p>
            <a:r>
              <a:rPr lang="en-CA" dirty="0" smtClean="0"/>
              <a:t>Staffing changes</a:t>
            </a:r>
          </a:p>
          <a:p>
            <a:r>
              <a:rPr lang="en-CA" dirty="0" smtClean="0"/>
              <a:t>Statistics Canada’s cost remains at 31%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61014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1156"/>
          </a:xfrm>
        </p:spPr>
        <p:txBody>
          <a:bodyPr/>
          <a:lstStyle/>
          <a:p>
            <a:r>
              <a:rPr lang="en-CA" dirty="0" smtClean="0"/>
              <a:t>DLI Activities</a:t>
            </a: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926275" y="1104405"/>
            <a:ext cx="10984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The Level of activity on the DLI listserv was over 500 posts from May 1 to Sept 1 and continues to be active this fall.</a:t>
            </a:r>
            <a:endParaRPr lang="en-CA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4222601"/>
              </p:ext>
            </p:extLst>
          </p:nvPr>
        </p:nvGraphicFramePr>
        <p:xfrm>
          <a:off x="1828801" y="1625601"/>
          <a:ext cx="7227870" cy="4492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1825985" y="6269757"/>
            <a:ext cx="50630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kern="1400" dirty="0">
                <a:solidFill>
                  <a:srgbClr val="5B9BD5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Note:</a:t>
            </a:r>
            <a:r>
              <a:rPr lang="en-US" kern="1400" dirty="0">
                <a:solidFill>
                  <a:srgbClr val="5B9BD5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2018/19 is from April 1 to September 30, 2018</a:t>
            </a:r>
            <a:endParaRPr lang="en-CA" sz="2800" kern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05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8657"/>
          </a:xfrm>
        </p:spPr>
        <p:txBody>
          <a:bodyPr/>
          <a:lstStyle/>
          <a:p>
            <a:r>
              <a:rPr lang="en-CA" dirty="0" smtClean="0"/>
              <a:t>DLI Activities</a:t>
            </a:r>
            <a:endParaRPr lang="en-CA" dirty="0"/>
          </a:p>
        </p:txBody>
      </p:sp>
      <p:sp>
        <p:nvSpPr>
          <p:cNvPr id="6" name="TextBox 5"/>
          <p:cNvSpPr txBox="1"/>
          <p:nvPr/>
        </p:nvSpPr>
        <p:spPr>
          <a:xfrm>
            <a:off x="985652" y="1116281"/>
            <a:ext cx="10474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The DLI team has responded to over 200 requests from the DLI listserv and the team email address this fiscal.</a:t>
            </a:r>
            <a:endParaRPr lang="en-CA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3447" y="1840675"/>
            <a:ext cx="8468204" cy="492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21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Training </a:t>
            </a:r>
            <a:r>
              <a:rPr lang="en-US" dirty="0" smtClean="0"/>
              <a:t>Sessions</a:t>
            </a:r>
          </a:p>
          <a:p>
            <a:pPr lvl="1"/>
            <a:r>
              <a:rPr lang="en-US" dirty="0" smtClean="0"/>
              <a:t>National Training Day and Boot camp: May 2,3, 2018</a:t>
            </a:r>
          </a:p>
          <a:p>
            <a:pPr lvl="1"/>
            <a:r>
              <a:rPr lang="en-US" dirty="0" smtClean="0"/>
              <a:t>Western Training: Nov 27-29, 2018</a:t>
            </a:r>
          </a:p>
          <a:p>
            <a:pPr lvl="1"/>
            <a:r>
              <a:rPr lang="en-US" dirty="0" smtClean="0"/>
              <a:t>Ontario Training: Dec 4-5, 2018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Webinars</a:t>
            </a:r>
          </a:p>
          <a:p>
            <a:pPr lvl="1"/>
            <a:r>
              <a:rPr lang="en-US" dirty="0" smtClean="0"/>
              <a:t>For new members and potential clients</a:t>
            </a:r>
          </a:p>
          <a:p>
            <a:pPr lvl="1"/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365125"/>
            <a:ext cx="10515600" cy="7986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Training and Outreach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32047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3031"/>
          </a:xfrm>
        </p:spPr>
        <p:txBody>
          <a:bodyPr>
            <a:normAutofit/>
          </a:bodyPr>
          <a:lstStyle/>
          <a:p>
            <a:r>
              <a:rPr lang="en-US" dirty="0"/>
              <a:t>Managing the DLI Collection </a:t>
            </a:r>
            <a:endParaRPr lang="en-CA" dirty="0"/>
          </a:p>
        </p:txBody>
      </p:sp>
      <p:sp>
        <p:nvSpPr>
          <p:cNvPr id="7" name="TextBox 6"/>
          <p:cNvSpPr txBox="1"/>
          <p:nvPr/>
        </p:nvSpPr>
        <p:spPr>
          <a:xfrm>
            <a:off x="866899" y="997527"/>
            <a:ext cx="9666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The PUMF collection in the DLI continues to grow year over year. There are another 7 PUMFS files anticipated to be released this year including the Census Long Form.</a:t>
            </a:r>
            <a:endParaRPr lang="en-CA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6843440"/>
              </p:ext>
            </p:extLst>
          </p:nvPr>
        </p:nvGraphicFramePr>
        <p:xfrm>
          <a:off x="1196622" y="1840090"/>
          <a:ext cx="8208048" cy="4323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1140178" y="6247178"/>
            <a:ext cx="52973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kern="1400" dirty="0">
                <a:solidFill>
                  <a:srgbClr val="5B9BD5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Note:</a:t>
            </a:r>
            <a:r>
              <a:rPr lang="en-US" kern="1400" dirty="0">
                <a:solidFill>
                  <a:srgbClr val="5B9BD5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2018/19 is from April 1 to September 30, 2018</a:t>
            </a:r>
            <a:endParaRPr lang="en-CA" sz="2800" kern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93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1161"/>
          </a:xfrm>
        </p:spPr>
        <p:txBody>
          <a:bodyPr>
            <a:normAutofit/>
          </a:bodyPr>
          <a:lstStyle/>
          <a:p>
            <a:r>
              <a:rPr lang="en-US" dirty="0"/>
              <a:t>Managing the DLI Collection </a:t>
            </a:r>
            <a:endParaRPr lang="en-CA" dirty="0"/>
          </a:p>
        </p:txBody>
      </p:sp>
      <p:sp>
        <p:nvSpPr>
          <p:cNvPr id="8" name="TextBox 7"/>
          <p:cNvSpPr txBox="1"/>
          <p:nvPr/>
        </p:nvSpPr>
        <p:spPr>
          <a:xfrm>
            <a:off x="855023" y="1151907"/>
            <a:ext cx="8514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DLI Contacts downloaded over 15,000 PUMF from April 1 to Sept 30,2018.</a:t>
            </a:r>
            <a:endParaRPr lang="en-CA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044" y="2086142"/>
            <a:ext cx="11830287" cy="425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15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1779"/>
          </a:xfrm>
        </p:spPr>
        <p:txBody>
          <a:bodyPr>
            <a:normAutofit fontScale="90000"/>
          </a:bodyPr>
          <a:lstStyle/>
          <a:p>
            <a:r>
              <a:rPr lang="en-US" dirty="0"/>
              <a:t>Managing the DLI Collection 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902524" y="1116281"/>
            <a:ext cx="9820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The target for this fiscal year is 75 PUMFs and 75 </a:t>
            </a:r>
            <a:r>
              <a:rPr lang="en-CA" dirty="0" err="1" smtClean="0"/>
              <a:t>Masterfiles</a:t>
            </a:r>
            <a:r>
              <a:rPr lang="en-CA" dirty="0" smtClean="0"/>
              <a:t> published to Nesstar.  We are on track to meet our goal.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525" y="1762612"/>
            <a:ext cx="10060142" cy="509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39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3200" dirty="0" smtClean="0"/>
              <a:t>Downloads of DLI products on secondary data distributers</a:t>
            </a:r>
          </a:p>
          <a:p>
            <a:pPr marL="0" indent="0">
              <a:buNone/>
            </a:pPr>
            <a:endParaRPr lang="en-CA" dirty="0" smtClean="0"/>
          </a:p>
          <a:p>
            <a:pPr lvl="1"/>
            <a:r>
              <a:rPr lang="en-CA" sz="3200" dirty="0" smtClean="0"/>
              <a:t>Abacus </a:t>
            </a:r>
            <a:r>
              <a:rPr lang="en-CA" sz="3200" dirty="0" err="1" smtClean="0"/>
              <a:t>Dataverse</a:t>
            </a:r>
            <a:r>
              <a:rPr lang="en-CA" sz="3200" dirty="0" smtClean="0"/>
              <a:t> Network – 3,800 downloads</a:t>
            </a:r>
          </a:p>
          <a:p>
            <a:pPr lvl="1"/>
            <a:endParaRPr lang="en-CA" sz="3200" dirty="0" smtClean="0"/>
          </a:p>
          <a:p>
            <a:pPr lvl="1"/>
            <a:r>
              <a:rPr lang="en-CA" sz="3200" dirty="0" smtClean="0"/>
              <a:t>CHASS – no metrics for this fiscal</a:t>
            </a:r>
          </a:p>
          <a:p>
            <a:pPr lvl="1"/>
            <a:endParaRPr lang="en-CA" sz="3200" dirty="0" smtClean="0"/>
          </a:p>
          <a:p>
            <a:pPr lvl="1"/>
            <a:r>
              <a:rPr lang="en-CA" sz="3200" dirty="0" smtClean="0"/>
              <a:t>ODESI – 7,800 downloads</a:t>
            </a:r>
          </a:p>
          <a:p>
            <a:pPr lvl="1"/>
            <a:endParaRPr lang="en-CA" sz="2800" dirty="0" smtClean="0"/>
          </a:p>
          <a:p>
            <a:pPr lvl="1"/>
            <a:endParaRPr lang="en-CA" sz="2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Managing the DLI Collection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76179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DLI Infrastructure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Search platform – modifications to functionality are being implemented</a:t>
            </a:r>
          </a:p>
          <a:p>
            <a:r>
              <a:rPr lang="en-CA" dirty="0" smtClean="0"/>
              <a:t>DLI listserv archive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1844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262" y="580293"/>
            <a:ext cx="10515600" cy="931984"/>
          </a:xfrm>
        </p:spPr>
        <p:txBody>
          <a:bodyPr>
            <a:normAutofit/>
          </a:bodyPr>
          <a:lstStyle/>
          <a:p>
            <a:r>
              <a:rPr lang="en-US" dirty="0"/>
              <a:t>Priorities for </a:t>
            </a:r>
            <a:r>
              <a:rPr lang="en-US" dirty="0" smtClean="0"/>
              <a:t>2018/19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4449" y="1861251"/>
            <a:ext cx="10515600" cy="4351338"/>
          </a:xfrm>
        </p:spPr>
        <p:txBody>
          <a:bodyPr/>
          <a:lstStyle/>
          <a:p>
            <a:r>
              <a:rPr lang="en-CA" dirty="0" smtClean="0"/>
              <a:t>DLI Contact and Alternate Survey </a:t>
            </a:r>
          </a:p>
          <a:p>
            <a:r>
              <a:rPr lang="en-US" dirty="0"/>
              <a:t>Inventory of datasets at risk of </a:t>
            </a:r>
            <a:r>
              <a:rPr lang="en-US" dirty="0" smtClean="0"/>
              <a:t>obsolescence</a:t>
            </a:r>
          </a:p>
          <a:p>
            <a:r>
              <a:rPr lang="en-US" dirty="0" smtClean="0"/>
              <a:t>PUMF Discoverability = Search Tool</a:t>
            </a:r>
            <a:endParaRPr lang="en-CA" dirty="0"/>
          </a:p>
          <a:p>
            <a:pPr lvl="1"/>
            <a:r>
              <a:rPr lang="en-CA" dirty="0" smtClean="0"/>
              <a:t>Housed in Picasso (new IMDB)</a:t>
            </a:r>
          </a:p>
          <a:p>
            <a:pPr lvl="1"/>
            <a:r>
              <a:rPr lang="en-CA" dirty="0" smtClean="0"/>
              <a:t>DOIs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3181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Time Remote Access (RTRA)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1111"/>
            <a:ext cx="10515600" cy="5283200"/>
          </a:xfrm>
        </p:spPr>
        <p:txBody>
          <a:bodyPr>
            <a:normAutofit/>
          </a:bodyPr>
          <a:lstStyle/>
          <a:p>
            <a:r>
              <a:rPr lang="en-CA" dirty="0" smtClean="0"/>
              <a:t>Online Application to run data analysis in a secure location</a:t>
            </a:r>
          </a:p>
          <a:p>
            <a:pPr lvl="1"/>
            <a:r>
              <a:rPr lang="en-CA" sz="2000" dirty="0" smtClean="0"/>
              <a:t>Increasing number of surveys available</a:t>
            </a:r>
          </a:p>
          <a:p>
            <a:pPr lvl="1"/>
            <a:r>
              <a:rPr lang="en-CA" sz="2000" dirty="0" smtClean="0"/>
              <a:t>10 Datasets added this fiscal</a:t>
            </a:r>
          </a:p>
          <a:p>
            <a:pPr lvl="1"/>
            <a:r>
              <a:rPr lang="en-CA" sz="2000" dirty="0" smtClean="0"/>
              <a:t>Pilot of Survey of Household Spending successful and is now a permanent offering. Soon more years will be included</a:t>
            </a:r>
          </a:p>
          <a:p>
            <a:pPr lvl="1"/>
            <a:r>
              <a:rPr lang="en-CA" sz="2000" dirty="0" smtClean="0"/>
              <a:t>Descriptive statistics available (frequency, mean, percentile, percentage distribution, proportion, ratio and share ( relationship between two continuous variables)</a:t>
            </a:r>
          </a:p>
          <a:p>
            <a:pPr lvl="1"/>
            <a:r>
              <a:rPr lang="en-CA" sz="2000" dirty="0" smtClean="0"/>
              <a:t>Additional Statistics will be released shortly: level change, percent change, significance test</a:t>
            </a:r>
          </a:p>
          <a:p>
            <a:r>
              <a:rPr lang="en-CA" dirty="0" smtClean="0"/>
              <a:t>GUI interface</a:t>
            </a:r>
          </a:p>
          <a:p>
            <a:pPr lvl="1"/>
            <a:r>
              <a:rPr lang="en-US" sz="2000" dirty="0" smtClean="0"/>
              <a:t>Create environment </a:t>
            </a:r>
            <a:r>
              <a:rPr lang="en-US" sz="2000" dirty="0"/>
              <a:t>to select datasets, variables, and data </a:t>
            </a:r>
            <a:r>
              <a:rPr lang="en-US" sz="2000" dirty="0" smtClean="0"/>
              <a:t>steps, </a:t>
            </a:r>
            <a:r>
              <a:rPr lang="en-US" sz="2000" dirty="0"/>
              <a:t>by providing a platform that is accessible via Web </a:t>
            </a:r>
            <a:r>
              <a:rPr lang="en-US" sz="2000" dirty="0" smtClean="0"/>
              <a:t>Browser</a:t>
            </a:r>
            <a:r>
              <a:rPr lang="en-US" sz="2000" dirty="0"/>
              <a:t> </a:t>
            </a:r>
            <a:r>
              <a:rPr lang="en-US" sz="2000" dirty="0" smtClean="0"/>
              <a:t>and write SAS code based on selections</a:t>
            </a:r>
          </a:p>
          <a:p>
            <a:pPr lvl="1"/>
            <a:r>
              <a:rPr lang="en-US" sz="2000" dirty="0" smtClean="0"/>
              <a:t>Should increase successful submissions</a:t>
            </a:r>
          </a:p>
        </p:txBody>
      </p:sp>
    </p:spTree>
    <p:extLst>
      <p:ext uri="{BB962C8B-B14F-4D97-AF65-F5344CB8AC3E}">
        <p14:creationId xmlns:p14="http://schemas.microsoft.com/office/powerpoint/2010/main" val="3081482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12418859|-7487713|-3590342|-8882056|-11579569|Statistics Canada&quot;,&quot;Id&quot;:&quot;5bf5a28844374112209b25a4&quot;,&quot;SmartGridHorizontal&quot;:0,&quot;LinkedExcelSources&quot;:{},&quot;LinkedProjectSources&quot;:{},&quot;FlowConfig&quot;:{&quot;Canvas&quot;:{&quot;Slide&quot;:-1,&quot;Width&quot;:0,&quot;Height&quot;:0},&quot;Timeline&quot;:{&quot;Actions&quot;:[]}},&quot;LinkedSlideMergeSources&quot;:{},&quot;LinkedSharePointSlideMergeSources&quot;:{}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2095</TotalTime>
  <Words>702</Words>
  <Application>Microsoft Office PowerPoint</Application>
  <PresentationFormat>Widescreen</PresentationFormat>
  <Paragraphs>113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DLI Update Fall 2018</vt:lpstr>
      <vt:lpstr>Status of the DLI</vt:lpstr>
      <vt:lpstr>DLI Activities</vt:lpstr>
      <vt:lpstr>DLI Activities</vt:lpstr>
      <vt:lpstr>PowerPoint Presentation</vt:lpstr>
      <vt:lpstr>Managing the DLI Collection </vt:lpstr>
      <vt:lpstr>Managing the DLI Collection </vt:lpstr>
      <vt:lpstr>Managing the DLI Collection </vt:lpstr>
      <vt:lpstr>Managing the DLI Collection </vt:lpstr>
      <vt:lpstr>DLI Infrastructure</vt:lpstr>
      <vt:lpstr>Priorities for 2018/19</vt:lpstr>
      <vt:lpstr>Real Time Remote Access (RTRA)</vt:lpstr>
    </vt:vector>
  </TitlesOfParts>
  <Company>StatCan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EAC Report  Fall 2018</dc:title>
  <dc:creator>Tebbens, Jacqueline - MAD/DAM</dc:creator>
  <cp:lastModifiedBy>Bailie, Darrell</cp:lastModifiedBy>
  <cp:revision>46</cp:revision>
  <cp:lastPrinted>2018-10-29T19:02:16Z</cp:lastPrinted>
  <dcterms:created xsi:type="dcterms:W3CDTF">2018-10-24T20:07:49Z</dcterms:created>
  <dcterms:modified xsi:type="dcterms:W3CDTF">2018-11-22T17:03:18Z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-1709132388</vt:i4>
  </property>
  <property fmtid="{D5CDD505-2E9C-101B-9397-08002B2CF9AE}" pid="3" name="_NewReviewCycle">
    <vt:lpwstr/>
  </property>
  <property fmtid="{D5CDD505-2E9C-101B-9397-08002B2CF9AE}" pid="4" name="_EmailSubject">
    <vt:lpwstr>Presentation - DLI Update - Jacqueline Tebbens</vt:lpwstr>
  </property>
  <property fmtid="{D5CDD505-2E9C-101B-9397-08002B2CF9AE}" pid="5" name="_AuthorEmail">
    <vt:lpwstr>jacqueline.tebbens@canada.ca</vt:lpwstr>
  </property>
  <property fmtid="{D5CDD505-2E9C-101B-9397-08002B2CF9AE}" pid="6" name="_AuthorEmailDisplayName">
    <vt:lpwstr>Tebbens, Jacqueline (STATCAN)</vt:lpwstr>
  </property>
</Properties>
</file>