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 id="2147483666" r:id="rId2"/>
  </p:sldMasterIdLst>
  <p:notesMasterIdLst>
    <p:notesMasterId r:id="rId49"/>
  </p:notesMasterIdLst>
  <p:sldIdLst>
    <p:sldId id="256" r:id="rId3"/>
    <p:sldId id="290" r:id="rId4"/>
    <p:sldId id="279" r:id="rId5"/>
    <p:sldId id="280" r:id="rId6"/>
    <p:sldId id="281" r:id="rId7"/>
    <p:sldId id="282" r:id="rId8"/>
    <p:sldId id="283" r:id="rId9"/>
    <p:sldId id="284" r:id="rId10"/>
    <p:sldId id="291" r:id="rId11"/>
    <p:sldId id="297" r:id="rId12"/>
    <p:sldId id="305" r:id="rId13"/>
    <p:sldId id="269" r:id="rId14"/>
    <p:sldId id="298" r:id="rId15"/>
    <p:sldId id="300" r:id="rId16"/>
    <p:sldId id="301" r:id="rId17"/>
    <p:sldId id="302" r:id="rId18"/>
    <p:sldId id="303" r:id="rId19"/>
    <p:sldId id="260" r:id="rId20"/>
    <p:sldId id="261" r:id="rId21"/>
    <p:sldId id="262" r:id="rId22"/>
    <p:sldId id="304" r:id="rId23"/>
    <p:sldId id="263" r:id="rId24"/>
    <p:sldId id="292" r:id="rId25"/>
    <p:sldId id="264" r:id="rId26"/>
    <p:sldId id="265" r:id="rId27"/>
    <p:sldId id="266" r:id="rId28"/>
    <p:sldId id="306" r:id="rId29"/>
    <p:sldId id="307" r:id="rId30"/>
    <p:sldId id="308" r:id="rId31"/>
    <p:sldId id="267" r:id="rId32"/>
    <p:sldId id="268" r:id="rId33"/>
    <p:sldId id="270" r:id="rId34"/>
    <p:sldId id="271" r:id="rId35"/>
    <p:sldId id="272" r:id="rId36"/>
    <p:sldId id="273" r:id="rId37"/>
    <p:sldId id="276" r:id="rId38"/>
    <p:sldId id="277" r:id="rId39"/>
    <p:sldId id="285" r:id="rId40"/>
    <p:sldId id="293" r:id="rId41"/>
    <p:sldId id="294" r:id="rId42"/>
    <p:sldId id="295" r:id="rId43"/>
    <p:sldId id="296" r:id="rId44"/>
    <p:sldId id="274" r:id="rId45"/>
    <p:sldId id="286" r:id="rId46"/>
    <p:sldId id="275" r:id="rId47"/>
    <p:sldId id="309" r:id="rId48"/>
  </p:sldIdLst>
  <p:sldSz cx="9144000" cy="5143500" type="screen16x9"/>
  <p:notesSz cx="6858000" cy="9144000"/>
  <p:embeddedFontLst>
    <p:embeddedFont>
      <p:font typeface="Economica" panose="020B0604020202020204" charset="0"/>
      <p:regular r:id="rId50"/>
      <p:bold r:id="rId51"/>
      <p:italic r:id="rId52"/>
      <p:boldItalic r:id="rId53"/>
    </p:embeddedFont>
    <p:embeddedFont>
      <p:font typeface="Consolas" panose="020B0609020204030204" pitchFamily="49" charset="0"/>
      <p:regular r:id="rId54"/>
      <p:bold r:id="rId55"/>
      <p:italic r:id="rId56"/>
      <p:boldItalic r:id="rId57"/>
    </p:embeddedFont>
    <p:embeddedFont>
      <p:font typeface="Open Sans" panose="020B0604020202020204" charset="0"/>
      <p:regular r:id="rId58"/>
      <p:bold r:id="rId59"/>
      <p:italic r:id="rId60"/>
      <p:boldItalic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7571" autoAdjust="0"/>
    <p:restoredTop sz="95501" autoAdjust="0"/>
  </p:normalViewPr>
  <p:slideViewPr>
    <p:cSldViewPr snapToGrid="0">
      <p:cViewPr varScale="1">
        <p:scale>
          <a:sx n="158" d="100"/>
          <a:sy n="158" d="100"/>
        </p:scale>
        <p:origin x="156" y="420"/>
      </p:cViewPr>
      <p:guideLst/>
    </p:cSldViewPr>
  </p:slideViewPr>
  <p:notesTextViewPr>
    <p:cViewPr>
      <p:scale>
        <a:sx n="1" d="1"/>
        <a:sy n="1" d="1"/>
      </p:scale>
      <p:origin x="0" y="0"/>
    </p:cViewPr>
  </p:notesTextViewPr>
  <p:notesViewPr>
    <p:cSldViewPr snapToGrid="0">
      <p:cViewPr varScale="1">
        <p:scale>
          <a:sx n="101" d="100"/>
          <a:sy n="101" d="100"/>
        </p:scale>
        <p:origin x="3552"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font" Target="fonts/font1.fntdata"/><Relationship Id="rId55" Type="http://schemas.openxmlformats.org/officeDocument/2006/relationships/font" Target="fonts/font6.fntdata"/><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5.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4.fntdata"/><Relationship Id="rId58" Type="http://schemas.openxmlformats.org/officeDocument/2006/relationships/font" Target="fonts/font9.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 Id="rId57" Type="http://schemas.openxmlformats.org/officeDocument/2006/relationships/font" Target="fonts/font8.fntdata"/><Relationship Id="rId61" Type="http://schemas.openxmlformats.org/officeDocument/2006/relationships/font" Target="fonts/font1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3.fntdata"/><Relationship Id="rId60" Type="http://schemas.openxmlformats.org/officeDocument/2006/relationships/font" Target="fonts/font11.fntdata"/><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7.fntdata"/><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font" Target="fonts/font2.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74096681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 name="Shape 8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465765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 name="Shape 8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704053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2" name="Shape 9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lang="en" dirty="0"/>
          </a:p>
        </p:txBody>
      </p:sp>
    </p:spTree>
    <p:extLst>
      <p:ext uri="{BB962C8B-B14F-4D97-AF65-F5344CB8AC3E}">
        <p14:creationId xmlns:p14="http://schemas.microsoft.com/office/powerpoint/2010/main" val="939733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2" name="Shape 9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lang="en" dirty="0"/>
          </a:p>
        </p:txBody>
      </p:sp>
    </p:spTree>
    <p:extLst>
      <p:ext uri="{BB962C8B-B14F-4D97-AF65-F5344CB8AC3E}">
        <p14:creationId xmlns:p14="http://schemas.microsoft.com/office/powerpoint/2010/main" val="4158630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2" name="Shape 9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b="1"/>
              <a:t>ANNA</a:t>
            </a:r>
            <a:r>
              <a:rPr lang="en"/>
              <a:t>: original data collection by ARC</a:t>
            </a:r>
          </a:p>
        </p:txBody>
      </p:sp>
    </p:spTree>
    <p:extLst>
      <p:ext uri="{BB962C8B-B14F-4D97-AF65-F5344CB8AC3E}">
        <p14:creationId xmlns:p14="http://schemas.microsoft.com/office/powerpoint/2010/main" val="1835002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lang="en" dirty="0"/>
          </a:p>
        </p:txBody>
      </p:sp>
    </p:spTree>
    <p:extLst>
      <p:ext uri="{BB962C8B-B14F-4D97-AF65-F5344CB8AC3E}">
        <p14:creationId xmlns:p14="http://schemas.microsoft.com/office/powerpoint/2010/main" val="559077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lang="en" dirty="0"/>
          </a:p>
        </p:txBody>
      </p:sp>
    </p:spTree>
    <p:extLst>
      <p:ext uri="{BB962C8B-B14F-4D97-AF65-F5344CB8AC3E}">
        <p14:creationId xmlns:p14="http://schemas.microsoft.com/office/powerpoint/2010/main" val="12236980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0" name="Shape 11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lang="en" i="1" dirty="0"/>
          </a:p>
        </p:txBody>
      </p:sp>
    </p:spTree>
    <p:extLst>
      <p:ext uri="{BB962C8B-B14F-4D97-AF65-F5344CB8AC3E}">
        <p14:creationId xmlns:p14="http://schemas.microsoft.com/office/powerpoint/2010/main" val="1056303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1840160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3763739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1097116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3" name="Shape 18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009881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11021781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4208810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1737577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2665798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31551240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5" name="Shape 12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5083244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2" name="Shape 13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7592966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Shape 1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8" name="Shape 13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4565220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35720129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6" name="Shape 14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8983208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29948677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2" name="Shape 15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4917441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8" name="Shape 15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1800728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3" name="Shape 16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9203208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36898039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34735411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25531753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8" name="Shape 16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4347351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3" name="Shape 17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641005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Shape 1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8" name="Shape 18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2033724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Shape 1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4" name="Shape 19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b="1"/>
              <a:t>SANDRA</a:t>
            </a:r>
          </a:p>
          <a:p>
            <a:pPr lvl="0" rtl="0">
              <a:spcBef>
                <a:spcPts val="0"/>
              </a:spcBef>
              <a:buNone/>
            </a:pPr>
            <a:r>
              <a:rPr lang="en"/>
              <a:t>Uploaded all of the data to dataverse, and transferred the webpage from a defunct server to google sites.</a:t>
            </a:r>
          </a:p>
          <a:p>
            <a:pPr lvl="0" rtl="0">
              <a:spcBef>
                <a:spcPts val="0"/>
              </a:spcBef>
              <a:buNone/>
            </a:pPr>
            <a:r>
              <a:rPr lang="en"/>
              <a:t>As I was transferring the data I realized that some of it could be parsed</a:t>
            </a:r>
          </a:p>
        </p:txBody>
      </p:sp>
    </p:spTree>
    <p:extLst>
      <p:ext uri="{BB962C8B-B14F-4D97-AF65-F5344CB8AC3E}">
        <p14:creationId xmlns:p14="http://schemas.microsoft.com/office/powerpoint/2010/main" val="2983962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Shape 2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1" name="Shape 20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7060449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5" name="Shape 21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9888648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17797618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36749711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34307650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33136951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32620960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29310910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6471073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Shape 2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4" name="Shape 22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7237714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11217580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3" name="Shape 23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0" lvl="0" indent="0" rtl="0">
              <a:spcBef>
                <a:spcPts val="0"/>
              </a:spcBef>
              <a:buNone/>
            </a:pPr>
            <a:endParaRPr lang="en" dirty="0"/>
          </a:p>
        </p:txBody>
      </p:sp>
    </p:spTree>
    <p:extLst>
      <p:ext uri="{BB962C8B-B14F-4D97-AF65-F5344CB8AC3E}">
        <p14:creationId xmlns:p14="http://schemas.microsoft.com/office/powerpoint/2010/main" val="11651364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1453128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p:nvPr/>
        </p:nvSpPr>
        <p:spPr>
          <a:xfrm>
            <a:off x="2744012" y="756700"/>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a:headEnd type="none" w="med" len="med"/>
            <a:tailEnd type="none" w="med" len="med"/>
          </a:ln>
        </p:spPr>
      </p:sp>
      <p:sp>
        <p:nvSpPr>
          <p:cNvPr id="11" name="Shape 11"/>
          <p:cNvSpPr/>
          <p:nvPr/>
        </p:nvSpPr>
        <p:spPr>
          <a:xfrm rot="10800000">
            <a:off x="5318350" y="326672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a:headEnd type="none" w="med" len="med"/>
            <a:tailEnd type="none" w="med" len="med"/>
          </a:ln>
        </p:spPr>
      </p:sp>
      <p:sp>
        <p:nvSpPr>
          <p:cNvPr id="12" name="Shape 12"/>
          <p:cNvSpPr txBox="1">
            <a:spLocks noGrp="1"/>
          </p:cNvSpPr>
          <p:nvPr>
            <p:ph type="ctrTitle"/>
          </p:nvPr>
        </p:nvSpPr>
        <p:spPr>
          <a:xfrm>
            <a:off x="3044700" y="1444255"/>
            <a:ext cx="3054600" cy="1537199"/>
          </a:xfrm>
          <a:prstGeom prst="rect">
            <a:avLst/>
          </a:prstGeom>
        </p:spPr>
        <p:txBody>
          <a:bodyPr lIns="91425" tIns="91425" rIns="91425" bIns="91425" anchor="b"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13" name="Shape 13"/>
          <p:cNvSpPr txBox="1">
            <a:spLocks noGrp="1"/>
          </p:cNvSpPr>
          <p:nvPr>
            <p:ph type="subTitle" idx="1"/>
          </p:nvPr>
        </p:nvSpPr>
        <p:spPr>
          <a:xfrm>
            <a:off x="3044700" y="3116580"/>
            <a:ext cx="3054600" cy="701400"/>
          </a:xfrm>
          <a:prstGeom prst="rect">
            <a:avLst/>
          </a:prstGeom>
        </p:spPr>
        <p:txBody>
          <a:bodyPr lIns="91425" tIns="91425" rIns="91425" bIns="91425" anchor="t" anchorCtr="0"/>
          <a:lstStyle>
            <a:lvl1pPr lvl="0" algn="ctr">
              <a:lnSpc>
                <a:spcPct val="100000"/>
              </a:lnSpc>
              <a:spcBef>
                <a:spcPts val="0"/>
              </a:spcBef>
              <a:spcAft>
                <a:spcPts val="0"/>
              </a:spcAft>
              <a:buSzPct val="100000"/>
              <a:buFont typeface="Economica"/>
              <a:buNone/>
              <a:defRPr sz="2100">
                <a:latin typeface="Economica"/>
                <a:ea typeface="Economica"/>
                <a:cs typeface="Economica"/>
                <a:sym typeface="Economica"/>
              </a:defRPr>
            </a:lvl1pPr>
            <a:lvl2pPr lvl="1" algn="ctr">
              <a:lnSpc>
                <a:spcPct val="100000"/>
              </a:lnSpc>
              <a:spcBef>
                <a:spcPts val="0"/>
              </a:spcBef>
              <a:spcAft>
                <a:spcPts val="0"/>
              </a:spcAft>
              <a:buSzPct val="100000"/>
              <a:buFont typeface="Economica"/>
              <a:buNone/>
              <a:defRPr sz="2100">
                <a:latin typeface="Economica"/>
                <a:ea typeface="Economica"/>
                <a:cs typeface="Economica"/>
                <a:sym typeface="Economica"/>
              </a:defRPr>
            </a:lvl2pPr>
            <a:lvl3pPr lvl="2" algn="ctr">
              <a:lnSpc>
                <a:spcPct val="100000"/>
              </a:lnSpc>
              <a:spcBef>
                <a:spcPts val="0"/>
              </a:spcBef>
              <a:spcAft>
                <a:spcPts val="0"/>
              </a:spcAft>
              <a:buSzPct val="100000"/>
              <a:buFont typeface="Economica"/>
              <a:buNone/>
              <a:defRPr sz="2100">
                <a:latin typeface="Economica"/>
                <a:ea typeface="Economica"/>
                <a:cs typeface="Economica"/>
                <a:sym typeface="Economica"/>
              </a:defRPr>
            </a:lvl3pPr>
            <a:lvl4pPr lvl="3" algn="ctr">
              <a:lnSpc>
                <a:spcPct val="100000"/>
              </a:lnSpc>
              <a:spcBef>
                <a:spcPts val="0"/>
              </a:spcBef>
              <a:spcAft>
                <a:spcPts val="0"/>
              </a:spcAft>
              <a:buSzPct val="100000"/>
              <a:buFont typeface="Economica"/>
              <a:buNone/>
              <a:defRPr sz="2100">
                <a:latin typeface="Economica"/>
                <a:ea typeface="Economica"/>
                <a:cs typeface="Economica"/>
                <a:sym typeface="Economica"/>
              </a:defRPr>
            </a:lvl4pPr>
            <a:lvl5pPr lvl="4" algn="ctr">
              <a:lnSpc>
                <a:spcPct val="100000"/>
              </a:lnSpc>
              <a:spcBef>
                <a:spcPts val="0"/>
              </a:spcBef>
              <a:spcAft>
                <a:spcPts val="0"/>
              </a:spcAft>
              <a:buSzPct val="100000"/>
              <a:buFont typeface="Economica"/>
              <a:buNone/>
              <a:defRPr sz="2100">
                <a:latin typeface="Economica"/>
                <a:ea typeface="Economica"/>
                <a:cs typeface="Economica"/>
                <a:sym typeface="Economica"/>
              </a:defRPr>
            </a:lvl5pPr>
            <a:lvl6pPr lvl="5" algn="ctr">
              <a:lnSpc>
                <a:spcPct val="100000"/>
              </a:lnSpc>
              <a:spcBef>
                <a:spcPts val="0"/>
              </a:spcBef>
              <a:spcAft>
                <a:spcPts val="0"/>
              </a:spcAft>
              <a:buSzPct val="100000"/>
              <a:buFont typeface="Economica"/>
              <a:buNone/>
              <a:defRPr sz="2100">
                <a:latin typeface="Economica"/>
                <a:ea typeface="Economica"/>
                <a:cs typeface="Economica"/>
                <a:sym typeface="Economica"/>
              </a:defRPr>
            </a:lvl6pPr>
            <a:lvl7pPr lvl="6" algn="ctr">
              <a:lnSpc>
                <a:spcPct val="100000"/>
              </a:lnSpc>
              <a:spcBef>
                <a:spcPts val="0"/>
              </a:spcBef>
              <a:spcAft>
                <a:spcPts val="0"/>
              </a:spcAft>
              <a:buSzPct val="100000"/>
              <a:buFont typeface="Economica"/>
              <a:buNone/>
              <a:defRPr sz="2100">
                <a:latin typeface="Economica"/>
                <a:ea typeface="Economica"/>
                <a:cs typeface="Economica"/>
                <a:sym typeface="Economica"/>
              </a:defRPr>
            </a:lvl7pPr>
            <a:lvl8pPr lvl="7" algn="ctr">
              <a:lnSpc>
                <a:spcPct val="100000"/>
              </a:lnSpc>
              <a:spcBef>
                <a:spcPts val="0"/>
              </a:spcBef>
              <a:spcAft>
                <a:spcPts val="0"/>
              </a:spcAft>
              <a:buSzPct val="100000"/>
              <a:buFont typeface="Economica"/>
              <a:buNone/>
              <a:defRPr sz="2100">
                <a:latin typeface="Economica"/>
                <a:ea typeface="Economica"/>
                <a:cs typeface="Economica"/>
                <a:sym typeface="Economica"/>
              </a:defRPr>
            </a:lvl8pPr>
            <a:lvl9pPr lvl="8" algn="ctr">
              <a:lnSpc>
                <a:spcPct val="100000"/>
              </a:lnSpc>
              <a:spcBef>
                <a:spcPts val="0"/>
              </a:spcBef>
              <a:spcAft>
                <a:spcPts val="0"/>
              </a:spcAft>
              <a:buSzPct val="100000"/>
              <a:buFont typeface="Economica"/>
              <a:buNone/>
              <a:defRPr sz="2100">
                <a:latin typeface="Economica"/>
                <a:ea typeface="Economica"/>
                <a:cs typeface="Economica"/>
                <a:sym typeface="Economica"/>
              </a:defRPr>
            </a:lvl9pPr>
          </a:lstStyle>
          <a:p>
            <a:endParaRPr/>
          </a:p>
        </p:txBody>
      </p:sp>
      <p:sp>
        <p:nvSpPr>
          <p:cNvPr id="14" name="Shape 1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0"/>
        <p:cNvGrpSpPr/>
        <p:nvPr/>
      </p:nvGrpSpPr>
      <p:grpSpPr>
        <a:xfrm>
          <a:off x="0" y="0"/>
          <a:ext cx="0" cy="0"/>
          <a:chOff x="0" y="0"/>
          <a:chExt cx="0" cy="0"/>
        </a:xfrm>
      </p:grpSpPr>
      <p:sp>
        <p:nvSpPr>
          <p:cNvPr id="21" name="Shape 21"/>
          <p:cNvSpPr/>
          <p:nvPr/>
        </p:nvSpPr>
        <p:spPr>
          <a:xfrm>
            <a:off x="0" y="5045700"/>
            <a:ext cx="9144000" cy="978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22" name="Shape 22"/>
          <p:cNvSpPr txBox="1">
            <a:spLocks noGrp="1"/>
          </p:cNvSpPr>
          <p:nvPr>
            <p:ph type="title"/>
          </p:nvPr>
        </p:nvSpPr>
        <p:spPr>
          <a:xfrm>
            <a:off x="311700" y="315925"/>
            <a:ext cx="8520600" cy="8313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body" idx="1"/>
          </p:nvPr>
        </p:nvSpPr>
        <p:spPr>
          <a:xfrm>
            <a:off x="311700" y="1225225"/>
            <a:ext cx="8520600" cy="33540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315925"/>
            <a:ext cx="8520600" cy="8313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body" idx="1"/>
          </p:nvPr>
        </p:nvSpPr>
        <p:spPr>
          <a:xfrm>
            <a:off x="311700" y="1225225"/>
            <a:ext cx="3999900" cy="33540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8" name="Shape 28"/>
          <p:cNvSpPr txBox="1">
            <a:spLocks noGrp="1"/>
          </p:cNvSpPr>
          <p:nvPr>
            <p:ph type="body" idx="2"/>
          </p:nvPr>
        </p:nvSpPr>
        <p:spPr>
          <a:xfrm>
            <a:off x="4832400" y="1225225"/>
            <a:ext cx="3999900" cy="33540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9" name="Shape 2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311700" y="315925"/>
            <a:ext cx="8520600" cy="8313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2" name="Shape 3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3000"/>
            </a:lvl1pPr>
            <a:lvl2pPr lvl="1">
              <a:spcBef>
                <a:spcPts val="0"/>
              </a:spcBef>
              <a:buSzPct val="100000"/>
              <a:defRPr sz="3000"/>
            </a:lvl2pPr>
            <a:lvl3pPr lvl="2">
              <a:spcBef>
                <a:spcPts val="0"/>
              </a:spcBef>
              <a:buSzPct val="100000"/>
              <a:defRPr sz="3000"/>
            </a:lvl3pPr>
            <a:lvl4pPr lvl="3">
              <a:spcBef>
                <a:spcPts val="0"/>
              </a:spcBef>
              <a:buSzPct val="100000"/>
              <a:defRPr sz="3000"/>
            </a:lvl4pPr>
            <a:lvl5pPr lvl="4">
              <a:spcBef>
                <a:spcPts val="0"/>
              </a:spcBef>
              <a:buSzPct val="100000"/>
              <a:defRPr sz="3000"/>
            </a:lvl5pPr>
            <a:lvl6pPr lvl="5">
              <a:spcBef>
                <a:spcPts val="0"/>
              </a:spcBef>
              <a:buSzPct val="100000"/>
              <a:defRPr sz="3000"/>
            </a:lvl6pPr>
            <a:lvl7pPr lvl="6">
              <a:spcBef>
                <a:spcPts val="0"/>
              </a:spcBef>
              <a:buSzPct val="100000"/>
              <a:defRPr sz="3000"/>
            </a:lvl7pPr>
            <a:lvl8pPr lvl="7">
              <a:spcBef>
                <a:spcPts val="0"/>
              </a:spcBef>
              <a:buSzPct val="100000"/>
              <a:defRPr sz="3000"/>
            </a:lvl8pPr>
            <a:lvl9pPr lvl="8">
              <a:spcBef>
                <a:spcPts val="0"/>
              </a:spcBef>
              <a:buSzPct val="100000"/>
              <a:defRPr sz="3000"/>
            </a:lvl9pPr>
          </a:lstStyle>
          <a:p>
            <a:endParaRPr/>
          </a:p>
        </p:txBody>
      </p:sp>
      <p:sp>
        <p:nvSpPr>
          <p:cNvPr id="35" name="Shape 35"/>
          <p:cNvSpPr txBox="1">
            <a:spLocks noGrp="1"/>
          </p:cNvSpPr>
          <p:nvPr>
            <p:ph type="body" idx="1"/>
          </p:nvPr>
        </p:nvSpPr>
        <p:spPr>
          <a:xfrm>
            <a:off x="311700" y="1399399"/>
            <a:ext cx="2808000" cy="27849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6" name="Shape 36"/>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Main point">
    <p:spTree>
      <p:nvGrpSpPr>
        <p:cNvPr id="1" name="Shape 37"/>
        <p:cNvGrpSpPr/>
        <p:nvPr/>
      </p:nvGrpSpPr>
      <p:grpSpPr>
        <a:xfrm>
          <a:off x="0" y="0"/>
          <a:ext cx="0" cy="0"/>
          <a:chOff x="0" y="0"/>
          <a:chExt cx="0" cy="0"/>
        </a:xfrm>
      </p:grpSpPr>
      <p:sp>
        <p:nvSpPr>
          <p:cNvPr id="38" name="Shape 38"/>
          <p:cNvSpPr/>
          <p:nvPr/>
        </p:nvSpPr>
        <p:spPr>
          <a:xfrm>
            <a:off x="0" y="5045700"/>
            <a:ext cx="9144000" cy="978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39" name="Shape 39"/>
          <p:cNvSpPr txBox="1">
            <a:spLocks noGrp="1"/>
          </p:cNvSpPr>
          <p:nvPr>
            <p:ph type="title"/>
          </p:nvPr>
        </p:nvSpPr>
        <p:spPr>
          <a:xfrm>
            <a:off x="490250" y="450150"/>
            <a:ext cx="5878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40" name="Shape 4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41"/>
        <p:cNvGrpSpPr/>
        <p:nvPr/>
      </p:nvGrpSpPr>
      <p:grpSpPr>
        <a:xfrm>
          <a:off x="0" y="0"/>
          <a:ext cx="0" cy="0"/>
          <a:chOff x="0" y="0"/>
          <a:chExt cx="0" cy="0"/>
        </a:xfrm>
      </p:grpSpPr>
      <p:sp>
        <p:nvSpPr>
          <p:cNvPr id="42" name="Shape 42"/>
          <p:cNvSpPr/>
          <p:nvPr/>
        </p:nvSpPr>
        <p:spPr>
          <a:xfrm>
            <a:off x="4572000" y="-25"/>
            <a:ext cx="4572000" cy="51435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cxnSp>
        <p:nvCxnSpPr>
          <p:cNvPr id="43" name="Shape 43"/>
          <p:cNvCxnSpPr/>
          <p:nvPr/>
        </p:nvCxnSpPr>
        <p:spPr>
          <a:xfrm>
            <a:off x="5029675" y="4495500"/>
            <a:ext cx="468300" cy="0"/>
          </a:xfrm>
          <a:prstGeom prst="straightConnector1">
            <a:avLst/>
          </a:prstGeom>
          <a:noFill/>
          <a:ln w="19050" cap="flat" cmpd="sng">
            <a:solidFill>
              <a:schemeClr val="lt1"/>
            </a:solidFill>
            <a:prstDash val="solid"/>
            <a:round/>
            <a:headEnd type="none" w="med" len="med"/>
            <a:tailEnd type="none" w="med" len="med"/>
          </a:ln>
        </p:spPr>
      </p:cxnSp>
      <p:sp>
        <p:nvSpPr>
          <p:cNvPr id="44" name="Shape 44"/>
          <p:cNvSpPr txBox="1">
            <a:spLocks noGrp="1"/>
          </p:cNvSpPr>
          <p:nvPr>
            <p:ph type="title"/>
          </p:nvPr>
        </p:nvSpPr>
        <p:spPr>
          <a:xfrm>
            <a:off x="265500" y="929275"/>
            <a:ext cx="4045200" cy="1786200"/>
          </a:xfrm>
          <a:prstGeom prst="rect">
            <a:avLst/>
          </a:prstGeom>
        </p:spPr>
        <p:txBody>
          <a:bodyPr lIns="91425" tIns="91425" rIns="91425" bIns="91425" anchor="b" anchorCtr="0"/>
          <a:lstStyle>
            <a:lvl1pPr lvl="0" algn="ctr">
              <a:spcBef>
                <a:spcPts val="0"/>
              </a:spcBef>
              <a:buClr>
                <a:schemeClr val="lt2"/>
              </a:buClr>
              <a:defRPr>
                <a:solidFill>
                  <a:schemeClr val="lt2"/>
                </a:solidFill>
              </a:defRPr>
            </a:lvl1pPr>
            <a:lvl2pPr lvl="1" algn="ctr">
              <a:spcBef>
                <a:spcPts val="0"/>
              </a:spcBef>
              <a:buClr>
                <a:schemeClr val="lt2"/>
              </a:buClr>
              <a:defRPr>
                <a:solidFill>
                  <a:schemeClr val="lt2"/>
                </a:solidFill>
              </a:defRPr>
            </a:lvl2pPr>
            <a:lvl3pPr lvl="2" algn="ctr">
              <a:spcBef>
                <a:spcPts val="0"/>
              </a:spcBef>
              <a:buClr>
                <a:schemeClr val="lt2"/>
              </a:buClr>
              <a:defRPr>
                <a:solidFill>
                  <a:schemeClr val="lt2"/>
                </a:solidFill>
              </a:defRPr>
            </a:lvl3pPr>
            <a:lvl4pPr lvl="3" algn="ctr">
              <a:spcBef>
                <a:spcPts val="0"/>
              </a:spcBef>
              <a:buClr>
                <a:schemeClr val="lt2"/>
              </a:buClr>
              <a:defRPr>
                <a:solidFill>
                  <a:schemeClr val="lt2"/>
                </a:solidFill>
              </a:defRPr>
            </a:lvl4pPr>
            <a:lvl5pPr lvl="4" algn="ctr">
              <a:spcBef>
                <a:spcPts val="0"/>
              </a:spcBef>
              <a:buClr>
                <a:schemeClr val="lt2"/>
              </a:buClr>
              <a:defRPr>
                <a:solidFill>
                  <a:schemeClr val="lt2"/>
                </a:solidFill>
              </a:defRPr>
            </a:lvl5pPr>
            <a:lvl6pPr lvl="5" algn="ctr">
              <a:spcBef>
                <a:spcPts val="0"/>
              </a:spcBef>
              <a:buClr>
                <a:schemeClr val="lt2"/>
              </a:buClr>
              <a:defRPr>
                <a:solidFill>
                  <a:schemeClr val="lt2"/>
                </a:solidFill>
              </a:defRPr>
            </a:lvl6pPr>
            <a:lvl7pPr lvl="6" algn="ctr">
              <a:spcBef>
                <a:spcPts val="0"/>
              </a:spcBef>
              <a:buClr>
                <a:schemeClr val="lt2"/>
              </a:buClr>
              <a:defRPr>
                <a:solidFill>
                  <a:schemeClr val="lt2"/>
                </a:solidFill>
              </a:defRPr>
            </a:lvl7pPr>
            <a:lvl8pPr lvl="7" algn="ctr">
              <a:spcBef>
                <a:spcPts val="0"/>
              </a:spcBef>
              <a:buClr>
                <a:schemeClr val="lt2"/>
              </a:buClr>
              <a:defRPr>
                <a:solidFill>
                  <a:schemeClr val="lt2"/>
                </a:solidFill>
              </a:defRPr>
            </a:lvl8pPr>
            <a:lvl9pPr lvl="8" algn="ctr">
              <a:spcBef>
                <a:spcPts val="0"/>
              </a:spcBef>
              <a:buClr>
                <a:schemeClr val="lt2"/>
              </a:buClr>
              <a:defRPr>
                <a:solidFill>
                  <a:schemeClr val="lt2"/>
                </a:solidFill>
              </a:defRPr>
            </a:lvl9pPr>
          </a:lstStyle>
          <a:p>
            <a:endParaRPr/>
          </a:p>
        </p:txBody>
      </p:sp>
      <p:sp>
        <p:nvSpPr>
          <p:cNvPr id="45" name="Shape 45"/>
          <p:cNvSpPr txBox="1">
            <a:spLocks noGrp="1"/>
          </p:cNvSpPr>
          <p:nvPr>
            <p:ph type="subTitle" idx="1"/>
          </p:nvPr>
        </p:nvSpPr>
        <p:spPr>
          <a:xfrm>
            <a:off x="265500" y="2769000"/>
            <a:ext cx="4045200" cy="1574100"/>
          </a:xfrm>
          <a:prstGeom prst="rect">
            <a:avLst/>
          </a:prstGeom>
        </p:spPr>
        <p:txBody>
          <a:bodyPr lIns="91425" tIns="91425" rIns="91425" bIns="91425" anchor="t" anchorCtr="0"/>
          <a:lstStyle>
            <a:lvl1pPr lvl="0" algn="ctr">
              <a:lnSpc>
                <a:spcPct val="100000"/>
              </a:lnSpc>
              <a:spcBef>
                <a:spcPts val="0"/>
              </a:spcBef>
              <a:spcAft>
                <a:spcPts val="0"/>
              </a:spcAft>
              <a:buSzPct val="100000"/>
              <a:buFont typeface="Economica"/>
              <a:buNone/>
              <a:defRPr sz="2400">
                <a:latin typeface="Economica"/>
                <a:ea typeface="Economica"/>
                <a:cs typeface="Economica"/>
                <a:sym typeface="Economica"/>
              </a:defRPr>
            </a:lvl1pPr>
            <a:lvl2pPr lvl="1" algn="ctr">
              <a:lnSpc>
                <a:spcPct val="100000"/>
              </a:lnSpc>
              <a:spcBef>
                <a:spcPts val="0"/>
              </a:spcBef>
              <a:spcAft>
                <a:spcPts val="0"/>
              </a:spcAft>
              <a:buSzPct val="100000"/>
              <a:buFont typeface="Economica"/>
              <a:buNone/>
              <a:defRPr sz="2400">
                <a:latin typeface="Economica"/>
                <a:ea typeface="Economica"/>
                <a:cs typeface="Economica"/>
                <a:sym typeface="Economica"/>
              </a:defRPr>
            </a:lvl2pPr>
            <a:lvl3pPr lvl="2" algn="ctr">
              <a:lnSpc>
                <a:spcPct val="100000"/>
              </a:lnSpc>
              <a:spcBef>
                <a:spcPts val="0"/>
              </a:spcBef>
              <a:spcAft>
                <a:spcPts val="0"/>
              </a:spcAft>
              <a:buSzPct val="100000"/>
              <a:buFont typeface="Economica"/>
              <a:buNone/>
              <a:defRPr sz="2400">
                <a:latin typeface="Economica"/>
                <a:ea typeface="Economica"/>
                <a:cs typeface="Economica"/>
                <a:sym typeface="Economica"/>
              </a:defRPr>
            </a:lvl3pPr>
            <a:lvl4pPr lvl="3" algn="ctr">
              <a:lnSpc>
                <a:spcPct val="100000"/>
              </a:lnSpc>
              <a:spcBef>
                <a:spcPts val="0"/>
              </a:spcBef>
              <a:spcAft>
                <a:spcPts val="0"/>
              </a:spcAft>
              <a:buSzPct val="100000"/>
              <a:buFont typeface="Economica"/>
              <a:buNone/>
              <a:defRPr sz="2400">
                <a:latin typeface="Economica"/>
                <a:ea typeface="Economica"/>
                <a:cs typeface="Economica"/>
                <a:sym typeface="Economica"/>
              </a:defRPr>
            </a:lvl4pPr>
            <a:lvl5pPr lvl="4" algn="ctr">
              <a:lnSpc>
                <a:spcPct val="100000"/>
              </a:lnSpc>
              <a:spcBef>
                <a:spcPts val="0"/>
              </a:spcBef>
              <a:spcAft>
                <a:spcPts val="0"/>
              </a:spcAft>
              <a:buSzPct val="100000"/>
              <a:buFont typeface="Economica"/>
              <a:buNone/>
              <a:defRPr sz="2400">
                <a:latin typeface="Economica"/>
                <a:ea typeface="Economica"/>
                <a:cs typeface="Economica"/>
                <a:sym typeface="Economica"/>
              </a:defRPr>
            </a:lvl5pPr>
            <a:lvl6pPr lvl="5" algn="ctr">
              <a:lnSpc>
                <a:spcPct val="100000"/>
              </a:lnSpc>
              <a:spcBef>
                <a:spcPts val="0"/>
              </a:spcBef>
              <a:spcAft>
                <a:spcPts val="0"/>
              </a:spcAft>
              <a:buSzPct val="100000"/>
              <a:buFont typeface="Economica"/>
              <a:buNone/>
              <a:defRPr sz="2400">
                <a:latin typeface="Economica"/>
                <a:ea typeface="Economica"/>
                <a:cs typeface="Economica"/>
                <a:sym typeface="Economica"/>
              </a:defRPr>
            </a:lvl6pPr>
            <a:lvl7pPr lvl="6" algn="ctr">
              <a:lnSpc>
                <a:spcPct val="100000"/>
              </a:lnSpc>
              <a:spcBef>
                <a:spcPts val="0"/>
              </a:spcBef>
              <a:spcAft>
                <a:spcPts val="0"/>
              </a:spcAft>
              <a:buSzPct val="100000"/>
              <a:buFont typeface="Economica"/>
              <a:buNone/>
              <a:defRPr sz="2400">
                <a:latin typeface="Economica"/>
                <a:ea typeface="Economica"/>
                <a:cs typeface="Economica"/>
                <a:sym typeface="Economica"/>
              </a:defRPr>
            </a:lvl7pPr>
            <a:lvl8pPr lvl="7" algn="ctr">
              <a:lnSpc>
                <a:spcPct val="100000"/>
              </a:lnSpc>
              <a:spcBef>
                <a:spcPts val="0"/>
              </a:spcBef>
              <a:spcAft>
                <a:spcPts val="0"/>
              </a:spcAft>
              <a:buSzPct val="100000"/>
              <a:buFont typeface="Economica"/>
              <a:buNone/>
              <a:defRPr sz="2400">
                <a:latin typeface="Economica"/>
                <a:ea typeface="Economica"/>
                <a:cs typeface="Economica"/>
                <a:sym typeface="Economica"/>
              </a:defRPr>
            </a:lvl8pPr>
            <a:lvl9pPr lvl="8" algn="ctr">
              <a:lnSpc>
                <a:spcPct val="100000"/>
              </a:lnSpc>
              <a:spcBef>
                <a:spcPts val="0"/>
              </a:spcBef>
              <a:spcAft>
                <a:spcPts val="0"/>
              </a:spcAft>
              <a:buSzPct val="100000"/>
              <a:buFont typeface="Economica"/>
              <a:buNone/>
              <a:defRPr sz="2400">
                <a:latin typeface="Economica"/>
                <a:ea typeface="Economica"/>
                <a:cs typeface="Economica"/>
                <a:sym typeface="Economica"/>
              </a:defRPr>
            </a:lvl9pPr>
          </a:lstStyle>
          <a:p>
            <a:endParaRPr/>
          </a:p>
        </p:txBody>
      </p:sp>
      <p:sp>
        <p:nvSpPr>
          <p:cNvPr id="46" name="Shape 46"/>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47" name="Shape 4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aption">
    <p:spTree>
      <p:nvGrpSpPr>
        <p:cNvPr id="1" name="Shape 48"/>
        <p:cNvGrpSpPr/>
        <p:nvPr/>
      </p:nvGrpSpPr>
      <p:grpSpPr>
        <a:xfrm>
          <a:off x="0" y="0"/>
          <a:ext cx="0" cy="0"/>
          <a:chOff x="0" y="0"/>
          <a:chExt cx="0" cy="0"/>
        </a:xfrm>
      </p:grpSpPr>
      <p:sp>
        <p:nvSpPr>
          <p:cNvPr id="49" name="Shape 49"/>
          <p:cNvSpPr txBox="1">
            <a:spLocks noGrp="1"/>
          </p:cNvSpPr>
          <p:nvPr>
            <p:ph type="body" idx="1"/>
          </p:nvPr>
        </p:nvSpPr>
        <p:spPr>
          <a:xfrm>
            <a:off x="319500" y="4218925"/>
            <a:ext cx="5998800" cy="598800"/>
          </a:xfrm>
          <a:prstGeom prst="rect">
            <a:avLst/>
          </a:prstGeom>
        </p:spPr>
        <p:txBody>
          <a:bodyPr lIns="91425" tIns="91425" rIns="91425" bIns="91425" anchor="ctr" anchorCtr="0"/>
          <a:lstStyle>
            <a:lvl1pPr lvl="0">
              <a:lnSpc>
                <a:spcPct val="100000"/>
              </a:lnSpc>
              <a:spcBef>
                <a:spcPts val="0"/>
              </a:spcBef>
              <a:spcAft>
                <a:spcPts val="0"/>
              </a:spcAft>
              <a:buSzPct val="100000"/>
              <a:buFont typeface="Economica"/>
              <a:buNone/>
              <a:defRPr sz="2400">
                <a:latin typeface="Economica"/>
                <a:ea typeface="Economica"/>
                <a:cs typeface="Economica"/>
                <a:sym typeface="Economica"/>
              </a:defRPr>
            </a:lvl1pPr>
          </a:lstStyle>
          <a:p>
            <a:endParaRPr/>
          </a:p>
        </p:txBody>
      </p:sp>
      <p:sp>
        <p:nvSpPr>
          <p:cNvPr id="50" name="Shape 5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Big number">
    <p:spTree>
      <p:nvGrpSpPr>
        <p:cNvPr id="1" name="Shape 51"/>
        <p:cNvGrpSpPr/>
        <p:nvPr/>
      </p:nvGrpSpPr>
      <p:grpSpPr>
        <a:xfrm>
          <a:off x="0" y="0"/>
          <a:ext cx="0" cy="0"/>
          <a:chOff x="0" y="0"/>
          <a:chExt cx="0" cy="0"/>
        </a:xfrm>
      </p:grpSpPr>
      <p:sp>
        <p:nvSpPr>
          <p:cNvPr id="52" name="Shape 52"/>
          <p:cNvSpPr/>
          <p:nvPr/>
        </p:nvSpPr>
        <p:spPr>
          <a:xfrm>
            <a:off x="0" y="5045700"/>
            <a:ext cx="9144000" cy="978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53" name="Shape 53"/>
          <p:cNvSpPr txBox="1">
            <a:spLocks noGrp="1"/>
          </p:cNvSpPr>
          <p:nvPr>
            <p:ph type="title"/>
          </p:nvPr>
        </p:nvSpPr>
        <p:spPr>
          <a:xfrm>
            <a:off x="311700" y="957125"/>
            <a:ext cx="8520600" cy="2128800"/>
          </a:xfrm>
          <a:prstGeom prst="rect">
            <a:avLst/>
          </a:prstGeom>
        </p:spPr>
        <p:txBody>
          <a:bodyPr lIns="91425" tIns="91425" rIns="91425" bIns="91425" anchor="ctr" anchorCtr="0"/>
          <a:lstStyle>
            <a:lvl1pPr lvl="0" algn="ctr">
              <a:spcBef>
                <a:spcPts val="0"/>
              </a:spcBef>
              <a:buClr>
                <a:schemeClr val="lt2"/>
              </a:buClr>
              <a:buSzPct val="100000"/>
              <a:defRPr sz="16000">
                <a:solidFill>
                  <a:schemeClr val="lt2"/>
                </a:solidFill>
              </a:defRPr>
            </a:lvl1pPr>
            <a:lvl2pPr lvl="1" algn="ctr">
              <a:spcBef>
                <a:spcPts val="0"/>
              </a:spcBef>
              <a:buClr>
                <a:schemeClr val="lt2"/>
              </a:buClr>
              <a:buSzPct val="100000"/>
              <a:defRPr sz="16000">
                <a:solidFill>
                  <a:schemeClr val="lt2"/>
                </a:solidFill>
              </a:defRPr>
            </a:lvl2pPr>
            <a:lvl3pPr lvl="2" algn="ctr">
              <a:spcBef>
                <a:spcPts val="0"/>
              </a:spcBef>
              <a:buClr>
                <a:schemeClr val="lt2"/>
              </a:buClr>
              <a:buSzPct val="100000"/>
              <a:defRPr sz="16000">
                <a:solidFill>
                  <a:schemeClr val="lt2"/>
                </a:solidFill>
              </a:defRPr>
            </a:lvl3pPr>
            <a:lvl4pPr lvl="3" algn="ctr">
              <a:spcBef>
                <a:spcPts val="0"/>
              </a:spcBef>
              <a:buClr>
                <a:schemeClr val="lt2"/>
              </a:buClr>
              <a:buSzPct val="100000"/>
              <a:defRPr sz="16000">
                <a:solidFill>
                  <a:schemeClr val="lt2"/>
                </a:solidFill>
              </a:defRPr>
            </a:lvl4pPr>
            <a:lvl5pPr lvl="4" algn="ctr">
              <a:spcBef>
                <a:spcPts val="0"/>
              </a:spcBef>
              <a:buClr>
                <a:schemeClr val="lt2"/>
              </a:buClr>
              <a:buSzPct val="100000"/>
              <a:defRPr sz="16000">
                <a:solidFill>
                  <a:schemeClr val="lt2"/>
                </a:solidFill>
              </a:defRPr>
            </a:lvl5pPr>
            <a:lvl6pPr lvl="5" algn="ctr">
              <a:spcBef>
                <a:spcPts val="0"/>
              </a:spcBef>
              <a:buClr>
                <a:schemeClr val="lt2"/>
              </a:buClr>
              <a:buSzPct val="100000"/>
              <a:defRPr sz="16000">
                <a:solidFill>
                  <a:schemeClr val="lt2"/>
                </a:solidFill>
              </a:defRPr>
            </a:lvl6pPr>
            <a:lvl7pPr lvl="6" algn="ctr">
              <a:spcBef>
                <a:spcPts val="0"/>
              </a:spcBef>
              <a:buClr>
                <a:schemeClr val="lt2"/>
              </a:buClr>
              <a:buSzPct val="100000"/>
              <a:defRPr sz="16000">
                <a:solidFill>
                  <a:schemeClr val="lt2"/>
                </a:solidFill>
              </a:defRPr>
            </a:lvl7pPr>
            <a:lvl8pPr lvl="7" algn="ctr">
              <a:spcBef>
                <a:spcPts val="0"/>
              </a:spcBef>
              <a:buClr>
                <a:schemeClr val="lt2"/>
              </a:buClr>
              <a:buSzPct val="100000"/>
              <a:defRPr sz="16000">
                <a:solidFill>
                  <a:schemeClr val="lt2"/>
                </a:solidFill>
              </a:defRPr>
            </a:lvl8pPr>
            <a:lvl9pPr lvl="8" algn="ctr">
              <a:spcBef>
                <a:spcPts val="0"/>
              </a:spcBef>
              <a:buClr>
                <a:schemeClr val="lt2"/>
              </a:buClr>
              <a:buSzPct val="100000"/>
              <a:defRPr sz="16000">
                <a:solidFill>
                  <a:schemeClr val="lt2"/>
                </a:solidFill>
              </a:defRPr>
            </a:lvl9pPr>
          </a:lstStyle>
          <a:p>
            <a:endParaRPr/>
          </a:p>
        </p:txBody>
      </p:sp>
      <p:sp>
        <p:nvSpPr>
          <p:cNvPr id="54" name="Shape 54"/>
          <p:cNvSpPr txBox="1">
            <a:spLocks noGrp="1"/>
          </p:cNvSpPr>
          <p:nvPr>
            <p:ph type="body" idx="1"/>
          </p:nvPr>
        </p:nvSpPr>
        <p:spPr>
          <a:xfrm>
            <a:off x="311700" y="3162000"/>
            <a:ext cx="8520600" cy="10716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55" name="Shape 5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6"/>
        <p:cNvGrpSpPr/>
        <p:nvPr/>
      </p:nvGrpSpPr>
      <p:grpSpPr>
        <a:xfrm>
          <a:off x="0" y="0"/>
          <a:ext cx="0" cy="0"/>
          <a:chOff x="0" y="0"/>
          <a:chExt cx="0" cy="0"/>
        </a:xfrm>
      </p:grpSpPr>
      <p:sp>
        <p:nvSpPr>
          <p:cNvPr id="57" name="Shape 5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62"/>
        <p:cNvGrpSpPr/>
        <p:nvPr/>
      </p:nvGrpSpPr>
      <p:grpSpPr>
        <a:xfrm>
          <a:off x="0" y="0"/>
          <a:ext cx="0" cy="0"/>
          <a:chOff x="0" y="0"/>
          <a:chExt cx="0" cy="0"/>
        </a:xfrm>
      </p:grpSpPr>
      <p:sp>
        <p:nvSpPr>
          <p:cNvPr id="63" name="Shape 63"/>
          <p:cNvSpPr txBox="1">
            <a:spLocks noGrp="1"/>
          </p:cNvSpPr>
          <p:nvPr>
            <p:ph type="ctrTitle"/>
          </p:nvPr>
        </p:nvSpPr>
        <p:spPr>
          <a:xfrm>
            <a:off x="685800" y="1583342"/>
            <a:ext cx="7772400" cy="1159800"/>
          </a:xfrm>
          <a:prstGeom prst="rect">
            <a:avLst/>
          </a:prstGeom>
        </p:spPr>
        <p:txBody>
          <a:bodyPr lIns="91425" tIns="91425" rIns="91425" bIns="91425" anchor="b" anchorCtr="0"/>
          <a:lstStyle>
            <a:lvl1pPr lvl="0" algn="ctr" rtl="0">
              <a:spcBef>
                <a:spcPts val="0"/>
              </a:spcBef>
              <a:buSzPct val="100000"/>
              <a:defRPr sz="4800"/>
            </a:lvl1pPr>
            <a:lvl2pPr lvl="1" algn="ctr" rtl="0">
              <a:spcBef>
                <a:spcPts val="0"/>
              </a:spcBef>
              <a:buSzPct val="100000"/>
              <a:defRPr sz="4800"/>
            </a:lvl2pPr>
            <a:lvl3pPr lvl="2" algn="ctr" rtl="0">
              <a:spcBef>
                <a:spcPts val="0"/>
              </a:spcBef>
              <a:buSzPct val="100000"/>
              <a:defRPr sz="4800"/>
            </a:lvl3pPr>
            <a:lvl4pPr lvl="3" algn="ctr" rtl="0">
              <a:spcBef>
                <a:spcPts val="0"/>
              </a:spcBef>
              <a:buSzPct val="100000"/>
              <a:defRPr sz="4800"/>
            </a:lvl4pPr>
            <a:lvl5pPr lvl="4" algn="ctr" rtl="0">
              <a:spcBef>
                <a:spcPts val="0"/>
              </a:spcBef>
              <a:buSzPct val="100000"/>
              <a:defRPr sz="4800"/>
            </a:lvl5pPr>
            <a:lvl6pPr lvl="5" algn="ctr" rtl="0">
              <a:spcBef>
                <a:spcPts val="0"/>
              </a:spcBef>
              <a:buSzPct val="100000"/>
              <a:defRPr sz="4800"/>
            </a:lvl6pPr>
            <a:lvl7pPr lvl="6" algn="ctr" rtl="0">
              <a:spcBef>
                <a:spcPts val="0"/>
              </a:spcBef>
              <a:buSzPct val="100000"/>
              <a:defRPr sz="4800"/>
            </a:lvl7pPr>
            <a:lvl8pPr lvl="7" algn="ctr" rtl="0">
              <a:spcBef>
                <a:spcPts val="0"/>
              </a:spcBef>
              <a:buSzPct val="100000"/>
              <a:defRPr sz="4800"/>
            </a:lvl8pPr>
            <a:lvl9pPr lvl="8" algn="ctr" rtl="0">
              <a:spcBef>
                <a:spcPts val="0"/>
              </a:spcBef>
              <a:buSzPct val="100000"/>
              <a:defRPr sz="4800"/>
            </a:lvl9pPr>
          </a:lstStyle>
          <a:p>
            <a:endParaRPr/>
          </a:p>
        </p:txBody>
      </p:sp>
      <p:sp>
        <p:nvSpPr>
          <p:cNvPr id="64" name="Shape 64"/>
          <p:cNvSpPr txBox="1">
            <a:spLocks noGrp="1"/>
          </p:cNvSpPr>
          <p:nvPr>
            <p:ph type="subTitle" idx="1"/>
          </p:nvPr>
        </p:nvSpPr>
        <p:spPr>
          <a:xfrm>
            <a:off x="685800" y="2840053"/>
            <a:ext cx="7772400" cy="784799"/>
          </a:xfrm>
          <a:prstGeom prst="rect">
            <a:avLst/>
          </a:prstGeom>
        </p:spPr>
        <p:txBody>
          <a:bodyPr lIns="91425" tIns="91425" rIns="91425" bIns="91425" anchor="t" anchorCtr="0"/>
          <a:lstStyle>
            <a:lvl1pPr lvl="0" algn="ctr" rtl="0">
              <a:spcBef>
                <a:spcPts val="0"/>
              </a:spcBef>
              <a:buClr>
                <a:schemeClr val="dk2"/>
              </a:buClr>
              <a:buNone/>
              <a:defRPr>
                <a:solidFill>
                  <a:schemeClr val="dk2"/>
                </a:solidFill>
              </a:defRPr>
            </a:lvl1pPr>
            <a:lvl2pPr lvl="1" algn="ctr" rtl="0">
              <a:spcBef>
                <a:spcPts val="0"/>
              </a:spcBef>
              <a:buClr>
                <a:schemeClr val="dk2"/>
              </a:buClr>
              <a:buSzPct val="100000"/>
              <a:buNone/>
              <a:defRPr sz="3000">
                <a:solidFill>
                  <a:schemeClr val="dk2"/>
                </a:solidFill>
              </a:defRPr>
            </a:lvl2pPr>
            <a:lvl3pPr lvl="2" algn="ctr" rtl="0">
              <a:spcBef>
                <a:spcPts val="0"/>
              </a:spcBef>
              <a:buClr>
                <a:schemeClr val="dk2"/>
              </a:buClr>
              <a:buSzPct val="100000"/>
              <a:buNone/>
              <a:defRPr sz="3000">
                <a:solidFill>
                  <a:schemeClr val="dk2"/>
                </a:solidFill>
              </a:defRPr>
            </a:lvl3pPr>
            <a:lvl4pPr lvl="3" algn="ctr" rtl="0">
              <a:spcBef>
                <a:spcPts val="0"/>
              </a:spcBef>
              <a:buClr>
                <a:schemeClr val="dk2"/>
              </a:buClr>
              <a:buSzPct val="100000"/>
              <a:buNone/>
              <a:defRPr sz="3000">
                <a:solidFill>
                  <a:schemeClr val="dk2"/>
                </a:solidFill>
              </a:defRPr>
            </a:lvl4pPr>
            <a:lvl5pPr lvl="4" algn="ctr" rtl="0">
              <a:spcBef>
                <a:spcPts val="0"/>
              </a:spcBef>
              <a:buClr>
                <a:schemeClr val="dk2"/>
              </a:buClr>
              <a:buSzPct val="100000"/>
              <a:buNone/>
              <a:defRPr sz="3000">
                <a:solidFill>
                  <a:schemeClr val="dk2"/>
                </a:solidFill>
              </a:defRPr>
            </a:lvl5pPr>
            <a:lvl6pPr lvl="5" algn="ctr" rtl="0">
              <a:spcBef>
                <a:spcPts val="0"/>
              </a:spcBef>
              <a:buClr>
                <a:schemeClr val="dk2"/>
              </a:buClr>
              <a:buSzPct val="100000"/>
              <a:buNone/>
              <a:defRPr sz="3000">
                <a:solidFill>
                  <a:schemeClr val="dk2"/>
                </a:solidFill>
              </a:defRPr>
            </a:lvl6pPr>
            <a:lvl7pPr lvl="6" algn="ctr" rtl="0">
              <a:spcBef>
                <a:spcPts val="0"/>
              </a:spcBef>
              <a:buClr>
                <a:schemeClr val="dk2"/>
              </a:buClr>
              <a:buSzPct val="100000"/>
              <a:buNone/>
              <a:defRPr sz="3000">
                <a:solidFill>
                  <a:schemeClr val="dk2"/>
                </a:solidFill>
              </a:defRPr>
            </a:lvl7pPr>
            <a:lvl8pPr lvl="7" algn="ctr" rtl="0">
              <a:spcBef>
                <a:spcPts val="0"/>
              </a:spcBef>
              <a:buClr>
                <a:schemeClr val="dk2"/>
              </a:buClr>
              <a:buSzPct val="100000"/>
              <a:buNone/>
              <a:defRPr sz="3000">
                <a:solidFill>
                  <a:schemeClr val="dk2"/>
                </a:solidFill>
              </a:defRPr>
            </a:lvl8pPr>
            <a:lvl9pPr lvl="8" algn="ctr" rtl="0">
              <a:spcBef>
                <a:spcPts val="0"/>
              </a:spcBef>
              <a:buClr>
                <a:schemeClr val="dk2"/>
              </a:buClr>
              <a:buSzPct val="100000"/>
              <a:buNone/>
              <a:defRPr sz="3000">
                <a:solidFill>
                  <a:schemeClr val="dk2"/>
                </a:solidFill>
              </a:defRPr>
            </a:lvl9pPr>
          </a:lstStyle>
          <a:p>
            <a:endParaRPr/>
          </a:p>
        </p:txBody>
      </p:sp>
      <p:sp>
        <p:nvSpPr>
          <p:cNvPr id="65" name="Shape 65"/>
          <p:cNvSpPr txBox="1">
            <a:spLocks noGrp="1"/>
          </p:cNvSpPr>
          <p:nvPr>
            <p:ph type="sldNum" idx="12"/>
          </p:nvPr>
        </p:nvSpPr>
        <p:spPr>
          <a:xfrm>
            <a:off x="8556791"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8" name="Shape 68"/>
          <p:cNvSpPr txBox="1">
            <a:spLocks noGrp="1"/>
          </p:cNvSpPr>
          <p:nvPr>
            <p:ph type="body" idx="1"/>
          </p:nvPr>
        </p:nvSpPr>
        <p:spPr>
          <a:xfrm>
            <a:off x="457200" y="1200150"/>
            <a:ext cx="8229600" cy="37257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9" name="Shape 69"/>
          <p:cNvSpPr txBox="1">
            <a:spLocks noGrp="1"/>
          </p:cNvSpPr>
          <p:nvPr>
            <p:ph type="sldNum" idx="12"/>
          </p:nvPr>
        </p:nvSpPr>
        <p:spPr>
          <a:xfrm>
            <a:off x="8556791"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72" name="Shape 72"/>
          <p:cNvSpPr txBox="1">
            <a:spLocks noGrp="1"/>
          </p:cNvSpPr>
          <p:nvPr>
            <p:ph type="body" idx="1"/>
          </p:nvPr>
        </p:nvSpPr>
        <p:spPr>
          <a:xfrm>
            <a:off x="457200" y="1200150"/>
            <a:ext cx="3994500" cy="37257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73" name="Shape 73"/>
          <p:cNvSpPr txBox="1">
            <a:spLocks noGrp="1"/>
          </p:cNvSpPr>
          <p:nvPr>
            <p:ph type="body" idx="2"/>
          </p:nvPr>
        </p:nvSpPr>
        <p:spPr>
          <a:xfrm>
            <a:off x="4692273" y="1200150"/>
            <a:ext cx="3994500" cy="37257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74" name="Shape 74"/>
          <p:cNvSpPr txBox="1">
            <a:spLocks noGrp="1"/>
          </p:cNvSpPr>
          <p:nvPr>
            <p:ph type="sldNum" idx="12"/>
          </p:nvPr>
        </p:nvSpPr>
        <p:spPr>
          <a:xfrm>
            <a:off x="8556791"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75"/>
        <p:cNvGrpSpPr/>
        <p:nvPr/>
      </p:nvGrpSpPr>
      <p:grpSpPr>
        <a:xfrm>
          <a:off x="0" y="0"/>
          <a:ext cx="0" cy="0"/>
          <a:chOff x="0" y="0"/>
          <a:chExt cx="0" cy="0"/>
        </a:xfrm>
      </p:grpSpPr>
      <p:sp>
        <p:nvSpPr>
          <p:cNvPr id="76" name="Shape 76"/>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77" name="Shape 77"/>
          <p:cNvSpPr txBox="1">
            <a:spLocks noGrp="1"/>
          </p:cNvSpPr>
          <p:nvPr>
            <p:ph type="sldNum" idx="12"/>
          </p:nvPr>
        </p:nvSpPr>
        <p:spPr>
          <a:xfrm>
            <a:off x="8556791"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Caption">
    <p:spTree>
      <p:nvGrpSpPr>
        <p:cNvPr id="1" name="Shape 78"/>
        <p:cNvGrpSpPr/>
        <p:nvPr/>
      </p:nvGrpSpPr>
      <p:grpSpPr>
        <a:xfrm>
          <a:off x="0" y="0"/>
          <a:ext cx="0" cy="0"/>
          <a:chOff x="0" y="0"/>
          <a:chExt cx="0" cy="0"/>
        </a:xfrm>
      </p:grpSpPr>
      <p:sp>
        <p:nvSpPr>
          <p:cNvPr id="79" name="Shape 79"/>
          <p:cNvSpPr txBox="1">
            <a:spLocks noGrp="1"/>
          </p:cNvSpPr>
          <p:nvPr>
            <p:ph type="body" idx="1"/>
          </p:nvPr>
        </p:nvSpPr>
        <p:spPr>
          <a:xfrm>
            <a:off x="457200" y="4406309"/>
            <a:ext cx="8229600" cy="519600"/>
          </a:xfrm>
          <a:prstGeom prst="rect">
            <a:avLst/>
          </a:prstGeom>
        </p:spPr>
        <p:txBody>
          <a:bodyPr lIns="91425" tIns="91425" rIns="91425" bIns="91425" anchor="t" anchorCtr="0"/>
          <a:lstStyle>
            <a:lvl1pPr lvl="0" algn="ctr" rtl="0">
              <a:spcBef>
                <a:spcPts val="360"/>
              </a:spcBef>
              <a:buSzPct val="100000"/>
              <a:buNone/>
              <a:defRPr sz="1800"/>
            </a:lvl1pPr>
          </a:lstStyle>
          <a:p>
            <a:endParaRPr/>
          </a:p>
        </p:txBody>
      </p:sp>
      <p:sp>
        <p:nvSpPr>
          <p:cNvPr id="80" name="Shape 80"/>
          <p:cNvSpPr txBox="1">
            <a:spLocks noGrp="1"/>
          </p:cNvSpPr>
          <p:nvPr>
            <p:ph type="sldNum" idx="12"/>
          </p:nvPr>
        </p:nvSpPr>
        <p:spPr>
          <a:xfrm>
            <a:off x="8556791"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81"/>
        <p:cNvGrpSpPr/>
        <p:nvPr/>
      </p:nvGrpSpPr>
      <p:grpSpPr>
        <a:xfrm>
          <a:off x="0" y="0"/>
          <a:ext cx="0" cy="0"/>
          <a:chOff x="0" y="0"/>
          <a:chExt cx="0" cy="0"/>
        </a:xfrm>
      </p:grpSpPr>
      <p:sp>
        <p:nvSpPr>
          <p:cNvPr id="82" name="Shape 82"/>
          <p:cNvSpPr txBox="1">
            <a:spLocks noGrp="1"/>
          </p:cNvSpPr>
          <p:nvPr>
            <p:ph type="sldNum" idx="12"/>
          </p:nvPr>
        </p:nvSpPr>
        <p:spPr>
          <a:xfrm>
            <a:off x="8556791"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315925"/>
            <a:ext cx="8520600" cy="831300"/>
          </a:xfrm>
          <a:prstGeom prst="rect">
            <a:avLst/>
          </a:prstGeom>
          <a:noFill/>
          <a:ln>
            <a:noFill/>
          </a:ln>
        </p:spPr>
        <p:txBody>
          <a:bodyPr lIns="91425" tIns="91425" rIns="91425" bIns="91425" anchor="b" anchorCtr="0"/>
          <a:lstStyle>
            <a:lvl1pPr lvl="0">
              <a:spcBef>
                <a:spcPts val="0"/>
              </a:spcBef>
              <a:buClr>
                <a:schemeClr val="dk1"/>
              </a:buClr>
              <a:buSzPct val="100000"/>
              <a:buFont typeface="Economica"/>
              <a:buNone/>
              <a:defRPr sz="4200">
                <a:solidFill>
                  <a:schemeClr val="dk1"/>
                </a:solidFill>
                <a:latin typeface="Economica"/>
                <a:ea typeface="Economica"/>
                <a:cs typeface="Economica"/>
                <a:sym typeface="Economica"/>
              </a:defRPr>
            </a:lvl1pPr>
            <a:lvl2pPr lvl="1">
              <a:spcBef>
                <a:spcPts val="0"/>
              </a:spcBef>
              <a:buClr>
                <a:schemeClr val="dk1"/>
              </a:buClr>
              <a:buSzPct val="100000"/>
              <a:buFont typeface="Economica"/>
              <a:buNone/>
              <a:defRPr sz="4200">
                <a:solidFill>
                  <a:schemeClr val="dk1"/>
                </a:solidFill>
                <a:latin typeface="Economica"/>
                <a:ea typeface="Economica"/>
                <a:cs typeface="Economica"/>
                <a:sym typeface="Economica"/>
              </a:defRPr>
            </a:lvl2pPr>
            <a:lvl3pPr lvl="2">
              <a:spcBef>
                <a:spcPts val="0"/>
              </a:spcBef>
              <a:buClr>
                <a:schemeClr val="dk1"/>
              </a:buClr>
              <a:buSzPct val="100000"/>
              <a:buFont typeface="Economica"/>
              <a:buNone/>
              <a:defRPr sz="4200">
                <a:solidFill>
                  <a:schemeClr val="dk1"/>
                </a:solidFill>
                <a:latin typeface="Economica"/>
                <a:ea typeface="Economica"/>
                <a:cs typeface="Economica"/>
                <a:sym typeface="Economica"/>
              </a:defRPr>
            </a:lvl3pPr>
            <a:lvl4pPr lvl="3">
              <a:spcBef>
                <a:spcPts val="0"/>
              </a:spcBef>
              <a:buClr>
                <a:schemeClr val="dk1"/>
              </a:buClr>
              <a:buSzPct val="100000"/>
              <a:buFont typeface="Economica"/>
              <a:buNone/>
              <a:defRPr sz="4200">
                <a:solidFill>
                  <a:schemeClr val="dk1"/>
                </a:solidFill>
                <a:latin typeface="Economica"/>
                <a:ea typeface="Economica"/>
                <a:cs typeface="Economica"/>
                <a:sym typeface="Economica"/>
              </a:defRPr>
            </a:lvl4pPr>
            <a:lvl5pPr lvl="4">
              <a:spcBef>
                <a:spcPts val="0"/>
              </a:spcBef>
              <a:buClr>
                <a:schemeClr val="dk1"/>
              </a:buClr>
              <a:buSzPct val="100000"/>
              <a:buFont typeface="Economica"/>
              <a:buNone/>
              <a:defRPr sz="4200">
                <a:solidFill>
                  <a:schemeClr val="dk1"/>
                </a:solidFill>
                <a:latin typeface="Economica"/>
                <a:ea typeface="Economica"/>
                <a:cs typeface="Economica"/>
                <a:sym typeface="Economica"/>
              </a:defRPr>
            </a:lvl5pPr>
            <a:lvl6pPr lvl="5">
              <a:spcBef>
                <a:spcPts val="0"/>
              </a:spcBef>
              <a:buClr>
                <a:schemeClr val="dk1"/>
              </a:buClr>
              <a:buSzPct val="100000"/>
              <a:buFont typeface="Economica"/>
              <a:buNone/>
              <a:defRPr sz="4200">
                <a:solidFill>
                  <a:schemeClr val="dk1"/>
                </a:solidFill>
                <a:latin typeface="Economica"/>
                <a:ea typeface="Economica"/>
                <a:cs typeface="Economica"/>
                <a:sym typeface="Economica"/>
              </a:defRPr>
            </a:lvl6pPr>
            <a:lvl7pPr lvl="6">
              <a:spcBef>
                <a:spcPts val="0"/>
              </a:spcBef>
              <a:buClr>
                <a:schemeClr val="dk1"/>
              </a:buClr>
              <a:buSzPct val="100000"/>
              <a:buFont typeface="Economica"/>
              <a:buNone/>
              <a:defRPr sz="4200">
                <a:solidFill>
                  <a:schemeClr val="dk1"/>
                </a:solidFill>
                <a:latin typeface="Economica"/>
                <a:ea typeface="Economica"/>
                <a:cs typeface="Economica"/>
                <a:sym typeface="Economica"/>
              </a:defRPr>
            </a:lvl7pPr>
            <a:lvl8pPr lvl="7">
              <a:spcBef>
                <a:spcPts val="0"/>
              </a:spcBef>
              <a:buClr>
                <a:schemeClr val="dk1"/>
              </a:buClr>
              <a:buSzPct val="100000"/>
              <a:buFont typeface="Economica"/>
              <a:buNone/>
              <a:defRPr sz="4200">
                <a:solidFill>
                  <a:schemeClr val="dk1"/>
                </a:solidFill>
                <a:latin typeface="Economica"/>
                <a:ea typeface="Economica"/>
                <a:cs typeface="Economica"/>
                <a:sym typeface="Economica"/>
              </a:defRPr>
            </a:lvl8pPr>
            <a:lvl9pPr lvl="8">
              <a:spcBef>
                <a:spcPts val="0"/>
              </a:spcBef>
              <a:buClr>
                <a:schemeClr val="dk1"/>
              </a:buClr>
              <a:buSzPct val="100000"/>
              <a:buFont typeface="Economica"/>
              <a:buNone/>
              <a:defRPr sz="4200">
                <a:solidFill>
                  <a:schemeClr val="dk1"/>
                </a:solidFill>
                <a:latin typeface="Economica"/>
                <a:ea typeface="Economica"/>
                <a:cs typeface="Economica"/>
                <a:sym typeface="Economica"/>
              </a:defRPr>
            </a:lvl9pPr>
          </a:lstStyle>
          <a:p>
            <a:endParaRPr/>
          </a:p>
        </p:txBody>
      </p:sp>
      <p:sp>
        <p:nvSpPr>
          <p:cNvPr id="7" name="Shape 7"/>
          <p:cNvSpPr txBox="1">
            <a:spLocks noGrp="1"/>
          </p:cNvSpPr>
          <p:nvPr>
            <p:ph type="body" idx="1"/>
          </p:nvPr>
        </p:nvSpPr>
        <p:spPr>
          <a:xfrm>
            <a:off x="311700" y="1225225"/>
            <a:ext cx="8520600" cy="33540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1"/>
              </a:buClr>
              <a:buSzPct val="100000"/>
              <a:buFont typeface="Open Sans"/>
              <a:defRPr sz="1800">
                <a:solidFill>
                  <a:schemeClr val="dk1"/>
                </a:solidFill>
                <a:latin typeface="Open Sans"/>
                <a:ea typeface="Open Sans"/>
                <a:cs typeface="Open Sans"/>
                <a:sym typeface="Open Sans"/>
              </a:defRPr>
            </a:lvl1pPr>
            <a:lvl2pPr lvl="1">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2pPr>
            <a:lvl3pPr lvl="2">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3pPr>
            <a:lvl4pPr lvl="3">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4pPr>
            <a:lvl5pPr lvl="4">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5pPr>
            <a:lvl6pPr lvl="5">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6pPr>
            <a:lvl7pPr lvl="6">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7pPr>
            <a:lvl8pPr lvl="7">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8pPr>
            <a:lvl9pPr lvl="8">
              <a:lnSpc>
                <a:spcPct val="115000"/>
              </a:lnSpc>
              <a:spcBef>
                <a:spcPts val="0"/>
              </a:spcBef>
              <a:spcAft>
                <a:spcPts val="1600"/>
              </a:spcAft>
              <a:buClr>
                <a:schemeClr val="dk1"/>
              </a:buClr>
              <a:buFont typeface="Open Sans"/>
              <a:defRPr>
                <a:solidFill>
                  <a:schemeClr val="dk1"/>
                </a:solidFill>
                <a:latin typeface="Open Sans"/>
                <a:ea typeface="Open Sans"/>
                <a:cs typeface="Open Sans"/>
                <a:sym typeface="Open Sans"/>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1"/>
                </a:solidFill>
                <a:latin typeface="Economica"/>
                <a:ea typeface="Economica"/>
                <a:cs typeface="Economica"/>
                <a:sym typeface="Economica"/>
              </a:rPr>
              <a:t>‹#›</a:t>
            </a:fld>
            <a:endParaRPr lang="en" sz="1000">
              <a:solidFill>
                <a:schemeClr val="dk1"/>
              </a:solidFill>
              <a:latin typeface="Economica"/>
              <a:ea typeface="Economica"/>
              <a:cs typeface="Economica"/>
              <a:sym typeface="Economica"/>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lvl="0" rtl="0">
              <a:spcBef>
                <a:spcPts val="0"/>
              </a:spcBef>
              <a:buClr>
                <a:schemeClr val="dk1"/>
              </a:buClr>
              <a:buSzPct val="100000"/>
              <a:buNone/>
              <a:defRPr sz="3600" b="1">
                <a:solidFill>
                  <a:schemeClr val="dk1"/>
                </a:solidFill>
              </a:defRPr>
            </a:lvl1pPr>
            <a:lvl2pPr lvl="1" rtl="0">
              <a:spcBef>
                <a:spcPts val="0"/>
              </a:spcBef>
              <a:buClr>
                <a:schemeClr val="dk1"/>
              </a:buClr>
              <a:buSzPct val="100000"/>
              <a:buNone/>
              <a:defRPr sz="3600" b="1">
                <a:solidFill>
                  <a:schemeClr val="dk1"/>
                </a:solidFill>
              </a:defRPr>
            </a:lvl2pPr>
            <a:lvl3pPr lvl="2" rtl="0">
              <a:spcBef>
                <a:spcPts val="0"/>
              </a:spcBef>
              <a:buClr>
                <a:schemeClr val="dk1"/>
              </a:buClr>
              <a:buSzPct val="100000"/>
              <a:buNone/>
              <a:defRPr sz="3600" b="1">
                <a:solidFill>
                  <a:schemeClr val="dk1"/>
                </a:solidFill>
              </a:defRPr>
            </a:lvl3pPr>
            <a:lvl4pPr lvl="3" rtl="0">
              <a:spcBef>
                <a:spcPts val="0"/>
              </a:spcBef>
              <a:buClr>
                <a:schemeClr val="dk1"/>
              </a:buClr>
              <a:buSzPct val="100000"/>
              <a:buNone/>
              <a:defRPr sz="3600" b="1">
                <a:solidFill>
                  <a:schemeClr val="dk1"/>
                </a:solidFill>
              </a:defRPr>
            </a:lvl4pPr>
            <a:lvl5pPr lvl="4" rtl="0">
              <a:spcBef>
                <a:spcPts val="0"/>
              </a:spcBef>
              <a:buClr>
                <a:schemeClr val="dk1"/>
              </a:buClr>
              <a:buSzPct val="100000"/>
              <a:buNone/>
              <a:defRPr sz="3600" b="1">
                <a:solidFill>
                  <a:schemeClr val="dk1"/>
                </a:solidFill>
              </a:defRPr>
            </a:lvl5pPr>
            <a:lvl6pPr lvl="5" rtl="0">
              <a:spcBef>
                <a:spcPts val="0"/>
              </a:spcBef>
              <a:buClr>
                <a:schemeClr val="dk1"/>
              </a:buClr>
              <a:buSzPct val="100000"/>
              <a:buNone/>
              <a:defRPr sz="3600" b="1">
                <a:solidFill>
                  <a:schemeClr val="dk1"/>
                </a:solidFill>
              </a:defRPr>
            </a:lvl6pPr>
            <a:lvl7pPr lvl="6" rtl="0">
              <a:spcBef>
                <a:spcPts val="0"/>
              </a:spcBef>
              <a:buClr>
                <a:schemeClr val="dk1"/>
              </a:buClr>
              <a:buSzPct val="100000"/>
              <a:buNone/>
              <a:defRPr sz="3600" b="1">
                <a:solidFill>
                  <a:schemeClr val="dk1"/>
                </a:solidFill>
              </a:defRPr>
            </a:lvl7pPr>
            <a:lvl8pPr lvl="7" rtl="0">
              <a:spcBef>
                <a:spcPts val="0"/>
              </a:spcBef>
              <a:buClr>
                <a:schemeClr val="dk1"/>
              </a:buClr>
              <a:buSzPct val="100000"/>
              <a:buNone/>
              <a:defRPr sz="3600" b="1">
                <a:solidFill>
                  <a:schemeClr val="dk1"/>
                </a:solidFill>
              </a:defRPr>
            </a:lvl8pPr>
            <a:lvl9pPr lvl="8" rtl="0">
              <a:spcBef>
                <a:spcPts val="0"/>
              </a:spcBef>
              <a:buClr>
                <a:schemeClr val="dk1"/>
              </a:buClr>
              <a:buSzPct val="100000"/>
              <a:buNone/>
              <a:defRPr sz="3600" b="1">
                <a:solidFill>
                  <a:schemeClr val="dk1"/>
                </a:solidFill>
              </a:defRPr>
            </a:lvl9pPr>
          </a:lstStyle>
          <a:p>
            <a:endParaRPr/>
          </a:p>
        </p:txBody>
      </p:sp>
      <p:sp>
        <p:nvSpPr>
          <p:cNvPr id="60" name="Shape 60"/>
          <p:cNvSpPr txBox="1">
            <a:spLocks noGrp="1"/>
          </p:cNvSpPr>
          <p:nvPr>
            <p:ph type="body" idx="1"/>
          </p:nvPr>
        </p:nvSpPr>
        <p:spPr>
          <a:xfrm>
            <a:off x="457200" y="1200150"/>
            <a:ext cx="8229600" cy="3725700"/>
          </a:xfrm>
          <a:prstGeom prst="rect">
            <a:avLst/>
          </a:prstGeom>
          <a:noFill/>
          <a:ln>
            <a:noFill/>
          </a:ln>
        </p:spPr>
        <p:txBody>
          <a:bodyPr lIns="91425" tIns="91425" rIns="91425" bIns="91425" anchor="t" anchorCtr="0"/>
          <a:lstStyle>
            <a:lvl1pPr lvl="0" rtl="0">
              <a:spcBef>
                <a:spcPts val="600"/>
              </a:spcBef>
              <a:buClr>
                <a:schemeClr val="dk1"/>
              </a:buClr>
              <a:buSzPct val="100000"/>
              <a:defRPr sz="3000">
                <a:solidFill>
                  <a:schemeClr val="dk1"/>
                </a:solidFill>
              </a:defRPr>
            </a:lvl1pPr>
            <a:lvl2pPr lvl="1" rtl="0">
              <a:spcBef>
                <a:spcPts val="480"/>
              </a:spcBef>
              <a:buClr>
                <a:schemeClr val="dk1"/>
              </a:buClr>
              <a:buSzPct val="100000"/>
              <a:defRPr sz="2400">
                <a:solidFill>
                  <a:schemeClr val="dk1"/>
                </a:solidFill>
              </a:defRPr>
            </a:lvl2pPr>
            <a:lvl3pPr lvl="2" rtl="0">
              <a:spcBef>
                <a:spcPts val="480"/>
              </a:spcBef>
              <a:buClr>
                <a:schemeClr val="dk1"/>
              </a:buClr>
              <a:buSzPct val="100000"/>
              <a:defRPr sz="2400">
                <a:solidFill>
                  <a:schemeClr val="dk1"/>
                </a:solidFill>
              </a:defRPr>
            </a:lvl3pPr>
            <a:lvl4pPr lvl="3" rtl="0">
              <a:spcBef>
                <a:spcPts val="360"/>
              </a:spcBef>
              <a:buClr>
                <a:schemeClr val="dk1"/>
              </a:buClr>
              <a:buSzPct val="100000"/>
              <a:defRPr sz="1800">
                <a:solidFill>
                  <a:schemeClr val="dk1"/>
                </a:solidFill>
              </a:defRPr>
            </a:lvl4pPr>
            <a:lvl5pPr lvl="4" rtl="0">
              <a:spcBef>
                <a:spcPts val="360"/>
              </a:spcBef>
              <a:buClr>
                <a:schemeClr val="dk1"/>
              </a:buClr>
              <a:buSzPct val="100000"/>
              <a:defRPr sz="1800">
                <a:solidFill>
                  <a:schemeClr val="dk1"/>
                </a:solidFill>
              </a:defRPr>
            </a:lvl5pPr>
            <a:lvl6pPr lvl="5" rtl="0">
              <a:spcBef>
                <a:spcPts val="360"/>
              </a:spcBef>
              <a:buClr>
                <a:schemeClr val="dk1"/>
              </a:buClr>
              <a:buSzPct val="100000"/>
              <a:defRPr sz="1800">
                <a:solidFill>
                  <a:schemeClr val="dk1"/>
                </a:solidFill>
              </a:defRPr>
            </a:lvl6pPr>
            <a:lvl7pPr lvl="6" rtl="0">
              <a:spcBef>
                <a:spcPts val="360"/>
              </a:spcBef>
              <a:buClr>
                <a:schemeClr val="dk1"/>
              </a:buClr>
              <a:buSzPct val="100000"/>
              <a:defRPr sz="1800">
                <a:solidFill>
                  <a:schemeClr val="dk1"/>
                </a:solidFill>
              </a:defRPr>
            </a:lvl7pPr>
            <a:lvl8pPr lvl="7" rtl="0">
              <a:spcBef>
                <a:spcPts val="360"/>
              </a:spcBef>
              <a:buClr>
                <a:schemeClr val="dk1"/>
              </a:buClr>
              <a:buSzPct val="100000"/>
              <a:defRPr sz="1800">
                <a:solidFill>
                  <a:schemeClr val="dk1"/>
                </a:solidFill>
              </a:defRPr>
            </a:lvl8pPr>
            <a:lvl9pPr lvl="8" rtl="0">
              <a:spcBef>
                <a:spcPts val="360"/>
              </a:spcBef>
              <a:buClr>
                <a:schemeClr val="dk1"/>
              </a:buClr>
              <a:buSzPct val="100000"/>
              <a:defRPr sz="1800">
                <a:solidFill>
                  <a:schemeClr val="dk1"/>
                </a:solidFill>
              </a:defRPr>
            </a:lvl9pPr>
          </a:lstStyle>
          <a:p>
            <a:endParaRPr/>
          </a:p>
        </p:txBody>
      </p:sp>
      <p:sp>
        <p:nvSpPr>
          <p:cNvPr id="61" name="Shape 61"/>
          <p:cNvSpPr txBox="1">
            <a:spLocks noGrp="1"/>
          </p:cNvSpPr>
          <p:nvPr>
            <p:ph type="sldNum" idx="12"/>
          </p:nvPr>
        </p:nvSpPr>
        <p:spPr>
          <a:xfrm>
            <a:off x="8556791" y="4749850"/>
            <a:ext cx="548700" cy="393600"/>
          </a:xfrm>
          <a:prstGeom prst="rect">
            <a:avLst/>
          </a:prstGeom>
          <a:noFill/>
          <a:ln>
            <a:noFill/>
          </a:ln>
        </p:spPr>
        <p:txBody>
          <a:bodyPr lIns="91425" tIns="91425" rIns="91425" bIns="91425" anchor="ctr" anchorCtr="0">
            <a:noAutofit/>
          </a:bodyPr>
          <a:lstStyle/>
          <a:p>
            <a:pPr lvl="0" algn="r" rtl="0">
              <a:spcBef>
                <a:spcPts val="0"/>
              </a:spcBef>
              <a:buNone/>
            </a:pPr>
            <a:fld id="{00000000-1234-1234-1234-123412341234}" type="slidenum">
              <a:rPr lang="en" sz="1300">
                <a:solidFill>
                  <a:schemeClr val="dk1"/>
                </a:solidFill>
              </a:rPr>
              <a:t>‹#›</a:t>
            </a:fld>
            <a:endParaRPr lang="en" sz="1300">
              <a:solidFill>
                <a:schemeClr val="dk1"/>
              </a:solidFill>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theweathernetwork.com/news/articles/welcome-to-hailstorm-alley/12405"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7.jp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6.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11.gif"/><Relationship Id="rId5" Type="http://schemas.openxmlformats.org/officeDocument/2006/relationships/image" Target="../media/image10.jp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0.xml"/><Relationship Id="rId5" Type="http://schemas.openxmlformats.org/officeDocument/2006/relationships/image" Target="../media/image13.jp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15.png"/><Relationship Id="rId4" Type="http://schemas.openxmlformats.org/officeDocument/2006/relationships/hyperlink" Target="https://dataverse.library.ualberta.ca/dvn/dv/hail_data"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bit.ly/1sZvmCD" TargetMode="External"/><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hyperlink" Target="http://www.ddialliance.org/" TargetMode="External"/><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hyperlink" Target="http://dx.doi.org/10.7939/DVN/10672"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hyperlink" Target="https://www.force11.org/group/joint-declaration-data-citation-principles-final" TargetMode="External"/><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22.jpg"/></Relationships>
</file>

<file path=ppt/slides/_rels/slide21.xml.rels><?xml version="1.0" encoding="UTF-8" standalone="yes"?>
<Relationships xmlns="http://schemas.openxmlformats.org/package/2006/relationships"><Relationship Id="rId3" Type="http://schemas.openxmlformats.org/officeDocument/2006/relationships/hyperlink" Target="https://www.datacite.org/" TargetMode="External"/><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35.jpg"/><Relationship Id="rId4" Type="http://schemas.openxmlformats.org/officeDocument/2006/relationships/image" Target="../media/image34.jpg"/></Relationships>
</file>

<file path=ppt/slides/_rels/slide32.xml.rels><?xml version="1.0" encoding="UTF-8" standalone="yes"?>
<Relationships xmlns="http://schemas.openxmlformats.org/package/2006/relationships"><Relationship Id="rId3" Type="http://schemas.openxmlformats.org/officeDocument/2006/relationships/hyperlink" Target="https://placesjournal.org/article/public-information/" TargetMode="External"/><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10.xml"/><Relationship Id="rId5" Type="http://schemas.openxmlformats.org/officeDocument/2006/relationships/image" Target="../media/image36.png"/><Relationship Id="rId4" Type="http://schemas.openxmlformats.org/officeDocument/2006/relationships/hyperlink" Target="https://github.com/mediagestalt/Hail"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github.com/mediagestalt/Hail" TargetMode="External"/><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hyperlink" Target="#slide=next"/><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39.JPG"/></Relationships>
</file>

<file path=ppt/slides/_rels/slide3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41.jpg"/></Relationships>
</file>

<file path=ppt/slides/_rels/slide3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38.jpg"/></Relationships>
</file>

<file path=ppt/slides/_rels/slide3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10.xml"/><Relationship Id="rId4" Type="http://schemas.openxmlformats.org/officeDocument/2006/relationships/image" Target="../media/image44.JPG"/></Relationships>
</file>

<file path=ppt/slides/_rels/slide4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10.xml"/><Relationship Id="rId6" Type="http://schemas.openxmlformats.org/officeDocument/2006/relationships/image" Target="../media/image48.JPG"/><Relationship Id="rId5" Type="http://schemas.openxmlformats.org/officeDocument/2006/relationships/image" Target="../media/image47.JPG"/><Relationship Id="rId4" Type="http://schemas.openxmlformats.org/officeDocument/2006/relationships/image" Target="../media/image46.JPG"/></Relationships>
</file>

<file path=ppt/slides/_rels/slide4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1.xml"/><Relationship Id="rId1" Type="http://schemas.openxmlformats.org/officeDocument/2006/relationships/slideLayout" Target="../slideLayouts/slideLayout10.xml"/><Relationship Id="rId4" Type="http://schemas.openxmlformats.org/officeDocument/2006/relationships/image" Target="../media/image50.jpg"/></Relationships>
</file>

<file path=ppt/slides/_rels/slide4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2.xml"/><Relationship Id="rId1" Type="http://schemas.openxmlformats.org/officeDocument/2006/relationships/slideLayout" Target="../slideLayouts/slideLayout10.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jpg"/></Relationships>
</file>

<file path=ppt/slides/_rels/slide43.xml.rels><?xml version="1.0" encoding="UTF-8" standalone="yes"?>
<Relationships xmlns="http://schemas.openxmlformats.org/package/2006/relationships"><Relationship Id="rId3" Type="http://schemas.openxmlformats.org/officeDocument/2006/relationships/hyperlink" Target="http://mediagestalt.com/maps/hail.html" TargetMode="External"/><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55.png"/></Relationships>
</file>

<file path=ppt/slides/_rels/slide4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4.xml"/><Relationship Id="rId1" Type="http://schemas.openxmlformats.org/officeDocument/2006/relationships/slideLayout" Target="../slideLayouts/slideLayout10.xml"/><Relationship Id="rId4" Type="http://schemas.openxmlformats.org/officeDocument/2006/relationships/hyperlink" Target="http://mediagestalt.com/maps/hail.html"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6"/>
        <p:cNvGrpSpPr/>
        <p:nvPr/>
      </p:nvGrpSpPr>
      <p:grpSpPr>
        <a:xfrm>
          <a:off x="0" y="0"/>
          <a:ext cx="0" cy="0"/>
          <a:chOff x="0" y="0"/>
          <a:chExt cx="0" cy="0"/>
        </a:xfrm>
      </p:grpSpPr>
      <p:sp>
        <p:nvSpPr>
          <p:cNvPr id="87" name="Shape 87"/>
          <p:cNvSpPr txBox="1">
            <a:spLocks noGrp="1"/>
          </p:cNvSpPr>
          <p:nvPr>
            <p:ph type="ctrTitle"/>
          </p:nvPr>
        </p:nvSpPr>
        <p:spPr>
          <a:xfrm>
            <a:off x="3044700" y="1444255"/>
            <a:ext cx="3054600" cy="1537199"/>
          </a:xfrm>
          <a:prstGeom prst="rect">
            <a:avLst/>
          </a:prstGeom>
        </p:spPr>
        <p:txBody>
          <a:bodyPr lIns="91425" tIns="91425" rIns="91425" bIns="91425" anchor="b" anchorCtr="0">
            <a:noAutofit/>
          </a:bodyPr>
          <a:lstStyle/>
          <a:p>
            <a:pPr lvl="0" rtl="0">
              <a:spcBef>
                <a:spcPts val="0"/>
              </a:spcBef>
              <a:buClr>
                <a:schemeClr val="dk1"/>
              </a:buClr>
              <a:buSzPct val="26190"/>
              <a:buFont typeface="Arial"/>
              <a:buNone/>
            </a:pPr>
            <a:r>
              <a:rPr lang="en">
                <a:solidFill>
                  <a:srgbClr val="F3F3F3"/>
                </a:solidFill>
              </a:rPr>
              <a:t>HAIL DATA!</a:t>
            </a:r>
          </a:p>
          <a:p>
            <a:pPr lvl="0">
              <a:spcBef>
                <a:spcPts val="0"/>
              </a:spcBef>
              <a:buNone/>
            </a:pPr>
            <a:endParaRPr/>
          </a:p>
        </p:txBody>
      </p:sp>
      <p:sp>
        <p:nvSpPr>
          <p:cNvPr id="88" name="Shape 88"/>
          <p:cNvSpPr txBox="1">
            <a:spLocks noGrp="1"/>
          </p:cNvSpPr>
          <p:nvPr>
            <p:ph type="subTitle" idx="1"/>
          </p:nvPr>
        </p:nvSpPr>
        <p:spPr>
          <a:xfrm>
            <a:off x="3044700" y="2586450"/>
            <a:ext cx="3054600" cy="640800"/>
          </a:xfrm>
          <a:prstGeom prst="rect">
            <a:avLst/>
          </a:prstGeom>
        </p:spPr>
        <p:txBody>
          <a:bodyPr lIns="91425" tIns="91425" rIns="91425" bIns="91425" anchor="t" anchorCtr="0">
            <a:noAutofit/>
          </a:bodyPr>
          <a:lstStyle/>
          <a:p>
            <a:pPr lvl="0" rtl="0">
              <a:spcBef>
                <a:spcPts val="0"/>
              </a:spcBef>
              <a:buClr>
                <a:schemeClr val="dk1"/>
              </a:buClr>
              <a:buSzPct val="52380"/>
              <a:buFont typeface="Arial"/>
              <a:buNone/>
            </a:pPr>
            <a:r>
              <a:rPr lang="en">
                <a:solidFill>
                  <a:srgbClr val="F3F3F3"/>
                </a:solidFill>
              </a:rPr>
              <a:t>A Data Preservation Saga</a:t>
            </a:r>
          </a:p>
          <a:p>
            <a:pPr lvl="0">
              <a:spcBef>
                <a:spcPts val="0"/>
              </a:spcBef>
              <a:buNone/>
            </a:pPr>
            <a:endParaRPr/>
          </a:p>
        </p:txBody>
      </p:sp>
      <p:sp>
        <p:nvSpPr>
          <p:cNvPr id="89" name="Shape 89"/>
          <p:cNvSpPr txBox="1"/>
          <p:nvPr/>
        </p:nvSpPr>
        <p:spPr>
          <a:xfrm>
            <a:off x="246900" y="3468200"/>
            <a:ext cx="2905500" cy="1340400"/>
          </a:xfrm>
          <a:prstGeom prst="rect">
            <a:avLst/>
          </a:prstGeom>
          <a:noFill/>
          <a:ln>
            <a:noFill/>
          </a:ln>
        </p:spPr>
        <p:txBody>
          <a:bodyPr lIns="91425" tIns="91425" rIns="91425" bIns="91425" anchor="t" anchorCtr="0">
            <a:noAutofit/>
          </a:bodyPr>
          <a:lstStyle/>
          <a:p>
            <a:pPr lvl="0" rtl="0">
              <a:spcBef>
                <a:spcPts val="0"/>
              </a:spcBef>
              <a:buNone/>
            </a:pPr>
            <a:r>
              <a:rPr lang="en">
                <a:latin typeface="Open Sans"/>
                <a:ea typeface="Open Sans"/>
                <a:cs typeface="Open Sans"/>
                <a:sym typeface="Open Sans"/>
              </a:rPr>
              <a:t>Sandra Schwab</a:t>
            </a:r>
          </a:p>
          <a:p>
            <a:pPr lvl="0" rtl="0">
              <a:spcBef>
                <a:spcPts val="0"/>
              </a:spcBef>
              <a:buNone/>
            </a:pPr>
            <a:r>
              <a:rPr lang="en">
                <a:latin typeface="Open Sans"/>
                <a:ea typeface="Open Sans"/>
                <a:cs typeface="Open Sans"/>
                <a:sym typeface="Open Sans"/>
              </a:rPr>
              <a:t>Larry Laliberte</a:t>
            </a:r>
          </a:p>
          <a:p>
            <a:pPr lvl="0" rtl="0">
              <a:spcBef>
                <a:spcPts val="0"/>
              </a:spcBef>
              <a:buNone/>
            </a:pPr>
            <a:r>
              <a:rPr lang="en">
                <a:latin typeface="Open Sans"/>
                <a:ea typeface="Open Sans"/>
                <a:cs typeface="Open Sans"/>
                <a:sym typeface="Open Sans"/>
              </a:rPr>
              <a:t>Anna Bombak</a:t>
            </a:r>
          </a:p>
          <a:p>
            <a:pPr lvl="0" rtl="0">
              <a:spcBef>
                <a:spcPts val="0"/>
              </a:spcBef>
              <a:buNone/>
            </a:pPr>
            <a:endParaRPr>
              <a:latin typeface="Open Sans"/>
              <a:ea typeface="Open Sans"/>
              <a:cs typeface="Open Sans"/>
              <a:sym typeface="Open Sans"/>
            </a:endParaRPr>
          </a:p>
          <a:p>
            <a:pPr lvl="0" rtl="0">
              <a:spcBef>
                <a:spcPts val="0"/>
              </a:spcBef>
              <a:buNone/>
            </a:pPr>
            <a:r>
              <a:rPr lang="en">
                <a:solidFill>
                  <a:srgbClr val="F3F3F3"/>
                </a:solidFill>
                <a:latin typeface="Open Sans"/>
                <a:ea typeface="Open Sans"/>
                <a:cs typeface="Open Sans"/>
                <a:sym typeface="Open Sans"/>
              </a:rPr>
              <a:t>University of Alberta Libraries</a:t>
            </a:r>
          </a:p>
          <a:p>
            <a:pPr lvl="0">
              <a:spcBef>
                <a:spcPts val="0"/>
              </a:spcBef>
              <a:buNone/>
            </a:pPr>
            <a:r>
              <a:rPr lang="en">
                <a:solidFill>
                  <a:srgbClr val="F3F3F3"/>
                </a:solidFill>
                <a:latin typeface="Open Sans"/>
                <a:ea typeface="Open Sans"/>
                <a:cs typeface="Open Sans"/>
                <a:sym typeface="Open Sans"/>
              </a:rPr>
              <a:t>Digital Initiatives</a:t>
            </a:r>
            <a:r>
              <a:rPr lang="en">
                <a:latin typeface="Open Sans"/>
                <a:ea typeface="Open Sans"/>
                <a:cs typeface="Open Sans"/>
                <a:sym typeface="Open Sans"/>
              </a:rPr>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Shape 87"/>
          <p:cNvSpPr txBox="1">
            <a:spLocks noGrp="1"/>
          </p:cNvSpPr>
          <p:nvPr>
            <p:ph type="ctrTitle"/>
          </p:nvPr>
        </p:nvSpPr>
        <p:spPr>
          <a:xfrm>
            <a:off x="1411720" y="73891"/>
            <a:ext cx="5948877" cy="737016"/>
          </a:xfrm>
          <a:prstGeom prst="rect">
            <a:avLst/>
          </a:prstGeom>
        </p:spPr>
        <p:txBody>
          <a:bodyPr lIns="91425" tIns="91425" rIns="91425" bIns="91425" anchor="b" anchorCtr="0">
            <a:noAutofit/>
          </a:bodyPr>
          <a:lstStyle/>
          <a:p>
            <a:pPr lvl="0">
              <a:spcBef>
                <a:spcPts val="0"/>
              </a:spcBef>
              <a:buNone/>
            </a:pPr>
            <a:r>
              <a:rPr lang="en-US" dirty="0" smtClean="0">
                <a:solidFill>
                  <a:schemeClr val="tx1"/>
                </a:solidFill>
                <a:hlinkClick r:id="rId3"/>
              </a:rPr>
              <a:t>Alberta’s “Hailstorm Alley”</a:t>
            </a:r>
            <a:endParaRPr dirty="0">
              <a:solidFill>
                <a:schemeClr val="tx1"/>
              </a:solidFill>
            </a:endParaRPr>
          </a:p>
        </p:txBody>
      </p:sp>
      <p:pic>
        <p:nvPicPr>
          <p:cNvPr id="1026" name="Picture 2" descr="http://www.ctvnews.ca/polopoly_fs/1.2990272.1468765132!/httpImage/image.jpg_gen/derivatives/landscape_620/imag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945" y="701963"/>
            <a:ext cx="7555346" cy="40547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media.licdn.com/mpr/mpr/shrinknp_800_800/AAEAAQAAAAAAAAIKAAAAJGY2NmU0M2UyLWMxOTMtNDI1MS04NDRjLWUxZmFiMGQ1ZGE0M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058" y="3042476"/>
            <a:ext cx="2801942" cy="186679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benvitaledotme.files.wordpress.com/2014/08/storm-5.png"/>
          <p:cNvPicPr>
            <a:picLocks noChangeAspect="1" noChangeArrowheads="1"/>
          </p:cNvPicPr>
          <p:nvPr/>
        </p:nvPicPr>
        <p:blipFill rotWithShape="1">
          <a:blip r:embed="rId6">
            <a:extLst>
              <a:ext uri="{28A0092B-C50C-407E-A947-70E740481C1C}">
                <a14:useLocalDpi xmlns:a14="http://schemas.microsoft.com/office/drawing/2010/main" val="0"/>
              </a:ext>
            </a:extLst>
          </a:blip>
          <a:srcRect l="40269"/>
          <a:stretch/>
        </p:blipFill>
        <p:spPr bwMode="auto">
          <a:xfrm>
            <a:off x="5966691" y="2964872"/>
            <a:ext cx="2860098" cy="1935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43490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Shape 94" descr="HailData_Flowchart copy.png"/>
          <p:cNvPicPr preferRelativeResize="0"/>
          <p:nvPr/>
        </p:nvPicPr>
        <p:blipFill>
          <a:blip r:embed="rId3">
            <a:alphaModFix/>
          </a:blip>
          <a:stretch>
            <a:fillRect/>
          </a:stretch>
        </p:blipFill>
        <p:spPr>
          <a:xfrm>
            <a:off x="-4083" y="-150"/>
            <a:ext cx="7436581" cy="3650567"/>
          </a:xfrm>
          <a:prstGeom prst="rect">
            <a:avLst/>
          </a:prstGeom>
          <a:noFill/>
          <a:ln>
            <a:noFill/>
          </a:ln>
        </p:spPr>
      </p:pic>
      <p:sp>
        <p:nvSpPr>
          <p:cNvPr id="95" name="Shape 95"/>
          <p:cNvSpPr/>
          <p:nvPr/>
        </p:nvSpPr>
        <p:spPr>
          <a:xfrm>
            <a:off x="3482100" y="-75"/>
            <a:ext cx="5661900" cy="5143500"/>
          </a:xfrm>
          <a:prstGeom prst="rect">
            <a:avLst/>
          </a:prstGeom>
          <a:solidFill>
            <a:srgbClr val="FFFFFF"/>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843370"/>
            <a:ext cx="1540282" cy="300055"/>
          </a:xfrm>
          <a:prstGeom prst="rect">
            <a:avLst/>
          </a:prstGeom>
        </p:spPr>
      </p:pic>
      <p:sp>
        <p:nvSpPr>
          <p:cNvPr id="3" name="Rectangle 2"/>
          <p:cNvSpPr/>
          <p:nvPr/>
        </p:nvSpPr>
        <p:spPr>
          <a:xfrm>
            <a:off x="25414" y="554540"/>
            <a:ext cx="1421744" cy="52504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FFFF"/>
              </a:solidFill>
            </a:endParaRP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2572" y="0"/>
            <a:ext cx="7671428" cy="5143500"/>
          </a:xfrm>
          <a:prstGeom prst="rect">
            <a:avLst/>
          </a:prstGeom>
        </p:spPr>
      </p:pic>
    </p:spTree>
    <p:extLst>
      <p:ext uri="{BB962C8B-B14F-4D97-AF65-F5344CB8AC3E}">
        <p14:creationId xmlns:p14="http://schemas.microsoft.com/office/powerpoint/2010/main" val="19288905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Shape 94" descr="HailData_Flowchart copy.png"/>
          <p:cNvPicPr preferRelativeResize="0"/>
          <p:nvPr/>
        </p:nvPicPr>
        <p:blipFill>
          <a:blip r:embed="rId3">
            <a:alphaModFix/>
          </a:blip>
          <a:stretch>
            <a:fillRect/>
          </a:stretch>
        </p:blipFill>
        <p:spPr>
          <a:xfrm>
            <a:off x="0" y="-75"/>
            <a:ext cx="7436581" cy="3650567"/>
          </a:xfrm>
          <a:prstGeom prst="rect">
            <a:avLst/>
          </a:prstGeom>
          <a:noFill/>
          <a:ln>
            <a:noFill/>
          </a:ln>
        </p:spPr>
      </p:pic>
      <p:sp>
        <p:nvSpPr>
          <p:cNvPr id="95" name="Shape 95"/>
          <p:cNvSpPr/>
          <p:nvPr/>
        </p:nvSpPr>
        <p:spPr>
          <a:xfrm>
            <a:off x="3482100" y="-75"/>
            <a:ext cx="5661900" cy="5143500"/>
          </a:xfrm>
          <a:prstGeom prst="rect">
            <a:avLst/>
          </a:prstGeom>
          <a:solidFill>
            <a:srgbClr val="FFFFFF"/>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endParaRPr/>
          </a:p>
        </p:txBody>
      </p:sp>
      <p:pic>
        <p:nvPicPr>
          <p:cNvPr id="99" name="Shape 99" descr="network.jpg"/>
          <p:cNvPicPr preferRelativeResize="0"/>
          <p:nvPr/>
        </p:nvPicPr>
        <p:blipFill rotWithShape="1">
          <a:blip r:embed="rId4">
            <a:alphaModFix/>
          </a:blip>
          <a:srcRect l="17170"/>
          <a:stretch/>
        </p:blipFill>
        <p:spPr>
          <a:xfrm>
            <a:off x="1472573" y="-75"/>
            <a:ext cx="7255791" cy="5143500"/>
          </a:xfrm>
          <a:prstGeom prst="rect">
            <a:avLst/>
          </a:prstGeom>
          <a:noFill/>
          <a:ln>
            <a:noFill/>
          </a:ln>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843370"/>
            <a:ext cx="1540282" cy="300055"/>
          </a:xfrm>
          <a:prstGeom prst="rect">
            <a:avLst/>
          </a:prstGeom>
        </p:spPr>
      </p:pic>
      <p:sp>
        <p:nvSpPr>
          <p:cNvPr id="3" name="Rectangle 2"/>
          <p:cNvSpPr/>
          <p:nvPr/>
        </p:nvSpPr>
        <p:spPr>
          <a:xfrm>
            <a:off x="25414" y="554540"/>
            <a:ext cx="1421744" cy="52504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8326698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Shape 94" descr="HailData_Flowchart copy.png"/>
          <p:cNvPicPr preferRelativeResize="0"/>
          <p:nvPr/>
        </p:nvPicPr>
        <p:blipFill>
          <a:blip r:embed="rId3">
            <a:alphaModFix/>
          </a:blip>
          <a:stretch>
            <a:fillRect/>
          </a:stretch>
        </p:blipFill>
        <p:spPr>
          <a:xfrm>
            <a:off x="-228424" y="-30814"/>
            <a:ext cx="9365670" cy="5184399"/>
          </a:xfrm>
          <a:prstGeom prst="rect">
            <a:avLst/>
          </a:prstGeom>
          <a:noFill/>
          <a:ln>
            <a:noFill/>
          </a:ln>
        </p:spPr>
      </p:pic>
      <p:sp>
        <p:nvSpPr>
          <p:cNvPr id="95" name="Shape 95"/>
          <p:cNvSpPr/>
          <p:nvPr/>
        </p:nvSpPr>
        <p:spPr>
          <a:xfrm>
            <a:off x="3482100" y="-75"/>
            <a:ext cx="5661900" cy="5143500"/>
          </a:xfrm>
          <a:prstGeom prst="rect">
            <a:avLst/>
          </a:prstGeom>
          <a:solidFill>
            <a:srgbClr val="FFFFFF"/>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pic>
        <p:nvPicPr>
          <p:cNvPr id="96" name="Shape 96" descr="conquest.jpg"/>
          <p:cNvPicPr preferRelativeResize="0"/>
          <p:nvPr/>
        </p:nvPicPr>
        <p:blipFill rotWithShape="1">
          <a:blip r:embed="rId4">
            <a:alphaModFix/>
          </a:blip>
          <a:srcRect r="8725"/>
          <a:stretch/>
        </p:blipFill>
        <p:spPr>
          <a:xfrm>
            <a:off x="6004749" y="11625"/>
            <a:ext cx="3137425" cy="2304100"/>
          </a:xfrm>
          <a:prstGeom prst="rect">
            <a:avLst/>
          </a:prstGeom>
          <a:noFill/>
          <a:ln>
            <a:noFill/>
          </a:ln>
        </p:spPr>
      </p:pic>
      <p:pic>
        <p:nvPicPr>
          <p:cNvPr id="97" name="Shape 97" descr="chase.jpg"/>
          <p:cNvPicPr preferRelativeResize="0"/>
          <p:nvPr/>
        </p:nvPicPr>
        <p:blipFill rotWithShape="1">
          <a:blip r:embed="rId5">
            <a:alphaModFix/>
          </a:blip>
          <a:srcRect l="7891" r="9559"/>
          <a:stretch/>
        </p:blipFill>
        <p:spPr>
          <a:xfrm>
            <a:off x="3477175" y="0"/>
            <a:ext cx="3137425" cy="2304100"/>
          </a:xfrm>
          <a:prstGeom prst="rect">
            <a:avLst/>
          </a:prstGeom>
          <a:noFill/>
          <a:ln>
            <a:noFill/>
          </a:ln>
        </p:spPr>
      </p:pic>
      <p:pic>
        <p:nvPicPr>
          <p:cNvPr id="98" name="Shape 98" descr="wqf.gif"/>
          <p:cNvPicPr preferRelativeResize="0"/>
          <p:nvPr/>
        </p:nvPicPr>
        <p:blipFill rotWithShape="1">
          <a:blip r:embed="rId6">
            <a:alphaModFix/>
          </a:blip>
          <a:srcRect l="7163" r="12172"/>
          <a:stretch/>
        </p:blipFill>
        <p:spPr>
          <a:xfrm>
            <a:off x="6227715" y="2290975"/>
            <a:ext cx="2894700" cy="2840800"/>
          </a:xfrm>
          <a:prstGeom prst="rect">
            <a:avLst/>
          </a:prstGeom>
          <a:noFill/>
          <a:ln>
            <a:noFill/>
          </a:ln>
        </p:spPr>
      </p:pic>
      <p:pic>
        <p:nvPicPr>
          <p:cNvPr id="99" name="Shape 99" descr="network.jpg"/>
          <p:cNvPicPr preferRelativeResize="0"/>
          <p:nvPr/>
        </p:nvPicPr>
        <p:blipFill rotWithShape="1">
          <a:blip r:embed="rId7">
            <a:alphaModFix/>
          </a:blip>
          <a:srcRect l="17170"/>
          <a:stretch/>
        </p:blipFill>
        <p:spPr>
          <a:xfrm>
            <a:off x="3497100" y="2292475"/>
            <a:ext cx="3611337" cy="2840799"/>
          </a:xfrm>
          <a:prstGeom prst="rect">
            <a:avLst/>
          </a:prstGeom>
          <a:noFill/>
          <a:ln>
            <a:noFill/>
          </a:ln>
        </p:spPr>
      </p:pic>
      <p:sp>
        <p:nvSpPr>
          <p:cNvPr id="3" name="Rectangle 2"/>
          <p:cNvSpPr/>
          <p:nvPr/>
        </p:nvSpPr>
        <p:spPr>
          <a:xfrm>
            <a:off x="-103909" y="768927"/>
            <a:ext cx="1724891" cy="94210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6462285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descr="HailData_Flowchart copy.png"/>
          <p:cNvPicPr preferRelativeResize="0"/>
          <p:nvPr/>
        </p:nvPicPr>
        <p:blipFill>
          <a:blip r:embed="rId3">
            <a:alphaModFix/>
          </a:blip>
          <a:stretch>
            <a:fillRect/>
          </a:stretch>
        </p:blipFill>
        <p:spPr>
          <a:xfrm>
            <a:off x="0" y="-40899"/>
            <a:ext cx="9365670" cy="5184399"/>
          </a:xfrm>
          <a:prstGeom prst="rect">
            <a:avLst/>
          </a:prstGeom>
          <a:noFill/>
          <a:ln>
            <a:noFill/>
          </a:ln>
        </p:spPr>
      </p:pic>
      <p:sp>
        <p:nvSpPr>
          <p:cNvPr id="105" name="Shape 105"/>
          <p:cNvSpPr/>
          <p:nvPr/>
        </p:nvSpPr>
        <p:spPr>
          <a:xfrm>
            <a:off x="5348325" y="1490700"/>
            <a:ext cx="3795600" cy="3652800"/>
          </a:xfrm>
          <a:prstGeom prst="rect">
            <a:avLst/>
          </a:prstGeom>
          <a:solidFill>
            <a:srgbClr val="FFFFFF"/>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endParaRPr/>
          </a:p>
        </p:txBody>
      </p:sp>
      <p:sp>
        <p:nvSpPr>
          <p:cNvPr id="106" name="Shape 106"/>
          <p:cNvSpPr txBox="1"/>
          <p:nvPr/>
        </p:nvSpPr>
        <p:spPr>
          <a:xfrm>
            <a:off x="6031125" y="2929500"/>
            <a:ext cx="2430000" cy="775200"/>
          </a:xfrm>
          <a:prstGeom prst="rect">
            <a:avLst/>
          </a:prstGeom>
          <a:noFill/>
          <a:ln>
            <a:noFill/>
          </a:ln>
        </p:spPr>
        <p:txBody>
          <a:bodyPr lIns="91425" tIns="91425" rIns="91425" bIns="91425" anchor="t" anchorCtr="0">
            <a:noAutofit/>
          </a:bodyPr>
          <a:lstStyle/>
          <a:p>
            <a:r>
              <a:rPr lang="en"/>
              <a:t>Picture of the box of cds</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4999" y="-30814"/>
            <a:ext cx="7460671" cy="5174314"/>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745" y="4809325"/>
            <a:ext cx="1893430" cy="344260"/>
          </a:xfrm>
          <a:prstGeom prst="rect">
            <a:avLst/>
          </a:prstGeom>
        </p:spPr>
      </p:pic>
      <p:sp>
        <p:nvSpPr>
          <p:cNvPr id="4" name="Rectangle 3"/>
          <p:cNvSpPr/>
          <p:nvPr/>
        </p:nvSpPr>
        <p:spPr>
          <a:xfrm>
            <a:off x="83762" y="2094046"/>
            <a:ext cx="1738058" cy="9423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0156054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descr="HailData_Flowchart copy.png"/>
          <p:cNvPicPr preferRelativeResize="0"/>
          <p:nvPr/>
        </p:nvPicPr>
        <p:blipFill>
          <a:blip r:embed="rId3">
            <a:alphaModFix/>
          </a:blip>
          <a:stretch>
            <a:fillRect/>
          </a:stretch>
        </p:blipFill>
        <p:spPr>
          <a:xfrm>
            <a:off x="-228424" y="-30814"/>
            <a:ext cx="9365670" cy="5184399"/>
          </a:xfrm>
          <a:prstGeom prst="rect">
            <a:avLst/>
          </a:prstGeom>
          <a:noFill/>
          <a:ln>
            <a:noFill/>
          </a:ln>
        </p:spPr>
      </p:pic>
      <p:sp>
        <p:nvSpPr>
          <p:cNvPr id="105" name="Shape 105"/>
          <p:cNvSpPr/>
          <p:nvPr/>
        </p:nvSpPr>
        <p:spPr>
          <a:xfrm>
            <a:off x="5348325" y="1490700"/>
            <a:ext cx="3795600" cy="3652800"/>
          </a:xfrm>
          <a:prstGeom prst="rect">
            <a:avLst/>
          </a:prstGeom>
          <a:solidFill>
            <a:srgbClr val="FFFFFF"/>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06" name="Shape 106"/>
          <p:cNvSpPr txBox="1"/>
          <p:nvPr/>
        </p:nvSpPr>
        <p:spPr>
          <a:xfrm>
            <a:off x="6031125" y="2929500"/>
            <a:ext cx="2430000" cy="775200"/>
          </a:xfrm>
          <a:prstGeom prst="rect">
            <a:avLst/>
          </a:prstGeom>
          <a:noFill/>
          <a:ln>
            <a:noFill/>
          </a:ln>
        </p:spPr>
        <p:txBody>
          <a:bodyPr lIns="91425" tIns="91425" rIns="91425" bIns="91425" anchor="t" anchorCtr="0">
            <a:noAutofit/>
          </a:bodyPr>
          <a:lstStyle/>
          <a:p>
            <a:pPr lvl="0">
              <a:spcBef>
                <a:spcPts val="0"/>
              </a:spcBef>
              <a:buNone/>
            </a:pPr>
            <a:r>
              <a:rPr lang="en"/>
              <a:t>Picture of the box of cds</a:t>
            </a:r>
          </a:p>
        </p:txBody>
      </p:sp>
      <p:pic>
        <p:nvPicPr>
          <p:cNvPr id="107" name="Shape 107" descr="IMG_0933.jpg"/>
          <p:cNvPicPr preferRelativeResize="0"/>
          <p:nvPr/>
        </p:nvPicPr>
        <p:blipFill rotWithShape="1">
          <a:blip r:embed="rId4">
            <a:alphaModFix/>
          </a:blip>
          <a:srcRect l="12742" r="9321"/>
          <a:stretch/>
        </p:blipFill>
        <p:spPr>
          <a:xfrm>
            <a:off x="5351400" y="1490700"/>
            <a:ext cx="3795599" cy="3652801"/>
          </a:xfrm>
          <a:prstGeom prst="rect">
            <a:avLst/>
          </a:prstGeom>
          <a:noFill/>
          <a:ln>
            <a:noFill/>
          </a:ln>
        </p:spPr>
      </p:pic>
      <p:sp>
        <p:nvSpPr>
          <p:cNvPr id="2" name="Rectangle 1"/>
          <p:cNvSpPr/>
          <p:nvPr/>
        </p:nvSpPr>
        <p:spPr>
          <a:xfrm>
            <a:off x="-146583" y="3517997"/>
            <a:ext cx="1752019" cy="8515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2970030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Shape 112" descr="HailData_Flowchart copy.png"/>
          <p:cNvPicPr preferRelativeResize="0"/>
          <p:nvPr/>
        </p:nvPicPr>
        <p:blipFill>
          <a:blip r:embed="rId3">
            <a:alphaModFix/>
          </a:blip>
          <a:stretch>
            <a:fillRect/>
          </a:stretch>
        </p:blipFill>
        <p:spPr>
          <a:xfrm>
            <a:off x="-228424" y="-30814"/>
            <a:ext cx="9365670" cy="5184399"/>
          </a:xfrm>
          <a:prstGeom prst="rect">
            <a:avLst/>
          </a:prstGeom>
          <a:noFill/>
          <a:ln>
            <a:noFill/>
          </a:ln>
        </p:spPr>
      </p:pic>
      <p:grpSp>
        <p:nvGrpSpPr>
          <p:cNvPr id="113" name="Shape 113"/>
          <p:cNvGrpSpPr/>
          <p:nvPr/>
        </p:nvGrpSpPr>
        <p:grpSpPr>
          <a:xfrm>
            <a:off x="5345375" y="1490700"/>
            <a:ext cx="3798700" cy="3652800"/>
            <a:chOff x="5345375" y="1490700"/>
            <a:chExt cx="3798700" cy="3652800"/>
          </a:xfrm>
        </p:grpSpPr>
        <p:sp>
          <p:nvSpPr>
            <p:cNvPr id="114" name="Shape 114"/>
            <p:cNvSpPr/>
            <p:nvPr/>
          </p:nvSpPr>
          <p:spPr>
            <a:xfrm>
              <a:off x="7260075" y="1490700"/>
              <a:ext cx="1884000" cy="3652800"/>
            </a:xfrm>
            <a:prstGeom prst="rect">
              <a:avLst/>
            </a:prstGeom>
            <a:solidFill>
              <a:srgbClr val="FFFFFF"/>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15" name="Shape 115"/>
            <p:cNvSpPr/>
            <p:nvPr/>
          </p:nvSpPr>
          <p:spPr>
            <a:xfrm>
              <a:off x="5345375" y="3451850"/>
              <a:ext cx="2005800" cy="13503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cxnSp>
          <p:nvCxnSpPr>
            <p:cNvPr id="116" name="Shape 116"/>
            <p:cNvCxnSpPr/>
            <p:nvPr/>
          </p:nvCxnSpPr>
          <p:spPr>
            <a:xfrm>
              <a:off x="5348325" y="3465150"/>
              <a:ext cx="1923000" cy="0"/>
            </a:xfrm>
            <a:prstGeom prst="straightConnector1">
              <a:avLst/>
            </a:prstGeom>
            <a:noFill/>
            <a:ln w="28575" cap="flat" cmpd="sng">
              <a:solidFill>
                <a:srgbClr val="000000"/>
              </a:solidFill>
              <a:prstDash val="solid"/>
              <a:round/>
              <a:headEnd type="none" w="lg" len="lg"/>
              <a:tailEnd type="none" w="lg" len="lg"/>
            </a:ln>
          </p:spPr>
        </p:cxnSp>
        <p:cxnSp>
          <p:nvCxnSpPr>
            <p:cNvPr id="117" name="Shape 117"/>
            <p:cNvCxnSpPr/>
            <p:nvPr/>
          </p:nvCxnSpPr>
          <p:spPr>
            <a:xfrm>
              <a:off x="5367627" y="3436575"/>
              <a:ext cx="0" cy="1388400"/>
            </a:xfrm>
            <a:prstGeom prst="straightConnector1">
              <a:avLst/>
            </a:prstGeom>
            <a:noFill/>
            <a:ln w="28575" cap="flat" cmpd="sng">
              <a:solidFill>
                <a:srgbClr val="000000"/>
              </a:solidFill>
              <a:prstDash val="solid"/>
              <a:round/>
              <a:headEnd type="none" w="lg" len="lg"/>
              <a:tailEnd type="none" w="lg" len="lg"/>
            </a:ln>
          </p:spPr>
        </p:cxnSp>
      </p:grpSp>
      <p:cxnSp>
        <p:nvCxnSpPr>
          <p:cNvPr id="118" name="Shape 118"/>
          <p:cNvCxnSpPr/>
          <p:nvPr/>
        </p:nvCxnSpPr>
        <p:spPr>
          <a:xfrm>
            <a:off x="5348325" y="3465150"/>
            <a:ext cx="1923000" cy="0"/>
          </a:xfrm>
          <a:prstGeom prst="straightConnector1">
            <a:avLst/>
          </a:prstGeom>
          <a:noFill/>
          <a:ln w="28575" cap="flat" cmpd="sng">
            <a:solidFill>
              <a:srgbClr val="000000"/>
            </a:solidFill>
            <a:prstDash val="solid"/>
            <a:round/>
            <a:headEnd type="none" w="lg" len="lg"/>
            <a:tailEnd type="none" w="lg" len="lg"/>
          </a:ln>
        </p:spPr>
      </p:cxnSp>
      <p:cxnSp>
        <p:nvCxnSpPr>
          <p:cNvPr id="119" name="Shape 119"/>
          <p:cNvCxnSpPr/>
          <p:nvPr/>
        </p:nvCxnSpPr>
        <p:spPr>
          <a:xfrm>
            <a:off x="5367627" y="3436575"/>
            <a:ext cx="0" cy="1388400"/>
          </a:xfrm>
          <a:prstGeom prst="straightConnector1">
            <a:avLst/>
          </a:prstGeom>
          <a:noFill/>
          <a:ln w="28575" cap="flat" cmpd="sng">
            <a:solidFill>
              <a:srgbClr val="000000"/>
            </a:solidFill>
            <a:prstDash val="solid"/>
            <a:round/>
            <a:headEnd type="none" w="lg" len="lg"/>
            <a:tailEnd type="none" w="lg" len="lg"/>
          </a:ln>
        </p:spPr>
      </p:cxnSp>
      <p:grpSp>
        <p:nvGrpSpPr>
          <p:cNvPr id="120" name="Shape 120"/>
          <p:cNvGrpSpPr/>
          <p:nvPr/>
        </p:nvGrpSpPr>
        <p:grpSpPr>
          <a:xfrm>
            <a:off x="5541449" y="1480615"/>
            <a:ext cx="3602626" cy="3442800"/>
            <a:chOff x="5534617" y="1674457"/>
            <a:chExt cx="3602626" cy="3442800"/>
          </a:xfrm>
        </p:grpSpPr>
        <p:pic>
          <p:nvPicPr>
            <p:cNvPr id="121" name="Shape 121" descr="Screen Shot 2016-04-04 at 14.36.03.png">
              <a:hlinkClick r:id="rId4"/>
            </p:cNvPr>
            <p:cNvPicPr preferRelativeResize="0"/>
            <p:nvPr/>
          </p:nvPicPr>
          <p:blipFill rotWithShape="1">
            <a:blip r:embed="rId5">
              <a:alphaModFix/>
            </a:blip>
            <a:srcRect l="79974" t="30107" r="1241" b="2958"/>
            <a:stretch/>
          </p:blipFill>
          <p:spPr>
            <a:xfrm>
              <a:off x="7437167" y="1674457"/>
              <a:ext cx="1700074" cy="3442800"/>
            </a:xfrm>
            <a:prstGeom prst="rect">
              <a:avLst/>
            </a:prstGeom>
            <a:noFill/>
            <a:ln>
              <a:noFill/>
            </a:ln>
          </p:spPr>
        </p:pic>
        <p:pic>
          <p:nvPicPr>
            <p:cNvPr id="122" name="Shape 122" descr="Screen Shot 2016-04-04 at 14.36.03.png">
              <a:hlinkClick r:id="rId4"/>
            </p:cNvPr>
            <p:cNvPicPr preferRelativeResize="0"/>
            <p:nvPr/>
          </p:nvPicPr>
          <p:blipFill rotWithShape="1">
            <a:blip r:embed="rId5">
              <a:alphaModFix/>
            </a:blip>
            <a:srcRect l="58952" t="69130" r="1241" b="7350"/>
            <a:stretch/>
          </p:blipFill>
          <p:spPr>
            <a:xfrm>
              <a:off x="5534617" y="3682007"/>
              <a:ext cx="3602626" cy="1209750"/>
            </a:xfrm>
            <a:prstGeom prst="rect">
              <a:avLst/>
            </a:prstGeom>
            <a:noFill/>
            <a:ln>
              <a:noFill/>
            </a:ln>
          </p:spPr>
        </p:pic>
      </p:grpSp>
      <p:sp>
        <p:nvSpPr>
          <p:cNvPr id="2" name="Rectangle 1"/>
          <p:cNvSpPr/>
          <p:nvPr/>
        </p:nvSpPr>
        <p:spPr>
          <a:xfrm>
            <a:off x="5367627" y="1403011"/>
            <a:ext cx="1892448" cy="375057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p:cNvSpPr/>
          <p:nvPr/>
        </p:nvSpPr>
        <p:spPr>
          <a:xfrm>
            <a:off x="0" y="3436575"/>
            <a:ext cx="1626376" cy="8352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16882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654" y="1514764"/>
            <a:ext cx="8820727" cy="1384995"/>
          </a:xfrm>
          <a:prstGeom prst="rect">
            <a:avLst/>
          </a:prstGeom>
          <a:noFill/>
        </p:spPr>
        <p:txBody>
          <a:bodyPr wrap="square" rtlCol="0">
            <a:spAutoFit/>
          </a:bodyPr>
          <a:lstStyle/>
          <a:p>
            <a:r>
              <a:rPr lang="en-US" sz="2800" b="1" dirty="0">
                <a:solidFill>
                  <a:schemeClr val="bg1">
                    <a:lumMod val="50000"/>
                  </a:schemeClr>
                </a:solidFill>
              </a:rPr>
              <a:t>“ARCHIVE YOUR DATA OR THEY DIE WITH YOU</a:t>
            </a:r>
            <a:r>
              <a:rPr lang="en-US" sz="2800" b="1" dirty="0" smtClean="0">
                <a:solidFill>
                  <a:schemeClr val="bg1">
                    <a:lumMod val="50000"/>
                  </a:schemeClr>
                </a:solidFill>
              </a:rPr>
              <a:t>”</a:t>
            </a:r>
          </a:p>
          <a:p>
            <a:r>
              <a:rPr lang="en-US" sz="2800" b="1" dirty="0" smtClean="0">
                <a:solidFill>
                  <a:schemeClr val="bg1">
                    <a:lumMod val="50000"/>
                  </a:schemeClr>
                </a:solidFill>
              </a:rPr>
              <a:t> </a:t>
            </a:r>
            <a:r>
              <a:rPr lang="en-US" b="1" dirty="0"/>
              <a:t/>
            </a:r>
            <a:br>
              <a:rPr lang="en-US" b="1" dirty="0"/>
            </a:br>
            <a:r>
              <a:rPr lang="en-US" b="1" dirty="0" smtClean="0"/>
              <a:t>                                                                                                           </a:t>
            </a:r>
            <a:r>
              <a:rPr lang="en-US" dirty="0" smtClean="0">
                <a:solidFill>
                  <a:schemeClr val="tx1"/>
                </a:solidFill>
              </a:rPr>
              <a:t>Thomas </a:t>
            </a:r>
            <a:r>
              <a:rPr lang="en-US" dirty="0" err="1">
                <a:solidFill>
                  <a:schemeClr val="tx1"/>
                </a:solidFill>
              </a:rPr>
              <a:t>Leeper</a:t>
            </a:r>
            <a:r>
              <a:rPr lang="en-US" dirty="0">
                <a:solidFill>
                  <a:schemeClr val="tx1"/>
                </a:solidFill>
              </a:rPr>
              <a:t> </a:t>
            </a:r>
            <a:r>
              <a:rPr lang="en-US" u="sng" dirty="0">
                <a:hlinkClick r:id="rId3"/>
              </a:rPr>
              <a:t>http://bit.ly/1sZvmCD</a:t>
            </a:r>
            <a:r>
              <a:rPr lang="en-US" dirty="0"/>
              <a:t> </a:t>
            </a:r>
          </a:p>
          <a:p>
            <a:endParaRPr lang="en-CA" dirty="0"/>
          </a:p>
        </p:txBody>
      </p:sp>
    </p:spTree>
    <p:extLst>
      <p:ext uri="{BB962C8B-B14F-4D97-AF65-F5344CB8AC3E}">
        <p14:creationId xmlns:p14="http://schemas.microsoft.com/office/powerpoint/2010/main" val="14562083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ullSizeRend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753" y="127001"/>
            <a:ext cx="3188678" cy="443718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454820" y="2417862"/>
            <a:ext cx="234360" cy="307777"/>
          </a:xfrm>
          <a:prstGeom prst="rect">
            <a:avLst/>
          </a:prstGeom>
        </p:spPr>
        <p:txBody>
          <a:bodyPr wrap="none">
            <a:spAutoFit/>
          </a:bodyPr>
          <a:lstStyle/>
          <a:p>
            <a:r>
              <a:rPr lang="en-CA" dirty="0"/>
              <a:t> </a:t>
            </a:r>
          </a:p>
        </p:txBody>
      </p:sp>
      <p:pic>
        <p:nvPicPr>
          <p:cNvPr id="4" name="Picture 2" descr="FullSizeRend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5569" y="127001"/>
            <a:ext cx="3188678" cy="4437184"/>
          </a:xfrm>
          <a:prstGeom prst="rect">
            <a:avLst/>
          </a:prstGeom>
          <a:noFill/>
          <a:extLst>
            <a:ext uri="{909E8E84-426E-40DD-AFC4-6F175D3DCCD1}">
              <a14:hiddenFill xmlns:a14="http://schemas.microsoft.com/office/drawing/2010/main">
                <a:solidFill>
                  <a:srgbClr val="FFFFFF"/>
                </a:solidFill>
              </a14:hiddenFill>
            </a:ext>
          </a:extLst>
        </p:spPr>
      </p:pic>
      <p:sp>
        <p:nvSpPr>
          <p:cNvPr id="3" name="Right Arrow 2"/>
          <p:cNvSpPr/>
          <p:nvPr/>
        </p:nvSpPr>
        <p:spPr>
          <a:xfrm>
            <a:off x="4454820" y="1852246"/>
            <a:ext cx="1180072" cy="781538"/>
          </a:xfrm>
          <a:prstGeom prst="righ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ight Arrow 5"/>
          <p:cNvSpPr/>
          <p:nvPr/>
        </p:nvSpPr>
        <p:spPr>
          <a:xfrm rot="10800000">
            <a:off x="3657600" y="1852246"/>
            <a:ext cx="1031580" cy="781538"/>
          </a:xfrm>
          <a:prstGeom prst="righ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1643456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690" y="0"/>
            <a:ext cx="8192655" cy="4986483"/>
          </a:xfrm>
          <a:prstGeom prst="rect">
            <a:avLst/>
          </a:prstGeom>
        </p:spPr>
      </p:pic>
    </p:spTree>
    <p:extLst>
      <p:ext uri="{BB962C8B-B14F-4D97-AF65-F5344CB8AC3E}">
        <p14:creationId xmlns:p14="http://schemas.microsoft.com/office/powerpoint/2010/main" val="41345937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pic>
        <p:nvPicPr>
          <p:cNvPr id="185" name="Shape 185"/>
          <p:cNvPicPr preferRelativeResize="0"/>
          <p:nvPr/>
        </p:nvPicPr>
        <p:blipFill>
          <a:blip r:embed="rId3">
            <a:alphaModFix/>
          </a:blip>
          <a:stretch>
            <a:fillRect/>
          </a:stretch>
        </p:blipFill>
        <p:spPr>
          <a:xfrm>
            <a:off x="0" y="0"/>
            <a:ext cx="9026999" cy="4992475"/>
          </a:xfrm>
          <a:prstGeom prst="rect">
            <a:avLst/>
          </a:prstGeom>
          <a:noFill/>
          <a:ln>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294" y="555812"/>
            <a:ext cx="8740589" cy="3631763"/>
          </a:xfrm>
          <a:prstGeom prst="rect">
            <a:avLst/>
          </a:prstGeom>
          <a:noFill/>
        </p:spPr>
        <p:txBody>
          <a:bodyPr wrap="square" rtlCol="0">
            <a:spAutoFit/>
          </a:bodyPr>
          <a:lstStyle/>
          <a:p>
            <a:pPr marL="285750" indent="-285750" fontAlgn="base">
              <a:buFont typeface="Arial" panose="020B0604020202020204" pitchFamily="34" charset="0"/>
              <a:buChar char="•"/>
            </a:pPr>
            <a:r>
              <a:rPr lang="en-US" sz="1800" dirty="0"/>
              <a:t>An easy way to </a:t>
            </a:r>
            <a:r>
              <a:rPr lang="en-US" sz="1800" b="1" dirty="0"/>
              <a:t>share data</a:t>
            </a:r>
            <a:r>
              <a:rPr lang="en-US" sz="1800" dirty="0"/>
              <a:t> with one, a few, or many other researchers that does not involve the use of email or </a:t>
            </a:r>
            <a:r>
              <a:rPr lang="en-US" sz="1800" dirty="0" smtClean="0"/>
              <a:t>Dropbox</a:t>
            </a:r>
          </a:p>
          <a:p>
            <a:pPr fontAlgn="base"/>
            <a:endParaRPr lang="en-US" sz="1800" dirty="0"/>
          </a:p>
          <a:p>
            <a:pPr marL="285750" indent="-285750" fontAlgn="base">
              <a:buFont typeface="Arial" panose="020B0604020202020204" pitchFamily="34" charset="0"/>
              <a:buChar char="•"/>
            </a:pPr>
            <a:r>
              <a:rPr lang="en-US" sz="1800" dirty="0"/>
              <a:t>An easy way to enter </a:t>
            </a:r>
            <a:r>
              <a:rPr lang="en-US" sz="1800" b="1" dirty="0"/>
              <a:t>project-level metadata</a:t>
            </a:r>
            <a:r>
              <a:rPr lang="en-US" sz="1800" dirty="0"/>
              <a:t> that can be used repeatedly with other </a:t>
            </a:r>
            <a:r>
              <a:rPr lang="en-US" sz="1800" dirty="0" smtClean="0"/>
              <a:t>applications</a:t>
            </a:r>
          </a:p>
          <a:p>
            <a:pPr fontAlgn="base"/>
            <a:endParaRPr lang="en-US" sz="1800" dirty="0"/>
          </a:p>
          <a:p>
            <a:pPr marL="285750" indent="-285750" fontAlgn="base">
              <a:buFont typeface="Arial" panose="020B0604020202020204" pitchFamily="34" charset="0"/>
              <a:buChar char="•"/>
            </a:pPr>
            <a:r>
              <a:rPr lang="en-US" sz="1800" dirty="0"/>
              <a:t>An easy way to mint </a:t>
            </a:r>
            <a:r>
              <a:rPr lang="en-US" sz="1800" b="1" dirty="0"/>
              <a:t>DOIs</a:t>
            </a:r>
            <a:r>
              <a:rPr lang="en-US" sz="1800" dirty="0"/>
              <a:t> for data files that can be used in publications </a:t>
            </a:r>
            <a:endParaRPr lang="en-US" sz="1800" dirty="0" smtClean="0"/>
          </a:p>
          <a:p>
            <a:pPr fontAlgn="base"/>
            <a:endParaRPr lang="en-US" sz="1800" dirty="0"/>
          </a:p>
          <a:p>
            <a:pPr marL="285750" indent="-285750" fontAlgn="base">
              <a:buFont typeface="Arial" panose="020B0604020202020204" pitchFamily="34" charset="0"/>
              <a:buChar char="•"/>
            </a:pPr>
            <a:r>
              <a:rPr lang="en-US" sz="1800" dirty="0"/>
              <a:t>A way to manage multiple </a:t>
            </a:r>
            <a:r>
              <a:rPr lang="en-US" sz="1800" b="1" dirty="0"/>
              <a:t>versions</a:t>
            </a:r>
            <a:r>
              <a:rPr lang="en-US" sz="1800" dirty="0"/>
              <a:t> of data files, including keeping track of changes made to the </a:t>
            </a:r>
            <a:r>
              <a:rPr lang="en-US" sz="1800" dirty="0" smtClean="0"/>
              <a:t>data</a:t>
            </a:r>
          </a:p>
          <a:p>
            <a:pPr fontAlgn="base"/>
            <a:endParaRPr lang="en-US" sz="1800" dirty="0"/>
          </a:p>
          <a:p>
            <a:pPr marL="285750" indent="-285750" fontAlgn="base">
              <a:buFont typeface="Arial" panose="020B0604020202020204" pitchFamily="34" charset="0"/>
              <a:buChar char="•"/>
            </a:pPr>
            <a:r>
              <a:rPr lang="en-US" sz="1800" dirty="0"/>
              <a:t>A service that helps organize data to submit for </a:t>
            </a:r>
            <a:r>
              <a:rPr lang="en-US" sz="1800" b="1" dirty="0"/>
              <a:t>preservation</a:t>
            </a:r>
            <a:r>
              <a:rPr lang="en-US" sz="1800" dirty="0"/>
              <a:t> processing</a:t>
            </a:r>
          </a:p>
          <a:p>
            <a:endParaRPr lang="en-CA" dirty="0"/>
          </a:p>
        </p:txBody>
      </p:sp>
    </p:spTree>
    <p:extLst>
      <p:ext uri="{BB962C8B-B14F-4D97-AF65-F5344CB8AC3E}">
        <p14:creationId xmlns:p14="http://schemas.microsoft.com/office/powerpoint/2010/main" val="4999087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87388" y="116541"/>
            <a:ext cx="4423006" cy="584775"/>
          </a:xfrm>
          <a:prstGeom prst="rect">
            <a:avLst/>
          </a:prstGeom>
          <a:noFill/>
        </p:spPr>
        <p:txBody>
          <a:bodyPr wrap="none" rtlCol="0">
            <a:spAutoFit/>
          </a:bodyPr>
          <a:lstStyle/>
          <a:p>
            <a:r>
              <a:rPr lang="en-US" sz="3200" dirty="0" smtClean="0"/>
              <a:t>Built for Statistical Data</a:t>
            </a:r>
            <a:endParaRPr lang="en-CA" sz="3200" dirty="0"/>
          </a:p>
        </p:txBody>
      </p:sp>
      <p:sp>
        <p:nvSpPr>
          <p:cNvPr id="3" name="TextBox 2"/>
          <p:cNvSpPr txBox="1"/>
          <p:nvPr/>
        </p:nvSpPr>
        <p:spPr>
          <a:xfrm>
            <a:off x="1388932" y="941295"/>
            <a:ext cx="1596912" cy="3754874"/>
          </a:xfrm>
          <a:prstGeom prst="rect">
            <a:avLst/>
          </a:prstGeom>
          <a:noFill/>
        </p:spPr>
        <p:txBody>
          <a:bodyPr wrap="none" rtlCol="0">
            <a:spAutoFit/>
          </a:bodyPr>
          <a:lstStyle/>
          <a:p>
            <a:pPr fontAlgn="base"/>
            <a:r>
              <a:rPr lang="en-CA" sz="3200" dirty="0"/>
              <a:t>SPSS</a:t>
            </a:r>
          </a:p>
          <a:p>
            <a:pPr fontAlgn="base"/>
            <a:r>
              <a:rPr lang="en-CA" sz="3200" dirty="0"/>
              <a:t>Stata</a:t>
            </a:r>
          </a:p>
          <a:p>
            <a:pPr fontAlgn="base"/>
            <a:r>
              <a:rPr lang="en-CA" sz="3200" dirty="0" err="1"/>
              <a:t>RData</a:t>
            </a:r>
            <a:endParaRPr lang="en-CA" sz="3200" dirty="0"/>
          </a:p>
          <a:p>
            <a:pPr fontAlgn="base"/>
            <a:r>
              <a:rPr lang="en-CA" sz="3200" dirty="0"/>
              <a:t>CSV</a:t>
            </a:r>
          </a:p>
          <a:p>
            <a:pPr fontAlgn="base"/>
            <a:r>
              <a:rPr lang="en-CA" sz="3200" dirty="0"/>
              <a:t>TAB</a:t>
            </a:r>
          </a:p>
          <a:p>
            <a:pPr fontAlgn="base"/>
            <a:r>
              <a:rPr lang="en-CA" sz="3200" dirty="0"/>
              <a:t>Zip files</a:t>
            </a:r>
          </a:p>
          <a:p>
            <a:pPr fontAlgn="base"/>
            <a:r>
              <a:rPr lang="en-CA" sz="3200" b="1" dirty="0"/>
              <a:t>Other</a:t>
            </a:r>
          </a:p>
          <a:p>
            <a:endParaRPr lang="en-CA" dirty="0"/>
          </a:p>
        </p:txBody>
      </p:sp>
      <p:pic>
        <p:nvPicPr>
          <p:cNvPr id="3074" name="Picture 2" descr="2015-01-27_10-54-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4540" y="1002823"/>
            <a:ext cx="2551767" cy="3631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91039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network D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436" y="864254"/>
            <a:ext cx="6212542" cy="413805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36494" y="62753"/>
            <a:ext cx="7956024" cy="646331"/>
          </a:xfrm>
          <a:prstGeom prst="rect">
            <a:avLst/>
          </a:prstGeom>
          <a:noFill/>
        </p:spPr>
        <p:txBody>
          <a:bodyPr wrap="none" rtlCol="0">
            <a:spAutoFit/>
          </a:bodyPr>
          <a:lstStyle/>
          <a:p>
            <a:r>
              <a:rPr lang="en-US" sz="3600" b="1" dirty="0"/>
              <a:t>Place to store your data for sharing</a:t>
            </a:r>
            <a:endParaRPr lang="en-CA" sz="3600" dirty="0"/>
          </a:p>
        </p:txBody>
      </p:sp>
      <p:sp>
        <p:nvSpPr>
          <p:cNvPr id="4" name="TextBox 3"/>
          <p:cNvSpPr txBox="1"/>
          <p:nvPr/>
        </p:nvSpPr>
        <p:spPr>
          <a:xfrm>
            <a:off x="6270659" y="959224"/>
            <a:ext cx="2321859" cy="3754874"/>
          </a:xfrm>
          <a:prstGeom prst="rect">
            <a:avLst/>
          </a:prstGeom>
          <a:noFill/>
        </p:spPr>
        <p:txBody>
          <a:bodyPr wrap="square" rtlCol="0">
            <a:spAutoFit/>
          </a:bodyPr>
          <a:lstStyle/>
          <a:p>
            <a:pPr fontAlgn="base"/>
            <a:r>
              <a:rPr lang="en-US" dirty="0"/>
              <a:t>A software framework to build data repositories</a:t>
            </a:r>
          </a:p>
          <a:p>
            <a:r>
              <a:rPr lang="en-US" dirty="0"/>
              <a:t/>
            </a:r>
            <a:br>
              <a:rPr lang="en-US" dirty="0"/>
            </a:br>
            <a:endParaRPr lang="en-US" dirty="0"/>
          </a:p>
          <a:p>
            <a:pPr fontAlgn="base"/>
            <a:r>
              <a:rPr lang="en-US" dirty="0"/>
              <a:t>The data are organized in studies, which contain metadata, data files and complementary files. The studies can in turn be grouped into collections.</a:t>
            </a:r>
          </a:p>
          <a:p>
            <a:r>
              <a:rPr lang="en-US" dirty="0"/>
              <a:t/>
            </a:r>
            <a:br>
              <a:rPr lang="en-US" dirty="0"/>
            </a:br>
            <a:endParaRPr lang="en-US" dirty="0"/>
          </a:p>
          <a:p>
            <a:r>
              <a:rPr lang="en-US" dirty="0"/>
              <a:t>Researchers can </a:t>
            </a:r>
            <a:r>
              <a:rPr lang="en-US" b="1" dirty="0"/>
              <a:t>share</a:t>
            </a:r>
            <a:r>
              <a:rPr lang="en-US" dirty="0"/>
              <a:t>, keep </a:t>
            </a:r>
            <a:r>
              <a:rPr lang="en-US" b="1" dirty="0"/>
              <a:t>control</a:t>
            </a:r>
            <a:r>
              <a:rPr lang="en-US" dirty="0"/>
              <a:t> of and get </a:t>
            </a:r>
            <a:r>
              <a:rPr lang="en-US" b="1" dirty="0"/>
              <a:t>recognition</a:t>
            </a:r>
            <a:r>
              <a:rPr lang="en-US" dirty="0"/>
              <a:t> for their data through an easy to use web interface</a:t>
            </a:r>
            <a:endParaRPr lang="en-CA" dirty="0"/>
          </a:p>
        </p:txBody>
      </p:sp>
      <p:sp>
        <p:nvSpPr>
          <p:cNvPr id="2" name="TextBox 1"/>
          <p:cNvSpPr txBox="1"/>
          <p:nvPr/>
        </p:nvSpPr>
        <p:spPr>
          <a:xfrm>
            <a:off x="1985818" y="2836661"/>
            <a:ext cx="930063" cy="307777"/>
          </a:xfrm>
          <a:prstGeom prst="rect">
            <a:avLst/>
          </a:prstGeom>
          <a:noFill/>
        </p:spPr>
        <p:txBody>
          <a:bodyPr wrap="none" rtlCol="0">
            <a:spAutoFit/>
          </a:bodyPr>
          <a:lstStyle/>
          <a:p>
            <a:r>
              <a:rPr lang="en-CA" b="1" dirty="0" smtClean="0"/>
              <a:t>Datasets</a:t>
            </a:r>
            <a:endParaRPr lang="en-CA" b="1" dirty="0"/>
          </a:p>
        </p:txBody>
      </p:sp>
      <p:sp>
        <p:nvSpPr>
          <p:cNvPr id="5" name="TextBox 4"/>
          <p:cNvSpPr txBox="1"/>
          <p:nvPr/>
        </p:nvSpPr>
        <p:spPr>
          <a:xfrm>
            <a:off x="3618780" y="2836661"/>
            <a:ext cx="930063" cy="307777"/>
          </a:xfrm>
          <a:prstGeom prst="rect">
            <a:avLst/>
          </a:prstGeom>
          <a:noFill/>
        </p:spPr>
        <p:txBody>
          <a:bodyPr wrap="none" rtlCol="0">
            <a:spAutoFit/>
          </a:bodyPr>
          <a:lstStyle/>
          <a:p>
            <a:r>
              <a:rPr lang="en-CA" b="1" dirty="0" smtClean="0"/>
              <a:t>Datasets</a:t>
            </a:r>
            <a:endParaRPr lang="en-CA" b="1" dirty="0"/>
          </a:p>
        </p:txBody>
      </p:sp>
    </p:spTree>
    <p:extLst>
      <p:ext uri="{BB962C8B-B14F-4D97-AF65-F5344CB8AC3E}">
        <p14:creationId xmlns:p14="http://schemas.microsoft.com/office/powerpoint/2010/main" val="2073566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9176" y="116541"/>
            <a:ext cx="5801588" cy="646331"/>
          </a:xfrm>
          <a:prstGeom prst="rect">
            <a:avLst/>
          </a:prstGeom>
          <a:noFill/>
        </p:spPr>
        <p:txBody>
          <a:bodyPr wrap="none" rtlCol="0">
            <a:spAutoFit/>
          </a:bodyPr>
          <a:lstStyle/>
          <a:p>
            <a:r>
              <a:rPr lang="en-CA" sz="3600" b="1" dirty="0"/>
              <a:t>Controlled access to data</a:t>
            </a:r>
            <a:endParaRPr lang="en-CA" sz="3600" dirty="0"/>
          </a:p>
        </p:txBody>
      </p:sp>
      <p:sp>
        <p:nvSpPr>
          <p:cNvPr id="3" name="TextBox 2"/>
          <p:cNvSpPr txBox="1"/>
          <p:nvPr/>
        </p:nvSpPr>
        <p:spPr>
          <a:xfrm>
            <a:off x="788894" y="869577"/>
            <a:ext cx="8202706" cy="2246769"/>
          </a:xfrm>
          <a:prstGeom prst="rect">
            <a:avLst/>
          </a:prstGeom>
          <a:noFill/>
        </p:spPr>
        <p:txBody>
          <a:bodyPr wrap="square" rtlCol="0">
            <a:spAutoFit/>
          </a:bodyPr>
          <a:lstStyle/>
          <a:p>
            <a:pPr marL="285750" indent="-285750" fontAlgn="base">
              <a:buFont typeface="Arial" panose="020B0604020202020204" pitchFamily="34" charset="0"/>
              <a:buChar char="•"/>
            </a:pPr>
            <a:r>
              <a:rPr lang="en-US" sz="2800" dirty="0"/>
              <a:t>Can release data to the world (Open Data)</a:t>
            </a:r>
          </a:p>
          <a:p>
            <a:pPr marL="285750" indent="-285750" fontAlgn="base">
              <a:buFont typeface="Arial" panose="020B0604020202020204" pitchFamily="34" charset="0"/>
              <a:buChar char="•"/>
            </a:pPr>
            <a:r>
              <a:rPr lang="en-US" sz="2800" dirty="0"/>
              <a:t>Can release data to a set of University ID’s</a:t>
            </a:r>
          </a:p>
          <a:p>
            <a:pPr marL="285750" indent="-285750" fontAlgn="base">
              <a:buFont typeface="Arial" panose="020B0604020202020204" pitchFamily="34" charset="0"/>
              <a:buChar char="•"/>
            </a:pPr>
            <a:r>
              <a:rPr lang="en-US" sz="2800" dirty="0"/>
              <a:t>Can release data to a predefined group</a:t>
            </a:r>
          </a:p>
          <a:p>
            <a:pPr marL="285750" indent="-285750">
              <a:buFont typeface="Arial" panose="020B0604020202020204" pitchFamily="34" charset="0"/>
              <a:buChar char="•"/>
            </a:pPr>
            <a:r>
              <a:rPr lang="en-US" sz="2800" dirty="0"/>
              <a:t>Can restrict access to the </a:t>
            </a:r>
            <a:r>
              <a:rPr lang="en-US" sz="2800" dirty="0" smtClean="0"/>
              <a:t>data</a:t>
            </a:r>
          </a:p>
          <a:p>
            <a:pPr marL="285750" indent="-285750">
              <a:buFont typeface="Arial" panose="020B0604020202020204" pitchFamily="34" charset="0"/>
              <a:buChar char="•"/>
            </a:pPr>
            <a:r>
              <a:rPr lang="en-US" sz="2800" dirty="0" smtClean="0"/>
              <a:t>Set up a guest book</a:t>
            </a:r>
            <a:endParaRPr lang="en-CA" sz="2800" dirty="0"/>
          </a:p>
        </p:txBody>
      </p:sp>
    </p:spTree>
    <p:extLst>
      <p:ext uri="{BB962C8B-B14F-4D97-AF65-F5344CB8AC3E}">
        <p14:creationId xmlns:p14="http://schemas.microsoft.com/office/powerpoint/2010/main" val="32041447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74894" y="134470"/>
            <a:ext cx="2185214" cy="646331"/>
          </a:xfrm>
          <a:prstGeom prst="rect">
            <a:avLst/>
          </a:prstGeom>
          <a:noFill/>
        </p:spPr>
        <p:txBody>
          <a:bodyPr wrap="none" rtlCol="0">
            <a:spAutoFit/>
          </a:bodyPr>
          <a:lstStyle/>
          <a:p>
            <a:r>
              <a:rPr lang="en-CA" sz="3600" b="1" dirty="0"/>
              <a:t>Metadata</a:t>
            </a:r>
            <a:endParaRPr lang="en-CA" sz="3600" dirty="0"/>
          </a:p>
        </p:txBody>
      </p:sp>
      <p:sp>
        <p:nvSpPr>
          <p:cNvPr id="3" name="TextBox 2"/>
          <p:cNvSpPr txBox="1"/>
          <p:nvPr/>
        </p:nvSpPr>
        <p:spPr>
          <a:xfrm>
            <a:off x="286871" y="1138518"/>
            <a:ext cx="9434452" cy="2154436"/>
          </a:xfrm>
          <a:prstGeom prst="rect">
            <a:avLst/>
          </a:prstGeom>
          <a:noFill/>
        </p:spPr>
        <p:txBody>
          <a:bodyPr wrap="square" rtlCol="0">
            <a:spAutoFit/>
          </a:bodyPr>
          <a:lstStyle/>
          <a:p>
            <a:pPr fontAlgn="base"/>
            <a:r>
              <a:rPr lang="en-US" sz="2400" dirty="0"/>
              <a:t>Dataverse allows researchers to describe their studies using an international metadata standard</a:t>
            </a:r>
            <a:r>
              <a:rPr lang="en-US" sz="2400" dirty="0" smtClean="0"/>
              <a:t>.</a:t>
            </a:r>
          </a:p>
          <a:p>
            <a:pPr fontAlgn="base"/>
            <a:endParaRPr lang="en-US" sz="2400" dirty="0"/>
          </a:p>
          <a:p>
            <a:pPr fontAlgn="base"/>
            <a:r>
              <a:rPr lang="en-US" sz="2400" dirty="0"/>
              <a:t>Dataverse Compliant with the </a:t>
            </a:r>
            <a:r>
              <a:rPr lang="en-US" sz="2400" b="1" dirty="0"/>
              <a:t>DDI standard </a:t>
            </a:r>
            <a:r>
              <a:rPr lang="en-US" sz="2400" u="sng" dirty="0">
                <a:hlinkClick r:id="rId3"/>
              </a:rPr>
              <a:t>http://www.ddialliance.org/</a:t>
            </a:r>
            <a:r>
              <a:rPr lang="en-US" sz="2400" dirty="0"/>
              <a:t> </a:t>
            </a:r>
          </a:p>
          <a:p>
            <a:endParaRPr lang="en-CA" dirty="0"/>
          </a:p>
        </p:txBody>
      </p:sp>
    </p:spTree>
    <p:extLst>
      <p:ext uri="{BB962C8B-B14F-4D97-AF65-F5344CB8AC3E}">
        <p14:creationId xmlns:p14="http://schemas.microsoft.com/office/powerpoint/2010/main" val="7040973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Shape 127"/>
          <p:cNvSpPr/>
          <p:nvPr/>
        </p:nvSpPr>
        <p:spPr>
          <a:xfrm>
            <a:off x="75525" y="1585850"/>
            <a:ext cx="8969700" cy="1795500"/>
          </a:xfrm>
          <a:prstGeom prst="rect">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128" name="Shape 128"/>
          <p:cNvSpPr txBox="1"/>
          <p:nvPr/>
        </p:nvSpPr>
        <p:spPr>
          <a:xfrm>
            <a:off x="272775" y="1674000"/>
            <a:ext cx="8575200" cy="1795500"/>
          </a:xfrm>
          <a:prstGeom prst="rect">
            <a:avLst/>
          </a:prstGeom>
          <a:noFill/>
          <a:ln>
            <a:noFill/>
          </a:ln>
        </p:spPr>
        <p:txBody>
          <a:bodyPr lIns="91425" tIns="91425" rIns="91425" bIns="91425" anchor="t" anchorCtr="0">
            <a:noAutofit/>
          </a:bodyPr>
          <a:lstStyle/>
          <a:p>
            <a:pPr lvl="0">
              <a:spcBef>
                <a:spcPts val="0"/>
              </a:spcBef>
              <a:buNone/>
            </a:pPr>
            <a:r>
              <a:rPr lang="en" sz="1100">
                <a:solidFill>
                  <a:srgbClr val="666666"/>
                </a:solidFill>
                <a:highlight>
                  <a:srgbClr val="FFFFFF"/>
                </a:highlight>
              </a:rPr>
              <a:t>A valuable meteorological data archive collected by the Alberta Research Council over the course of the Hail Studies Project in central Alberta was in jeopardy of becoming unusable as the digital data stored on magnetic tape degrade over time, and expertise in the data collection, calibration, and interpretation becomes scarce. An archiving project has been put in place to rescue it. The overall goal of this project is to preserve the digital radar, aircraft, upper air and surface precipitation data along with supporting calibrations and documentation; to transfer this archive to the University of Alberta; and to make the archive available to the scientific community. There were three distinct operations carried out to ensure the long-term preservation of the archive; retrieval of the digital data and all supporting (secondary) data sources; transfer of digital data from magnetic tape to compact disk; and the collection and preparation of relevant documentation describing the data. The archive will provide researchers with a documented dataset to support further research in radar meteorology, climate change, hydrology, cloud physics, mesoscale meteorology and severe weather phenomena.</a:t>
            </a:r>
          </a:p>
        </p:txBody>
      </p:sp>
      <p:pic>
        <p:nvPicPr>
          <p:cNvPr id="129" name="Shape 129" descr="Screen Shot 2016-04-04 at 14.36.03.png"/>
          <p:cNvPicPr preferRelativeResize="0"/>
          <p:nvPr/>
        </p:nvPicPr>
        <p:blipFill>
          <a:blip r:embed="rId3">
            <a:alphaModFix/>
          </a:blip>
          <a:stretch>
            <a:fillRect/>
          </a:stretch>
        </p:blipFill>
        <p:spPr>
          <a:xfrm>
            <a:off x="96593" y="0"/>
            <a:ext cx="9050727" cy="5143499"/>
          </a:xfrm>
          <a:prstGeom prst="rect">
            <a:avLst/>
          </a:prstGeom>
          <a:noFill/>
          <a:ln>
            <a:noFill/>
          </a:ln>
        </p:spPr>
      </p:pic>
      <p:sp>
        <p:nvSpPr>
          <p:cNvPr id="2" name="TextBox 1"/>
          <p:cNvSpPr txBox="1"/>
          <p:nvPr/>
        </p:nvSpPr>
        <p:spPr>
          <a:xfrm>
            <a:off x="2918691" y="3469500"/>
            <a:ext cx="2762295" cy="276999"/>
          </a:xfrm>
          <a:prstGeom prst="rect">
            <a:avLst/>
          </a:prstGeom>
          <a:noFill/>
        </p:spPr>
        <p:txBody>
          <a:bodyPr wrap="none" rtlCol="0">
            <a:spAutoFit/>
          </a:bodyPr>
          <a:lstStyle/>
          <a:p>
            <a:r>
              <a:rPr lang="en-CA" sz="1200" dirty="0">
                <a:hlinkClick r:id="rId4"/>
              </a:rPr>
              <a:t>http://</a:t>
            </a:r>
            <a:r>
              <a:rPr lang="en-CA" sz="1200" dirty="0" smtClean="0">
                <a:hlinkClick r:id="rId4"/>
              </a:rPr>
              <a:t>dx.doi.org/10.7939/DVN/10672</a:t>
            </a:r>
            <a:r>
              <a:rPr lang="en-CA" sz="1200" dirty="0" smtClean="0"/>
              <a:t> </a:t>
            </a:r>
            <a:endParaRPr lang="en-CA" sz="1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pic>
        <p:nvPicPr>
          <p:cNvPr id="134" name="Shape 134" descr="Capture.JPG"/>
          <p:cNvPicPr preferRelativeResize="0"/>
          <p:nvPr/>
        </p:nvPicPr>
        <p:blipFill>
          <a:blip r:embed="rId3">
            <a:alphaModFix/>
          </a:blip>
          <a:stretch>
            <a:fillRect/>
          </a:stretch>
        </p:blipFill>
        <p:spPr>
          <a:xfrm>
            <a:off x="0" y="0"/>
            <a:ext cx="9144000" cy="5143499"/>
          </a:xfrm>
          <a:prstGeom prst="rect">
            <a:avLst/>
          </a:prstGeom>
          <a:noFill/>
          <a:ln>
            <a:noFill/>
          </a:ln>
        </p:spPr>
      </p:pic>
      <p:sp>
        <p:nvSpPr>
          <p:cNvPr id="135" name="Shape 135"/>
          <p:cNvSpPr/>
          <p:nvPr/>
        </p:nvSpPr>
        <p:spPr>
          <a:xfrm>
            <a:off x="1535500" y="2064125"/>
            <a:ext cx="6402000" cy="763500"/>
          </a:xfrm>
          <a:prstGeom prst="rect">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cBhvr additive="base">
                                        <p:cTn id="7" dur="1000"/>
                                        <p:tgtEl>
                                          <p:spTgt spid="13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Shape 140"/>
          <p:cNvSpPr txBox="1"/>
          <p:nvPr/>
        </p:nvSpPr>
        <p:spPr>
          <a:xfrm>
            <a:off x="1619400" y="4413500"/>
            <a:ext cx="6158700" cy="564000"/>
          </a:xfrm>
          <a:prstGeom prst="rect">
            <a:avLst/>
          </a:prstGeom>
          <a:noFill/>
          <a:ln>
            <a:noFill/>
          </a:ln>
        </p:spPr>
        <p:txBody>
          <a:bodyPr lIns="91425" tIns="91425" rIns="91425" bIns="91425" anchor="t" anchorCtr="0">
            <a:noAutofit/>
          </a:bodyPr>
          <a:lstStyle/>
          <a:p>
            <a:pPr lvl="0">
              <a:spcBef>
                <a:spcPts val="0"/>
              </a:spcBef>
              <a:buNone/>
            </a:pPr>
            <a:r>
              <a:rPr lang="en" u="sng">
                <a:solidFill>
                  <a:schemeClr val="hlink"/>
                </a:solidFill>
                <a:hlinkClick r:id="rId3"/>
              </a:rPr>
              <a:t>https://www.force11.org/group/joint-declaration-data-citation-principles-final</a:t>
            </a:r>
            <a:r>
              <a:rPr lang="en"/>
              <a:t> </a:t>
            </a:r>
          </a:p>
        </p:txBody>
      </p:sp>
      <p:sp>
        <p:nvSpPr>
          <p:cNvPr id="141" name="Shape 141"/>
          <p:cNvSpPr txBox="1"/>
          <p:nvPr/>
        </p:nvSpPr>
        <p:spPr>
          <a:xfrm>
            <a:off x="2217375" y="1203275"/>
            <a:ext cx="4797300" cy="2559300"/>
          </a:xfrm>
          <a:prstGeom prst="rect">
            <a:avLst/>
          </a:prstGeom>
          <a:noFill/>
          <a:ln>
            <a:noFill/>
          </a:ln>
        </p:spPr>
        <p:txBody>
          <a:bodyPr lIns="91425" tIns="91425" rIns="91425" bIns="91425" anchor="t" anchorCtr="0">
            <a:noAutofit/>
          </a:bodyPr>
          <a:lstStyle/>
          <a:p>
            <a:pPr marL="457200" lvl="0" indent="-355600" rtl="0">
              <a:spcBef>
                <a:spcPts val="0"/>
              </a:spcBef>
              <a:buSzPct val="100000"/>
              <a:buAutoNum type="arabicPeriod"/>
            </a:pPr>
            <a:r>
              <a:rPr lang="en" sz="2000"/>
              <a:t>Importance</a:t>
            </a:r>
          </a:p>
          <a:p>
            <a:pPr marL="457200" lvl="0" indent="-355600" rtl="0">
              <a:spcBef>
                <a:spcPts val="0"/>
              </a:spcBef>
              <a:buSzPct val="100000"/>
              <a:buAutoNum type="arabicPeriod"/>
            </a:pPr>
            <a:r>
              <a:rPr lang="en" sz="2000"/>
              <a:t>Credit and Attribution</a:t>
            </a:r>
          </a:p>
          <a:p>
            <a:pPr marL="457200" lvl="0" indent="-355600" rtl="0">
              <a:spcBef>
                <a:spcPts val="0"/>
              </a:spcBef>
              <a:buSzPct val="100000"/>
              <a:buAutoNum type="arabicPeriod"/>
            </a:pPr>
            <a:r>
              <a:rPr lang="en" sz="2000"/>
              <a:t>Unique Identification</a:t>
            </a:r>
          </a:p>
          <a:p>
            <a:pPr marL="457200" lvl="0" indent="-355600" rtl="0">
              <a:spcBef>
                <a:spcPts val="0"/>
              </a:spcBef>
              <a:buSzPct val="100000"/>
              <a:buAutoNum type="arabicPeriod"/>
            </a:pPr>
            <a:r>
              <a:rPr lang="en" sz="2000"/>
              <a:t>Access</a:t>
            </a:r>
          </a:p>
          <a:p>
            <a:pPr marL="457200" lvl="0" indent="-355600" rtl="0">
              <a:spcBef>
                <a:spcPts val="0"/>
              </a:spcBef>
              <a:buSzPct val="100000"/>
              <a:buAutoNum type="arabicPeriod"/>
            </a:pPr>
            <a:r>
              <a:rPr lang="en" sz="2000"/>
              <a:t>Persistence</a:t>
            </a:r>
          </a:p>
          <a:p>
            <a:pPr marL="457200" lvl="0" indent="-355600" rtl="0">
              <a:spcBef>
                <a:spcPts val="0"/>
              </a:spcBef>
              <a:buSzPct val="100000"/>
              <a:buAutoNum type="arabicPeriod"/>
            </a:pPr>
            <a:r>
              <a:rPr lang="en" sz="2000"/>
              <a:t>Specificity and Verifiability</a:t>
            </a:r>
          </a:p>
          <a:p>
            <a:pPr marL="457200" lvl="0" indent="-355600" rtl="0">
              <a:spcBef>
                <a:spcPts val="0"/>
              </a:spcBef>
              <a:buSzPct val="100000"/>
              <a:buAutoNum type="arabicPeriod"/>
            </a:pPr>
            <a:r>
              <a:rPr lang="en" sz="2000"/>
              <a:t>Interoperability and Flexibility</a:t>
            </a:r>
          </a:p>
        </p:txBody>
      </p:sp>
      <p:sp>
        <p:nvSpPr>
          <p:cNvPr id="142" name="Shape 142"/>
          <p:cNvSpPr txBox="1"/>
          <p:nvPr/>
        </p:nvSpPr>
        <p:spPr>
          <a:xfrm>
            <a:off x="388025" y="0"/>
            <a:ext cx="8331900" cy="671100"/>
          </a:xfrm>
          <a:prstGeom prst="rect">
            <a:avLst/>
          </a:prstGeom>
          <a:noFill/>
          <a:ln>
            <a:noFill/>
          </a:ln>
        </p:spPr>
        <p:txBody>
          <a:bodyPr lIns="91425" tIns="91425" rIns="91425" bIns="91425" anchor="t" anchorCtr="0">
            <a:noAutofit/>
          </a:bodyPr>
          <a:lstStyle/>
          <a:p>
            <a:pPr lvl="0" algn="ctr" rtl="0">
              <a:lnSpc>
                <a:spcPct val="110000"/>
              </a:lnSpc>
              <a:spcBef>
                <a:spcPts val="2300"/>
              </a:spcBef>
              <a:buClr>
                <a:schemeClr val="dk1"/>
              </a:buClr>
              <a:buSzPct val="30555"/>
              <a:buFont typeface="Arial"/>
              <a:buNone/>
            </a:pPr>
            <a:r>
              <a:rPr lang="en" sz="3600" b="1">
                <a:solidFill>
                  <a:srgbClr val="111111"/>
                </a:solidFill>
                <a:highlight>
                  <a:srgbClr val="FDFDFD"/>
                </a:highlight>
                <a:latin typeface="Economica"/>
                <a:ea typeface="Economica"/>
                <a:cs typeface="Economica"/>
                <a:sym typeface="Economica"/>
              </a:rPr>
              <a:t>JOINT DECLARATION OF DATA CITATION PRINCIPLES</a:t>
            </a:r>
          </a:p>
          <a:p>
            <a:pPr lvl="0" algn="ctr">
              <a:spcBef>
                <a:spcPts val="0"/>
              </a:spcBef>
              <a:buNone/>
            </a:pPr>
            <a:endParaRPr sz="3600">
              <a:latin typeface="Economica"/>
              <a:ea typeface="Economica"/>
              <a:cs typeface="Economica"/>
              <a:sym typeface="Economica"/>
            </a:endParaRPr>
          </a:p>
        </p:txBody>
      </p:sp>
      <p:pic>
        <p:nvPicPr>
          <p:cNvPr id="143" name="Shape 143" descr="Capture.JPG"/>
          <p:cNvPicPr preferRelativeResize="0"/>
          <p:nvPr/>
        </p:nvPicPr>
        <p:blipFill>
          <a:blip r:embed="rId4">
            <a:alphaModFix/>
          </a:blip>
          <a:stretch>
            <a:fillRect/>
          </a:stretch>
        </p:blipFill>
        <p:spPr>
          <a:xfrm>
            <a:off x="657225" y="993987"/>
            <a:ext cx="7829550" cy="34575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43"/>
                                        </p:tgtEl>
                                        <p:attrNameLst>
                                          <p:attrName>style.visibility</p:attrName>
                                        </p:attrNameLst>
                                      </p:cBhvr>
                                      <p:to>
                                        <p:strVal val="visible"/>
                                      </p:to>
                                    </p:set>
                                    <p:anim calcmode="lin" valueType="num">
                                      <p:cBhvr additive="base">
                                        <p:cTn id="7" dur="1700"/>
                                        <p:tgtEl>
                                          <p:spTgt spid="143"/>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08847" y="116542"/>
            <a:ext cx="6442789" cy="646331"/>
          </a:xfrm>
          <a:prstGeom prst="rect">
            <a:avLst/>
          </a:prstGeom>
          <a:noFill/>
        </p:spPr>
        <p:txBody>
          <a:bodyPr wrap="none" rtlCol="0">
            <a:spAutoFit/>
          </a:bodyPr>
          <a:lstStyle/>
          <a:p>
            <a:r>
              <a:rPr lang="en-CA" sz="3600" b="1" dirty="0"/>
              <a:t>DOI Generation in Dataverse</a:t>
            </a:r>
            <a:endParaRPr lang="en-CA" sz="3600" dirty="0"/>
          </a:p>
        </p:txBody>
      </p:sp>
      <p:sp>
        <p:nvSpPr>
          <p:cNvPr id="3" name="TextBox 2"/>
          <p:cNvSpPr txBox="1"/>
          <p:nvPr/>
        </p:nvSpPr>
        <p:spPr>
          <a:xfrm>
            <a:off x="1021977" y="1111623"/>
            <a:ext cx="7440706" cy="2369880"/>
          </a:xfrm>
          <a:prstGeom prst="rect">
            <a:avLst/>
          </a:prstGeom>
          <a:noFill/>
        </p:spPr>
        <p:txBody>
          <a:bodyPr wrap="square" rtlCol="0">
            <a:spAutoFit/>
          </a:bodyPr>
          <a:lstStyle/>
          <a:p>
            <a:pPr fontAlgn="base"/>
            <a:r>
              <a:rPr lang="en-US" sz="2400" i="1" dirty="0"/>
              <a:t>A</a:t>
            </a:r>
            <a:r>
              <a:rPr lang="en-US" sz="2400" i="1" dirty="0" smtClean="0"/>
              <a:t>ssigned</a:t>
            </a:r>
            <a:r>
              <a:rPr lang="en-US" sz="2400" dirty="0" smtClean="0"/>
              <a:t> </a:t>
            </a:r>
            <a:r>
              <a:rPr lang="en-US" sz="2400" dirty="0"/>
              <a:t>when upload </a:t>
            </a:r>
            <a:r>
              <a:rPr lang="en-US" sz="2400" dirty="0" smtClean="0"/>
              <a:t>data not </a:t>
            </a:r>
            <a:r>
              <a:rPr lang="en-US" sz="2400" dirty="0"/>
              <a:t>registered until the data are </a:t>
            </a:r>
            <a:r>
              <a:rPr lang="en-US" sz="2400" i="1" dirty="0" smtClean="0"/>
              <a:t>released</a:t>
            </a:r>
          </a:p>
          <a:p>
            <a:pPr fontAlgn="base"/>
            <a:endParaRPr lang="en-US" sz="2400" dirty="0"/>
          </a:p>
          <a:p>
            <a:pPr fontAlgn="base"/>
            <a:r>
              <a:rPr lang="en-US" sz="2400" dirty="0"/>
              <a:t>Automatically registered with </a:t>
            </a:r>
            <a:r>
              <a:rPr lang="en-US" sz="2400" dirty="0" err="1"/>
              <a:t>DataCite</a:t>
            </a:r>
            <a:endParaRPr lang="en-US" sz="2400" dirty="0"/>
          </a:p>
          <a:p>
            <a:r>
              <a:rPr lang="en-US" sz="2400" dirty="0"/>
              <a:t>   </a:t>
            </a:r>
            <a:r>
              <a:rPr lang="en-US" sz="2400" u="sng" dirty="0">
                <a:hlinkClick r:id="rId3"/>
              </a:rPr>
              <a:t>https://www.datacite.org</a:t>
            </a:r>
            <a:r>
              <a:rPr lang="en-US" u="sng" dirty="0">
                <a:hlinkClick r:id="rId3"/>
              </a:rPr>
              <a:t>/</a:t>
            </a:r>
            <a:r>
              <a:rPr lang="en-US" dirty="0"/>
              <a:t> </a:t>
            </a:r>
          </a:p>
          <a:p>
            <a:r>
              <a:rPr lang="en-US" dirty="0"/>
              <a:t/>
            </a:r>
            <a:br>
              <a:rPr lang="en-US" dirty="0"/>
            </a:br>
            <a:endParaRPr lang="en-CA" dirty="0"/>
          </a:p>
        </p:txBody>
      </p:sp>
      <p:sp>
        <p:nvSpPr>
          <p:cNvPr id="4" name="TextBox 3"/>
          <p:cNvSpPr txBox="1"/>
          <p:nvPr/>
        </p:nvSpPr>
        <p:spPr>
          <a:xfrm>
            <a:off x="4957482" y="3173726"/>
            <a:ext cx="2951449" cy="307777"/>
          </a:xfrm>
          <a:prstGeom prst="rect">
            <a:avLst/>
          </a:prstGeom>
          <a:noFill/>
        </p:spPr>
        <p:txBody>
          <a:bodyPr wrap="none" rtlCol="0">
            <a:spAutoFit/>
          </a:bodyPr>
          <a:lstStyle/>
          <a:p>
            <a:r>
              <a:rPr lang="en-CA" dirty="0"/>
              <a:t>DOI example:</a:t>
            </a:r>
            <a:r>
              <a:rPr lang="en-CA" b="1" dirty="0"/>
              <a:t> </a:t>
            </a:r>
            <a:r>
              <a:rPr lang="en-CA" b="1" dirty="0" smtClean="0"/>
              <a:t>10.7939/DVN/10242</a:t>
            </a:r>
            <a:endParaRPr lang="en-CA" dirty="0"/>
          </a:p>
        </p:txBody>
      </p:sp>
      <p:sp>
        <p:nvSpPr>
          <p:cNvPr id="5" name="TextBox 4"/>
          <p:cNvSpPr txBox="1"/>
          <p:nvPr/>
        </p:nvSpPr>
        <p:spPr>
          <a:xfrm>
            <a:off x="681763" y="4008581"/>
            <a:ext cx="8121134" cy="338554"/>
          </a:xfrm>
          <a:prstGeom prst="rect">
            <a:avLst/>
          </a:prstGeom>
          <a:noFill/>
        </p:spPr>
        <p:txBody>
          <a:bodyPr wrap="none" rtlCol="0">
            <a:spAutoFit/>
          </a:bodyPr>
          <a:lstStyle/>
          <a:p>
            <a:r>
              <a:rPr lang="en-CA" sz="1600" dirty="0"/>
              <a:t>Digital </a:t>
            </a:r>
            <a:r>
              <a:rPr lang="en-CA" sz="1600" dirty="0" smtClean="0"/>
              <a:t>Object Identifier - </a:t>
            </a:r>
            <a:r>
              <a:rPr lang="en-US" sz="1600" dirty="0"/>
              <a:t>"</a:t>
            </a:r>
            <a:r>
              <a:rPr lang="en-US" sz="1600" b="1" dirty="0"/>
              <a:t>coin of the realm</a:t>
            </a:r>
            <a:r>
              <a:rPr lang="en-US" sz="1600" dirty="0"/>
              <a:t>" when it comes to scholarly communication</a:t>
            </a:r>
            <a:endParaRPr lang="en-CA" sz="1600" dirty="0"/>
          </a:p>
        </p:txBody>
      </p:sp>
    </p:spTree>
    <p:extLst>
      <p:ext uri="{BB962C8B-B14F-4D97-AF65-F5344CB8AC3E}">
        <p14:creationId xmlns:p14="http://schemas.microsoft.com/office/powerpoint/2010/main" val="921433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fill="hold"/>
                                        <p:tgtEl>
                                          <p:spTgt spid="4"/>
                                        </p:tgtEl>
                                        <p:attrNameLst>
                                          <p:attrName>ppt_x</p:attrName>
                                        </p:attrNameLst>
                                      </p:cBhvr>
                                      <p:tavLst>
                                        <p:tav tm="0">
                                          <p:val>
                                            <p:strVal val="#ppt_x"/>
                                          </p:val>
                                        </p:tav>
                                        <p:tav tm="100000">
                                          <p:val>
                                            <p:strVal val="#ppt_x"/>
                                          </p:val>
                                        </p:tav>
                                      </p:tavLst>
                                    </p:anim>
                                    <p:anim calcmode="lin" valueType="num">
                                      <p:cBhvr additive="base">
                                        <p:cTn id="8" dur="12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Shape 148" descr="Capture.JPG"/>
          <p:cNvPicPr preferRelativeResize="0"/>
          <p:nvPr/>
        </p:nvPicPr>
        <p:blipFill>
          <a:blip r:embed="rId3">
            <a:alphaModFix/>
          </a:blip>
          <a:stretch>
            <a:fillRect/>
          </a:stretch>
        </p:blipFill>
        <p:spPr>
          <a:xfrm>
            <a:off x="0" y="4103"/>
            <a:ext cx="9144000" cy="5135292"/>
          </a:xfrm>
          <a:prstGeom prst="rect">
            <a:avLst/>
          </a:prstGeom>
          <a:noFill/>
          <a:ln>
            <a:noFill/>
          </a:ln>
        </p:spPr>
      </p:pic>
      <p:sp>
        <p:nvSpPr>
          <p:cNvPr id="149" name="Shape 149"/>
          <p:cNvSpPr txBox="1"/>
          <p:nvPr/>
        </p:nvSpPr>
        <p:spPr>
          <a:xfrm>
            <a:off x="4161800" y="721600"/>
            <a:ext cx="4694100" cy="1074000"/>
          </a:xfrm>
          <a:prstGeom prst="rect">
            <a:avLst/>
          </a:prstGeom>
          <a:noFill/>
          <a:ln>
            <a:noFill/>
          </a:ln>
        </p:spPr>
        <p:txBody>
          <a:bodyPr lIns="91425" tIns="91425" rIns="91425" bIns="91425" anchor="t" anchorCtr="0">
            <a:noAutofit/>
          </a:bodyPr>
          <a:lstStyle/>
          <a:p>
            <a:pPr lvl="0" algn="ctr" rtl="0">
              <a:spcBef>
                <a:spcPts val="0"/>
              </a:spcBef>
              <a:buNone/>
            </a:pPr>
            <a:r>
              <a:rPr lang="en" b="1">
                <a:latin typeface="Open Sans"/>
                <a:ea typeface="Open Sans"/>
                <a:cs typeface="Open Sans"/>
                <a:sym typeface="Open Sans"/>
              </a:rPr>
              <a:t>metadata can be harvested by other repositories</a:t>
            </a:r>
          </a:p>
          <a:p>
            <a:pPr lvl="0" algn="ctr" rtl="0">
              <a:spcBef>
                <a:spcPts val="0"/>
              </a:spcBef>
              <a:buNone/>
            </a:pPr>
            <a:r>
              <a:rPr lang="en" b="1">
                <a:latin typeface="Open Sans"/>
                <a:ea typeface="Open Sans"/>
                <a:cs typeface="Open Sans"/>
                <a:sym typeface="Open Sans"/>
              </a:rPr>
              <a:t>ERA</a:t>
            </a:r>
          </a:p>
          <a:p>
            <a:pPr lvl="0" algn="ctr" rtl="0">
              <a:spcBef>
                <a:spcPts val="0"/>
              </a:spcBef>
              <a:buNone/>
            </a:pPr>
            <a:r>
              <a:rPr lang="en" b="1">
                <a:latin typeface="Open Sans"/>
                <a:ea typeface="Open Sans"/>
                <a:cs typeface="Open Sans"/>
                <a:sym typeface="Open Sans"/>
              </a:rPr>
              <a:t>&lt;odesi&gt; </a:t>
            </a:r>
          </a:p>
          <a:p>
            <a:pPr lvl="0" algn="ctr">
              <a:spcBef>
                <a:spcPts val="0"/>
              </a:spcBef>
              <a:buNone/>
            </a:pPr>
            <a:r>
              <a:rPr lang="en" b="1">
                <a:latin typeface="Open Sans"/>
                <a:ea typeface="Open Sans"/>
                <a:cs typeface="Open Sans"/>
                <a:sym typeface="Open Sans"/>
              </a:rPr>
              <a:t>other dataverses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49"/>
                                        </p:tgtEl>
                                        <p:attrNameLst>
                                          <p:attrName>style.visibility</p:attrName>
                                        </p:attrNameLst>
                                      </p:cBhvr>
                                      <p:to>
                                        <p:strVal val="visible"/>
                                      </p:to>
                                    </p:set>
                                    <p:anim calcmode="lin" valueType="num">
                                      <p:cBhvr additive="base">
                                        <p:cTn id="7" dur="1600"/>
                                        <p:tgtEl>
                                          <p:spTgt spid="149"/>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Rectangle 2"/>
          <p:cNvSpPr/>
          <p:nvPr/>
        </p:nvSpPr>
        <p:spPr>
          <a:xfrm>
            <a:off x="4337824" y="4772722"/>
            <a:ext cx="2475571" cy="37077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035980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250" fill="hold"/>
                                        <p:tgtEl>
                                          <p:spTgt spid="3"/>
                                        </p:tgtEl>
                                        <p:attrNameLst>
                                          <p:attrName>ppt_x</p:attrName>
                                        </p:attrNameLst>
                                      </p:cBhvr>
                                      <p:tavLst>
                                        <p:tav tm="0">
                                          <p:val>
                                            <p:strVal val="#ppt_x"/>
                                          </p:val>
                                        </p:tav>
                                        <p:tav tm="100000">
                                          <p:val>
                                            <p:strVal val="#ppt_x"/>
                                          </p:val>
                                        </p:tav>
                                      </p:tavLst>
                                    </p:anim>
                                    <p:anim calcmode="lin" valueType="num">
                                      <p:cBhvr additive="base">
                                        <p:cTn id="8" dur="125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154" name="Shape 154" descr="Screen Shot 2016-04-05 at 15.55.05.png"/>
          <p:cNvPicPr preferRelativeResize="0"/>
          <p:nvPr/>
        </p:nvPicPr>
        <p:blipFill>
          <a:blip r:embed="rId3">
            <a:alphaModFix/>
          </a:blip>
          <a:stretch>
            <a:fillRect/>
          </a:stretch>
        </p:blipFill>
        <p:spPr>
          <a:xfrm>
            <a:off x="490659" y="0"/>
            <a:ext cx="8162680" cy="5143500"/>
          </a:xfrm>
          <a:prstGeom prst="rect">
            <a:avLst/>
          </a:prstGeom>
          <a:noFill/>
          <a:ln>
            <a:noFill/>
          </a:ln>
        </p:spPr>
      </p:pic>
      <p:sp>
        <p:nvSpPr>
          <p:cNvPr id="155" name="Shape 155"/>
          <p:cNvSpPr/>
          <p:nvPr/>
        </p:nvSpPr>
        <p:spPr>
          <a:xfrm>
            <a:off x="674050" y="4656100"/>
            <a:ext cx="7787700" cy="486300"/>
          </a:xfrm>
          <a:prstGeom prst="rect">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55"/>
                                        </p:tgtEl>
                                        <p:attrNameLst>
                                          <p:attrName>style.visibility</p:attrName>
                                        </p:attrNameLst>
                                      </p:cBhvr>
                                      <p:to>
                                        <p:strVal val="visible"/>
                                      </p:to>
                                    </p:set>
                                    <p:anim calcmode="lin" valueType="num">
                                      <p:cBhvr additive="base">
                                        <p:cTn id="7" dur="1700"/>
                                        <p:tgtEl>
                                          <p:spTgt spid="15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pic>
        <p:nvPicPr>
          <p:cNvPr id="160" name="Shape 160" descr="Capture.JPG"/>
          <p:cNvPicPr preferRelativeResize="0"/>
          <p:nvPr/>
        </p:nvPicPr>
        <p:blipFill>
          <a:blip r:embed="rId3">
            <a:alphaModFix/>
          </a:blip>
          <a:stretch>
            <a:fillRect/>
          </a:stretch>
        </p:blipFill>
        <p:spPr>
          <a:xfrm>
            <a:off x="0" y="0"/>
            <a:ext cx="9143999" cy="5143499"/>
          </a:xfrm>
          <a:prstGeom prst="rect">
            <a:avLst/>
          </a:prstGeom>
          <a:noFill/>
          <a:ln>
            <a:noFill/>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Shape 165" descr="Capture.JPG"/>
          <p:cNvPicPr preferRelativeResize="0"/>
          <p:nvPr/>
        </p:nvPicPr>
        <p:blipFill>
          <a:blip r:embed="rId3">
            <a:alphaModFix/>
          </a:blip>
          <a:stretch>
            <a:fillRect/>
          </a:stretch>
        </p:blipFill>
        <p:spPr>
          <a:xfrm>
            <a:off x="0" y="0"/>
            <a:ext cx="9143999" cy="5143500"/>
          </a:xfrm>
          <a:prstGeom prst="rect">
            <a:avLst/>
          </a:prstGeom>
          <a:noFill/>
          <a:ln>
            <a:noFill/>
          </a:ln>
        </p:spPr>
      </p:pic>
      <p:sp>
        <p:nvSpPr>
          <p:cNvPr id="2" name="TextBox 1"/>
          <p:cNvSpPr txBox="1"/>
          <p:nvPr/>
        </p:nvSpPr>
        <p:spPr>
          <a:xfrm>
            <a:off x="3676073" y="1856509"/>
            <a:ext cx="684803" cy="369332"/>
          </a:xfrm>
          <a:prstGeom prst="rect">
            <a:avLst/>
          </a:prstGeom>
          <a:noFill/>
        </p:spPr>
        <p:txBody>
          <a:bodyPr wrap="none" rtlCol="0">
            <a:spAutoFit/>
          </a:bodyPr>
          <a:lstStyle/>
          <a:p>
            <a:r>
              <a:rPr lang="en-US" sz="1800" b="1" dirty="0" smtClean="0"/>
              <a:t>Rain</a:t>
            </a:r>
            <a:endParaRPr lang="en-CA" sz="1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533" y="0"/>
            <a:ext cx="7098933" cy="51435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103" y="0"/>
            <a:ext cx="8929794" cy="5143500"/>
          </a:xfrm>
          <a:prstGeom prst="rect">
            <a:avLst/>
          </a:prstGeom>
        </p:spPr>
      </p:pic>
      <p:sp>
        <p:nvSpPr>
          <p:cNvPr id="4" name="Rectangle 3"/>
          <p:cNvSpPr/>
          <p:nvPr/>
        </p:nvSpPr>
        <p:spPr>
          <a:xfrm>
            <a:off x="193964" y="3906982"/>
            <a:ext cx="6280727" cy="11083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p:cNvSpPr txBox="1"/>
          <p:nvPr/>
        </p:nvSpPr>
        <p:spPr>
          <a:xfrm>
            <a:off x="6561552" y="4153386"/>
            <a:ext cx="1069524" cy="369332"/>
          </a:xfrm>
          <a:prstGeom prst="rect">
            <a:avLst/>
          </a:prstGeom>
          <a:noFill/>
        </p:spPr>
        <p:txBody>
          <a:bodyPr wrap="none" rtlCol="0">
            <a:spAutoFit/>
          </a:bodyPr>
          <a:lstStyle/>
          <a:p>
            <a:r>
              <a:rPr lang="en-CA" sz="1800" b="1" dirty="0"/>
              <a:t>tobacco</a:t>
            </a:r>
          </a:p>
        </p:txBody>
      </p:sp>
    </p:spTree>
    <p:extLst>
      <p:ext uri="{BB962C8B-B14F-4D97-AF65-F5344CB8AC3E}">
        <p14:creationId xmlns:p14="http://schemas.microsoft.com/office/powerpoint/2010/main" val="343972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250" fill="hold"/>
                                        <p:tgtEl>
                                          <p:spTgt spid="3"/>
                                        </p:tgtEl>
                                        <p:attrNameLst>
                                          <p:attrName>ppt_x</p:attrName>
                                        </p:attrNameLst>
                                      </p:cBhvr>
                                      <p:tavLst>
                                        <p:tav tm="0">
                                          <p:val>
                                            <p:strVal val="#ppt_x"/>
                                          </p:val>
                                        </p:tav>
                                        <p:tav tm="100000">
                                          <p:val>
                                            <p:strVal val="#ppt_x"/>
                                          </p:val>
                                        </p:tav>
                                      </p:tavLst>
                                    </p:anim>
                                    <p:anim calcmode="lin" valueType="num">
                                      <p:cBhvr additive="base">
                                        <p:cTn id="8" dur="12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250" fill="hold"/>
                                        <p:tgtEl>
                                          <p:spTgt spid="4"/>
                                        </p:tgtEl>
                                        <p:attrNameLst>
                                          <p:attrName>ppt_x</p:attrName>
                                        </p:attrNameLst>
                                      </p:cBhvr>
                                      <p:tavLst>
                                        <p:tav tm="0">
                                          <p:val>
                                            <p:strVal val="#ppt_x"/>
                                          </p:val>
                                        </p:tav>
                                        <p:tav tm="100000">
                                          <p:val>
                                            <p:strVal val="#ppt_x"/>
                                          </p:val>
                                        </p:tav>
                                      </p:tavLst>
                                    </p:anim>
                                    <p:anim calcmode="lin" valueType="num">
                                      <p:cBhvr additive="base">
                                        <p:cTn id="14" dur="125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250" fill="hold"/>
                                        <p:tgtEl>
                                          <p:spTgt spid="7"/>
                                        </p:tgtEl>
                                        <p:attrNameLst>
                                          <p:attrName>ppt_x</p:attrName>
                                        </p:attrNameLst>
                                      </p:cBhvr>
                                      <p:tavLst>
                                        <p:tav tm="0">
                                          <p:val>
                                            <p:strVal val="#ppt_x"/>
                                          </p:val>
                                        </p:tav>
                                        <p:tav tm="100000">
                                          <p:val>
                                            <p:strVal val="#ppt_x"/>
                                          </p:val>
                                        </p:tav>
                                      </p:tavLst>
                                    </p:anim>
                                    <p:anim calcmode="lin" valueType="num">
                                      <p:cBhvr additive="base">
                                        <p:cTn id="20"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4474" y="0"/>
            <a:ext cx="6936508" cy="5143500"/>
          </a:xfrm>
          <a:prstGeom prst="rect">
            <a:avLst/>
          </a:prstGeom>
        </p:spPr>
      </p:pic>
      <p:sp>
        <p:nvSpPr>
          <p:cNvPr id="3" name="Rectangle 2"/>
          <p:cNvSpPr/>
          <p:nvPr/>
        </p:nvSpPr>
        <p:spPr>
          <a:xfrm>
            <a:off x="914400" y="2216727"/>
            <a:ext cx="5791200" cy="249382"/>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968209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237" y="0"/>
            <a:ext cx="8183418" cy="5143500"/>
          </a:xfrm>
          <a:prstGeom prst="rect">
            <a:avLst/>
          </a:prstGeom>
        </p:spPr>
      </p:pic>
    </p:spTree>
    <p:extLst>
      <p:ext uri="{BB962C8B-B14F-4D97-AF65-F5344CB8AC3E}">
        <p14:creationId xmlns:p14="http://schemas.microsoft.com/office/powerpoint/2010/main" val="13168230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170" name="Shape 170" descr="Capture.JPG"/>
          <p:cNvPicPr preferRelativeResize="0"/>
          <p:nvPr/>
        </p:nvPicPr>
        <p:blipFill>
          <a:blip r:embed="rId3">
            <a:alphaModFix/>
          </a:blip>
          <a:stretch>
            <a:fillRect/>
          </a:stretch>
        </p:blipFill>
        <p:spPr>
          <a:xfrm>
            <a:off x="0" y="0"/>
            <a:ext cx="9143998" cy="5143499"/>
          </a:xfrm>
          <a:prstGeom prst="rect">
            <a:avLst/>
          </a:prstGeom>
          <a:noFill/>
          <a:ln>
            <a:noFill/>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pic>
        <p:nvPicPr>
          <p:cNvPr id="175" name="Shape 175" descr="Capture.JPG"/>
          <p:cNvPicPr preferRelativeResize="0"/>
          <p:nvPr/>
        </p:nvPicPr>
        <p:blipFill>
          <a:blip r:embed="rId3">
            <a:alphaModFix/>
          </a:blip>
          <a:stretch>
            <a:fillRect/>
          </a:stretch>
        </p:blipFill>
        <p:spPr>
          <a:xfrm>
            <a:off x="0" y="0"/>
            <a:ext cx="9143999" cy="5143499"/>
          </a:xfrm>
          <a:prstGeom prst="rect">
            <a:avLst/>
          </a:prstGeom>
          <a:noFill/>
          <a:ln>
            <a:noFill/>
          </a:ln>
        </p:spPr>
      </p:pic>
      <p:sp>
        <p:nvSpPr>
          <p:cNvPr id="176" name="Shape 176"/>
          <p:cNvSpPr txBox="1"/>
          <p:nvPr/>
        </p:nvSpPr>
        <p:spPr>
          <a:xfrm>
            <a:off x="4119825" y="1443200"/>
            <a:ext cx="4833000" cy="564000"/>
          </a:xfrm>
          <a:prstGeom prst="rect">
            <a:avLst/>
          </a:prstGeom>
          <a:noFill/>
          <a:ln>
            <a:noFill/>
          </a:ln>
        </p:spPr>
        <p:txBody>
          <a:bodyPr lIns="91425" tIns="91425" rIns="91425" bIns="91425" anchor="t" anchorCtr="0">
            <a:noAutofit/>
          </a:bodyPr>
          <a:lstStyle/>
          <a:p>
            <a:pPr lvl="0">
              <a:spcBef>
                <a:spcPts val="0"/>
              </a:spcBef>
              <a:buNone/>
            </a:pPr>
            <a:endParaRPr/>
          </a:p>
        </p:txBody>
      </p:sp>
      <p:pic>
        <p:nvPicPr>
          <p:cNvPr id="177" name="Shape 177" descr="Capture.JPG"/>
          <p:cNvPicPr preferRelativeResize="0"/>
          <p:nvPr/>
        </p:nvPicPr>
        <p:blipFill>
          <a:blip r:embed="rId4">
            <a:alphaModFix/>
          </a:blip>
          <a:stretch>
            <a:fillRect/>
          </a:stretch>
        </p:blipFill>
        <p:spPr>
          <a:xfrm>
            <a:off x="0" y="0"/>
            <a:ext cx="9144000" cy="5143499"/>
          </a:xfrm>
          <a:prstGeom prst="rect">
            <a:avLst/>
          </a:prstGeom>
          <a:noFill/>
          <a:ln>
            <a:noFill/>
          </a:ln>
        </p:spPr>
      </p:pic>
      <p:sp>
        <p:nvSpPr>
          <p:cNvPr id="178" name="Shape 178"/>
          <p:cNvSpPr/>
          <p:nvPr/>
        </p:nvSpPr>
        <p:spPr>
          <a:xfrm>
            <a:off x="226550" y="2055725"/>
            <a:ext cx="1543800" cy="453000"/>
          </a:xfrm>
          <a:prstGeom prst="rect">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79" name="Shape 179"/>
          <p:cNvSpPr/>
          <p:nvPr/>
        </p:nvSpPr>
        <p:spPr>
          <a:xfrm>
            <a:off x="226550" y="3844325"/>
            <a:ext cx="1543800" cy="453000"/>
          </a:xfrm>
          <a:prstGeom prst="rect">
            <a:avLst/>
          </a:prstGeom>
          <a:noFill/>
          <a:ln w="28575" cap="flat" cmpd="sng">
            <a:solidFill>
              <a:srgbClr val="FF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pic>
        <p:nvPicPr>
          <p:cNvPr id="180" name="Shape 180" descr="Capture.JPG"/>
          <p:cNvPicPr preferRelativeResize="0"/>
          <p:nvPr/>
        </p:nvPicPr>
        <p:blipFill>
          <a:blip r:embed="rId5">
            <a:alphaModFix/>
          </a:blip>
          <a:stretch>
            <a:fillRect/>
          </a:stretch>
        </p:blipFill>
        <p:spPr>
          <a:xfrm>
            <a:off x="0" y="0"/>
            <a:ext cx="9144000" cy="5143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7"/>
                                        </p:tgtEl>
                                        <p:attrNameLst>
                                          <p:attrName>style.visibility</p:attrName>
                                        </p:attrNameLst>
                                      </p:cBhvr>
                                      <p:to>
                                        <p:strVal val="visible"/>
                                      </p:to>
                                    </p:set>
                                    <p:anim calcmode="lin" valueType="num">
                                      <p:cBhvr additive="base">
                                        <p:cTn id="7" dur="1600"/>
                                        <p:tgtEl>
                                          <p:spTgt spid="177"/>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78"/>
                                        </p:tgtEl>
                                        <p:attrNameLst>
                                          <p:attrName>style.visibility</p:attrName>
                                        </p:attrNameLst>
                                      </p:cBhvr>
                                      <p:to>
                                        <p:strVal val="visible"/>
                                      </p:to>
                                    </p:set>
                                    <p:anim calcmode="lin" valueType="num">
                                      <p:cBhvr additive="base">
                                        <p:cTn id="12" dur="2200"/>
                                        <p:tgtEl>
                                          <p:spTgt spid="178"/>
                                        </p:tgtEl>
                                        <p:attrNameLst>
                                          <p:attrName>ppt_x</p:attrName>
                                        </p:attrNameLst>
                                      </p:cBhvr>
                                      <p:tavLst>
                                        <p:tav tm="0">
                                          <p:val>
                                            <p:strVal val="#ppt_x+1"/>
                                          </p:val>
                                        </p:tav>
                                        <p:tav tm="100000">
                                          <p:val>
                                            <p:strVal val="#ppt_x"/>
                                          </p:val>
                                        </p:tav>
                                      </p:tavLst>
                                    </p:anim>
                                  </p:childTnLst>
                                </p:cTn>
                              </p:par>
                              <p:par>
                                <p:cTn id="13" presetID="10" presetClass="entr" presetSubtype="0" fill="hold" nodeType="withEffect">
                                  <p:stCondLst>
                                    <p:cond delay="0"/>
                                  </p:stCondLst>
                                  <p:childTnLst>
                                    <p:set>
                                      <p:cBhvr>
                                        <p:cTn id="14" dur="1" fill="hold">
                                          <p:stCondLst>
                                            <p:cond delay="0"/>
                                          </p:stCondLst>
                                        </p:cTn>
                                        <p:tgtEl>
                                          <p:spTgt spid="179"/>
                                        </p:tgtEl>
                                        <p:attrNameLst>
                                          <p:attrName>style.visibility</p:attrName>
                                        </p:attrNameLst>
                                      </p:cBhvr>
                                      <p:to>
                                        <p:strVal val="visible"/>
                                      </p:to>
                                    </p:set>
                                    <p:animEffect transition="in" filter="fade">
                                      <p:cBhvr>
                                        <p:cTn id="15" dur="1000"/>
                                        <p:tgtEl>
                                          <p:spTgt spid="17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80"/>
                                        </p:tgtEl>
                                        <p:attrNameLst>
                                          <p:attrName>style.visibility</p:attrName>
                                        </p:attrNameLst>
                                      </p:cBhvr>
                                      <p:to>
                                        <p:strVal val="visible"/>
                                      </p:to>
                                    </p:set>
                                    <p:animEffect transition="in" filter="fade">
                                      <p:cBhvr>
                                        <p:cTn id="20" dur="10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Shape 190"/>
          <p:cNvSpPr txBox="1">
            <a:spLocks noGrp="1"/>
          </p:cNvSpPr>
          <p:nvPr>
            <p:ph type="title"/>
          </p:nvPr>
        </p:nvSpPr>
        <p:spPr>
          <a:xfrm>
            <a:off x="2775527" y="37950"/>
            <a:ext cx="3292764" cy="857400"/>
          </a:xfrm>
          <a:prstGeom prst="rect">
            <a:avLst/>
          </a:prstGeom>
        </p:spPr>
        <p:txBody>
          <a:bodyPr lIns="91425" tIns="91425" rIns="91425" bIns="91425" anchor="b" anchorCtr="0">
            <a:noAutofit/>
          </a:bodyPr>
          <a:lstStyle/>
          <a:p>
            <a:pPr lvl="0" rtl="0">
              <a:spcBef>
                <a:spcPts val="0"/>
              </a:spcBef>
              <a:buNone/>
            </a:pPr>
            <a:r>
              <a:rPr lang="en" dirty="0" smtClean="0">
                <a:latin typeface="+mj-lt"/>
                <a:ea typeface="Economica"/>
                <a:cs typeface="Economica"/>
                <a:sym typeface="Economica"/>
              </a:rPr>
              <a:t>Preservation </a:t>
            </a:r>
            <a:endParaRPr lang="en" dirty="0">
              <a:latin typeface="+mj-lt"/>
              <a:ea typeface="Economica"/>
              <a:cs typeface="Economica"/>
              <a:sym typeface="Economica"/>
            </a:endParaRPr>
          </a:p>
        </p:txBody>
      </p:sp>
      <p:sp>
        <p:nvSpPr>
          <p:cNvPr id="191" name="Shape 191"/>
          <p:cNvSpPr txBox="1">
            <a:spLocks noGrp="1"/>
          </p:cNvSpPr>
          <p:nvPr>
            <p:ph type="body" idx="1"/>
          </p:nvPr>
        </p:nvSpPr>
        <p:spPr>
          <a:xfrm>
            <a:off x="457200" y="1200150"/>
            <a:ext cx="8229600" cy="2161615"/>
          </a:xfrm>
          <a:prstGeom prst="rect">
            <a:avLst/>
          </a:prstGeom>
        </p:spPr>
        <p:txBody>
          <a:bodyPr lIns="91425" tIns="91425" rIns="91425" bIns="91425" anchor="t" anchorCtr="0">
            <a:noAutofit/>
          </a:bodyPr>
          <a:lstStyle/>
          <a:p>
            <a:pPr marL="457200" lvl="0" indent="-393700" rtl="0">
              <a:spcBef>
                <a:spcPts val="0"/>
              </a:spcBef>
              <a:buSzPct val="100000"/>
              <a:buFont typeface="Open Sans"/>
            </a:pPr>
            <a:r>
              <a:rPr lang="en" sz="2600" dirty="0">
                <a:latin typeface="+mj-lt"/>
                <a:ea typeface="Open Sans"/>
                <a:cs typeface="Open Sans"/>
                <a:sym typeface="Open Sans"/>
              </a:rPr>
              <a:t>Scholars Portal of the Ontario Council of </a:t>
            </a:r>
            <a:r>
              <a:rPr lang="en" sz="2600" dirty="0" smtClean="0">
                <a:latin typeface="+mj-lt"/>
                <a:ea typeface="Open Sans"/>
                <a:cs typeface="Open Sans"/>
                <a:sym typeface="Open Sans"/>
              </a:rPr>
              <a:t>University Libraries </a:t>
            </a:r>
            <a:r>
              <a:rPr lang="en" sz="2600" dirty="0">
                <a:latin typeface="+mj-lt"/>
                <a:ea typeface="Open Sans"/>
                <a:cs typeface="Open Sans"/>
                <a:sym typeface="Open Sans"/>
              </a:rPr>
              <a:t>is working with IQSS and Artefactual to move studies from Dataverse to Archivematica for the production of Archival Information Packages (AIPs)</a:t>
            </a:r>
          </a:p>
        </p:txBody>
      </p:sp>
      <p:sp>
        <p:nvSpPr>
          <p:cNvPr id="2" name="TextBox 1"/>
          <p:cNvSpPr txBox="1"/>
          <p:nvPr/>
        </p:nvSpPr>
        <p:spPr>
          <a:xfrm>
            <a:off x="1843930" y="3666565"/>
            <a:ext cx="5456140" cy="1015663"/>
          </a:xfrm>
          <a:prstGeom prst="rect">
            <a:avLst/>
          </a:prstGeom>
          <a:noFill/>
        </p:spPr>
        <p:txBody>
          <a:bodyPr wrap="square" rtlCol="0">
            <a:spAutoFit/>
          </a:bodyPr>
          <a:lstStyle/>
          <a:p>
            <a:r>
              <a:rPr lang="en-US" sz="2000" dirty="0"/>
              <a:t>Most open data projects are effectively data dumps, without even a basic archival infrastructure.</a:t>
            </a:r>
            <a:endParaRPr lang="en-CA" sz="2000" dirty="0"/>
          </a:p>
        </p:txBody>
      </p:sp>
      <p:sp>
        <p:nvSpPr>
          <p:cNvPr id="3" name="TextBox 2"/>
          <p:cNvSpPr txBox="1"/>
          <p:nvPr/>
        </p:nvSpPr>
        <p:spPr>
          <a:xfrm>
            <a:off x="3603811" y="4338592"/>
            <a:ext cx="3603872" cy="276999"/>
          </a:xfrm>
          <a:prstGeom prst="rect">
            <a:avLst/>
          </a:prstGeom>
          <a:noFill/>
        </p:spPr>
        <p:txBody>
          <a:bodyPr wrap="none" rtlCol="0">
            <a:spAutoFit/>
          </a:bodyPr>
          <a:lstStyle/>
          <a:p>
            <a:r>
              <a:rPr lang="en-CA" sz="1200" dirty="0">
                <a:hlinkClick r:id="rId3"/>
              </a:rPr>
              <a:t>https://placesjournal.org/article/public-information</a:t>
            </a:r>
            <a:r>
              <a:rPr lang="en-CA" sz="1200" dirty="0" smtClean="0">
                <a:hlinkClick r:id="rId3"/>
              </a:rPr>
              <a:t>/</a:t>
            </a:r>
            <a:r>
              <a:rPr lang="en-CA" sz="1200" dirty="0" smtClean="0"/>
              <a:t> </a:t>
            </a:r>
            <a:endParaRPr lang="en-CA"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50" fill="hold"/>
                                        <p:tgtEl>
                                          <p:spTgt spid="2"/>
                                        </p:tgtEl>
                                        <p:attrNameLst>
                                          <p:attrName>ppt_x</p:attrName>
                                        </p:attrNameLst>
                                      </p:cBhvr>
                                      <p:tavLst>
                                        <p:tav tm="0">
                                          <p:val>
                                            <p:strVal val="#ppt_x"/>
                                          </p:val>
                                        </p:tav>
                                        <p:tav tm="100000">
                                          <p:val>
                                            <p:strVal val="#ppt_x"/>
                                          </p:val>
                                        </p:tav>
                                      </p:tavLst>
                                    </p:anim>
                                    <p:anim calcmode="lin" valueType="num">
                                      <p:cBhvr additive="base">
                                        <p:cTn id="8" dur="12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250" fill="hold"/>
                                        <p:tgtEl>
                                          <p:spTgt spid="3"/>
                                        </p:tgtEl>
                                        <p:attrNameLst>
                                          <p:attrName>ppt_x</p:attrName>
                                        </p:attrNameLst>
                                      </p:cBhvr>
                                      <p:tavLst>
                                        <p:tav tm="0">
                                          <p:val>
                                            <p:strVal val="#ppt_x"/>
                                          </p:val>
                                        </p:tav>
                                        <p:tav tm="100000">
                                          <p:val>
                                            <p:strVal val="#ppt_x"/>
                                          </p:val>
                                        </p:tav>
                                      </p:tavLst>
                                    </p:anim>
                                    <p:anim calcmode="lin" valueType="num">
                                      <p:cBhvr additive="base">
                                        <p:cTn id="12" dur="125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Shape 196" descr="HailData_Flowchart copy.png"/>
          <p:cNvPicPr preferRelativeResize="0"/>
          <p:nvPr/>
        </p:nvPicPr>
        <p:blipFill>
          <a:blip r:embed="rId3">
            <a:alphaModFix/>
          </a:blip>
          <a:stretch>
            <a:fillRect/>
          </a:stretch>
        </p:blipFill>
        <p:spPr>
          <a:xfrm>
            <a:off x="-228424" y="-30814"/>
            <a:ext cx="9365670" cy="5184399"/>
          </a:xfrm>
          <a:prstGeom prst="rect">
            <a:avLst/>
          </a:prstGeom>
          <a:noFill/>
          <a:ln>
            <a:noFill/>
          </a:ln>
        </p:spPr>
      </p:pic>
      <p:sp>
        <p:nvSpPr>
          <p:cNvPr id="197" name="Shape 197"/>
          <p:cNvSpPr/>
          <p:nvPr/>
        </p:nvSpPr>
        <p:spPr>
          <a:xfrm>
            <a:off x="7260075" y="1490700"/>
            <a:ext cx="1884000" cy="3652800"/>
          </a:xfrm>
          <a:prstGeom prst="rect">
            <a:avLst/>
          </a:prstGeom>
          <a:solidFill>
            <a:srgbClr val="FFFFFF"/>
          </a:solidFill>
          <a:ln w="28575" cap="flat"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pic>
        <p:nvPicPr>
          <p:cNvPr id="198" name="Shape 198" descr="Screen Shot 2016-04-04 at 14.54.21.png">
            <a:hlinkClick r:id="rId4"/>
          </p:cNvPr>
          <p:cNvPicPr preferRelativeResize="0"/>
          <p:nvPr/>
        </p:nvPicPr>
        <p:blipFill rotWithShape="1">
          <a:blip r:embed="rId5">
            <a:alphaModFix/>
          </a:blip>
          <a:srcRect t="3177" r="45262" b="5781"/>
          <a:stretch/>
        </p:blipFill>
        <p:spPr>
          <a:xfrm>
            <a:off x="7293028" y="1587650"/>
            <a:ext cx="1824800" cy="3529599"/>
          </a:xfrm>
          <a:prstGeom prst="rect">
            <a:avLst/>
          </a:prstGeom>
          <a:noFill/>
          <a:ln>
            <a:noFill/>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Shape 203" descr="Screen Shot 2016-04-04 at 14.54.21.png">
            <a:hlinkClick r:id="rId3"/>
          </p:cNvPr>
          <p:cNvPicPr preferRelativeResize="0"/>
          <p:nvPr/>
        </p:nvPicPr>
        <p:blipFill rotWithShape="1">
          <a:blip r:embed="rId4">
            <a:alphaModFix amt="26000"/>
          </a:blip>
          <a:srcRect t="3177" r="45262" b="5781"/>
          <a:stretch/>
        </p:blipFill>
        <p:spPr>
          <a:xfrm>
            <a:off x="7293028" y="1587650"/>
            <a:ext cx="1824800" cy="3529599"/>
          </a:xfrm>
          <a:prstGeom prst="rect">
            <a:avLst/>
          </a:prstGeom>
          <a:noFill/>
          <a:ln>
            <a:noFill/>
          </a:ln>
        </p:spPr>
      </p:pic>
      <p:sp>
        <p:nvSpPr>
          <p:cNvPr id="204" name="Shape 204"/>
          <p:cNvSpPr txBox="1"/>
          <p:nvPr/>
        </p:nvSpPr>
        <p:spPr>
          <a:xfrm>
            <a:off x="259250" y="1266200"/>
            <a:ext cx="2322900" cy="696900"/>
          </a:xfrm>
          <a:prstGeom prst="rect">
            <a:avLst/>
          </a:prstGeom>
          <a:noFill/>
          <a:ln>
            <a:noFill/>
          </a:ln>
        </p:spPr>
        <p:txBody>
          <a:bodyPr lIns="91425" tIns="91425" rIns="91425" bIns="91425" anchor="t" anchorCtr="0">
            <a:noAutofit/>
          </a:bodyPr>
          <a:lstStyle/>
          <a:p>
            <a:pPr lvl="0" rtl="0">
              <a:spcBef>
                <a:spcPts val="0"/>
              </a:spcBef>
              <a:buNone/>
            </a:pPr>
            <a:r>
              <a:rPr lang="en">
                <a:latin typeface="Open Sans"/>
                <a:ea typeface="Open Sans"/>
                <a:cs typeface="Open Sans"/>
                <a:sym typeface="Open Sans"/>
              </a:rPr>
              <a:t>File format changed from .DAT to .TXT</a:t>
            </a:r>
          </a:p>
          <a:p>
            <a:pPr lvl="0">
              <a:spcBef>
                <a:spcPts val="0"/>
              </a:spcBef>
              <a:buNone/>
            </a:pPr>
            <a:r>
              <a:rPr lang="en" sz="1200" i="1">
                <a:latin typeface="Open Sans"/>
                <a:ea typeface="Open Sans"/>
                <a:cs typeface="Open Sans"/>
                <a:sym typeface="Open Sans"/>
              </a:rPr>
              <a:t>using Automator for Mac</a:t>
            </a:r>
          </a:p>
        </p:txBody>
      </p:sp>
      <p:sp>
        <p:nvSpPr>
          <p:cNvPr id="205" name="Shape 205"/>
          <p:cNvSpPr txBox="1"/>
          <p:nvPr/>
        </p:nvSpPr>
        <p:spPr>
          <a:xfrm>
            <a:off x="2831000" y="2755300"/>
            <a:ext cx="5299200" cy="696900"/>
          </a:xfrm>
          <a:prstGeom prst="rect">
            <a:avLst/>
          </a:prstGeom>
          <a:noFill/>
          <a:ln>
            <a:noFill/>
          </a:ln>
        </p:spPr>
        <p:txBody>
          <a:bodyPr lIns="91425" tIns="91425" rIns="91425" bIns="91425" anchor="ctr" anchorCtr="0">
            <a:noAutofit/>
          </a:bodyPr>
          <a:lstStyle/>
          <a:p>
            <a:pPr lvl="0" rtl="0">
              <a:lnSpc>
                <a:spcPct val="121429"/>
              </a:lnSpc>
              <a:spcBef>
                <a:spcPts val="0"/>
              </a:spcBef>
              <a:buNone/>
            </a:pPr>
            <a:r>
              <a:rPr lang="en" sz="1050">
                <a:solidFill>
                  <a:srgbClr val="BA2121"/>
                </a:solidFill>
                <a:highlight>
                  <a:srgbClr val="F7F7F7"/>
                </a:highlight>
                <a:latin typeface="Consolas"/>
                <a:ea typeface="Consolas"/>
                <a:cs typeface="Consolas"/>
                <a:sym typeface="Consolas"/>
              </a:rPr>
              <a:t>r'^(\s)(\d{1})(\d{2})(\d{1})(\d{2})(\d{4})(\d{2})(\d{2})(\d{2})(\d{1})(\d{4})(\d{3})(\d{4})(\d{3})(\d{1})(\d{3})(\d{1})(\d{1})(\d{1})(\d{4})(\d{1})(\d{4})(\d{1})(\d{2})(\d{1})(\d{1})(\d{1})(\d{1})(\d{2})(\d{1})(\d{1})(\d{1})</a:t>
            </a:r>
          </a:p>
        </p:txBody>
      </p:sp>
      <p:sp>
        <p:nvSpPr>
          <p:cNvPr id="206" name="Shape 206"/>
          <p:cNvSpPr txBox="1"/>
          <p:nvPr/>
        </p:nvSpPr>
        <p:spPr>
          <a:xfrm>
            <a:off x="259250" y="2755300"/>
            <a:ext cx="2322900" cy="696900"/>
          </a:xfrm>
          <a:prstGeom prst="rect">
            <a:avLst/>
          </a:prstGeom>
          <a:noFill/>
          <a:ln>
            <a:noFill/>
          </a:ln>
        </p:spPr>
        <p:txBody>
          <a:bodyPr lIns="91425" tIns="91425" rIns="91425" bIns="91425" anchor="t" anchorCtr="0">
            <a:noAutofit/>
          </a:bodyPr>
          <a:lstStyle/>
          <a:p>
            <a:pPr lvl="0" rtl="0">
              <a:spcBef>
                <a:spcPts val="0"/>
              </a:spcBef>
              <a:buNone/>
            </a:pPr>
            <a:r>
              <a:rPr lang="en">
                <a:latin typeface="Open Sans"/>
                <a:ea typeface="Open Sans"/>
                <a:cs typeface="Open Sans"/>
                <a:sym typeface="Open Sans"/>
              </a:rPr>
              <a:t>Regular expression in Python parses each line of text...</a:t>
            </a:r>
          </a:p>
        </p:txBody>
      </p:sp>
      <p:sp>
        <p:nvSpPr>
          <p:cNvPr id="207" name="Shape 207"/>
          <p:cNvSpPr txBox="1"/>
          <p:nvPr/>
        </p:nvSpPr>
        <p:spPr>
          <a:xfrm>
            <a:off x="2831000" y="3451050"/>
            <a:ext cx="5299200" cy="1223700"/>
          </a:xfrm>
          <a:prstGeom prst="rect">
            <a:avLst/>
          </a:prstGeom>
          <a:noFill/>
          <a:ln>
            <a:noFill/>
          </a:ln>
        </p:spPr>
        <p:txBody>
          <a:bodyPr lIns="91425" tIns="91425" rIns="91425" bIns="91425" anchor="ctr" anchorCtr="0">
            <a:noAutofit/>
          </a:bodyPr>
          <a:lstStyle/>
          <a:p>
            <a:pPr lvl="0" rtl="0">
              <a:lnSpc>
                <a:spcPct val="121429"/>
              </a:lnSpc>
              <a:spcBef>
                <a:spcPts val="0"/>
              </a:spcBef>
              <a:buNone/>
            </a:pPr>
            <a:r>
              <a:rPr lang="en" sz="1050">
                <a:solidFill>
                  <a:schemeClr val="dk1"/>
                </a:solidFill>
                <a:highlight>
                  <a:srgbClr val="FFFFFF"/>
                </a:highlight>
                <a:latin typeface="Consolas"/>
                <a:ea typeface="Consolas"/>
                <a:cs typeface="Consolas"/>
                <a:sym typeface="Consolas"/>
              </a:rPr>
              <a:t>[(' ', '1', '76', '5', '25', '1000', '29', '38', '24', '4', '1010', '015', '1000', '180', '0', '254', '2', '2', '9', '9999', '2', '0000', '1', '33', '9', '9', '0', '9', '99', '2', '1', '9')]</a:t>
            </a:r>
          </a:p>
        </p:txBody>
      </p:sp>
      <p:sp>
        <p:nvSpPr>
          <p:cNvPr id="208" name="Shape 208"/>
          <p:cNvSpPr txBox="1"/>
          <p:nvPr/>
        </p:nvSpPr>
        <p:spPr>
          <a:xfrm>
            <a:off x="2830975" y="862850"/>
            <a:ext cx="5299200" cy="1503600"/>
          </a:xfrm>
          <a:prstGeom prst="rect">
            <a:avLst/>
          </a:prstGeom>
          <a:noFill/>
          <a:ln>
            <a:noFill/>
          </a:ln>
        </p:spPr>
        <p:txBody>
          <a:bodyPr lIns="91425" tIns="91425" rIns="91425" bIns="91425" anchor="ctr" anchorCtr="0">
            <a:noAutofit/>
          </a:bodyPr>
          <a:lstStyle/>
          <a:p>
            <a:pPr lvl="0" rtl="0">
              <a:lnSpc>
                <a:spcPct val="121429"/>
              </a:lnSpc>
              <a:spcBef>
                <a:spcPts val="0"/>
              </a:spcBef>
              <a:buNone/>
            </a:pPr>
            <a:r>
              <a:rPr lang="en" sz="1050">
                <a:solidFill>
                  <a:schemeClr val="dk1"/>
                </a:solidFill>
                <a:highlight>
                  <a:srgbClr val="FFFFFF"/>
                </a:highlight>
                <a:latin typeface="Consolas"/>
                <a:ea typeface="Consolas"/>
                <a:cs typeface="Consolas"/>
                <a:sym typeface="Consolas"/>
              </a:rPr>
              <a:t>Hail/76HAIL.txt</a:t>
            </a:r>
            <a:br>
              <a:rPr lang="en" sz="1050">
                <a:solidFill>
                  <a:schemeClr val="dk1"/>
                </a:solidFill>
                <a:highlight>
                  <a:srgbClr val="FFFFFF"/>
                </a:highlight>
                <a:latin typeface="Consolas"/>
                <a:ea typeface="Consolas"/>
                <a:cs typeface="Consolas"/>
                <a:sym typeface="Consolas"/>
              </a:rPr>
            </a:br>
            <a:r>
              <a:rPr lang="en" sz="1050">
                <a:solidFill>
                  <a:schemeClr val="dk1"/>
                </a:solidFill>
                <a:highlight>
                  <a:srgbClr val="FFFFFF"/>
                </a:highlight>
                <a:latin typeface="Consolas"/>
                <a:ea typeface="Consolas"/>
                <a:cs typeface="Consolas"/>
                <a:sym typeface="Consolas"/>
              </a:rPr>
              <a:t> 17652510002938244101001510001800254229999920000133990999219</a:t>
            </a:r>
            <a:br>
              <a:rPr lang="en" sz="1050">
                <a:solidFill>
                  <a:schemeClr val="dk1"/>
                </a:solidFill>
                <a:highlight>
                  <a:srgbClr val="FFFFFF"/>
                </a:highlight>
                <a:latin typeface="Consolas"/>
                <a:ea typeface="Consolas"/>
                <a:cs typeface="Consolas"/>
                <a:sym typeface="Consolas"/>
              </a:rPr>
            </a:br>
            <a:r>
              <a:rPr lang="en" sz="1050">
                <a:solidFill>
                  <a:schemeClr val="dk1"/>
                </a:solidFill>
                <a:highlight>
                  <a:srgbClr val="FFFFFF"/>
                </a:highlight>
                <a:latin typeface="Consolas"/>
                <a:ea typeface="Consolas"/>
                <a:cs typeface="Consolas"/>
                <a:sym typeface="Consolas"/>
              </a:rPr>
              <a:t> 17652500013532055111001511140111127299999920000199410900419</a:t>
            </a:r>
            <a:br>
              <a:rPr lang="en" sz="1050">
                <a:solidFill>
                  <a:schemeClr val="dk1"/>
                </a:solidFill>
                <a:highlight>
                  <a:srgbClr val="FFFFFF"/>
                </a:highlight>
                <a:latin typeface="Consolas"/>
                <a:ea typeface="Consolas"/>
                <a:cs typeface="Consolas"/>
                <a:sym typeface="Consolas"/>
              </a:rPr>
            </a:br>
            <a:r>
              <a:rPr lang="en" sz="1050">
                <a:solidFill>
                  <a:schemeClr val="dk1"/>
                </a:solidFill>
                <a:highlight>
                  <a:srgbClr val="FFFFFF"/>
                </a:highlight>
                <a:latin typeface="Consolas"/>
                <a:ea typeface="Consolas"/>
                <a:cs typeface="Consolas"/>
                <a:sym typeface="Consolas"/>
              </a:rPr>
              <a:t> 17652700100345234999901099991200076229999910025099412900999</a:t>
            </a:r>
            <a:br>
              <a:rPr lang="en" sz="1050">
                <a:solidFill>
                  <a:schemeClr val="dk1"/>
                </a:solidFill>
                <a:highlight>
                  <a:srgbClr val="FFFFFF"/>
                </a:highlight>
                <a:latin typeface="Consolas"/>
                <a:ea typeface="Consolas"/>
                <a:cs typeface="Consolas"/>
                <a:sym typeface="Consolas"/>
              </a:rPr>
            </a:br>
            <a:r>
              <a:rPr lang="en" sz="1050">
                <a:solidFill>
                  <a:schemeClr val="dk1"/>
                </a:solidFill>
                <a:highlight>
                  <a:srgbClr val="FFFFFF"/>
                </a:highlight>
                <a:latin typeface="Consolas"/>
                <a:ea typeface="Consolas"/>
                <a:cs typeface="Consolas"/>
                <a:sym typeface="Consolas"/>
              </a:rPr>
              <a:t> 17652910002049064164501216570109999229999920000099411900919</a:t>
            </a:r>
            <a:br>
              <a:rPr lang="en" sz="1050">
                <a:solidFill>
                  <a:schemeClr val="dk1"/>
                </a:solidFill>
                <a:highlight>
                  <a:srgbClr val="FFFFFF"/>
                </a:highlight>
                <a:latin typeface="Consolas"/>
                <a:ea typeface="Consolas"/>
                <a:cs typeface="Consolas"/>
                <a:sym typeface="Consolas"/>
              </a:rPr>
            </a:br>
            <a:r>
              <a:rPr lang="en" sz="1050">
                <a:solidFill>
                  <a:schemeClr val="dk1"/>
                </a:solidFill>
                <a:highlight>
                  <a:srgbClr val="FFFFFF"/>
                </a:highlight>
                <a:latin typeface="Consolas"/>
                <a:ea typeface="Consolas"/>
                <a:cs typeface="Consolas"/>
                <a:sym typeface="Consolas"/>
              </a:rPr>
              <a:t> 17652900101038154120000511550259999329999920000125411900999</a:t>
            </a:r>
            <a:br>
              <a:rPr lang="en" sz="1050">
                <a:solidFill>
                  <a:schemeClr val="dk1"/>
                </a:solidFill>
                <a:highlight>
                  <a:srgbClr val="FFFFFF"/>
                </a:highlight>
                <a:latin typeface="Consolas"/>
                <a:ea typeface="Consolas"/>
                <a:cs typeface="Consolas"/>
                <a:sym typeface="Consolas"/>
              </a:rPr>
            </a:br>
            <a:r>
              <a:rPr lang="en" sz="1050">
                <a:solidFill>
                  <a:schemeClr val="dk1"/>
                </a:solidFill>
                <a:highlight>
                  <a:srgbClr val="FFFFFF"/>
                </a:highlight>
                <a:latin typeface="Consolas"/>
                <a:ea typeface="Consolas"/>
                <a:cs typeface="Consolas"/>
                <a:sym typeface="Consolas"/>
              </a:rPr>
              <a:t> 17653101002046045163700916250559999299999910152099410900019</a:t>
            </a:r>
            <a:br>
              <a:rPr lang="en" sz="1050">
                <a:solidFill>
                  <a:schemeClr val="dk1"/>
                </a:solidFill>
                <a:highlight>
                  <a:srgbClr val="FFFFFF"/>
                </a:highlight>
                <a:latin typeface="Consolas"/>
                <a:ea typeface="Consolas"/>
                <a:cs typeface="Consolas"/>
                <a:sym typeface="Consolas"/>
              </a:rPr>
            </a:br>
            <a:r>
              <a:rPr lang="en" sz="1050">
                <a:solidFill>
                  <a:schemeClr val="dk1"/>
                </a:solidFill>
                <a:highlight>
                  <a:srgbClr val="FFFFFF"/>
                </a:highlight>
                <a:latin typeface="Consolas"/>
                <a:ea typeface="Consolas"/>
                <a:cs typeface="Consolas"/>
                <a:sym typeface="Consolas"/>
              </a:rPr>
              <a:t> 17653100013237075172003017100459999329999930020140431999399</a:t>
            </a:r>
          </a:p>
        </p:txBody>
      </p:sp>
      <p:sp>
        <p:nvSpPr>
          <p:cNvPr id="209" name="Shape 209"/>
          <p:cNvSpPr txBox="1"/>
          <p:nvPr/>
        </p:nvSpPr>
        <p:spPr>
          <a:xfrm>
            <a:off x="259250" y="3789500"/>
            <a:ext cx="2322900" cy="696900"/>
          </a:xfrm>
          <a:prstGeom prst="rect">
            <a:avLst/>
          </a:prstGeom>
          <a:noFill/>
          <a:ln>
            <a:noFill/>
          </a:ln>
        </p:spPr>
        <p:txBody>
          <a:bodyPr lIns="91425" tIns="91425" rIns="91425" bIns="91425" anchor="t" anchorCtr="0">
            <a:noAutofit/>
          </a:bodyPr>
          <a:lstStyle/>
          <a:p>
            <a:pPr lvl="0" rtl="0">
              <a:spcBef>
                <a:spcPts val="0"/>
              </a:spcBef>
              <a:buNone/>
            </a:pPr>
            <a:endParaRPr>
              <a:latin typeface="Open Sans"/>
              <a:ea typeface="Open Sans"/>
              <a:cs typeface="Open Sans"/>
              <a:sym typeface="Open Sans"/>
            </a:endParaRPr>
          </a:p>
        </p:txBody>
      </p:sp>
      <p:sp>
        <p:nvSpPr>
          <p:cNvPr id="210" name="Shape 210"/>
          <p:cNvSpPr txBox="1"/>
          <p:nvPr/>
        </p:nvSpPr>
        <p:spPr>
          <a:xfrm>
            <a:off x="259250" y="3789500"/>
            <a:ext cx="2322900" cy="696900"/>
          </a:xfrm>
          <a:prstGeom prst="rect">
            <a:avLst/>
          </a:prstGeom>
          <a:noFill/>
          <a:ln>
            <a:noFill/>
          </a:ln>
        </p:spPr>
        <p:txBody>
          <a:bodyPr lIns="91425" tIns="91425" rIns="91425" bIns="91425" anchor="t" anchorCtr="0">
            <a:noAutofit/>
          </a:bodyPr>
          <a:lstStyle/>
          <a:p>
            <a:pPr lvl="0" rtl="0">
              <a:spcBef>
                <a:spcPts val="0"/>
              </a:spcBef>
              <a:buNone/>
            </a:pPr>
            <a:r>
              <a:rPr lang="en">
                <a:latin typeface="Open Sans"/>
                <a:ea typeface="Open Sans"/>
                <a:cs typeface="Open Sans"/>
                <a:sym typeface="Open Sans"/>
              </a:rPr>
              <a:t>...storing the numbers as a comma separated list</a:t>
            </a:r>
          </a:p>
        </p:txBody>
      </p:sp>
      <p:sp>
        <p:nvSpPr>
          <p:cNvPr id="211" name="Shape 211"/>
          <p:cNvSpPr txBox="1">
            <a:spLocks noGrp="1"/>
          </p:cNvSpPr>
          <p:nvPr>
            <p:ph type="title" idx="4294967295"/>
          </p:nvPr>
        </p:nvSpPr>
        <p:spPr>
          <a:xfrm>
            <a:off x="457200" y="53578"/>
            <a:ext cx="8229600" cy="857400"/>
          </a:xfrm>
          <a:prstGeom prst="rect">
            <a:avLst/>
          </a:prstGeom>
        </p:spPr>
        <p:txBody>
          <a:bodyPr lIns="91425" tIns="91425" rIns="91425" bIns="91425" anchor="b" anchorCtr="0">
            <a:noAutofit/>
          </a:bodyPr>
          <a:lstStyle/>
          <a:p>
            <a:pPr lvl="0" rtl="0">
              <a:spcBef>
                <a:spcPts val="0"/>
              </a:spcBef>
              <a:buNone/>
            </a:pPr>
            <a:r>
              <a:rPr lang="en"/>
              <a:t>Parsing the Data</a:t>
            </a:r>
          </a:p>
        </p:txBody>
      </p:sp>
      <p:sp>
        <p:nvSpPr>
          <p:cNvPr id="212" name="Shape 212"/>
          <p:cNvSpPr txBox="1"/>
          <p:nvPr/>
        </p:nvSpPr>
        <p:spPr>
          <a:xfrm>
            <a:off x="1077300" y="4573150"/>
            <a:ext cx="6989400" cy="438600"/>
          </a:xfrm>
          <a:prstGeom prst="rect">
            <a:avLst/>
          </a:prstGeom>
          <a:noFill/>
          <a:ln>
            <a:noFill/>
          </a:ln>
        </p:spPr>
        <p:txBody>
          <a:bodyPr lIns="91425" tIns="91425" rIns="91425" bIns="91425" anchor="ctr" anchorCtr="0">
            <a:noAutofit/>
          </a:bodyPr>
          <a:lstStyle/>
          <a:p>
            <a:pPr lvl="0" algn="ctr" rtl="0">
              <a:spcBef>
                <a:spcPts val="0"/>
              </a:spcBef>
              <a:buNone/>
            </a:pPr>
            <a:r>
              <a:rPr lang="en" sz="2400" dirty="0">
                <a:latin typeface="Open Sans"/>
                <a:ea typeface="Open Sans"/>
                <a:cs typeface="Open Sans"/>
                <a:sym typeface="Open Sans"/>
                <a:hlinkClick r:id="rId3"/>
              </a:rPr>
              <a:t>https://</a:t>
            </a:r>
            <a:r>
              <a:rPr lang="en" sz="2400" dirty="0" smtClean="0">
                <a:latin typeface="Open Sans"/>
                <a:ea typeface="Open Sans"/>
                <a:cs typeface="Open Sans"/>
                <a:sym typeface="Open Sans"/>
                <a:hlinkClick r:id="rId3"/>
              </a:rPr>
              <a:t>github.com/mediagestalt/Hail</a:t>
            </a:r>
            <a:r>
              <a:rPr lang="en" sz="2400" dirty="0" smtClean="0">
                <a:latin typeface="Open Sans"/>
                <a:ea typeface="Open Sans"/>
                <a:cs typeface="Open Sans"/>
                <a:sym typeface="Open Sans"/>
              </a:rPr>
              <a:t> </a:t>
            </a:r>
            <a:endParaRPr lang="en" sz="2400" dirty="0">
              <a:latin typeface="Open Sans"/>
              <a:ea typeface="Open Sans"/>
              <a:cs typeface="Open Sans"/>
              <a:sym typeface="Open Sans"/>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217" name="Shape 217" descr="Screen Shot 2016-04-05 at 16.39.46.png">
            <a:hlinkClick r:id="rId3"/>
          </p:cNvPr>
          <p:cNvPicPr preferRelativeResize="0"/>
          <p:nvPr/>
        </p:nvPicPr>
        <p:blipFill>
          <a:blip r:embed="rId4">
            <a:alphaModFix/>
          </a:blip>
          <a:stretch>
            <a:fillRect/>
          </a:stretch>
        </p:blipFill>
        <p:spPr>
          <a:xfrm>
            <a:off x="2440868" y="0"/>
            <a:ext cx="5572763" cy="5143500"/>
          </a:xfrm>
          <a:prstGeom prst="rect">
            <a:avLst/>
          </a:prstGeom>
          <a:noFill/>
          <a:ln>
            <a:noFill/>
          </a:ln>
        </p:spPr>
      </p:pic>
      <p:sp>
        <p:nvSpPr>
          <p:cNvPr id="218" name="Shape 218"/>
          <p:cNvSpPr txBox="1"/>
          <p:nvPr/>
        </p:nvSpPr>
        <p:spPr>
          <a:xfrm>
            <a:off x="1568200" y="2366125"/>
            <a:ext cx="840900" cy="976800"/>
          </a:xfrm>
          <a:prstGeom prst="rect">
            <a:avLst/>
          </a:prstGeom>
          <a:noFill/>
          <a:ln>
            <a:noFill/>
          </a:ln>
        </p:spPr>
        <p:txBody>
          <a:bodyPr lIns="91425" tIns="91425" rIns="91425" bIns="91425" anchor="t" anchorCtr="0">
            <a:noAutofit/>
          </a:bodyPr>
          <a:lstStyle/>
          <a:p>
            <a:pPr lvl="0">
              <a:spcBef>
                <a:spcPts val="0"/>
              </a:spcBef>
              <a:buNone/>
            </a:pPr>
            <a:r>
              <a:rPr lang="en" sz="14500">
                <a:latin typeface="Open Sans"/>
                <a:ea typeface="Open Sans"/>
                <a:cs typeface="Open Sans"/>
                <a:sym typeface="Open Sans"/>
              </a:rPr>
              <a:t>{</a:t>
            </a:r>
          </a:p>
        </p:txBody>
      </p:sp>
      <p:sp>
        <p:nvSpPr>
          <p:cNvPr id="219" name="Shape 219"/>
          <p:cNvSpPr txBox="1"/>
          <p:nvPr/>
        </p:nvSpPr>
        <p:spPr>
          <a:xfrm>
            <a:off x="0" y="3378000"/>
            <a:ext cx="1632300" cy="588900"/>
          </a:xfrm>
          <a:prstGeom prst="rect">
            <a:avLst/>
          </a:prstGeom>
          <a:noFill/>
          <a:ln>
            <a:noFill/>
          </a:ln>
        </p:spPr>
        <p:txBody>
          <a:bodyPr lIns="91425" tIns="91425" rIns="91425" bIns="91425" anchor="t" anchorCtr="0">
            <a:noAutofit/>
          </a:bodyPr>
          <a:lstStyle/>
          <a:p>
            <a:pPr lvl="0" algn="r" rtl="0">
              <a:spcBef>
                <a:spcPts val="0"/>
              </a:spcBef>
              <a:buNone/>
            </a:pPr>
            <a:r>
              <a:rPr lang="en" sz="1800">
                <a:latin typeface="Open Sans"/>
                <a:ea typeface="Open Sans"/>
                <a:cs typeface="Open Sans"/>
                <a:sym typeface="Open Sans"/>
              </a:rPr>
              <a:t>Geographical</a:t>
            </a:r>
          </a:p>
          <a:p>
            <a:pPr lvl="0" algn="r">
              <a:spcBef>
                <a:spcPts val="0"/>
              </a:spcBef>
              <a:buNone/>
            </a:pPr>
            <a:r>
              <a:rPr lang="en" sz="1800">
                <a:latin typeface="Open Sans"/>
                <a:ea typeface="Open Sans"/>
                <a:cs typeface="Open Sans"/>
                <a:sym typeface="Open Sans"/>
              </a:rPr>
              <a:t>Data</a:t>
            </a:r>
          </a:p>
        </p:txBody>
      </p:sp>
      <p:sp>
        <p:nvSpPr>
          <p:cNvPr id="220" name="Shape 220"/>
          <p:cNvSpPr txBox="1"/>
          <p:nvPr/>
        </p:nvSpPr>
        <p:spPr>
          <a:xfrm>
            <a:off x="1638075" y="943975"/>
            <a:ext cx="840900" cy="976800"/>
          </a:xfrm>
          <a:prstGeom prst="rect">
            <a:avLst/>
          </a:prstGeom>
          <a:noFill/>
          <a:ln>
            <a:noFill/>
          </a:ln>
        </p:spPr>
        <p:txBody>
          <a:bodyPr lIns="91425" tIns="91425" rIns="91425" bIns="91425" anchor="t" anchorCtr="0">
            <a:noAutofit/>
          </a:bodyPr>
          <a:lstStyle/>
          <a:p>
            <a:pPr lvl="0" rtl="0">
              <a:spcBef>
                <a:spcPts val="0"/>
              </a:spcBef>
              <a:buNone/>
            </a:pPr>
            <a:r>
              <a:rPr lang="en" sz="12200">
                <a:latin typeface="Open Sans"/>
                <a:ea typeface="Open Sans"/>
                <a:cs typeface="Open Sans"/>
                <a:sym typeface="Open Sans"/>
              </a:rPr>
              <a:t>[</a:t>
            </a:r>
          </a:p>
        </p:txBody>
      </p:sp>
      <p:sp>
        <p:nvSpPr>
          <p:cNvPr id="221" name="Shape 221"/>
          <p:cNvSpPr txBox="1"/>
          <p:nvPr/>
        </p:nvSpPr>
        <p:spPr>
          <a:xfrm>
            <a:off x="76200" y="1869300"/>
            <a:ext cx="1632300" cy="588900"/>
          </a:xfrm>
          <a:prstGeom prst="rect">
            <a:avLst/>
          </a:prstGeom>
          <a:noFill/>
          <a:ln>
            <a:noFill/>
          </a:ln>
        </p:spPr>
        <p:txBody>
          <a:bodyPr lIns="91425" tIns="91425" rIns="91425" bIns="91425" anchor="t" anchorCtr="0">
            <a:noAutofit/>
          </a:bodyPr>
          <a:lstStyle/>
          <a:p>
            <a:pPr lvl="0" algn="r" rtl="0">
              <a:spcBef>
                <a:spcPts val="0"/>
              </a:spcBef>
              <a:buNone/>
            </a:pPr>
            <a:r>
              <a:rPr lang="en" sz="1800" dirty="0">
                <a:latin typeface="Open Sans"/>
                <a:ea typeface="Open Sans"/>
                <a:cs typeface="Open Sans"/>
                <a:sym typeface="Open Sans"/>
              </a:rPr>
              <a:t>Time &amp; Date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1"/>
                                        </p:tgtEl>
                                        <p:attrNameLst>
                                          <p:attrName>style.visibility</p:attrName>
                                        </p:attrNameLst>
                                      </p:cBhvr>
                                      <p:to>
                                        <p:strVal val="visible"/>
                                      </p:to>
                                    </p:set>
                                    <p:anim calcmode="lin" valueType="num">
                                      <p:cBhvr additive="base">
                                        <p:cTn id="7" dur="1250" fill="hold"/>
                                        <p:tgtEl>
                                          <p:spTgt spid="221"/>
                                        </p:tgtEl>
                                        <p:attrNameLst>
                                          <p:attrName>ppt_x</p:attrName>
                                        </p:attrNameLst>
                                      </p:cBhvr>
                                      <p:tavLst>
                                        <p:tav tm="0">
                                          <p:val>
                                            <p:strVal val="#ppt_x"/>
                                          </p:val>
                                        </p:tav>
                                        <p:tav tm="100000">
                                          <p:val>
                                            <p:strVal val="#ppt_x"/>
                                          </p:val>
                                        </p:tav>
                                      </p:tavLst>
                                    </p:anim>
                                    <p:anim calcmode="lin" valueType="num">
                                      <p:cBhvr additive="base">
                                        <p:cTn id="8" dur="1250" fill="hold"/>
                                        <p:tgtEl>
                                          <p:spTgt spid="22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0"/>
                                        </p:tgtEl>
                                        <p:attrNameLst>
                                          <p:attrName>style.visibility</p:attrName>
                                        </p:attrNameLst>
                                      </p:cBhvr>
                                      <p:to>
                                        <p:strVal val="visible"/>
                                      </p:to>
                                    </p:set>
                                    <p:anim calcmode="lin" valueType="num">
                                      <p:cBhvr additive="base">
                                        <p:cTn id="11" dur="1250" fill="hold"/>
                                        <p:tgtEl>
                                          <p:spTgt spid="220"/>
                                        </p:tgtEl>
                                        <p:attrNameLst>
                                          <p:attrName>ppt_x</p:attrName>
                                        </p:attrNameLst>
                                      </p:cBhvr>
                                      <p:tavLst>
                                        <p:tav tm="0">
                                          <p:val>
                                            <p:strVal val="#ppt_x"/>
                                          </p:val>
                                        </p:tav>
                                        <p:tav tm="100000">
                                          <p:val>
                                            <p:strVal val="#ppt_x"/>
                                          </p:val>
                                        </p:tav>
                                      </p:tavLst>
                                    </p:anim>
                                    <p:anim calcmode="lin" valueType="num">
                                      <p:cBhvr additive="base">
                                        <p:cTn id="12" dur="1250" fill="hold"/>
                                        <p:tgtEl>
                                          <p:spTgt spid="22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19"/>
                                        </p:tgtEl>
                                        <p:attrNameLst>
                                          <p:attrName>style.visibility</p:attrName>
                                        </p:attrNameLst>
                                      </p:cBhvr>
                                      <p:to>
                                        <p:strVal val="visible"/>
                                      </p:to>
                                    </p:set>
                                    <p:anim calcmode="lin" valueType="num">
                                      <p:cBhvr additive="base">
                                        <p:cTn id="15" dur="1250" fill="hold"/>
                                        <p:tgtEl>
                                          <p:spTgt spid="219"/>
                                        </p:tgtEl>
                                        <p:attrNameLst>
                                          <p:attrName>ppt_x</p:attrName>
                                        </p:attrNameLst>
                                      </p:cBhvr>
                                      <p:tavLst>
                                        <p:tav tm="0">
                                          <p:val>
                                            <p:strVal val="#ppt_x"/>
                                          </p:val>
                                        </p:tav>
                                        <p:tav tm="100000">
                                          <p:val>
                                            <p:strVal val="#ppt_x"/>
                                          </p:val>
                                        </p:tav>
                                      </p:tavLst>
                                    </p:anim>
                                    <p:anim calcmode="lin" valueType="num">
                                      <p:cBhvr additive="base">
                                        <p:cTn id="16" dur="1250" fill="hold"/>
                                        <p:tgtEl>
                                          <p:spTgt spid="21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18"/>
                                        </p:tgtEl>
                                        <p:attrNameLst>
                                          <p:attrName>style.visibility</p:attrName>
                                        </p:attrNameLst>
                                      </p:cBhvr>
                                      <p:to>
                                        <p:strVal val="visible"/>
                                      </p:to>
                                    </p:set>
                                    <p:anim calcmode="lin" valueType="num">
                                      <p:cBhvr additive="base">
                                        <p:cTn id="19" dur="1250" fill="hold"/>
                                        <p:tgtEl>
                                          <p:spTgt spid="218"/>
                                        </p:tgtEl>
                                        <p:attrNameLst>
                                          <p:attrName>ppt_x</p:attrName>
                                        </p:attrNameLst>
                                      </p:cBhvr>
                                      <p:tavLst>
                                        <p:tav tm="0">
                                          <p:val>
                                            <p:strVal val="#ppt_x"/>
                                          </p:val>
                                        </p:tav>
                                        <p:tav tm="100000">
                                          <p:val>
                                            <p:strVal val="#ppt_x"/>
                                          </p:val>
                                        </p:tav>
                                      </p:tavLst>
                                    </p:anim>
                                    <p:anim calcmode="lin" valueType="num">
                                      <p:cBhvr additive="base">
                                        <p:cTn id="20" dur="1250" fill="hold"/>
                                        <p:tgtEl>
                                          <p:spTgt spid="2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 grpId="0"/>
      <p:bldP spid="219" grpId="0"/>
      <p:bldP spid="220" grpId="0"/>
      <p:bldP spid="22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28" y="91447"/>
            <a:ext cx="5744094" cy="4954378"/>
          </a:xfrm>
          <a:prstGeom prst="rect">
            <a:avLst/>
          </a:prstGeom>
        </p:spPr>
      </p:pic>
      <p:sp>
        <p:nvSpPr>
          <p:cNvPr id="3" name="TextBox 2"/>
          <p:cNvSpPr txBox="1"/>
          <p:nvPr/>
        </p:nvSpPr>
        <p:spPr>
          <a:xfrm>
            <a:off x="6542113" y="24938"/>
            <a:ext cx="2056973" cy="646331"/>
          </a:xfrm>
          <a:prstGeom prst="rect">
            <a:avLst/>
          </a:prstGeom>
          <a:noFill/>
        </p:spPr>
        <p:txBody>
          <a:bodyPr wrap="none" rtlCol="0">
            <a:spAutoFit/>
          </a:bodyPr>
          <a:lstStyle/>
          <a:p>
            <a:r>
              <a:rPr lang="en-CA" sz="3600" dirty="0"/>
              <a:t>Geocode</a:t>
            </a:r>
          </a:p>
        </p:txBody>
      </p:sp>
      <p:sp>
        <p:nvSpPr>
          <p:cNvPr id="4" name="TextBox 3"/>
          <p:cNvSpPr txBox="1"/>
          <p:nvPr/>
        </p:nvSpPr>
        <p:spPr>
          <a:xfrm>
            <a:off x="6424291" y="554890"/>
            <a:ext cx="2292615" cy="400110"/>
          </a:xfrm>
          <a:prstGeom prst="rect">
            <a:avLst/>
          </a:prstGeom>
          <a:noFill/>
        </p:spPr>
        <p:txBody>
          <a:bodyPr wrap="none" rtlCol="0">
            <a:spAutoFit/>
          </a:bodyPr>
          <a:lstStyle/>
          <a:p>
            <a:r>
              <a:rPr lang="en-CA" sz="2000" dirty="0"/>
              <a:t>Make Query Table</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7222" y="955000"/>
            <a:ext cx="3194963" cy="4090825"/>
          </a:xfrm>
          <a:prstGeom prst="rect">
            <a:avLst/>
          </a:prstGeom>
        </p:spPr>
      </p:pic>
      <p:sp>
        <p:nvSpPr>
          <p:cNvPr id="6" name="TextBox 5"/>
          <p:cNvSpPr txBox="1"/>
          <p:nvPr/>
        </p:nvSpPr>
        <p:spPr>
          <a:xfrm>
            <a:off x="3620655" y="91447"/>
            <a:ext cx="1080745" cy="307777"/>
          </a:xfrm>
          <a:prstGeom prst="rect">
            <a:avLst/>
          </a:prstGeom>
          <a:noFill/>
        </p:spPr>
        <p:txBody>
          <a:bodyPr wrap="none" rtlCol="0">
            <a:spAutoFit/>
          </a:bodyPr>
          <a:lstStyle/>
          <a:p>
            <a:r>
              <a:rPr lang="en-US" b="1" dirty="0" smtClean="0"/>
              <a:t>GIS Ready</a:t>
            </a:r>
            <a:endParaRPr lang="en-CA" b="1" dirty="0"/>
          </a:p>
        </p:txBody>
      </p:sp>
    </p:spTree>
    <p:extLst>
      <p:ext uri="{BB962C8B-B14F-4D97-AF65-F5344CB8AC3E}">
        <p14:creationId xmlns:p14="http://schemas.microsoft.com/office/powerpoint/2010/main" val="1592375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121" y="0"/>
            <a:ext cx="3688235" cy="51435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6663" y="0"/>
            <a:ext cx="3974523" cy="5143500"/>
          </a:xfrm>
          <a:prstGeom prst="rect">
            <a:avLst/>
          </a:prstGeom>
        </p:spPr>
      </p:pic>
      <p:sp>
        <p:nvSpPr>
          <p:cNvPr id="4" name="TextBox 3"/>
          <p:cNvSpPr txBox="1"/>
          <p:nvPr/>
        </p:nvSpPr>
        <p:spPr>
          <a:xfrm>
            <a:off x="3459892" y="833735"/>
            <a:ext cx="1364476" cy="461665"/>
          </a:xfrm>
          <a:prstGeom prst="rect">
            <a:avLst/>
          </a:prstGeom>
          <a:noFill/>
        </p:spPr>
        <p:txBody>
          <a:bodyPr wrap="none" rtlCol="0">
            <a:spAutoFit/>
          </a:bodyPr>
          <a:lstStyle/>
          <a:p>
            <a:r>
              <a:rPr lang="en-US" sz="2400" dirty="0" smtClean="0"/>
              <a:t>Intersect</a:t>
            </a:r>
            <a:endParaRPr lang="en-CA" sz="2400" dirty="0"/>
          </a:p>
        </p:txBody>
      </p:sp>
      <p:sp>
        <p:nvSpPr>
          <p:cNvPr id="5" name="TextBox 4"/>
          <p:cNvSpPr txBox="1"/>
          <p:nvPr/>
        </p:nvSpPr>
        <p:spPr>
          <a:xfrm>
            <a:off x="3459892" y="1462216"/>
            <a:ext cx="1350050" cy="461665"/>
          </a:xfrm>
          <a:prstGeom prst="rect">
            <a:avLst/>
          </a:prstGeom>
          <a:noFill/>
        </p:spPr>
        <p:txBody>
          <a:bodyPr wrap="none" rtlCol="0">
            <a:spAutoFit/>
          </a:bodyPr>
          <a:lstStyle/>
          <a:p>
            <a:r>
              <a:rPr lang="en-US" sz="2400" dirty="0" smtClean="0"/>
              <a:t>Dissolve</a:t>
            </a:r>
            <a:endParaRPr lang="en-CA" sz="2400" dirty="0"/>
          </a:p>
        </p:txBody>
      </p:sp>
      <p:sp>
        <p:nvSpPr>
          <p:cNvPr id="6" name="TextBox 5"/>
          <p:cNvSpPr txBox="1"/>
          <p:nvPr/>
        </p:nvSpPr>
        <p:spPr>
          <a:xfrm>
            <a:off x="4469337" y="1769992"/>
            <a:ext cx="522900" cy="307777"/>
          </a:xfrm>
          <a:prstGeom prst="rect">
            <a:avLst/>
          </a:prstGeom>
          <a:noFill/>
        </p:spPr>
        <p:txBody>
          <a:bodyPr wrap="none" rtlCol="0">
            <a:spAutoFit/>
          </a:bodyPr>
          <a:lstStyle/>
          <a:p>
            <a:r>
              <a:rPr lang="en-US" dirty="0" smtClean="0"/>
              <a:t>sum</a:t>
            </a:r>
            <a:endParaRPr lang="en-CA" dirty="0"/>
          </a:p>
        </p:txBody>
      </p:sp>
      <p:sp>
        <p:nvSpPr>
          <p:cNvPr id="7" name="TextBox 6"/>
          <p:cNvSpPr txBox="1"/>
          <p:nvPr/>
        </p:nvSpPr>
        <p:spPr>
          <a:xfrm>
            <a:off x="3272341" y="2231657"/>
            <a:ext cx="1725152" cy="400110"/>
          </a:xfrm>
          <a:prstGeom prst="rect">
            <a:avLst/>
          </a:prstGeom>
          <a:noFill/>
        </p:spPr>
        <p:txBody>
          <a:bodyPr wrap="none" rtlCol="0">
            <a:spAutoFit/>
          </a:bodyPr>
          <a:lstStyle/>
          <a:p>
            <a:r>
              <a:rPr lang="en-US" sz="2000" dirty="0" smtClean="0"/>
              <a:t>Joins Relates</a:t>
            </a:r>
            <a:endParaRPr lang="en-CA" sz="2000" dirty="0"/>
          </a:p>
        </p:txBody>
      </p:sp>
    </p:spTree>
    <p:extLst>
      <p:ext uri="{BB962C8B-B14F-4D97-AF65-F5344CB8AC3E}">
        <p14:creationId xmlns:p14="http://schemas.microsoft.com/office/powerpoint/2010/main" val="830325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1000" fill="hold"/>
                                        <p:tgtEl>
                                          <p:spTgt spid="3"/>
                                        </p:tgtEl>
                                        <p:attrNameLst>
                                          <p:attrName>ppt_x</p:attrName>
                                        </p:attrNameLst>
                                      </p:cBhvr>
                                      <p:tavLst>
                                        <p:tav tm="0">
                                          <p:val>
                                            <p:strVal val="#ppt_x"/>
                                          </p:val>
                                        </p:tav>
                                        <p:tav tm="100000">
                                          <p:val>
                                            <p:strVal val="#ppt_x"/>
                                          </p:val>
                                        </p:tav>
                                      </p:tavLst>
                                    </p:anim>
                                    <p:anim calcmode="lin" valueType="num">
                                      <p:cBhvr additive="base">
                                        <p:cTn id="22"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74523" cy="51435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4523" y="140678"/>
            <a:ext cx="5083508" cy="4314092"/>
          </a:xfrm>
          <a:prstGeom prst="rect">
            <a:avLst/>
          </a:prstGeom>
        </p:spPr>
      </p:pic>
      <p:sp>
        <p:nvSpPr>
          <p:cNvPr id="4" name="TextBox 3"/>
          <p:cNvSpPr txBox="1"/>
          <p:nvPr/>
        </p:nvSpPr>
        <p:spPr>
          <a:xfrm>
            <a:off x="4634522" y="4645246"/>
            <a:ext cx="4063933" cy="307777"/>
          </a:xfrm>
          <a:prstGeom prst="rect">
            <a:avLst/>
          </a:prstGeom>
          <a:noFill/>
        </p:spPr>
        <p:txBody>
          <a:bodyPr wrap="none" rtlCol="0">
            <a:spAutoFit/>
          </a:bodyPr>
          <a:lstStyle/>
          <a:p>
            <a:r>
              <a:rPr lang="en-US" dirty="0"/>
              <a:t>c</a:t>
            </a:r>
            <a:r>
              <a:rPr lang="en-US" dirty="0" smtClean="0"/>
              <a:t>olonial stamp chaining the land 66 feet at a time</a:t>
            </a:r>
            <a:endParaRPr lang="en-CA" dirty="0"/>
          </a:p>
        </p:txBody>
      </p:sp>
    </p:spTree>
    <p:extLst>
      <p:ext uri="{BB962C8B-B14F-4D97-AF65-F5344CB8AC3E}">
        <p14:creationId xmlns:p14="http://schemas.microsoft.com/office/powerpoint/2010/main" val="3227487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875" y="478631"/>
            <a:ext cx="6729413" cy="4664869"/>
          </a:xfrm>
          <a:prstGeom prst="rect">
            <a:avLst/>
          </a:prstGeom>
        </p:spPr>
      </p:pic>
      <p:sp>
        <p:nvSpPr>
          <p:cNvPr id="3" name="TextBox 2"/>
          <p:cNvSpPr txBox="1"/>
          <p:nvPr/>
        </p:nvSpPr>
        <p:spPr>
          <a:xfrm>
            <a:off x="1285875" y="107157"/>
            <a:ext cx="6758581" cy="523220"/>
          </a:xfrm>
          <a:prstGeom prst="rect">
            <a:avLst/>
          </a:prstGeom>
          <a:noFill/>
        </p:spPr>
        <p:txBody>
          <a:bodyPr wrap="none" rtlCol="0">
            <a:spAutoFit/>
          </a:bodyPr>
          <a:lstStyle/>
          <a:p>
            <a:r>
              <a:rPr lang="en-CA" b="1" cap="all" dirty="0"/>
              <a:t>THE THREE MILES TO ONE INCH SECTIONAL MAPS OF WESTERN CANADA</a:t>
            </a:r>
          </a:p>
          <a:p>
            <a:endParaRPr lang="en-CA"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5875" y="478631"/>
            <a:ext cx="6758581" cy="4664869"/>
          </a:xfrm>
          <a:prstGeom prst="rect">
            <a:avLst/>
          </a:prstGeom>
        </p:spPr>
      </p:pic>
    </p:spTree>
    <p:extLst>
      <p:ext uri="{BB962C8B-B14F-4D97-AF65-F5344CB8AC3E}">
        <p14:creationId xmlns:p14="http://schemas.microsoft.com/office/powerpoint/2010/main" val="950064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642" y="0"/>
            <a:ext cx="3258615" cy="51435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2310" y="553640"/>
            <a:ext cx="4215872" cy="4036219"/>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442" y="553639"/>
            <a:ext cx="4202740" cy="4036219"/>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05530" y="-2"/>
            <a:ext cx="3145464" cy="5143500"/>
          </a:xfrm>
          <a:prstGeom prst="rect">
            <a:avLst/>
          </a:prstGeom>
        </p:spPr>
      </p:pic>
    </p:spTree>
    <p:extLst>
      <p:ext uri="{BB962C8B-B14F-4D97-AF65-F5344CB8AC3E}">
        <p14:creationId xmlns:p14="http://schemas.microsoft.com/office/powerpoint/2010/main" val="2026512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250" fill="hold"/>
                                        <p:tgtEl>
                                          <p:spTgt spid="3"/>
                                        </p:tgtEl>
                                        <p:attrNameLst>
                                          <p:attrName>ppt_x</p:attrName>
                                        </p:attrNameLst>
                                      </p:cBhvr>
                                      <p:tavLst>
                                        <p:tav tm="0">
                                          <p:val>
                                            <p:strVal val="#ppt_x"/>
                                          </p:val>
                                        </p:tav>
                                        <p:tav tm="100000">
                                          <p:val>
                                            <p:strVal val="#ppt_x"/>
                                          </p:val>
                                        </p:tav>
                                      </p:tavLst>
                                    </p:anim>
                                    <p:anim calcmode="lin" valueType="num">
                                      <p:cBhvr additive="base">
                                        <p:cTn id="8" dur="12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250" fill="hold"/>
                                        <p:tgtEl>
                                          <p:spTgt spid="4"/>
                                        </p:tgtEl>
                                        <p:attrNameLst>
                                          <p:attrName>ppt_x</p:attrName>
                                        </p:attrNameLst>
                                      </p:cBhvr>
                                      <p:tavLst>
                                        <p:tav tm="0">
                                          <p:val>
                                            <p:strVal val="#ppt_x"/>
                                          </p:val>
                                        </p:tav>
                                        <p:tav tm="100000">
                                          <p:val>
                                            <p:strVal val="#ppt_x"/>
                                          </p:val>
                                        </p:tav>
                                      </p:tavLst>
                                    </p:anim>
                                    <p:anim calcmode="lin" valueType="num">
                                      <p:cBhvr additive="base">
                                        <p:cTn id="14" dur="125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250" fill="hold"/>
                                        <p:tgtEl>
                                          <p:spTgt spid="5"/>
                                        </p:tgtEl>
                                        <p:attrNameLst>
                                          <p:attrName>ppt_x</p:attrName>
                                        </p:attrNameLst>
                                      </p:cBhvr>
                                      <p:tavLst>
                                        <p:tav tm="0">
                                          <p:val>
                                            <p:strVal val="#ppt_x"/>
                                          </p:val>
                                        </p:tav>
                                        <p:tav tm="100000">
                                          <p:val>
                                            <p:strVal val="#ppt_x"/>
                                          </p:val>
                                        </p:tav>
                                      </p:tavLst>
                                    </p:anim>
                                    <p:anim calcmode="lin" valueType="num">
                                      <p:cBhvr additive="base">
                                        <p:cTn id="20" dur="12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2352" y="97536"/>
            <a:ext cx="6205545" cy="307777"/>
          </a:xfrm>
          <a:prstGeom prst="rect">
            <a:avLst/>
          </a:prstGeom>
          <a:noFill/>
        </p:spPr>
        <p:txBody>
          <a:bodyPr wrap="none" rtlCol="0">
            <a:spAutoFit/>
          </a:bodyPr>
          <a:lstStyle/>
          <a:p>
            <a:r>
              <a:rPr lang="en-CA" dirty="0"/>
              <a:t> Last Best West: The Alberta Land Settlement Infrastructure Project (ALSIP)</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74" y="469392"/>
            <a:ext cx="3974523" cy="4674108"/>
          </a:xfrm>
          <a:prstGeom prst="rect">
            <a:avLst/>
          </a:prstGeom>
        </p:spPr>
      </p:pic>
      <p:sp>
        <p:nvSpPr>
          <p:cNvPr id="5" name="Rectangle 4"/>
          <p:cNvSpPr/>
          <p:nvPr/>
        </p:nvSpPr>
        <p:spPr>
          <a:xfrm>
            <a:off x="1688591" y="654367"/>
            <a:ext cx="780288" cy="97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584" y="469392"/>
            <a:ext cx="3974523" cy="4674108"/>
          </a:xfrm>
          <a:prstGeom prst="rect">
            <a:avLst/>
          </a:prstGeom>
        </p:spPr>
      </p:pic>
    </p:spTree>
    <p:extLst>
      <p:ext uri="{BB962C8B-B14F-4D97-AF65-F5344CB8AC3E}">
        <p14:creationId xmlns:p14="http://schemas.microsoft.com/office/powerpoint/2010/main" val="3421778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250" fill="hold"/>
                                        <p:tgtEl>
                                          <p:spTgt spid="3"/>
                                        </p:tgtEl>
                                        <p:attrNameLst>
                                          <p:attrName>ppt_x</p:attrName>
                                        </p:attrNameLst>
                                      </p:cBhvr>
                                      <p:tavLst>
                                        <p:tav tm="0">
                                          <p:val>
                                            <p:strVal val="#ppt_x"/>
                                          </p:val>
                                        </p:tav>
                                        <p:tav tm="100000">
                                          <p:val>
                                            <p:strVal val="#ppt_x"/>
                                          </p:val>
                                        </p:tav>
                                      </p:tavLst>
                                    </p:anim>
                                    <p:anim calcmode="lin" valueType="num">
                                      <p:cBhvr additive="base">
                                        <p:cTn id="8" dur="12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250" fill="hold"/>
                                        <p:tgtEl>
                                          <p:spTgt spid="6"/>
                                        </p:tgtEl>
                                        <p:attrNameLst>
                                          <p:attrName>ppt_x</p:attrName>
                                        </p:attrNameLst>
                                      </p:cBhvr>
                                      <p:tavLst>
                                        <p:tav tm="0">
                                          <p:val>
                                            <p:strVal val="#ppt_x"/>
                                          </p:val>
                                        </p:tav>
                                        <p:tav tm="100000">
                                          <p:val>
                                            <p:strVal val="#ppt_x"/>
                                          </p:val>
                                        </p:tav>
                                      </p:tavLst>
                                    </p:anim>
                                    <p:anim calcmode="lin" valueType="num">
                                      <p:cBhvr additive="base">
                                        <p:cTn id="14" dur="12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563"/>
            <a:ext cx="4346517" cy="5108937"/>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6484" y="34563"/>
            <a:ext cx="4346517" cy="51435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6483" y="69126"/>
            <a:ext cx="4346517" cy="5108937"/>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643" y="17281"/>
            <a:ext cx="4334874" cy="5143500"/>
          </a:xfrm>
          <a:prstGeom prst="rect">
            <a:avLst/>
          </a:prstGeom>
        </p:spPr>
      </p:pic>
    </p:spTree>
    <p:extLst>
      <p:ext uri="{BB962C8B-B14F-4D97-AF65-F5344CB8AC3E}">
        <p14:creationId xmlns:p14="http://schemas.microsoft.com/office/powerpoint/2010/main" val="428606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250" fill="hold"/>
                                        <p:tgtEl>
                                          <p:spTgt spid="4"/>
                                        </p:tgtEl>
                                        <p:attrNameLst>
                                          <p:attrName>ppt_x</p:attrName>
                                        </p:attrNameLst>
                                      </p:cBhvr>
                                      <p:tavLst>
                                        <p:tav tm="0">
                                          <p:val>
                                            <p:strVal val="#ppt_x"/>
                                          </p:val>
                                        </p:tav>
                                        <p:tav tm="100000">
                                          <p:val>
                                            <p:strVal val="#ppt_x"/>
                                          </p:val>
                                        </p:tav>
                                      </p:tavLst>
                                    </p:anim>
                                    <p:anim calcmode="lin" valueType="num">
                                      <p:cBhvr additive="base">
                                        <p:cTn id="14" dur="125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250" fill="hold"/>
                                        <p:tgtEl>
                                          <p:spTgt spid="5"/>
                                        </p:tgtEl>
                                        <p:attrNameLst>
                                          <p:attrName>ppt_x</p:attrName>
                                        </p:attrNameLst>
                                      </p:cBhvr>
                                      <p:tavLst>
                                        <p:tav tm="0">
                                          <p:val>
                                            <p:strVal val="#ppt_x"/>
                                          </p:val>
                                        </p:tav>
                                        <p:tav tm="100000">
                                          <p:val>
                                            <p:strVal val="#ppt_x"/>
                                          </p:val>
                                        </p:tav>
                                      </p:tavLst>
                                    </p:anim>
                                    <p:anim calcmode="lin" valueType="num">
                                      <p:cBhvr additive="base">
                                        <p:cTn id="20" dur="125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250" fill="hold"/>
                                        <p:tgtEl>
                                          <p:spTgt spid="6"/>
                                        </p:tgtEl>
                                        <p:attrNameLst>
                                          <p:attrName>ppt_x</p:attrName>
                                        </p:attrNameLst>
                                      </p:cBhvr>
                                      <p:tavLst>
                                        <p:tav tm="0">
                                          <p:val>
                                            <p:strVal val="#ppt_x"/>
                                          </p:val>
                                        </p:tav>
                                        <p:tav tm="100000">
                                          <p:val>
                                            <p:strVal val="#ppt_x"/>
                                          </p:val>
                                        </p:tav>
                                      </p:tavLst>
                                    </p:anim>
                                    <p:anim calcmode="lin" valueType="num">
                                      <p:cBhvr additive="base">
                                        <p:cTn id="26" dur="12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Shape 226"/>
          <p:cNvSpPr txBox="1"/>
          <p:nvPr/>
        </p:nvSpPr>
        <p:spPr>
          <a:xfrm>
            <a:off x="888175" y="2074387"/>
            <a:ext cx="840900" cy="976800"/>
          </a:xfrm>
          <a:prstGeom prst="rect">
            <a:avLst/>
          </a:prstGeom>
          <a:noFill/>
          <a:ln>
            <a:noFill/>
          </a:ln>
        </p:spPr>
        <p:txBody>
          <a:bodyPr lIns="91425" tIns="91425" rIns="91425" bIns="91425" anchor="t" anchorCtr="0">
            <a:noAutofit/>
          </a:bodyPr>
          <a:lstStyle/>
          <a:p>
            <a:pPr lvl="0" rtl="0">
              <a:spcBef>
                <a:spcPts val="0"/>
              </a:spcBef>
              <a:buNone/>
            </a:pPr>
            <a:r>
              <a:rPr lang="en" sz="14500">
                <a:latin typeface="Open Sans"/>
                <a:ea typeface="Open Sans"/>
                <a:cs typeface="Open Sans"/>
                <a:sym typeface="Open Sans"/>
              </a:rPr>
              <a:t>(</a:t>
            </a:r>
          </a:p>
        </p:txBody>
      </p:sp>
      <p:sp>
        <p:nvSpPr>
          <p:cNvPr id="227" name="Shape 227"/>
          <p:cNvSpPr txBox="1"/>
          <p:nvPr/>
        </p:nvSpPr>
        <p:spPr>
          <a:xfrm>
            <a:off x="-78225" y="3162475"/>
            <a:ext cx="1104600" cy="588900"/>
          </a:xfrm>
          <a:prstGeom prst="rect">
            <a:avLst/>
          </a:prstGeom>
          <a:noFill/>
          <a:ln>
            <a:noFill/>
          </a:ln>
        </p:spPr>
        <p:txBody>
          <a:bodyPr lIns="91425" tIns="91425" rIns="91425" bIns="91425" anchor="t" anchorCtr="0">
            <a:noAutofit/>
          </a:bodyPr>
          <a:lstStyle/>
          <a:p>
            <a:pPr lvl="0" algn="r" rtl="0">
              <a:spcBef>
                <a:spcPts val="0"/>
              </a:spcBef>
              <a:buNone/>
            </a:pPr>
            <a:r>
              <a:rPr lang="en" sz="1800">
                <a:latin typeface="Open Sans"/>
                <a:ea typeface="Open Sans"/>
                <a:cs typeface="Open Sans"/>
                <a:sym typeface="Open Sans"/>
              </a:rPr>
              <a:t>Hail Size</a:t>
            </a:r>
          </a:p>
        </p:txBody>
      </p:sp>
      <p:sp>
        <p:nvSpPr>
          <p:cNvPr id="228" name="Shape 228"/>
          <p:cNvSpPr txBox="1"/>
          <p:nvPr/>
        </p:nvSpPr>
        <p:spPr>
          <a:xfrm>
            <a:off x="7665775" y="2865712"/>
            <a:ext cx="1632300" cy="588900"/>
          </a:xfrm>
          <a:prstGeom prst="rect">
            <a:avLst/>
          </a:prstGeom>
          <a:noFill/>
          <a:ln>
            <a:noFill/>
          </a:ln>
        </p:spPr>
        <p:txBody>
          <a:bodyPr lIns="91425" tIns="91425" rIns="91425" bIns="91425" anchor="t" anchorCtr="0">
            <a:noAutofit/>
          </a:bodyPr>
          <a:lstStyle/>
          <a:p>
            <a:pPr lvl="0" rtl="0">
              <a:spcBef>
                <a:spcPts val="0"/>
              </a:spcBef>
              <a:buNone/>
            </a:pPr>
            <a:r>
              <a:rPr lang="en" sz="1800">
                <a:latin typeface="Open Sans"/>
                <a:ea typeface="Open Sans"/>
                <a:cs typeface="Open Sans"/>
                <a:sym typeface="Open Sans"/>
              </a:rPr>
              <a:t>Crop Type &amp; Damage</a:t>
            </a:r>
          </a:p>
        </p:txBody>
      </p:sp>
      <p:pic>
        <p:nvPicPr>
          <p:cNvPr id="229" name="Shape 229" descr="Screen Shot 2016-04-05 at 16.51.06.png">
            <a:hlinkClick r:id="rId3"/>
          </p:cNvPr>
          <p:cNvPicPr preferRelativeResize="0"/>
          <p:nvPr/>
        </p:nvPicPr>
        <p:blipFill>
          <a:blip r:embed="rId4">
            <a:alphaModFix/>
          </a:blip>
          <a:stretch>
            <a:fillRect/>
          </a:stretch>
        </p:blipFill>
        <p:spPr>
          <a:xfrm>
            <a:off x="1544375" y="0"/>
            <a:ext cx="5750449" cy="5143500"/>
          </a:xfrm>
          <a:prstGeom prst="rect">
            <a:avLst/>
          </a:prstGeom>
          <a:noFill/>
          <a:ln>
            <a:noFill/>
          </a:ln>
        </p:spPr>
      </p:pic>
      <p:sp>
        <p:nvSpPr>
          <p:cNvPr id="230" name="Shape 230"/>
          <p:cNvSpPr txBox="1"/>
          <p:nvPr/>
        </p:nvSpPr>
        <p:spPr>
          <a:xfrm>
            <a:off x="7047450" y="1888912"/>
            <a:ext cx="840900" cy="976800"/>
          </a:xfrm>
          <a:prstGeom prst="rect">
            <a:avLst/>
          </a:prstGeom>
          <a:noFill/>
          <a:ln>
            <a:noFill/>
          </a:ln>
        </p:spPr>
        <p:txBody>
          <a:bodyPr lIns="91425" tIns="91425" rIns="91425" bIns="91425" anchor="t" anchorCtr="0">
            <a:noAutofit/>
          </a:bodyPr>
          <a:lstStyle/>
          <a:p>
            <a:pPr lvl="0" rtl="0">
              <a:spcBef>
                <a:spcPts val="0"/>
              </a:spcBef>
              <a:buNone/>
            </a:pPr>
            <a:r>
              <a:rPr lang="en" sz="14500">
                <a:latin typeface="Open Sans"/>
                <a:ea typeface="Open Sans"/>
                <a:cs typeface="Open Sans"/>
                <a:sym typeface="Open Sans"/>
              </a:rPr>
              <a:t>)</a:t>
            </a:r>
          </a:p>
        </p:txBody>
      </p:sp>
      <p:sp>
        <p:nvSpPr>
          <p:cNvPr id="2" name="TextBox 1"/>
          <p:cNvSpPr txBox="1"/>
          <p:nvPr/>
        </p:nvSpPr>
        <p:spPr>
          <a:xfrm>
            <a:off x="2909455" y="3106817"/>
            <a:ext cx="1497526" cy="307777"/>
          </a:xfrm>
          <a:prstGeom prst="rect">
            <a:avLst/>
          </a:prstGeom>
          <a:noFill/>
        </p:spPr>
        <p:txBody>
          <a:bodyPr wrap="none" rtlCol="0">
            <a:spAutoFit/>
          </a:bodyPr>
          <a:lstStyle/>
          <a:p>
            <a:r>
              <a:rPr lang="en-US" b="1" dirty="0" smtClean="0"/>
              <a:t>Citizen Science</a:t>
            </a:r>
            <a:endParaRPr lang="en-C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25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25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232" y="100850"/>
            <a:ext cx="5801824" cy="3443916"/>
          </a:xfrm>
          <a:prstGeom prst="rect">
            <a:avLst/>
          </a:prstGeom>
        </p:spPr>
      </p:pic>
      <p:sp>
        <p:nvSpPr>
          <p:cNvPr id="3" name="TextBox 2"/>
          <p:cNvSpPr txBox="1"/>
          <p:nvPr/>
        </p:nvSpPr>
        <p:spPr>
          <a:xfrm>
            <a:off x="289169" y="3384062"/>
            <a:ext cx="8666155" cy="523220"/>
          </a:xfrm>
          <a:prstGeom prst="rect">
            <a:avLst/>
          </a:prstGeom>
          <a:noFill/>
        </p:spPr>
        <p:txBody>
          <a:bodyPr wrap="none" rtlCol="0">
            <a:spAutoFit/>
          </a:bodyPr>
          <a:lstStyle/>
          <a:p>
            <a:r>
              <a:rPr lang="en-US" b="1" dirty="0"/>
              <a:t>Diachronic Visualization of Hail Stone Size in Central Alberta: a Map-Making Tutorial Using </a:t>
            </a:r>
            <a:r>
              <a:rPr lang="en-US" b="1" dirty="0" err="1"/>
              <a:t>CartoDB</a:t>
            </a:r>
            <a:endParaRPr lang="en-US" b="1" dirty="0"/>
          </a:p>
          <a:p>
            <a:endParaRPr lang="en-CA" dirty="0"/>
          </a:p>
        </p:txBody>
      </p:sp>
      <p:sp>
        <p:nvSpPr>
          <p:cNvPr id="4" name="TextBox 3"/>
          <p:cNvSpPr txBox="1"/>
          <p:nvPr/>
        </p:nvSpPr>
        <p:spPr>
          <a:xfrm>
            <a:off x="2630976" y="3962400"/>
            <a:ext cx="3288080" cy="307777"/>
          </a:xfrm>
          <a:prstGeom prst="rect">
            <a:avLst/>
          </a:prstGeom>
          <a:noFill/>
        </p:spPr>
        <p:txBody>
          <a:bodyPr wrap="none" rtlCol="0">
            <a:spAutoFit/>
          </a:bodyPr>
          <a:lstStyle/>
          <a:p>
            <a:r>
              <a:rPr lang="en-CA" dirty="0">
                <a:hlinkClick r:id="rId4"/>
              </a:rPr>
              <a:t>http://</a:t>
            </a:r>
            <a:r>
              <a:rPr lang="en-CA" dirty="0" smtClean="0">
                <a:hlinkClick r:id="rId4"/>
              </a:rPr>
              <a:t>mediagestalt.com/maps/hail.html</a:t>
            </a:r>
            <a:r>
              <a:rPr lang="en-CA" dirty="0" smtClean="0"/>
              <a:t> </a:t>
            </a:r>
            <a:endParaRPr lang="en-CA" dirty="0"/>
          </a:p>
        </p:txBody>
      </p:sp>
    </p:spTree>
    <p:extLst>
      <p:ext uri="{BB962C8B-B14F-4D97-AF65-F5344CB8AC3E}">
        <p14:creationId xmlns:p14="http://schemas.microsoft.com/office/powerpoint/2010/main" val="251382858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pic>
        <p:nvPicPr>
          <p:cNvPr id="235" name="Shape 235" descr="HailData_Flowchart copy.png"/>
          <p:cNvPicPr preferRelativeResize="0"/>
          <p:nvPr/>
        </p:nvPicPr>
        <p:blipFill>
          <a:blip r:embed="rId3">
            <a:alphaModFix/>
          </a:blip>
          <a:stretch>
            <a:fillRect/>
          </a:stretch>
        </p:blipFill>
        <p:spPr>
          <a:xfrm>
            <a:off x="-228424" y="-30814"/>
            <a:ext cx="9365670" cy="5184399"/>
          </a:xfrm>
          <a:prstGeom prst="rect">
            <a:avLst/>
          </a:prstGeom>
          <a:noFill/>
          <a:ln>
            <a:noFill/>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586"/>
            <a:ext cx="9144000" cy="5090327"/>
          </a:xfrm>
          <a:prstGeom prst="rect">
            <a:avLst/>
          </a:prstGeom>
        </p:spPr>
      </p:pic>
    </p:spTree>
    <p:extLst>
      <p:ext uri="{BB962C8B-B14F-4D97-AF65-F5344CB8AC3E}">
        <p14:creationId xmlns:p14="http://schemas.microsoft.com/office/powerpoint/2010/main" val="54603898"/>
      </p:ext>
    </p:extLst>
  </p:cSld>
  <p:clrMapOvr>
    <a:masterClrMapping/>
  </p:clrMapOvr>
  <p:timing>
    <p:tnLst>
      <p:par>
        <p:cTn id="1" dur="indefinite" restart="never" nodeType="tmRoot"/>
      </p:par>
    </p:tnLst>
  </p:timing>
</p:sld>
</file>

<file path=ppt/theme/theme1.xml><?xml version="1.0" encoding="utf-8"?>
<a:theme xmlns:a="http://schemas.openxmlformats.org/drawingml/2006/main" name="luxe">
  <a:themeElements>
    <a:clrScheme name="Luxe">
      <a:dk1>
        <a:srgbClr val="000000"/>
      </a:dk1>
      <a:lt1>
        <a:srgbClr val="FFFFFF"/>
      </a:lt1>
      <a:dk2>
        <a:srgbClr val="B7B7B7"/>
      </a:dk2>
      <a:lt2>
        <a:srgbClr val="CCA677"/>
      </a:lt2>
      <a:accent1>
        <a:srgbClr val="5D4037"/>
      </a:accent1>
      <a:accent2>
        <a:srgbClr val="455A64"/>
      </a:accent2>
      <a:accent3>
        <a:srgbClr val="607D8B"/>
      </a:accent3>
      <a:accent4>
        <a:srgbClr val="78909C"/>
      </a:accent4>
      <a:accent5>
        <a:srgbClr val="57BB8A"/>
      </a:accent5>
      <a:accent6>
        <a:srgbClr val="DCE755"/>
      </a:accent6>
      <a:hlink>
        <a:srgbClr val="57BB8A"/>
      </a:hlink>
      <a:folHlink>
        <a:srgbClr val="57BB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3505</TotalTime>
  <Words>838</Words>
  <Application>Microsoft Office PowerPoint</Application>
  <PresentationFormat>On-screen Show (16:9)</PresentationFormat>
  <Paragraphs>113</Paragraphs>
  <Slides>46</Slides>
  <Notes>46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46</vt:i4>
      </vt:variant>
    </vt:vector>
  </HeadingPairs>
  <TitlesOfParts>
    <vt:vector size="52" baseType="lpstr">
      <vt:lpstr>Arial</vt:lpstr>
      <vt:lpstr>Economica</vt:lpstr>
      <vt:lpstr>Consolas</vt:lpstr>
      <vt:lpstr>Open Sans</vt:lpstr>
      <vt:lpstr>luxe</vt:lpstr>
      <vt:lpstr>simple-light</vt:lpstr>
      <vt:lpstr>HAIL DATA! </vt:lpstr>
      <vt:lpstr>Alberta’s “Hailstorm Alley”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Preservation </vt:lpstr>
      <vt:lpstr>PowerPoint Presentation</vt:lpstr>
      <vt:lpstr>Parsing the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HAIL DATA!</dc:title>
  <dc:creator>DigLap1</dc:creator>
  <cp:lastModifiedBy>Bombak, Anna</cp:lastModifiedBy>
  <cp:revision>30</cp:revision>
  <dcterms:modified xsi:type="dcterms:W3CDTF">2016-12-08T22:39:19Z</dcterms:modified>
</cp:coreProperties>
</file>